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5"/>
  </p:sldMasterIdLst>
  <p:notesMasterIdLst>
    <p:notesMasterId r:id="rId55"/>
  </p:notesMasterIdLst>
  <p:handoutMasterIdLst>
    <p:handoutMasterId r:id="rId56"/>
  </p:handoutMasterIdLst>
  <p:sldIdLst>
    <p:sldId id="356" r:id="rId6"/>
    <p:sldId id="357" r:id="rId7"/>
    <p:sldId id="358" r:id="rId8"/>
    <p:sldId id="359" r:id="rId9"/>
    <p:sldId id="360" r:id="rId10"/>
    <p:sldId id="361" r:id="rId11"/>
    <p:sldId id="362" r:id="rId12"/>
    <p:sldId id="363" r:id="rId13"/>
    <p:sldId id="366" r:id="rId14"/>
    <p:sldId id="367" r:id="rId15"/>
    <p:sldId id="368" r:id="rId16"/>
    <p:sldId id="369" r:id="rId17"/>
    <p:sldId id="370" r:id="rId18"/>
    <p:sldId id="371" r:id="rId19"/>
    <p:sldId id="372" r:id="rId20"/>
    <p:sldId id="373" r:id="rId21"/>
    <p:sldId id="409" r:id="rId22"/>
    <p:sldId id="375" r:id="rId23"/>
    <p:sldId id="376" r:id="rId24"/>
    <p:sldId id="377" r:id="rId25"/>
    <p:sldId id="378" r:id="rId26"/>
    <p:sldId id="379" r:id="rId27"/>
    <p:sldId id="380" r:id="rId28"/>
    <p:sldId id="381" r:id="rId29"/>
    <p:sldId id="382" r:id="rId30"/>
    <p:sldId id="405" r:id="rId31"/>
    <p:sldId id="404" r:id="rId32"/>
    <p:sldId id="383" r:id="rId33"/>
    <p:sldId id="407" r:id="rId34"/>
    <p:sldId id="406" r:id="rId35"/>
    <p:sldId id="385" r:id="rId36"/>
    <p:sldId id="386" r:id="rId37"/>
    <p:sldId id="387" r:id="rId38"/>
    <p:sldId id="388" r:id="rId39"/>
    <p:sldId id="389" r:id="rId40"/>
    <p:sldId id="390" r:id="rId41"/>
    <p:sldId id="391" r:id="rId42"/>
    <p:sldId id="408" r:id="rId43"/>
    <p:sldId id="392" r:id="rId44"/>
    <p:sldId id="393" r:id="rId45"/>
    <p:sldId id="394" r:id="rId46"/>
    <p:sldId id="395" r:id="rId47"/>
    <p:sldId id="396" r:id="rId48"/>
    <p:sldId id="397" r:id="rId49"/>
    <p:sldId id="398" r:id="rId50"/>
    <p:sldId id="400" r:id="rId51"/>
    <p:sldId id="401" r:id="rId52"/>
    <p:sldId id="402" r:id="rId53"/>
    <p:sldId id="410" r:id="rId54"/>
  </p:sldIdLst>
  <p:sldSz cx="9144000" cy="6858000" type="screen4x3"/>
  <p:notesSz cx="7010400" cy="9296400"/>
  <p:defaultTextStyle>
    <a:defPPr>
      <a:defRPr lang="en-US"/>
    </a:defPPr>
    <a:lvl1pPr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5pPr>
    <a:lvl6pPr marL="2286000" algn="l" defTabSz="914400" rtl="0" eaLnBrk="1" latinLnBrk="0" hangingPunct="1">
      <a:defRPr sz="1400" kern="1200">
        <a:solidFill>
          <a:schemeClr val="tx1"/>
        </a:solidFill>
        <a:latin typeface="Arial" panose="020B0604020202020204" pitchFamily="34" charset="0"/>
        <a:ea typeface="+mn-ea"/>
        <a:cs typeface="+mn-cs"/>
      </a:defRPr>
    </a:lvl6pPr>
    <a:lvl7pPr marL="2743200" algn="l" defTabSz="914400" rtl="0" eaLnBrk="1" latinLnBrk="0" hangingPunct="1">
      <a:defRPr sz="1400" kern="1200">
        <a:solidFill>
          <a:schemeClr val="tx1"/>
        </a:solidFill>
        <a:latin typeface="Arial" panose="020B0604020202020204" pitchFamily="34" charset="0"/>
        <a:ea typeface="+mn-ea"/>
        <a:cs typeface="+mn-cs"/>
      </a:defRPr>
    </a:lvl7pPr>
    <a:lvl8pPr marL="3200400" algn="l" defTabSz="914400" rtl="0" eaLnBrk="1" latinLnBrk="0" hangingPunct="1">
      <a:defRPr sz="1400" kern="1200">
        <a:solidFill>
          <a:schemeClr val="tx1"/>
        </a:solidFill>
        <a:latin typeface="Arial" panose="020B0604020202020204" pitchFamily="34" charset="0"/>
        <a:ea typeface="+mn-ea"/>
        <a:cs typeface="+mn-cs"/>
      </a:defRPr>
    </a:lvl8pPr>
    <a:lvl9pPr marL="3657600" algn="l" defTabSz="914400" rtl="0" eaLnBrk="1" latinLnBrk="0" hangingPunct="1">
      <a:defRPr sz="1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894">
          <p15:clr>
            <a:srgbClr val="A4A3A4"/>
          </p15:clr>
        </p15:guide>
        <p15:guide id="2" pos="174">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OODIE-KNOPP, ANGELA M GS-13 USAF AFMC AFLCMC/LZSA" initials="WAMGUAA" lastIdx="5" clrIdx="0"/>
  <p:cmAuthor id="2" name="GARRETT, CHRISTOPHER A NH-04 USAF AFMC AFLCMC/EZAC" initials="GCANUAA" lastIdx="6" clrIdx="1"/>
  <p:cmAuthor id="3" name="SOBOTA, MARK S NH-04 USAF AFMC AFLCMC/AZE" initials="SMSNUAA" lastIdx="6"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CC00CC"/>
    <a:srgbClr val="DDDDDD"/>
    <a:srgbClr val="008000"/>
    <a:srgbClr val="FFCC00"/>
    <a:srgbClr val="C0C0C0"/>
    <a:srgbClr val="FF9900"/>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55" autoAdjust="0"/>
    <p:restoredTop sz="96395" autoAdjust="0"/>
  </p:normalViewPr>
  <p:slideViewPr>
    <p:cSldViewPr snapToGrid="0">
      <p:cViewPr varScale="1">
        <p:scale>
          <a:sx n="102" d="100"/>
          <a:sy n="102" d="100"/>
        </p:scale>
        <p:origin x="350" y="82"/>
      </p:cViewPr>
      <p:guideLst>
        <p:guide orient="horz" pos="894"/>
        <p:guide pos="174"/>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00" d="100"/>
        <a:sy n="100" d="100"/>
      </p:scale>
      <p:origin x="0" y="0"/>
    </p:cViewPr>
  </p:notesTextViewPr>
  <p:sorterViewPr>
    <p:cViewPr varScale="1">
      <p:scale>
        <a:sx n="100" d="100"/>
        <a:sy n="100" d="100"/>
      </p:scale>
      <p:origin x="0" y="0"/>
    </p:cViewPr>
  </p:sorterViewPr>
  <p:notesViewPr>
    <p:cSldViewPr snapToGrid="0">
      <p:cViewPr varScale="1">
        <p:scale>
          <a:sx n="83" d="100"/>
          <a:sy n="83" d="100"/>
        </p:scale>
        <p:origin x="3810" y="-21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notesMaster" Target="notesMasters/notesMaster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presProps" Target="presProps.xml"/><Relationship Id="rId5" Type="http://schemas.openxmlformats.org/officeDocument/2006/relationships/slideMaster" Target="slideMasters/slideMaster1.xml"/><Relationship Id="rId61" Type="http://schemas.openxmlformats.org/officeDocument/2006/relationships/tableStyles" Target="tableStyles.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handoutMaster" Target="handoutMasters/handoutMaster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viewProps" Target="viewProp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commentAuthors" Target="commentAuthors.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s>
</file>

<file path=ppt/_rels/viewProps.xml.rels><?xml version="1.0" encoding="UTF-8" standalone="yes"?>
<Relationships xmlns="http://schemas.openxmlformats.org/package/2006/relationships"><Relationship Id="rId3" Type="http://schemas.openxmlformats.org/officeDocument/2006/relationships/slide" Target="slides/slide20.xml"/><Relationship Id="rId7" Type="http://schemas.openxmlformats.org/officeDocument/2006/relationships/slide" Target="slides/slide39.xml"/><Relationship Id="rId2" Type="http://schemas.openxmlformats.org/officeDocument/2006/relationships/slide" Target="slides/slide19.xml"/><Relationship Id="rId1" Type="http://schemas.openxmlformats.org/officeDocument/2006/relationships/slide" Target="slides/slide18.xml"/><Relationship Id="rId6" Type="http://schemas.openxmlformats.org/officeDocument/2006/relationships/slide" Target="slides/slide30.xml"/><Relationship Id="rId5" Type="http://schemas.openxmlformats.org/officeDocument/2006/relationships/slide" Target="slides/slide29.xml"/><Relationship Id="rId4" Type="http://schemas.openxmlformats.org/officeDocument/2006/relationships/slide" Target="slides/slide2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KMAR, SUSAN E CTR USAF HAF SAF/SQXP" userId="8f5f527a-af7f-4781-a895-412a700c6940" providerId="ADAL" clId="{628ECB34-C647-4026-AB9B-7A9E3C8A8523}"/>
    <pc:docChg chg="modSld">
      <pc:chgData name="SHEKMAR, SUSAN E CTR USAF HAF SAF/SQXP" userId="8f5f527a-af7f-4781-a895-412a700c6940" providerId="ADAL" clId="{628ECB34-C647-4026-AB9B-7A9E3C8A8523}" dt="2022-09-08T16:01:51.082" v="0" actId="1076"/>
      <pc:docMkLst>
        <pc:docMk/>
      </pc:docMkLst>
      <pc:sldChg chg="modSp mod">
        <pc:chgData name="SHEKMAR, SUSAN E CTR USAF HAF SAF/SQXP" userId="8f5f527a-af7f-4781-a895-412a700c6940" providerId="ADAL" clId="{628ECB34-C647-4026-AB9B-7A9E3C8A8523}" dt="2022-09-08T16:01:51.082" v="0" actId="1076"/>
        <pc:sldMkLst>
          <pc:docMk/>
          <pc:sldMk cId="334351789" sldId="410"/>
        </pc:sldMkLst>
        <pc:spChg chg="mod">
          <ac:chgData name="SHEKMAR, SUSAN E CTR USAF HAF SAF/SQXP" userId="8f5f527a-af7f-4781-a895-412a700c6940" providerId="ADAL" clId="{628ECB34-C647-4026-AB9B-7A9E3C8A8523}" dt="2022-09-08T16:01:51.082" v="0" actId="1076"/>
          <ac:spMkLst>
            <pc:docMk/>
            <pc:sldMk cId="334351789" sldId="410"/>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3038475" cy="460375"/>
          </a:xfrm>
          <a:prstGeom prst="rect">
            <a:avLst/>
          </a:prstGeom>
          <a:noFill/>
          <a:ln w="12700">
            <a:noFill/>
            <a:miter lim="800000"/>
            <a:headEnd/>
            <a:tailEnd/>
          </a:ln>
          <a:effectLst/>
        </p:spPr>
        <p:txBody>
          <a:bodyPr vert="horz" wrap="square" lIns="92645" tIns="46320" rIns="92645" bIns="46320" numCol="1" anchor="t" anchorCtr="0" compatLnSpc="1">
            <a:prstTxWarp prst="textNoShape">
              <a:avLst/>
            </a:prstTxWarp>
          </a:bodyPr>
          <a:lstStyle>
            <a:lvl1pPr algn="l">
              <a:defRPr sz="1200">
                <a:latin typeface="Arial" charset="0"/>
              </a:defRPr>
            </a:lvl1pPr>
          </a:lstStyle>
          <a:p>
            <a:pPr>
              <a:defRPr/>
            </a:pPr>
            <a:endParaRPr lang="en-US"/>
          </a:p>
        </p:txBody>
      </p:sp>
      <p:sp>
        <p:nvSpPr>
          <p:cNvPr id="82947" name="Rectangle 3"/>
          <p:cNvSpPr>
            <a:spLocks noGrp="1" noChangeArrowheads="1"/>
          </p:cNvSpPr>
          <p:nvPr>
            <p:ph type="dt" sz="quarter" idx="1"/>
          </p:nvPr>
        </p:nvSpPr>
        <p:spPr bwMode="auto">
          <a:xfrm>
            <a:off x="3971925" y="0"/>
            <a:ext cx="3038475" cy="460375"/>
          </a:xfrm>
          <a:prstGeom prst="rect">
            <a:avLst/>
          </a:prstGeom>
          <a:noFill/>
          <a:ln w="12700">
            <a:noFill/>
            <a:miter lim="800000"/>
            <a:headEnd/>
            <a:tailEnd/>
          </a:ln>
          <a:effectLst/>
        </p:spPr>
        <p:txBody>
          <a:bodyPr vert="horz" wrap="square" lIns="92645" tIns="46320" rIns="92645" bIns="46320" numCol="1" anchor="t" anchorCtr="0" compatLnSpc="1">
            <a:prstTxWarp prst="textNoShape">
              <a:avLst/>
            </a:prstTxWarp>
          </a:bodyPr>
          <a:lstStyle>
            <a:lvl1pPr algn="r">
              <a:defRPr sz="1200">
                <a:latin typeface="Arial" charset="0"/>
              </a:defRPr>
            </a:lvl1pPr>
          </a:lstStyle>
          <a:p>
            <a:pPr>
              <a:defRPr/>
            </a:pPr>
            <a:endParaRPr lang="en-US"/>
          </a:p>
        </p:txBody>
      </p:sp>
      <p:sp>
        <p:nvSpPr>
          <p:cNvPr id="82948" name="Rectangle 4"/>
          <p:cNvSpPr>
            <a:spLocks noGrp="1" noChangeArrowheads="1"/>
          </p:cNvSpPr>
          <p:nvPr>
            <p:ph type="ftr" sz="quarter" idx="2"/>
          </p:nvPr>
        </p:nvSpPr>
        <p:spPr bwMode="auto">
          <a:xfrm>
            <a:off x="0" y="8823325"/>
            <a:ext cx="3038475" cy="460375"/>
          </a:xfrm>
          <a:prstGeom prst="rect">
            <a:avLst/>
          </a:prstGeom>
          <a:noFill/>
          <a:ln w="12700">
            <a:noFill/>
            <a:miter lim="800000"/>
            <a:headEnd/>
            <a:tailEnd/>
          </a:ln>
          <a:effectLst/>
        </p:spPr>
        <p:txBody>
          <a:bodyPr vert="horz" wrap="square" lIns="92645" tIns="46320" rIns="92645" bIns="46320" numCol="1" anchor="b" anchorCtr="0" compatLnSpc="1">
            <a:prstTxWarp prst="textNoShape">
              <a:avLst/>
            </a:prstTxWarp>
          </a:bodyPr>
          <a:lstStyle>
            <a:lvl1pPr algn="l">
              <a:defRPr sz="1200">
                <a:latin typeface="Arial" charset="0"/>
              </a:defRPr>
            </a:lvl1pPr>
          </a:lstStyle>
          <a:p>
            <a:pPr>
              <a:defRPr/>
            </a:pPr>
            <a:endParaRPr lang="en-US"/>
          </a:p>
        </p:txBody>
      </p:sp>
      <p:sp>
        <p:nvSpPr>
          <p:cNvPr id="82949" name="Rectangle 5"/>
          <p:cNvSpPr>
            <a:spLocks noGrp="1" noChangeArrowheads="1"/>
          </p:cNvSpPr>
          <p:nvPr>
            <p:ph type="sldNum" sz="quarter" idx="3"/>
          </p:nvPr>
        </p:nvSpPr>
        <p:spPr bwMode="auto">
          <a:xfrm>
            <a:off x="3971925" y="8823325"/>
            <a:ext cx="3038475" cy="460375"/>
          </a:xfrm>
          <a:prstGeom prst="rect">
            <a:avLst/>
          </a:prstGeom>
          <a:noFill/>
          <a:ln w="12700">
            <a:noFill/>
            <a:miter lim="800000"/>
            <a:headEnd/>
            <a:tailEnd/>
          </a:ln>
          <a:effectLst/>
        </p:spPr>
        <p:txBody>
          <a:bodyPr vert="horz" wrap="square" lIns="92645" tIns="46320" rIns="92645" bIns="46320" numCol="1" anchor="b" anchorCtr="0" compatLnSpc="1">
            <a:prstTxWarp prst="textNoShape">
              <a:avLst/>
            </a:prstTxWarp>
          </a:bodyPr>
          <a:lstStyle>
            <a:lvl1pPr algn="r">
              <a:defRPr sz="1200"/>
            </a:lvl1pPr>
          </a:lstStyle>
          <a:p>
            <a:pPr>
              <a:defRPr/>
            </a:pPr>
            <a:fld id="{1A39DECA-703C-456A-8AE0-491CF28FD944}"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2645" tIns="46320" rIns="92645" bIns="46320" numCol="1" anchor="t" anchorCtr="0" compatLnSpc="1">
            <a:prstTxWarp prst="textNoShape">
              <a:avLst/>
            </a:prstTxWarp>
          </a:bodyPr>
          <a:lstStyle>
            <a:lvl1pPr algn="l">
              <a:defRPr sz="1200">
                <a:latin typeface="Arial" charset="0"/>
              </a:defRPr>
            </a:lvl1pPr>
          </a:lstStyle>
          <a:p>
            <a:pPr>
              <a:defRPr/>
            </a:pPr>
            <a:endParaRPr lang="en-US"/>
          </a:p>
        </p:txBody>
      </p:sp>
      <p:sp>
        <p:nvSpPr>
          <p:cNvPr id="3993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2645" tIns="46320" rIns="92645" bIns="46320" numCol="1" anchor="t" anchorCtr="0" compatLnSpc="1">
            <a:prstTxWarp prst="textNoShape">
              <a:avLst/>
            </a:prstTxWarp>
          </a:bodyPr>
          <a:lstStyle>
            <a:lvl1pPr algn="r">
              <a:defRPr sz="1200">
                <a:latin typeface="Arial" charset="0"/>
              </a:defRPr>
            </a:lvl1pPr>
          </a:lstStyle>
          <a:p>
            <a:pPr>
              <a:defRPr/>
            </a:pPr>
            <a:endParaRPr lang="en-US"/>
          </a:p>
        </p:txBody>
      </p:sp>
      <p:sp>
        <p:nvSpPr>
          <p:cNvPr id="3277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2645" tIns="46320" rIns="92645" bIns="463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994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2645" tIns="46320" rIns="92645" bIns="46320" numCol="1" anchor="b" anchorCtr="0" compatLnSpc="1">
            <a:prstTxWarp prst="textNoShape">
              <a:avLst/>
            </a:prstTxWarp>
          </a:bodyPr>
          <a:lstStyle>
            <a:lvl1pPr algn="l">
              <a:defRPr sz="1200">
                <a:latin typeface="Arial" charset="0"/>
              </a:defRPr>
            </a:lvl1pPr>
          </a:lstStyle>
          <a:p>
            <a:pPr>
              <a:defRPr/>
            </a:pPr>
            <a:endParaRPr lang="en-US"/>
          </a:p>
        </p:txBody>
      </p:sp>
      <p:sp>
        <p:nvSpPr>
          <p:cNvPr id="3994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2645" tIns="46320" rIns="92645" bIns="46320" numCol="1" anchor="b" anchorCtr="0" compatLnSpc="1">
            <a:prstTxWarp prst="textNoShape">
              <a:avLst/>
            </a:prstTxWarp>
          </a:bodyPr>
          <a:lstStyle>
            <a:lvl1pPr algn="r">
              <a:defRPr sz="1200"/>
            </a:lvl1pPr>
          </a:lstStyle>
          <a:p>
            <a:pPr>
              <a:defRPr/>
            </a:pPr>
            <a:fld id="{2DCF16C1-4B20-4BC3-A816-86E8E2B5AA9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ebiz.acq.osd.mil/DABCalendar/" TargetMode="External"/><Relationship Id="rId7" Type="http://schemas.openxmlformats.org/officeDocument/2006/relationships/hyperlink" Target="mailto:mary.m.mertz.civ@mail.mil"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mailto:russell.a.vogel.civ@mail.mil" TargetMode="External"/><Relationship Id="rId5" Type="http://schemas.openxmlformats.org/officeDocument/2006/relationships/hyperlink" Target="mailto:joseph.b.mitzen.mil@mail.mil" TargetMode="External"/><Relationship Id="rId4" Type="http://schemas.openxmlformats.org/officeDocument/2006/relationships/hyperlink" Target="mailto:allen.m.johnson44.ctr@mail.mil"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dau.edu/tools/t/DoD-Risk,-Issue,-and-Opportunity-Management-Guide-for-Defense-Acquisition-Programs"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openpdq.com/MOSA"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s://www.milsuite.mil/book/docsDOC-469551"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41D00B77-438D-4439-999D-7B6B8BA239F8}" type="slidenum">
              <a:rPr lang="en-US" altLang="en-US" sz="1200" smtClean="0">
                <a:solidFill>
                  <a:srgbClr val="000000"/>
                </a:solidFill>
              </a:rPr>
              <a:pPr/>
              <a:t>1</a:t>
            </a:fld>
            <a:endParaRPr lang="en-US" altLang="en-US" sz="1200">
              <a:solidFill>
                <a:srgbClr val="000000"/>
              </a:solidFill>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xfrm>
            <a:off x="914400" y="77788"/>
            <a:ext cx="5181600" cy="3886200"/>
          </a:xfrm>
          <a:ln/>
        </p:spPr>
      </p:sp>
      <p:sp>
        <p:nvSpPr>
          <p:cNvPr id="3" name="Notes Placeholder 2"/>
          <p:cNvSpPr>
            <a:spLocks noGrp="1"/>
          </p:cNvSpPr>
          <p:nvPr>
            <p:ph type="body" idx="1"/>
          </p:nvPr>
        </p:nvSpPr>
        <p:spPr>
          <a:xfrm>
            <a:off x="171450" y="4064000"/>
            <a:ext cx="6591300" cy="4183063"/>
          </a:xfrm>
        </p:spPr>
        <p:txBody>
          <a:bodyPr>
            <a:noAutofit/>
          </a:bodyPr>
          <a:lstStyle/>
          <a:p>
            <a:pPr>
              <a:defRPr/>
            </a:pPr>
            <a:r>
              <a:rPr lang="en-US" b="1" dirty="0">
                <a:cs typeface="Times New Roman" panose="02020603050405020304" pitchFamily="18" charset="0"/>
              </a:rPr>
              <a:t>Notes:</a:t>
            </a:r>
            <a:r>
              <a:rPr lang="en-US" dirty="0">
                <a:cs typeface="Times New Roman" panose="02020603050405020304" pitchFamily="18" charset="0"/>
              </a:rPr>
              <a:t> </a:t>
            </a:r>
          </a:p>
          <a:p>
            <a:pPr>
              <a:defRPr/>
            </a:pPr>
            <a:r>
              <a:rPr lang="en-US" dirty="0">
                <a:cs typeface="Times New Roman" panose="02020603050405020304" pitchFamily="18" charset="0"/>
              </a:rPr>
              <a:t>+Enter values in the unshaded (white) annual and to-complete cells only. The rest of the data is calculated automatically.  The spreadsheet cells will round to the nearest hundred thousand dollars ($0.1M). </a:t>
            </a:r>
          </a:p>
          <a:p>
            <a:pPr>
              <a:defRPr/>
            </a:pPr>
            <a:r>
              <a:rPr lang="en-US" dirty="0">
                <a:cs typeface="Times New Roman" panose="02020603050405020304" pitchFamily="18" charset="0"/>
              </a:rPr>
              <a:t>+Delete any appropriation sections that have no budgeted or required costs. </a:t>
            </a:r>
          </a:p>
          <a:p>
            <a:pPr>
              <a:defRPr/>
            </a:pPr>
            <a:r>
              <a:rPr lang="en-US" dirty="0">
                <a:cs typeface="Times New Roman" panose="02020603050405020304" pitchFamily="18" charset="0"/>
              </a:rPr>
              <a:t>+Programs must use footnotes to state source of "Required" estimate, O&amp;S service life projection, O&amp;S time horizon (first year of O&amp;S – last year of O&amp;S) &amp; cost categories, and any RDT&amp;E-funded quantities (if any).  See Figure 1. </a:t>
            </a:r>
          </a:p>
          <a:p>
            <a:pPr>
              <a:defRPr/>
            </a:pPr>
            <a:r>
              <a:rPr lang="en-US" u="sng" dirty="0">
                <a:cs typeface="Times New Roman" panose="02020603050405020304" pitchFamily="18" charset="0"/>
                <a:hlinkClick r:id="rId3"/>
              </a:rPr>
              <a:t>+Program offices are to use the latest version of the program funding template.  Regularly check the Acquisition, Technology and Logistics (AT&amp;L) Defense Acquisition Board (DAB) online calendar website (https://ebiz.acq.osd.mil/DABCalendar/) for the most current Integrated Product Team (IPT) Program Funding template.  The template is updated as Programming, Planning, Budgeting, and Execution System (PPBES) events occur.</a:t>
            </a:r>
            <a:r>
              <a:rPr lang="en-US" dirty="0">
                <a:cs typeface="Times New Roman" panose="02020603050405020304" pitchFamily="18" charset="0"/>
              </a:rPr>
              <a:t> </a:t>
            </a:r>
          </a:p>
          <a:p>
            <a:pPr>
              <a:defRPr/>
            </a:pPr>
            <a:r>
              <a:rPr lang="en-US" b="1" dirty="0">
                <a:cs typeface="Times New Roman" panose="02020603050405020304" pitchFamily="18" charset="0"/>
              </a:rPr>
              <a:t>Definitions:</a:t>
            </a:r>
            <a:r>
              <a:rPr lang="en-US" dirty="0">
                <a:cs typeface="Times New Roman" panose="02020603050405020304" pitchFamily="18" charset="0"/>
              </a:rPr>
              <a:t> </a:t>
            </a:r>
          </a:p>
          <a:p>
            <a:pPr>
              <a:defRPr/>
            </a:pPr>
            <a:r>
              <a:rPr lang="en-US" i="1" u="sng" dirty="0">
                <a:cs typeface="Times New Roman" panose="02020603050405020304" pitchFamily="18" charset="0"/>
              </a:rPr>
              <a:t>Primary Line Items</a:t>
            </a:r>
            <a:r>
              <a:rPr lang="en-US" dirty="0">
                <a:cs typeface="Times New Roman" panose="02020603050405020304" pitchFamily="18" charset="0"/>
              </a:rPr>
              <a:t>:  In the header of each section, list the primary budget line item(s) that fund the program currently and in the FYDP.  For RDT&amp;E, MILCON, and O&amp;M, include appropriation (consistent with DAMIR reporting), budget activity and program element.  For procurement, include appropriation, budget activity and line item.  Some programs have smaller amounts of funding in secondary line items that need not be listed.  Footnotes may be used for clarification/amplification. </a:t>
            </a:r>
          </a:p>
          <a:p>
            <a:pPr>
              <a:defRPr/>
            </a:pPr>
            <a:r>
              <a:rPr lang="en-US" i="1" u="sng" dirty="0">
                <a:cs typeface="Times New Roman" panose="02020603050405020304" pitchFamily="18" charset="0"/>
              </a:rPr>
              <a:t>Prior</a:t>
            </a:r>
            <a:r>
              <a:rPr lang="en-US" dirty="0">
                <a:cs typeface="Times New Roman" panose="02020603050405020304" pitchFamily="18" charset="0"/>
              </a:rPr>
              <a:t>:  President’s Budget (PB) position submitted prior to the Current budget position.  Although the President only submits the FYDP to Congress, the cells for the next fiscal year and “To-Complete” should be populated for the investment appropriations using the values reported in the Selected Acquisition Report or latest DAES associated with that PB (if available). </a:t>
            </a:r>
          </a:p>
          <a:p>
            <a:pPr>
              <a:defRPr/>
            </a:pPr>
            <a:r>
              <a:rPr lang="en-US" i="1" u="sng" dirty="0">
                <a:cs typeface="Times New Roman" panose="02020603050405020304" pitchFamily="18" charset="0"/>
              </a:rPr>
              <a:t>Current</a:t>
            </a:r>
            <a:r>
              <a:rPr lang="en-US" dirty="0">
                <a:cs typeface="Times New Roman" panose="02020603050405020304" pitchFamily="18" charset="0"/>
              </a:rPr>
              <a:t>:  Latest approved Service POM/BES budget position or approved PB. </a:t>
            </a:r>
          </a:p>
          <a:p>
            <a:pPr>
              <a:defRPr/>
            </a:pPr>
            <a:r>
              <a:rPr lang="en-US" dirty="0">
                <a:cs typeface="Times New Roman" panose="02020603050405020304" pitchFamily="18" charset="0"/>
              </a:rPr>
              <a:t>	+During a normal PPBES cycle (PB submitted in the first Tuesday of February each year), use POM position from August through January; Use PB position from February through July. </a:t>
            </a:r>
          </a:p>
          <a:p>
            <a:pPr>
              <a:defRPr/>
            </a:pPr>
            <a:r>
              <a:rPr lang="en-US" dirty="0">
                <a:cs typeface="Times New Roman" panose="02020603050405020304" pitchFamily="18" charset="0"/>
              </a:rPr>
              <a:t>	+When the DoD Appropriation is enacted, programs should update that cell of all the "Current” PB funding and quantity rows to reflect the actual appropriated amounts. </a:t>
            </a:r>
          </a:p>
          <a:p>
            <a:pPr>
              <a:defRPr/>
            </a:pPr>
            <a:r>
              <a:rPr lang="en-US" i="1" u="sng" dirty="0">
                <a:cs typeface="Times New Roman" panose="02020603050405020304" pitchFamily="18" charset="0"/>
              </a:rPr>
              <a:t>Required</a:t>
            </a:r>
            <a:r>
              <a:rPr lang="en-US" dirty="0">
                <a:cs typeface="Times New Roman" panose="02020603050405020304" pitchFamily="18" charset="0"/>
              </a:rPr>
              <a:t>:  Latest estimate of funds required to successfully execute program, i.e., support the Warfighter and not simply match available budget Total Obligation Authorities (TOAs).  Typically, this would reflect the Will Cost estimate, Service Cost Position (SCP), or PEO-supported Program Office Estimate (POE) that has not yet been validated by a Service Cost Agency or the CAPE.  Note: total required quantity is the acquisition objective recognized by the Joint Requirements Oversight Council (JROC) or similar body and would be reflected in the program's Acquisition Program Baseline (APB) or similar document but may not be reflected in the budget due to affordability or funding issues. </a:t>
            </a:r>
          </a:p>
          <a:p>
            <a:pPr>
              <a:defRPr/>
            </a:pPr>
            <a:r>
              <a:rPr lang="en-US" i="1" u="sng" dirty="0">
                <a:cs typeface="Times New Roman" panose="02020603050405020304" pitchFamily="18" charset="0"/>
              </a:rPr>
              <a:t>System O&amp;M:</a:t>
            </a:r>
            <a:r>
              <a:rPr lang="en-US" dirty="0">
                <a:cs typeface="Times New Roman" panose="02020603050405020304" pitchFamily="18" charset="0"/>
              </a:rPr>
              <a:t>  In this section, list the O&amp;M-funded costs from initial system deployment through end of system operations.  Include all costs of operating, maintaining, and supporting a fielded system. Specifically, this consists of the costs (organic and contractor) of equipment, supplies, software, and services associated with operating, modifying, maintaining, supplying, training, and supporting a system in the DoD inventory.  Do not include acquisition-related O&amp;M, and non-O&amp;M O&amp;S costs such as military personnel, and investment-funded system improvements.  Also, do not include disposal costs, which represent a separate phase of the program life cycle.  Please address questions on the O&amp;M requirements to the OSD(AT&amp;L)/L&amp;MR point of contact listed below. </a:t>
            </a:r>
          </a:p>
          <a:p>
            <a:pPr>
              <a:defRPr/>
            </a:pPr>
            <a:r>
              <a:rPr lang="en-US" i="1" u="sng" dirty="0">
                <a:cs typeface="Times New Roman" panose="02020603050405020304" pitchFamily="18" charset="0"/>
              </a:rPr>
              <a:t>Total Required Acquisition (BYXX$M):</a:t>
            </a:r>
            <a:r>
              <a:rPr lang="en-US" dirty="0">
                <a:cs typeface="Times New Roman" panose="02020603050405020304" pitchFamily="18" charset="0"/>
              </a:rPr>
              <a:t> </a:t>
            </a:r>
          </a:p>
          <a:p>
            <a:pPr>
              <a:defRPr/>
            </a:pPr>
            <a:r>
              <a:rPr lang="en-US" dirty="0">
                <a:cs typeface="Times New Roman" panose="02020603050405020304" pitchFamily="18" charset="0"/>
              </a:rPr>
              <a:t>	+Current Estimate of Total RDT&amp;E, procurement, MILCON and acquisition-related O&amp;M in base-year dollars as reported in the program's latest approved POM budget position, approved PB, or quarterly DAES submission, whichever is most current. </a:t>
            </a:r>
          </a:p>
          <a:p>
            <a:pPr>
              <a:defRPr/>
            </a:pPr>
            <a:r>
              <a:rPr lang="en-US" dirty="0">
                <a:cs typeface="Times New Roman" panose="02020603050405020304" pitchFamily="18" charset="0"/>
              </a:rPr>
              <a:t>	+The percentage displayed is the portion of the Acquisition cost out of the sum of Acquisition and O&amp;S costs. </a:t>
            </a:r>
          </a:p>
          <a:p>
            <a:pPr>
              <a:defRPr/>
            </a:pPr>
            <a:r>
              <a:rPr lang="en-US" dirty="0">
                <a:cs typeface="Times New Roman" panose="02020603050405020304" pitchFamily="18" charset="0"/>
              </a:rPr>
              <a:t>	+Revise “BYXX$M” to reflect the 2-digit program Base Year (e.g., BY15$M).  Use the Base Year specified in the current Acquisition Program Baseline (APB).  For </a:t>
            </a:r>
            <a:r>
              <a:rPr lang="en-US" dirty="0" err="1">
                <a:cs typeface="Times New Roman" panose="02020603050405020304" pitchFamily="18" charset="0"/>
              </a:rPr>
              <a:t>unbaselined</a:t>
            </a:r>
            <a:r>
              <a:rPr lang="en-US" dirty="0">
                <a:cs typeface="Times New Roman" panose="02020603050405020304" pitchFamily="18" charset="0"/>
              </a:rPr>
              <a:t> programs (or if seeking a new or revised APB), use the budget year (e.g., BY17$M for POM-17). </a:t>
            </a:r>
          </a:p>
          <a:p>
            <a:pPr>
              <a:defRPr/>
            </a:pPr>
            <a:r>
              <a:rPr lang="en-US" i="1" u="sng" dirty="0">
                <a:cs typeface="Times New Roman" panose="02020603050405020304" pitchFamily="18" charset="0"/>
              </a:rPr>
              <a:t>Total Required O&amp;S (BYXX$M): </a:t>
            </a:r>
          </a:p>
          <a:p>
            <a:pPr>
              <a:defRPr/>
            </a:pPr>
            <a:r>
              <a:rPr lang="en-US" i="1" u="sng" dirty="0">
                <a:cs typeface="Times New Roman" panose="02020603050405020304" pitchFamily="18" charset="0"/>
              </a:rPr>
              <a:t>	</a:t>
            </a:r>
            <a:r>
              <a:rPr lang="en-US" dirty="0">
                <a:cs typeface="Times New Roman" panose="02020603050405020304" pitchFamily="18" charset="0"/>
              </a:rPr>
              <a:t>+Current Estimate of Total Operating and Support costs in base-year dollars as reported in the program’s quarterly DAES (if applicable).  See Figure 2. </a:t>
            </a:r>
          </a:p>
          <a:p>
            <a:pPr>
              <a:defRPr/>
            </a:pPr>
            <a:r>
              <a:rPr lang="en-US" dirty="0">
                <a:cs typeface="Times New Roman" panose="02020603050405020304" pitchFamily="18" charset="0"/>
              </a:rPr>
              <a:t>	+A footnote should identify the projected service life. </a:t>
            </a:r>
          </a:p>
          <a:p>
            <a:pPr>
              <a:defRPr/>
            </a:pPr>
            <a:r>
              <a:rPr lang="en-US" dirty="0">
                <a:cs typeface="Times New Roman" panose="02020603050405020304" pitchFamily="18" charset="0"/>
              </a:rPr>
              <a:t>	+Disposal costs should not be included in this value. </a:t>
            </a:r>
          </a:p>
          <a:p>
            <a:pPr>
              <a:defRPr/>
            </a:pPr>
            <a:r>
              <a:rPr lang="en-US" dirty="0">
                <a:cs typeface="Times New Roman" panose="02020603050405020304" pitchFamily="18" charset="0"/>
              </a:rPr>
              <a:t>	+The percentage displayed is the portion of the O&amp;S cost out of the sum of Acquisition and O&amp;S costs.  This value should not include disposal dollars. </a:t>
            </a:r>
          </a:p>
          <a:p>
            <a:pPr>
              <a:defRPr/>
            </a:pPr>
            <a:r>
              <a:rPr lang="en-US" dirty="0">
                <a:cs typeface="Times New Roman" panose="02020603050405020304" pitchFamily="18" charset="0"/>
              </a:rPr>
              <a:t>	+Revise “BYXX$M” to reflect the 2-digit program Base Year (e.g., BY15$M, IAW the instructions above for Total Required Acquisition). </a:t>
            </a:r>
          </a:p>
          <a:p>
            <a:pPr>
              <a:defRPr/>
            </a:pPr>
            <a:r>
              <a:rPr lang="en-US" i="1" u="sng" dirty="0" err="1">
                <a:cs typeface="Times New Roman" panose="02020603050405020304" pitchFamily="18" charset="0"/>
              </a:rPr>
              <a:t>Curr</a:t>
            </a:r>
            <a:r>
              <a:rPr lang="en-US" i="1" u="sng" dirty="0">
                <a:cs typeface="Times New Roman" panose="02020603050405020304" pitchFamily="18" charset="0"/>
              </a:rPr>
              <a:t> Est (APUC)</a:t>
            </a:r>
            <a:r>
              <a:rPr lang="en-US" dirty="0">
                <a:cs typeface="Times New Roman" panose="02020603050405020304" pitchFamily="18" charset="0"/>
              </a:rPr>
              <a:t>:  Program Manager’s current estimate of Average Procurement Unit Cost, in base-year dollars (total procurement divided by procurement-funded quantities).  The APUC should match the values reported in the program's latest approved POM/BES budget position, approved PB, or quarterly DAES submission, whichever is most current. </a:t>
            </a:r>
          </a:p>
          <a:p>
            <a:pPr>
              <a:defRPr/>
            </a:pPr>
            <a:r>
              <a:rPr lang="en-US" i="1" u="sng" dirty="0" err="1">
                <a:cs typeface="Times New Roman" panose="02020603050405020304" pitchFamily="18" charset="0"/>
              </a:rPr>
              <a:t>Curr</a:t>
            </a:r>
            <a:r>
              <a:rPr lang="en-US" i="1" u="sng" dirty="0">
                <a:cs typeface="Times New Roman" panose="02020603050405020304" pitchFamily="18" charset="0"/>
              </a:rPr>
              <a:t> Est (PAUC)</a:t>
            </a:r>
            <a:r>
              <a:rPr lang="en-US" dirty="0">
                <a:cs typeface="Times New Roman" panose="02020603050405020304" pitchFamily="18" charset="0"/>
              </a:rPr>
              <a:t>:  Program Manager’s current estimate of Program Acquisition Unit Cost, in base-year dollars (total RDT&amp;E, procurement, MILCON and acquisition-related O&amp;M divided by total quantity).  The PAUC should match the values reported in the program's latest approved POM/BES budget position, approved PB, or quarterly DAES submission, whichever is most current. </a:t>
            </a:r>
          </a:p>
          <a:p>
            <a:pPr>
              <a:defRPr/>
            </a:pPr>
            <a:r>
              <a:rPr lang="en-US" u="sng" dirty="0">
                <a:cs typeface="Times New Roman" panose="02020603050405020304" pitchFamily="18" charset="0"/>
              </a:rPr>
              <a:t>Δ</a:t>
            </a:r>
            <a:r>
              <a:rPr lang="en-US" i="1" u="sng" dirty="0">
                <a:cs typeface="Times New Roman" panose="02020603050405020304" pitchFamily="18" charset="0"/>
              </a:rPr>
              <a:t> Current</a:t>
            </a:r>
            <a:r>
              <a:rPr lang="en-US" dirty="0">
                <a:cs typeface="Times New Roman" panose="02020603050405020304" pitchFamily="18" charset="0"/>
              </a:rPr>
              <a:t>:  This is the program’s APUC or PAUC current estimate (as defined above) divided by the program’s </a:t>
            </a:r>
            <a:r>
              <a:rPr lang="en-US" i="1" dirty="0">
                <a:cs typeface="Times New Roman" panose="02020603050405020304" pitchFamily="18" charset="0"/>
              </a:rPr>
              <a:t>current</a:t>
            </a:r>
            <a:r>
              <a:rPr lang="en-US" dirty="0">
                <a:cs typeface="Times New Roman" panose="02020603050405020304" pitchFamily="18" charset="0"/>
              </a:rPr>
              <a:t> APB Unit Cost Reporting (UCR) baseline, as applicable.  Figure 3 illustrates where this information resides in the program’s DAMIR DAES. </a:t>
            </a:r>
          </a:p>
          <a:p>
            <a:pPr>
              <a:defRPr/>
            </a:pPr>
            <a:r>
              <a:rPr lang="en-US" u="sng" dirty="0">
                <a:cs typeface="Times New Roman" panose="02020603050405020304" pitchFamily="18" charset="0"/>
              </a:rPr>
              <a:t>Δ</a:t>
            </a:r>
            <a:r>
              <a:rPr lang="en-US" i="1" u="sng" dirty="0">
                <a:cs typeface="Times New Roman" panose="02020603050405020304" pitchFamily="18" charset="0"/>
              </a:rPr>
              <a:t> Original</a:t>
            </a:r>
            <a:r>
              <a:rPr lang="en-US" dirty="0">
                <a:cs typeface="Times New Roman" panose="02020603050405020304" pitchFamily="18" charset="0"/>
              </a:rPr>
              <a:t>:  This is the program’s APUC or PAUC current estimate (as defined above) divided by the program’s </a:t>
            </a:r>
            <a:r>
              <a:rPr lang="en-US" i="1" dirty="0">
                <a:cs typeface="Times New Roman" panose="02020603050405020304" pitchFamily="18" charset="0"/>
              </a:rPr>
              <a:t>original </a:t>
            </a:r>
            <a:r>
              <a:rPr lang="en-US" dirty="0">
                <a:cs typeface="Times New Roman" panose="02020603050405020304" pitchFamily="18" charset="0"/>
              </a:rPr>
              <a:t>APB UCR baseline, as applicable.  See Figure 3. </a:t>
            </a:r>
          </a:p>
          <a:p>
            <a:pPr>
              <a:defRPr/>
            </a:pPr>
            <a:endParaRPr lang="en-US" dirty="0">
              <a:cs typeface="Times New Roman" panose="02020603050405020304" pitchFamily="18" charset="0"/>
            </a:endParaRPr>
          </a:p>
          <a:p>
            <a:pPr>
              <a:defRPr/>
            </a:pPr>
            <a:r>
              <a:rPr lang="en-US" b="1" dirty="0">
                <a:cs typeface="Times New Roman" panose="02020603050405020304" pitchFamily="18" charset="0"/>
              </a:rPr>
              <a:t>Points of Contact:</a:t>
            </a:r>
            <a:r>
              <a:rPr lang="en-US" dirty="0">
                <a:cs typeface="Times New Roman" panose="02020603050405020304" pitchFamily="18" charset="0"/>
              </a:rPr>
              <a:t> </a:t>
            </a:r>
          </a:p>
          <a:p>
            <a:pPr>
              <a:defRPr/>
            </a:pPr>
            <a:r>
              <a:rPr lang="en-US" i="1" dirty="0">
                <a:cs typeface="Times New Roman" panose="02020603050405020304" pitchFamily="18" charset="0"/>
              </a:rPr>
              <a:t>Army Programs:</a:t>
            </a:r>
            <a:r>
              <a:rPr lang="en-US" dirty="0">
                <a:cs typeface="Times New Roman" panose="02020603050405020304" pitchFamily="18" charset="0"/>
              </a:rPr>
              <a:t> </a:t>
            </a:r>
          </a:p>
          <a:p>
            <a:pPr>
              <a:defRPr/>
            </a:pPr>
            <a:r>
              <a:rPr lang="en-US" dirty="0">
                <a:cs typeface="Times New Roman" panose="02020603050405020304" pitchFamily="18" charset="0"/>
              </a:rPr>
              <a:t>Allen Johnson, OSD(AT&amp;L)/ARA </a:t>
            </a:r>
          </a:p>
          <a:p>
            <a:pPr>
              <a:defRPr/>
            </a:pPr>
            <a:r>
              <a:rPr lang="en-US" u="sng" dirty="0">
                <a:cs typeface="Times New Roman" panose="02020603050405020304" pitchFamily="18" charset="0"/>
                <a:hlinkClick r:id="rId4"/>
              </a:rPr>
              <a:t>allen.m.johnson44.ctr@mail.mil</a:t>
            </a:r>
            <a:r>
              <a:rPr lang="en-US" dirty="0">
                <a:cs typeface="Times New Roman" panose="02020603050405020304" pitchFamily="18" charset="0"/>
              </a:rPr>
              <a:t> </a:t>
            </a:r>
          </a:p>
          <a:p>
            <a:pPr>
              <a:defRPr/>
            </a:pPr>
            <a:r>
              <a:rPr lang="en-US" dirty="0">
                <a:cs typeface="Times New Roman" panose="02020603050405020304" pitchFamily="18" charset="0"/>
              </a:rPr>
              <a:t>703-697-5384 </a:t>
            </a:r>
          </a:p>
          <a:p>
            <a:pPr>
              <a:defRPr/>
            </a:pPr>
            <a:endParaRPr lang="en-US" i="1" dirty="0">
              <a:cs typeface="Times New Roman" panose="02020603050405020304" pitchFamily="18" charset="0"/>
            </a:endParaRPr>
          </a:p>
          <a:p>
            <a:pPr>
              <a:defRPr/>
            </a:pPr>
            <a:r>
              <a:rPr lang="en-US" i="1" dirty="0">
                <a:cs typeface="Times New Roman" panose="02020603050405020304" pitchFamily="18" charset="0"/>
              </a:rPr>
              <a:t>Navy Programs</a:t>
            </a:r>
            <a:r>
              <a:rPr lang="en-US" dirty="0">
                <a:cs typeface="Times New Roman" panose="02020603050405020304" pitchFamily="18" charset="0"/>
              </a:rPr>
              <a:t>: </a:t>
            </a:r>
          </a:p>
          <a:p>
            <a:pPr>
              <a:defRPr/>
            </a:pPr>
            <a:r>
              <a:rPr lang="en-US" dirty="0">
                <a:cs typeface="Times New Roman" panose="02020603050405020304" pitchFamily="18" charset="0"/>
              </a:rPr>
              <a:t>LCDR Joseph Mitzen, OSD(AT&amp;L)/ARA </a:t>
            </a:r>
          </a:p>
          <a:p>
            <a:pPr>
              <a:defRPr/>
            </a:pPr>
            <a:r>
              <a:rPr lang="en-US" u="sng" dirty="0">
                <a:cs typeface="Times New Roman" panose="02020603050405020304" pitchFamily="18" charset="0"/>
                <a:hlinkClick r:id="rId5"/>
              </a:rPr>
              <a:t>joseph.b.mitzen.mil@mail.mil</a:t>
            </a:r>
            <a:r>
              <a:rPr lang="en-US" dirty="0">
                <a:cs typeface="Times New Roman" panose="02020603050405020304" pitchFamily="18" charset="0"/>
              </a:rPr>
              <a:t> </a:t>
            </a:r>
          </a:p>
          <a:p>
            <a:pPr>
              <a:defRPr/>
            </a:pPr>
            <a:r>
              <a:rPr lang="en-US" dirty="0">
                <a:cs typeface="Times New Roman" panose="02020603050405020304" pitchFamily="18" charset="0"/>
              </a:rPr>
              <a:t>703-697-8020 </a:t>
            </a:r>
          </a:p>
          <a:p>
            <a:pPr>
              <a:defRPr/>
            </a:pPr>
            <a:endParaRPr lang="en-US" i="1" dirty="0">
              <a:cs typeface="Times New Roman" panose="02020603050405020304" pitchFamily="18" charset="0"/>
            </a:endParaRPr>
          </a:p>
          <a:p>
            <a:pPr>
              <a:defRPr/>
            </a:pPr>
            <a:r>
              <a:rPr lang="en-US" i="1" dirty="0">
                <a:cs typeface="Times New Roman" panose="02020603050405020304" pitchFamily="18" charset="0"/>
              </a:rPr>
              <a:t>Air Force Programs</a:t>
            </a:r>
            <a:r>
              <a:rPr lang="en-US" dirty="0">
                <a:cs typeface="Times New Roman" panose="02020603050405020304" pitchFamily="18" charset="0"/>
              </a:rPr>
              <a:t>: LCDR Joseph Mitzen, OSD(AT&amp;L)/ARA </a:t>
            </a:r>
          </a:p>
          <a:p>
            <a:pPr>
              <a:defRPr/>
            </a:pPr>
            <a:r>
              <a:rPr lang="en-US" u="sng" dirty="0">
                <a:cs typeface="Times New Roman" panose="02020603050405020304" pitchFamily="18" charset="0"/>
                <a:hlinkClick r:id="rId5"/>
              </a:rPr>
              <a:t>joseph.b.mitzen.mil@mail.mil</a:t>
            </a:r>
            <a:endParaRPr lang="en-US" u="sng" dirty="0">
              <a:cs typeface="Times New Roman" panose="02020603050405020304" pitchFamily="18" charset="0"/>
            </a:endParaRPr>
          </a:p>
          <a:p>
            <a:pPr>
              <a:defRPr/>
            </a:pPr>
            <a:r>
              <a:rPr lang="en-US" dirty="0">
                <a:cs typeface="Times New Roman" panose="02020603050405020304" pitchFamily="18" charset="0"/>
              </a:rPr>
              <a:t>703-697-8020 </a:t>
            </a:r>
          </a:p>
          <a:p>
            <a:pPr>
              <a:defRPr/>
            </a:pPr>
            <a:endParaRPr lang="en-US" i="1" dirty="0">
              <a:cs typeface="Times New Roman" panose="02020603050405020304" pitchFamily="18" charset="0"/>
            </a:endParaRPr>
          </a:p>
          <a:p>
            <a:pPr>
              <a:defRPr/>
            </a:pPr>
            <a:r>
              <a:rPr lang="en-US" i="1" dirty="0">
                <a:cs typeface="Times New Roman" panose="02020603050405020304" pitchFamily="18" charset="0"/>
              </a:rPr>
              <a:t>Agency &amp; Department-wide Programs:</a:t>
            </a:r>
            <a:r>
              <a:rPr lang="en-US" dirty="0">
                <a:cs typeface="Times New Roman" panose="02020603050405020304" pitchFamily="18" charset="0"/>
              </a:rPr>
              <a:t> </a:t>
            </a:r>
          </a:p>
          <a:p>
            <a:pPr>
              <a:defRPr/>
            </a:pPr>
            <a:r>
              <a:rPr lang="en-US" dirty="0">
                <a:cs typeface="Times New Roman" panose="02020603050405020304" pitchFamily="18" charset="0"/>
              </a:rPr>
              <a:t>Mr. Russ Vogel, OSD(AT&amp;L)/ARA </a:t>
            </a:r>
          </a:p>
          <a:p>
            <a:pPr>
              <a:defRPr/>
            </a:pPr>
            <a:r>
              <a:rPr lang="en-US" u="sng" dirty="0">
                <a:cs typeface="Times New Roman" panose="02020603050405020304" pitchFamily="18" charset="0"/>
                <a:hlinkClick r:id="rId6"/>
              </a:rPr>
              <a:t>russell.a.vogel.civ@mail.mil</a:t>
            </a:r>
            <a:r>
              <a:rPr lang="en-US" dirty="0">
                <a:cs typeface="Times New Roman" panose="02020603050405020304" pitchFamily="18" charset="0"/>
              </a:rPr>
              <a:t> </a:t>
            </a:r>
          </a:p>
          <a:p>
            <a:pPr>
              <a:defRPr/>
            </a:pPr>
            <a:r>
              <a:rPr lang="en-US" dirty="0">
                <a:cs typeface="Times New Roman" panose="02020603050405020304" pitchFamily="18" charset="0"/>
              </a:rPr>
              <a:t>703-697-1786 </a:t>
            </a:r>
          </a:p>
          <a:p>
            <a:pPr>
              <a:defRPr/>
            </a:pPr>
            <a:endParaRPr lang="en-US" i="1" dirty="0">
              <a:cs typeface="Times New Roman" panose="02020603050405020304" pitchFamily="18" charset="0"/>
            </a:endParaRPr>
          </a:p>
          <a:p>
            <a:pPr>
              <a:defRPr/>
            </a:pPr>
            <a:r>
              <a:rPr lang="en-US" i="1" dirty="0">
                <a:cs typeface="Times New Roman" panose="02020603050405020304" pitchFamily="18" charset="0"/>
              </a:rPr>
              <a:t>O&amp;S Section:</a:t>
            </a:r>
            <a:r>
              <a:rPr lang="en-US" dirty="0">
                <a:cs typeface="Times New Roman" panose="02020603050405020304" pitchFamily="18" charset="0"/>
              </a:rPr>
              <a:t> </a:t>
            </a:r>
          </a:p>
          <a:p>
            <a:pPr>
              <a:defRPr/>
            </a:pPr>
            <a:r>
              <a:rPr lang="en-US" dirty="0">
                <a:cs typeface="Times New Roman" panose="02020603050405020304" pitchFamily="18" charset="0"/>
              </a:rPr>
              <a:t>Ms. Molly Mertz, OSD(AT&amp;L)/L&amp;MR</a:t>
            </a:r>
          </a:p>
          <a:p>
            <a:pPr>
              <a:defRPr/>
            </a:pPr>
            <a:r>
              <a:rPr lang="en-US" u="sng" dirty="0">
                <a:cs typeface="Times New Roman" panose="02020603050405020304" pitchFamily="18" charset="0"/>
                <a:hlinkClick r:id="rId7"/>
              </a:rPr>
              <a:t>mary.m.mertz.civ@mail.mil</a:t>
            </a:r>
            <a:r>
              <a:rPr lang="en-US" dirty="0">
                <a:cs typeface="Times New Roman" panose="02020603050405020304" pitchFamily="18" charset="0"/>
              </a:rPr>
              <a:t> </a:t>
            </a:r>
          </a:p>
          <a:p>
            <a:pPr>
              <a:defRPr/>
            </a:pPr>
            <a:r>
              <a:rPr lang="en-US" dirty="0">
                <a:cs typeface="Times New Roman" panose="02020603050405020304" pitchFamily="18" charset="0"/>
              </a:rPr>
              <a:t>703-614-6137 </a:t>
            </a:r>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01EA2CDD-3266-4E90-BD3E-92375E37E047}" type="slidenum">
              <a:rPr lang="en-US" altLang="en-US" sz="1200" smtClean="0"/>
              <a:pPr/>
              <a:t>10</a:t>
            </a:fld>
            <a:endParaRPr lang="en-US"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971925" y="8829675"/>
            <a:ext cx="3036888"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97" tIns="46647" rIns="93297" bIns="46647" anchor="b"/>
          <a:lstStyle>
            <a:lvl1pPr defTabSz="931863">
              <a:defRPr sz="1400">
                <a:solidFill>
                  <a:schemeClr val="tx1"/>
                </a:solidFill>
                <a:latin typeface="Arial" panose="020B0604020202020204" pitchFamily="34" charset="0"/>
              </a:defRPr>
            </a:lvl1pPr>
            <a:lvl2pPr marL="742950" indent="-285750" defTabSz="931863">
              <a:defRPr sz="1400">
                <a:solidFill>
                  <a:schemeClr val="tx1"/>
                </a:solidFill>
                <a:latin typeface="Arial" panose="020B0604020202020204" pitchFamily="34" charset="0"/>
              </a:defRPr>
            </a:lvl2pPr>
            <a:lvl3pPr marL="1143000" indent="-228600" defTabSz="931863">
              <a:defRPr sz="1400">
                <a:solidFill>
                  <a:schemeClr val="tx1"/>
                </a:solidFill>
                <a:latin typeface="Arial" panose="020B0604020202020204" pitchFamily="34" charset="0"/>
              </a:defRPr>
            </a:lvl3pPr>
            <a:lvl4pPr marL="1600200" indent="-228600" defTabSz="931863">
              <a:defRPr sz="1400">
                <a:solidFill>
                  <a:schemeClr val="tx1"/>
                </a:solidFill>
                <a:latin typeface="Arial" panose="020B0604020202020204" pitchFamily="34" charset="0"/>
              </a:defRPr>
            </a:lvl4pPr>
            <a:lvl5pPr marL="2057400" indent="-228600" defTabSz="931863">
              <a:defRPr sz="1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1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1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1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1400">
                <a:solidFill>
                  <a:schemeClr val="tx1"/>
                </a:solidFill>
                <a:latin typeface="Arial" panose="020B0604020202020204" pitchFamily="34" charset="0"/>
              </a:defRPr>
            </a:lvl9pPr>
          </a:lstStyle>
          <a:p>
            <a:pPr algn="r"/>
            <a:fld id="{6FDB2A2E-A930-4018-A4A0-F929E025635F}" type="slidenum">
              <a:rPr lang="en-US" altLang="en-US" sz="1100">
                <a:solidFill>
                  <a:srgbClr val="000000"/>
                </a:solidFill>
              </a:rPr>
              <a:pPr algn="r"/>
              <a:t>11</a:t>
            </a:fld>
            <a:endParaRPr lang="en-US" altLang="en-US" sz="1100">
              <a:solidFill>
                <a:srgbClr val="000000"/>
              </a:solidFill>
            </a:endParaRPr>
          </a:p>
        </p:txBody>
      </p:sp>
      <p:sp>
        <p:nvSpPr>
          <p:cNvPr id="60419" name="Rectangle 7"/>
          <p:cNvSpPr txBox="1">
            <a:spLocks noGrp="1" noChangeArrowheads="1"/>
          </p:cNvSpPr>
          <p:nvPr/>
        </p:nvSpPr>
        <p:spPr bwMode="auto">
          <a:xfrm>
            <a:off x="3971925" y="8829675"/>
            <a:ext cx="3036888"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97" tIns="46647" rIns="93297" bIns="46647" anchor="b"/>
          <a:lstStyle>
            <a:lvl1pPr defTabSz="931863">
              <a:defRPr sz="1400">
                <a:solidFill>
                  <a:schemeClr val="tx1"/>
                </a:solidFill>
                <a:latin typeface="Arial" panose="020B0604020202020204" pitchFamily="34" charset="0"/>
              </a:defRPr>
            </a:lvl1pPr>
            <a:lvl2pPr marL="742950" indent="-285750" defTabSz="931863">
              <a:defRPr sz="1400">
                <a:solidFill>
                  <a:schemeClr val="tx1"/>
                </a:solidFill>
                <a:latin typeface="Arial" panose="020B0604020202020204" pitchFamily="34" charset="0"/>
              </a:defRPr>
            </a:lvl2pPr>
            <a:lvl3pPr marL="1143000" indent="-228600" defTabSz="931863">
              <a:defRPr sz="1400">
                <a:solidFill>
                  <a:schemeClr val="tx1"/>
                </a:solidFill>
                <a:latin typeface="Arial" panose="020B0604020202020204" pitchFamily="34" charset="0"/>
              </a:defRPr>
            </a:lvl3pPr>
            <a:lvl4pPr marL="1600200" indent="-228600" defTabSz="931863">
              <a:defRPr sz="1400">
                <a:solidFill>
                  <a:schemeClr val="tx1"/>
                </a:solidFill>
                <a:latin typeface="Arial" panose="020B0604020202020204" pitchFamily="34" charset="0"/>
              </a:defRPr>
            </a:lvl4pPr>
            <a:lvl5pPr marL="2057400" indent="-228600" defTabSz="931863">
              <a:defRPr sz="1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1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1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1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1400">
                <a:solidFill>
                  <a:schemeClr val="tx1"/>
                </a:solidFill>
                <a:latin typeface="Arial" panose="020B0604020202020204" pitchFamily="34" charset="0"/>
              </a:defRPr>
            </a:lvl9pPr>
          </a:lstStyle>
          <a:p>
            <a:pPr algn="r"/>
            <a:fld id="{049FFB7D-6DE8-4292-B66B-923534CCDBFA}" type="slidenum">
              <a:rPr lang="en-US" altLang="en-US" sz="1100">
                <a:solidFill>
                  <a:srgbClr val="000000"/>
                </a:solidFill>
              </a:rPr>
              <a:pPr algn="r"/>
              <a:t>11</a:t>
            </a:fld>
            <a:endParaRPr lang="en-US" altLang="en-US" sz="1100">
              <a:solidFill>
                <a:srgbClr val="000000"/>
              </a:solidFill>
            </a:endParaRPr>
          </a:p>
        </p:txBody>
      </p:sp>
      <p:sp>
        <p:nvSpPr>
          <p:cNvPr id="60420" name="Rectangle 2"/>
          <p:cNvSpPr>
            <a:spLocks noGrp="1" noRot="1" noChangeAspect="1" noChangeArrowheads="1" noTextEdit="1"/>
          </p:cNvSpPr>
          <p:nvPr>
            <p:ph type="sldImg"/>
          </p:nvPr>
        </p:nvSpPr>
        <p:spPr>
          <a:ln/>
        </p:spPr>
      </p:sp>
      <p:sp>
        <p:nvSpPr>
          <p:cNvPr id="59397" name="Rectangle 5"/>
          <p:cNvSpPr>
            <a:spLocks noGrp="1" noChangeArrowheads="1"/>
          </p:cNvSpPr>
          <p:nvPr>
            <p:ph type="body" idx="1"/>
          </p:nvPr>
        </p:nvSpPr>
        <p:spPr>
          <a:xfrm>
            <a:off x="487363" y="4333875"/>
            <a:ext cx="6032500" cy="4727575"/>
          </a:xfrm>
          <a:ln/>
        </p:spPr>
        <p:txBody>
          <a:bodyPr lIns="93297" tIns="46647" rIns="93297" bIns="46647"/>
          <a:lstStyle/>
          <a:p>
            <a:pPr marL="0" lvl="1">
              <a:lnSpc>
                <a:spcPct val="90000"/>
              </a:lnSpc>
              <a:defRPr/>
            </a:pPr>
            <a:r>
              <a:rPr lang="en-US" dirty="0"/>
              <a:t>Identify the key Programmatic Risks—Cost, Funding, Schedule, Performance (Technology, Software, Manufacturing, Supportability, Industrial Base, Manufacturing, Political). </a:t>
            </a:r>
          </a:p>
          <a:p>
            <a:pPr lvl="1">
              <a:lnSpc>
                <a:spcPct val="90000"/>
              </a:lnSpc>
              <a:defRPr/>
            </a:pPr>
            <a:r>
              <a:rPr lang="en-US" dirty="0"/>
              <a:t>What are they?  Why do you think they are the only ones?</a:t>
            </a:r>
          </a:p>
          <a:p>
            <a:pPr lvl="1">
              <a:lnSpc>
                <a:spcPct val="90000"/>
              </a:lnSpc>
              <a:defRPr/>
            </a:pPr>
            <a:r>
              <a:rPr lang="en-US" dirty="0"/>
              <a:t>How are you going to address them?</a:t>
            </a:r>
          </a:p>
          <a:p>
            <a:pPr>
              <a:lnSpc>
                <a:spcPct val="90000"/>
              </a:lnSpc>
              <a:defRPr/>
            </a:pPr>
            <a:r>
              <a:rPr lang="en-US" dirty="0">
                <a:cs typeface="Times New Roman" pitchFamily="18" charset="0"/>
              </a:rPr>
              <a:t>As an example have you evaluated/identified potential risks such as:</a:t>
            </a:r>
          </a:p>
          <a:p>
            <a:pPr lvl="1" eaLnBrk="1" hangingPunct="1">
              <a:lnSpc>
                <a:spcPct val="90000"/>
              </a:lnSpc>
              <a:defRPr/>
            </a:pPr>
            <a:r>
              <a:rPr lang="en-US" dirty="0">
                <a:cs typeface="Times New Roman" pitchFamily="18" charset="0"/>
              </a:rPr>
              <a:t>--Technology: TRL level for critical technologies which may impact meeting a KPP, KSA, or APA thresholds or represent risk  to deliver capability on schedule and budget, software, interoperability, integration, certification, interface with other systems, Safety, ESOH, Hazards</a:t>
            </a:r>
          </a:p>
          <a:p>
            <a:pPr lvl="1" eaLnBrk="1" hangingPunct="1">
              <a:lnSpc>
                <a:spcPct val="90000"/>
              </a:lnSpc>
              <a:defRPr/>
            </a:pPr>
            <a:r>
              <a:rPr lang="en-US" dirty="0">
                <a:cs typeface="Times New Roman" pitchFamily="18" charset="0"/>
              </a:rPr>
              <a:t>--Testing: aircraft availability, Software Integration Lab (SIL) availability</a:t>
            </a:r>
          </a:p>
          <a:p>
            <a:pPr lvl="1" eaLnBrk="1" hangingPunct="1">
              <a:lnSpc>
                <a:spcPct val="90000"/>
              </a:lnSpc>
              <a:defRPr/>
            </a:pPr>
            <a:r>
              <a:rPr lang="en-US" dirty="0">
                <a:cs typeface="Times New Roman" pitchFamily="18" charset="0"/>
              </a:rPr>
              <a:t>--Program Office: Lack of trained personnel, insufficient manpower</a:t>
            </a:r>
          </a:p>
          <a:p>
            <a:pPr marL="458572" lvl="1" defTabSz="915772" eaLnBrk="1" hangingPunct="1">
              <a:lnSpc>
                <a:spcPct val="90000"/>
              </a:lnSpc>
              <a:defRPr/>
            </a:pPr>
            <a:r>
              <a:rPr lang="en-US" dirty="0">
                <a:cs typeface="Times New Roman" pitchFamily="18" charset="0"/>
              </a:rPr>
              <a:t>--Intelligence support as is relates to cost, schedule and performance</a:t>
            </a:r>
          </a:p>
          <a:p>
            <a:pPr marL="458572" lvl="1" defTabSz="915772" eaLnBrk="1" hangingPunct="1">
              <a:lnSpc>
                <a:spcPct val="90000"/>
              </a:lnSpc>
              <a:defRPr/>
            </a:pPr>
            <a:r>
              <a:rPr lang="en-US" dirty="0">
                <a:cs typeface="Times New Roman" pitchFamily="18" charset="0"/>
              </a:rPr>
              <a:t>--</a:t>
            </a:r>
            <a:r>
              <a:rPr lang="en-US" dirty="0"/>
              <a:t>Manufacturing: Are Mfg processes in place &amp; compliant to their established procedures/processes?  Are contractor’s capable of delivering on time? Include MRLs</a:t>
            </a:r>
          </a:p>
          <a:p>
            <a:pPr marL="458572" lvl="1" defTabSz="915772" eaLnBrk="1" hangingPunct="1">
              <a:lnSpc>
                <a:spcPct val="90000"/>
              </a:lnSpc>
              <a:defRPr/>
            </a:pPr>
            <a:r>
              <a:rPr lang="en-US" dirty="0"/>
              <a:t>--From a Digital perspective, data rights should be a risk that is evaluated.  Proprietary software and who owns the data and when and how will the government gain the data.  </a:t>
            </a:r>
          </a:p>
          <a:p>
            <a:pPr eaLnBrk="1" hangingPunct="1">
              <a:lnSpc>
                <a:spcPct val="90000"/>
              </a:lnSpc>
              <a:defRPr/>
            </a:pPr>
            <a:r>
              <a:rPr lang="en-US" dirty="0"/>
              <a:t>Describe mitigation plans for all red and yellow risks in the backup charts </a:t>
            </a:r>
            <a:endParaRPr lang="en-US" dirty="0">
              <a:cs typeface="Times New Roman" pitchFamily="18" charset="0"/>
            </a:endParaRPr>
          </a:p>
          <a:p>
            <a:pPr lvl="1" eaLnBrk="1" hangingPunct="1">
              <a:lnSpc>
                <a:spcPct val="90000"/>
              </a:lnSpc>
              <a:defRPr/>
            </a:pPr>
            <a:r>
              <a:rPr lang="en-US" dirty="0"/>
              <a:t>Mitigation Plans should be realistic and descriptive. </a:t>
            </a:r>
          </a:p>
          <a:p>
            <a:pPr lvl="1" eaLnBrk="1" hangingPunct="1">
              <a:lnSpc>
                <a:spcPct val="90000"/>
              </a:lnSpc>
              <a:defRPr/>
            </a:pPr>
            <a:r>
              <a:rPr lang="en-US" dirty="0"/>
              <a:t>The purpose of the mitigation plan is to describe how this particular risk will be handled – what, when, by whom and how will it be done to avoid or minimize consequences. . A good plan should contain a schedule for implementation, with an OPR. </a:t>
            </a:r>
          </a:p>
          <a:p>
            <a:pPr lvl="1" eaLnBrk="1" hangingPunct="1">
              <a:lnSpc>
                <a:spcPct val="90000"/>
              </a:lnSpc>
              <a:defRPr/>
            </a:pPr>
            <a:r>
              <a:rPr lang="en-US" dirty="0"/>
              <a:t>Examples of risk mitigation efforts include reducing software development risk by developing and delivering software incrementally, prototyping, simulation, alternative designs, additional resources (earlier engineering involvement, additional engineers), workarounds, etc.  </a:t>
            </a:r>
          </a:p>
          <a:p>
            <a:pPr lvl="1" eaLnBrk="1" hangingPunct="1">
              <a:lnSpc>
                <a:spcPct val="90000"/>
              </a:lnSpc>
              <a:defRPr/>
            </a:pPr>
            <a:r>
              <a:rPr lang="en-US" b="1" dirty="0"/>
              <a:t>DoD Risk, Issue and Opportunity (RIO) Management Guide:  </a:t>
            </a:r>
            <a:r>
              <a:rPr lang="en-US" dirty="0">
                <a:hlinkClick r:id="rId3"/>
              </a:rPr>
              <a:t>https://www.dau.edu/tools/t/DoD-Risk,-Issue,-and-Opportunity-Management-Guide-for-Defense-Acquisition-Programs</a:t>
            </a:r>
            <a:endParaRPr lang="en-US" dirty="0"/>
          </a:p>
          <a:p>
            <a:pPr lvl="1" eaLnBrk="1" hangingPunct="1">
              <a:lnSpc>
                <a:spcPct val="90000"/>
              </a:lnSpc>
              <a:defRPr/>
            </a:pP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E01C3B50-3DFB-4DFE-B93F-A9BED5448777}" type="slidenum">
              <a:rPr lang="en-US" altLang="en-US" sz="1200" smtClean="0"/>
              <a:pPr/>
              <a:t>12</a:t>
            </a:fld>
            <a:endParaRPr lang="en-US" altLang="en-US" sz="1200"/>
          </a:p>
        </p:txBody>
      </p:sp>
      <p:sp>
        <p:nvSpPr>
          <p:cNvPr id="62467"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xfrm>
            <a:off x="546100" y="4213225"/>
            <a:ext cx="6056313" cy="4184650"/>
          </a:xfrm>
          <a:ln/>
        </p:spPr>
        <p:txBody>
          <a:bodyPr/>
          <a:lstStyle/>
          <a:p>
            <a:pPr>
              <a:defRPr/>
            </a:pPr>
            <a:r>
              <a:rPr lang="en-US" dirty="0"/>
              <a:t>List key program technologies; current TRLs. TRL 6 is required by MS B.  If a technology is below TRL 6 summarize the technology maturation approach (pre-MS A) or summarize the verification of the technology maturation (pre-MS B/C)</a:t>
            </a:r>
          </a:p>
          <a:p>
            <a:pPr>
              <a:defRPr/>
            </a:pPr>
            <a:r>
              <a:rPr lang="en-US" dirty="0">
                <a:cs typeface="Times New Roman" pitchFamily="18" charset="0"/>
              </a:rPr>
              <a:t>List TRL level for critical technologies which may impact meeting a KPP , KSA or APA thresholds or represent risk  to deliver capability on schedule and budget</a:t>
            </a:r>
            <a:endParaRPr lang="en-US" dirty="0"/>
          </a:p>
          <a:p>
            <a:pPr>
              <a:defRPr/>
            </a:pPr>
            <a:r>
              <a:rPr lang="en-US" dirty="0"/>
              <a:t>Recommend explaining maturity plans for any CTEs that are not at the requisite level when the review takes place (i.e. TRL 6 at MS B, TRL 7 at MS C).  </a:t>
            </a:r>
            <a:endParaRPr lang="en-US" strike="sngStrike" dirty="0">
              <a:solidFill>
                <a:srgbClr val="FF0000"/>
              </a:solidFill>
            </a:endParaRPr>
          </a:p>
          <a:p>
            <a:pPr eaLnBrk="1" hangingPunct="1">
              <a:defRPr/>
            </a:pPr>
            <a:r>
              <a:rPr lang="en-US" dirty="0"/>
              <a:t>The category of Technology identifies the key technologies necessary for this program.  Column 2 the TRL and the next two columns in this sample (showing two increments) provides the increment in which the technology will be delivered.  </a:t>
            </a:r>
          </a:p>
          <a:p>
            <a:pPr eaLnBrk="1" hangingPunct="1">
              <a:defRPr/>
            </a:pPr>
            <a:r>
              <a:rPr lang="en-US" dirty="0"/>
              <a:t>This sample generally applies to hardware</a:t>
            </a:r>
          </a:p>
          <a:p>
            <a:pPr defTabSz="915772" eaLnBrk="1" hangingPunct="1">
              <a:defRPr/>
            </a:pPr>
            <a:r>
              <a:rPr lang="en-US" dirty="0"/>
              <a:t>Additionally you may want to utilize the Technology Development and Transition  Strategy (TDTS) Guidebook, which can be found at the DAU website.</a:t>
            </a:r>
          </a:p>
          <a:p>
            <a:pPr eaLnBrk="1" hangingPunct="1">
              <a:defRPr/>
            </a:pPr>
            <a:r>
              <a:rPr lang="en-US" dirty="0"/>
              <a:t>(See OSD AS Template para 6.3)</a:t>
            </a:r>
          </a:p>
          <a:p>
            <a:pPr>
              <a:defRPr/>
            </a:pPr>
            <a:endParaRPr lang="en-US" dirty="0"/>
          </a:p>
          <a:p>
            <a:pPr eaLnBrk="1" hangingPunct="1">
              <a:defRPr/>
            </a:pPr>
            <a:endParaRPr lang="en-US" dirty="0"/>
          </a:p>
          <a:p>
            <a:pPr eaLnBrk="1" hangingPunct="1">
              <a:defRPr/>
            </a:pPr>
            <a:endParaRPr lang="en-US" dirty="0"/>
          </a:p>
          <a:p>
            <a:pPr defTabSz="915772" eaLnBrk="1" hangingPunct="1">
              <a:defRPr/>
            </a:pPr>
            <a:endParaRPr lang="en-US" dirty="0"/>
          </a:p>
          <a:p>
            <a:pPr eaLnBrk="1" hangingPunct="1">
              <a:defRPr/>
            </a:pP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Autofit/>
          </a:bodyPr>
          <a:lstStyle/>
          <a:p>
            <a:pPr marL="171450" indent="-171450">
              <a:buFont typeface="Arial" panose="020B0604020202020204" pitchFamily="34" charset="0"/>
              <a:buChar char="•"/>
              <a:defRPr/>
            </a:pPr>
            <a:r>
              <a:rPr lang="en-US" dirty="0"/>
              <a:t>The PM and team should develop the program’s Framing Assumption and track the validity of the FAs by assessing relevant program metrics.  </a:t>
            </a:r>
          </a:p>
          <a:p>
            <a:pPr marL="171450" indent="-171450">
              <a:buFont typeface="Arial" panose="020B0604020202020204" pitchFamily="34" charset="0"/>
              <a:buChar char="•"/>
              <a:defRPr/>
            </a:pPr>
            <a:r>
              <a:rPr lang="en-US" dirty="0"/>
              <a:t>Show implications, expectations and metrics for each key framing assumption.  There should only be a few FAs (3-5); each should have these properties: cause major consequences; have no simple work-around; be uncertain at this point; be program specific (not generic, like funding stability or good contractor performance); and be a fundamental assumption that affect management decisions.  </a:t>
            </a:r>
          </a:p>
          <a:p>
            <a:pPr marL="171450" indent="-171450">
              <a:buFont typeface="Arial" panose="020B0604020202020204" pitchFamily="34" charset="0"/>
              <a:buChar char="•"/>
              <a:defRPr/>
            </a:pPr>
            <a:r>
              <a:rPr lang="en-US" dirty="0"/>
              <a:t>Describe the visible expectations that flow from each implication of the FA.  </a:t>
            </a:r>
          </a:p>
          <a:p>
            <a:pPr marL="171450" indent="-171450">
              <a:buFont typeface="Arial" panose="020B0604020202020204" pitchFamily="34" charset="0"/>
              <a:buChar char="•"/>
              <a:defRPr/>
            </a:pPr>
            <a:r>
              <a:rPr lang="en-US" dirty="0"/>
              <a:t>Specify metrics that can show whether these expectations are seen</a:t>
            </a:r>
          </a:p>
          <a:p>
            <a:pPr>
              <a:defRPr/>
            </a:pPr>
            <a:endParaRPr lang="en-US" dirty="0"/>
          </a:p>
          <a:p>
            <a:pPr>
              <a:defRPr/>
            </a:pPr>
            <a:r>
              <a:rPr lang="en-US" dirty="0"/>
              <a:t>Examples of Framing Assumptions:</a:t>
            </a:r>
          </a:p>
          <a:p>
            <a:pPr lvl="1">
              <a:defRPr/>
            </a:pPr>
            <a:r>
              <a:rPr lang="en-US" dirty="0"/>
              <a:t>Adequate industrial base for competition</a:t>
            </a:r>
          </a:p>
          <a:p>
            <a:pPr lvl="1">
              <a:defRPr/>
            </a:pPr>
            <a:r>
              <a:rPr lang="en-US" dirty="0"/>
              <a:t>Technology well in hand</a:t>
            </a:r>
          </a:p>
          <a:p>
            <a:pPr lvl="1">
              <a:defRPr/>
            </a:pPr>
            <a:r>
              <a:rPr lang="en-US" dirty="0"/>
              <a:t>Requirements achievable</a:t>
            </a:r>
          </a:p>
          <a:p>
            <a:pPr lvl="1">
              <a:defRPr/>
            </a:pPr>
            <a:r>
              <a:rPr lang="en-US" dirty="0"/>
              <a:t>Aggressive schedule is risky but achievable</a:t>
            </a:r>
          </a:p>
          <a:p>
            <a:pPr lvl="1">
              <a:defRPr/>
            </a:pPr>
            <a:r>
              <a:rPr lang="en-US" dirty="0"/>
              <a:t>Program</a:t>
            </a:r>
            <a:r>
              <a:rPr lang="en-US" baseline="0" dirty="0"/>
              <a:t> Office</a:t>
            </a:r>
            <a:r>
              <a:rPr lang="en-US" dirty="0"/>
              <a:t> will have sufficient personnel/staffing to handle integration role</a:t>
            </a:r>
          </a:p>
          <a:p>
            <a:pPr lvl="1">
              <a:defRPr/>
            </a:pPr>
            <a:r>
              <a:rPr lang="en-US" altLang="en-US" dirty="0"/>
              <a:t>“Back to basics” would help solve technical and </a:t>
            </a:r>
            <a:r>
              <a:rPr lang="en-US" altLang="en-US" dirty="0" err="1"/>
              <a:t>mngt</a:t>
            </a:r>
            <a:r>
              <a:rPr lang="en-US" altLang="en-US" dirty="0"/>
              <a:t> issues</a:t>
            </a:r>
          </a:p>
          <a:p>
            <a:pPr lvl="1">
              <a:defRPr/>
            </a:pPr>
            <a:r>
              <a:rPr lang="en-US" altLang="en-US" dirty="0"/>
              <a:t>Separate space and ground segments would provide “best of breed”</a:t>
            </a:r>
          </a:p>
          <a:p>
            <a:pPr lvl="1">
              <a:defRPr/>
            </a:pPr>
            <a:r>
              <a:rPr lang="en-US" altLang="en-US" dirty="0"/>
              <a:t>Incremental/block approach</a:t>
            </a:r>
          </a:p>
          <a:p>
            <a:pPr lvl="1">
              <a:defRPr/>
            </a:pPr>
            <a:r>
              <a:rPr lang="en-US" altLang="en-US" dirty="0"/>
              <a:t>Capability Insertion Program, graceful growth</a:t>
            </a:r>
          </a:p>
          <a:p>
            <a:pPr lvl="1">
              <a:defRPr/>
            </a:pPr>
            <a:r>
              <a:rPr lang="en-US" altLang="en-US" dirty="0"/>
              <a:t>Incentivize for mission success, on-time/on-cost delivery, high confidence approach</a:t>
            </a:r>
          </a:p>
          <a:p>
            <a:pPr>
              <a:defRPr/>
            </a:pPr>
            <a:endParaRPr lang="en-US" dirty="0"/>
          </a:p>
          <a:p>
            <a:pPr marL="171450" indent="-171450">
              <a:buFont typeface="Arial" panose="020B0604020202020204" pitchFamily="34" charset="0"/>
              <a:buChar char="•"/>
              <a:defRPr/>
            </a:pPr>
            <a:r>
              <a:rPr lang="en-US" dirty="0"/>
              <a:t>What assumptions are associated with Digital Acquisition?</a:t>
            </a:r>
          </a:p>
          <a:p>
            <a:pPr marL="576263" indent="-228600">
              <a:buFont typeface="Wingdings" panose="05000000000000000000" pitchFamily="2" charset="2"/>
              <a:buChar char="Ø"/>
              <a:tabLst>
                <a:tab pos="457200" algn="l"/>
              </a:tabLst>
              <a:defRPr/>
            </a:pPr>
            <a:r>
              <a:rPr lang="en-US" dirty="0"/>
              <a:t>Digital Engineering &amp; Management</a:t>
            </a:r>
          </a:p>
          <a:p>
            <a:pPr marL="576263" indent="-228600">
              <a:buFont typeface="Wingdings" panose="05000000000000000000" pitchFamily="2" charset="2"/>
              <a:buChar char="Ø"/>
              <a:tabLst>
                <a:tab pos="457200" algn="l"/>
              </a:tabLst>
              <a:defRPr/>
            </a:pPr>
            <a:r>
              <a:rPr lang="en-US" dirty="0"/>
              <a:t>Open Systems</a:t>
            </a:r>
          </a:p>
          <a:p>
            <a:pPr marL="576263" indent="-228600">
              <a:buFont typeface="Wingdings" panose="05000000000000000000" pitchFamily="2" charset="2"/>
              <a:buChar char="Ø"/>
              <a:tabLst>
                <a:tab pos="457200" algn="l"/>
              </a:tabLst>
              <a:defRPr/>
            </a:pPr>
            <a:r>
              <a:rPr lang="en-US" dirty="0"/>
              <a:t>Agile</a:t>
            </a:r>
            <a:r>
              <a:rPr lang="en-US" baseline="0" dirty="0"/>
              <a:t> Software</a:t>
            </a:r>
            <a:endParaRPr lang="en-US" dirty="0"/>
          </a:p>
          <a:p>
            <a:pPr>
              <a:defRPr/>
            </a:pPr>
            <a:endParaRPr lang="en-US" b="1" dirty="0"/>
          </a:p>
          <a:p>
            <a:pPr>
              <a:defRPr/>
            </a:pPr>
            <a:endParaRPr lang="en-US" dirty="0"/>
          </a:p>
          <a:p>
            <a:pPr>
              <a:defRPr/>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Notes Placeholde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This</a:t>
            </a:r>
            <a:r>
              <a:rPr lang="en-US" altLang="en-US" baseline="0" dirty="0"/>
              <a:t> is another example of FAs.  Notes from previous slide apply.</a:t>
            </a:r>
          </a:p>
          <a:p>
            <a:endParaRPr lang="en-US"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This</a:t>
            </a:r>
            <a:r>
              <a:rPr lang="en-US" altLang="en-US" baseline="0" dirty="0"/>
              <a:t> is another example of FAs.  Notes from previous slide(s) apply.</a:t>
            </a:r>
          </a:p>
          <a:p>
            <a:pPr>
              <a:defRPr/>
            </a:pPr>
            <a:endParaRPr lang="en-US" dirty="0"/>
          </a:p>
        </p:txBody>
      </p:sp>
      <p:sp>
        <p:nvSpPr>
          <p:cNvPr id="686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ECAC63A9-8FC8-4D31-9483-34D92AD2C987}" type="slidenum">
              <a:rPr lang="en-US" altLang="en-US" sz="1200" smtClean="0"/>
              <a:pPr/>
              <a:t>15</a:t>
            </a:fld>
            <a:endParaRPr lang="en-US" alt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38A6446E-A480-45D0-825B-F21208FA8D9F}" type="slidenum">
              <a:rPr lang="en-US" altLang="en-US" sz="1200" smtClean="0"/>
              <a:pPr/>
              <a:t>16</a:t>
            </a:fld>
            <a:endParaRPr lang="en-US" altLang="en-US" sz="120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cs typeface="Times New Roman" panose="02020603050405020304" pitchFamily="18" charset="0"/>
              </a:rPr>
              <a:t>The Acquisition Strategy:</a:t>
            </a:r>
          </a:p>
          <a:p>
            <a:pPr eaLnBrk="1" hangingPunct="1"/>
            <a:r>
              <a:rPr lang="en-US" altLang="en-US" dirty="0">
                <a:cs typeface="Times New Roman" panose="02020603050405020304" pitchFamily="18" charset="0"/>
              </a:rPr>
              <a:t>     Guides program execution across the entire program life-cycle</a:t>
            </a:r>
          </a:p>
          <a:p>
            <a:pPr eaLnBrk="1" hangingPunct="1"/>
            <a:r>
              <a:rPr lang="en-US" altLang="en-US" dirty="0">
                <a:cs typeface="Times New Roman" panose="02020603050405020304" pitchFamily="18" charset="0"/>
              </a:rPr>
              <a:t>     The proposed strategy should cover development, testing, production, and life-cycle support</a:t>
            </a:r>
          </a:p>
          <a:p>
            <a:pPr eaLnBrk="1" hangingPunct="1"/>
            <a:r>
              <a:rPr lang="en-US" altLang="en-US" dirty="0">
                <a:cs typeface="Times New Roman" panose="02020603050405020304" pitchFamily="18" charset="0"/>
              </a:rPr>
              <a:t>     It must be flexible enough to accommodate acquisition oversight decisions both on this program and on other programs that may affect this program</a:t>
            </a:r>
          </a:p>
          <a:p>
            <a:pPr eaLnBrk="1" hangingPunct="1"/>
            <a:r>
              <a:rPr lang="en-US" altLang="en-US" dirty="0">
                <a:cs typeface="Times New Roman" panose="02020603050405020304" pitchFamily="18" charset="0"/>
              </a:rPr>
              <a:t>     It should address the availability of required capabilities to be provided by other programs </a:t>
            </a:r>
          </a:p>
          <a:p>
            <a:pPr eaLnBrk="1" hangingPunct="1"/>
            <a:r>
              <a:rPr lang="en-US" altLang="en-US" dirty="0">
                <a:cs typeface="Times New Roman" panose="02020603050405020304" pitchFamily="18" charset="0"/>
              </a:rPr>
              <a:t>     It establishes the milestone decision points and acquisition phases planned for the program</a:t>
            </a:r>
          </a:p>
          <a:p>
            <a:pPr eaLnBrk="1" hangingPunct="1"/>
            <a:r>
              <a:rPr lang="en-US" altLang="en-US" dirty="0">
                <a:cs typeface="Times New Roman" panose="02020603050405020304" pitchFamily="18" charset="0"/>
              </a:rPr>
              <a:t>     It should prescribe the accomplishments for each phase, and identify the critical events affecting program management</a:t>
            </a:r>
          </a:p>
          <a:p>
            <a:pPr algn="just"/>
            <a:r>
              <a:rPr lang="en-US" altLang="en-US" sz="1400" dirty="0">
                <a:cs typeface="Times New Roman" panose="02020603050405020304" pitchFamily="18" charset="0"/>
              </a:rPr>
              <a:t>     OSD focus is a competitive strategy throughout the life of the system    </a:t>
            </a:r>
          </a:p>
          <a:p>
            <a:pPr algn="just"/>
            <a:r>
              <a:rPr lang="en-US" altLang="en-US" sz="1400" dirty="0">
                <a:cs typeface="Times New Roman" panose="02020603050405020304" pitchFamily="18" charset="0"/>
              </a:rPr>
              <a:t>     Prototyping prior to MS B (waiver to _____ required if you do not do prototyping)</a:t>
            </a:r>
          </a:p>
          <a:p>
            <a:pPr algn="just"/>
            <a:r>
              <a:rPr lang="en-US" altLang="en-US" sz="1400" dirty="0">
                <a:cs typeface="Times New Roman" panose="02020603050405020304" pitchFamily="18" charset="0"/>
              </a:rPr>
              <a:t>     Have you considered breakout of subsystems?</a:t>
            </a:r>
          </a:p>
          <a:p>
            <a:pPr algn="just"/>
            <a:endParaRPr lang="en-US" altLang="en-US" sz="1400" dirty="0">
              <a:cs typeface="Times New Roman" panose="02020603050405020304" pitchFamily="18" charset="0"/>
            </a:endParaRPr>
          </a:p>
          <a:p>
            <a:pPr>
              <a:defRPr/>
            </a:pPr>
            <a:r>
              <a:rPr lang="en-US" sz="1400" b="0" dirty="0">
                <a:cs typeface="Times New Roman" panose="02020603050405020304" pitchFamily="18" charset="0"/>
              </a:rPr>
              <a:t>Ensure applicable Own the Technical Baseline (OTB) and Model Strategy objectives/ scope are mentioned, can</a:t>
            </a:r>
            <a:r>
              <a:rPr lang="en-US" sz="1400" b="0" baseline="0" dirty="0">
                <a:cs typeface="Times New Roman" panose="02020603050405020304" pitchFamily="18" charset="0"/>
              </a:rPr>
              <a:t> go into more detail in subsequent slides</a:t>
            </a:r>
            <a:r>
              <a:rPr lang="en-US" sz="1400" b="0" dirty="0">
                <a:cs typeface="Times New Roman" panose="02020603050405020304" pitchFamily="18" charset="0"/>
              </a:rPr>
              <a:t>:</a:t>
            </a:r>
          </a:p>
          <a:p>
            <a:pPr>
              <a:defRPr/>
            </a:pPr>
            <a:r>
              <a:rPr lang="en-US" sz="1400" b="0" dirty="0">
                <a:cs typeface="Times New Roman" panose="02020603050405020304" pitchFamily="18" charset="0"/>
              </a:rPr>
              <a:t>	OTB</a:t>
            </a:r>
            <a:r>
              <a:rPr lang="en-US" sz="1400" b="0" baseline="0" dirty="0">
                <a:cs typeface="Times New Roman" panose="02020603050405020304" pitchFamily="18" charset="0"/>
              </a:rPr>
              <a:t> - </a:t>
            </a:r>
            <a:r>
              <a:rPr lang="en-US" sz="1400" b="0" dirty="0">
                <a:cs typeface="Times New Roman" panose="02020603050405020304" pitchFamily="18" charset="0"/>
              </a:rPr>
              <a:t>Government Organic &amp; Controlled; Hybrid Government &amp; Contractor Collaborative; OR Government Influenced &amp; Contractor Supported</a:t>
            </a:r>
          </a:p>
          <a:p>
            <a:pPr>
              <a:defRPr/>
            </a:pPr>
            <a:r>
              <a:rPr lang="en-US" sz="1400" b="0" dirty="0">
                <a:cs typeface="Times New Roman" panose="02020603050405020304" pitchFamily="18" charset="0"/>
              </a:rPr>
              <a:t>	Modeling strategy - Model Centric; Model Collaborative; or</a:t>
            </a:r>
            <a:r>
              <a:rPr lang="en-US" sz="1400" b="0" baseline="0" dirty="0">
                <a:cs typeface="Times New Roman" panose="02020603050405020304" pitchFamily="18" charset="0"/>
              </a:rPr>
              <a:t> </a:t>
            </a:r>
            <a:r>
              <a:rPr lang="en-US" sz="1400" b="0" dirty="0">
                <a:cs typeface="Times New Roman" panose="02020603050405020304" pitchFamily="18" charset="0"/>
              </a:rPr>
              <a:t>Model Supported.  Also Model-Services is a choice if a services acquisition.</a:t>
            </a:r>
          </a:p>
          <a:p>
            <a:pPr algn="just"/>
            <a:endParaRPr lang="en-US" altLang="en-US" sz="1400" dirty="0">
              <a:cs typeface="Times New Roman" panose="02020603050405020304"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F8BB3186-6E04-4260-89B7-0FBB46EC532B}" type="slidenum">
              <a:rPr lang="en-US" altLang="en-US" sz="1200" smtClean="0"/>
              <a:pPr/>
              <a:t>17</a:t>
            </a:fld>
            <a:endParaRPr lang="en-US" altLang="en-US" sz="120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sz="1200" dirty="0"/>
              <a:t>A Program’s model &amp; data strategy is documented as part of the program’s </a:t>
            </a:r>
            <a:r>
              <a:rPr lang="en-US" altLang="en-US" sz="1200" dirty="0" err="1"/>
              <a:t>Acq</a:t>
            </a:r>
            <a:r>
              <a:rPr lang="en-US" altLang="en-US" sz="1200" dirty="0"/>
              <a:t> Strategy at the enterprise level. The strategy is related to the overall risk strategy.  Modeling is integrated with business &amp; technical information tools and results are used to inform Program Management, Engineering, Product Support/Logisticians, Test &amp; Evaluation, and all Functional staff across the Program enterprise to deliver and sustain warfighter capabilities.</a:t>
            </a:r>
          </a:p>
          <a:p>
            <a:pPr eaLnBrk="1" hangingPunct="1"/>
            <a:endParaRPr lang="en-US" altLang="en-US" sz="1200" dirty="0"/>
          </a:p>
          <a:p>
            <a:pPr eaLnBrk="1" hangingPunct="1"/>
            <a:r>
              <a:rPr lang="en-US" altLang="en-US" sz="1200" b="1" dirty="0"/>
              <a:t>Range</a:t>
            </a:r>
            <a:r>
              <a:rPr lang="en-US" altLang="en-US" sz="1200" b="1" baseline="0" dirty="0"/>
              <a:t> of Owning the Technical Baseline (OTB)</a:t>
            </a:r>
          </a:p>
          <a:p>
            <a:pPr marL="171450" indent="-171450" eaLnBrk="1" hangingPunct="1">
              <a:buFont typeface="Arial" panose="020B0604020202020204" pitchFamily="34" charset="0"/>
              <a:buChar char="•"/>
            </a:pPr>
            <a:r>
              <a:rPr lang="en-US" altLang="en-US" sz="1200" b="1" baseline="0" dirty="0"/>
              <a:t>Government Organic &amp; Controlled</a:t>
            </a:r>
            <a:r>
              <a:rPr lang="en-US" altLang="en-US" sz="1200" baseline="0" dirty="0"/>
              <a:t>: government owns all relevant areas of tech baseline, as well as cost &amp; schedule knowledge base. Government controls Tech baseline due to operational relevance with high production assets/specialized assets. </a:t>
            </a:r>
            <a:r>
              <a:rPr lang="en-US" altLang="en-US" sz="1200" baseline="0" dirty="0" err="1"/>
              <a:t>Govt</a:t>
            </a:r>
            <a:r>
              <a:rPr lang="en-US" altLang="en-US" sz="1200" baseline="0" dirty="0"/>
              <a:t> controls key interfaces to enable competition, innovation &amp; rapid integration of new technologies. Extensive </a:t>
            </a:r>
            <a:r>
              <a:rPr lang="en-US" altLang="en-US" sz="1200" baseline="0" dirty="0" err="1"/>
              <a:t>govt</a:t>
            </a:r>
            <a:r>
              <a:rPr lang="en-US" altLang="en-US" sz="1200" baseline="0" dirty="0"/>
              <a:t> functional SMEs </a:t>
            </a:r>
            <a:r>
              <a:rPr lang="en-US" altLang="en-US" sz="1200" u="sng" baseline="0" dirty="0"/>
              <a:t>should</a:t>
            </a:r>
            <a:r>
              <a:rPr lang="en-US" altLang="en-US" sz="1200" baseline="0" dirty="0"/>
              <a:t> utilize Digital Transformation tools. </a:t>
            </a:r>
            <a:r>
              <a:rPr lang="en-US" altLang="en-US" sz="1200" baseline="0" dirty="0" err="1"/>
              <a:t>Govt</a:t>
            </a:r>
            <a:r>
              <a:rPr lang="en-US" altLang="en-US" sz="1200" baseline="0" dirty="0"/>
              <a:t> controlled Open Architecture.  May include </a:t>
            </a:r>
            <a:r>
              <a:rPr lang="en-US" altLang="en-US" sz="1200" baseline="0" dirty="0" err="1"/>
              <a:t>Govt</a:t>
            </a:r>
            <a:r>
              <a:rPr lang="en-US" altLang="en-US" sz="1200" baseline="0" dirty="0"/>
              <a:t>-owned Digital Twin.  </a:t>
            </a:r>
            <a:r>
              <a:rPr lang="en-US" altLang="en-US" sz="1200" baseline="0" dirty="0" err="1"/>
              <a:t>Govt</a:t>
            </a:r>
            <a:r>
              <a:rPr lang="en-US" altLang="en-US" sz="1200" baseline="0" dirty="0"/>
              <a:t> PLM/Digital thread truth data.  Organic Product Support &amp; SIL.</a:t>
            </a:r>
          </a:p>
          <a:p>
            <a:pPr marL="171450" indent="-171450" eaLnBrk="1" hangingPunct="1">
              <a:buFont typeface="Arial" panose="020B0604020202020204" pitchFamily="34" charset="0"/>
              <a:buChar char="•"/>
            </a:pPr>
            <a:r>
              <a:rPr lang="en-US" altLang="en-US" sz="1200" b="1" baseline="0" dirty="0"/>
              <a:t>Hybrid Government &amp; Contractor Collaborative</a:t>
            </a:r>
            <a:r>
              <a:rPr lang="en-US" altLang="en-US" sz="1200" baseline="0" dirty="0"/>
              <a:t>: </a:t>
            </a:r>
            <a:r>
              <a:rPr lang="en-US" altLang="en-US" sz="1200" baseline="0" dirty="0" err="1"/>
              <a:t>Govt</a:t>
            </a:r>
            <a:r>
              <a:rPr lang="en-US" altLang="en-US" sz="1200" baseline="0" dirty="0"/>
              <a:t> owns selected areas of the tech baseline, as well as cost &amp; schedule knowledge base. </a:t>
            </a:r>
            <a:r>
              <a:rPr lang="en-US" altLang="en-US" sz="1200" baseline="0" dirty="0" err="1"/>
              <a:t>Govt</a:t>
            </a:r>
            <a:r>
              <a:rPr lang="en-US" altLang="en-US" sz="1200" baseline="0" dirty="0"/>
              <a:t> controls tech baseline prior to contract award to structure and compete program, then partner ownership of key components to avoid vendor lock or lower risk (applicable to leveraging of commercial systems/components). </a:t>
            </a:r>
            <a:r>
              <a:rPr lang="en-US" altLang="en-US" sz="1200" baseline="0" dirty="0" err="1"/>
              <a:t>Govt</a:t>
            </a:r>
            <a:r>
              <a:rPr lang="en-US" altLang="en-US" sz="1200" baseline="0" dirty="0"/>
              <a:t> core functional SMEs should utilize Digital Transformation tools where practicable. Hybrid controlled open architecture.  Contractor may own/operate digital twin with Gov’t access or synchronized “copy.”  Hybrid PLM/Digital Thread truth data. Hybrid Product support &amp; SIL.</a:t>
            </a:r>
          </a:p>
          <a:p>
            <a:pPr marL="171450" indent="-171450" eaLnBrk="1" hangingPunct="1">
              <a:buFont typeface="Arial" panose="020B0604020202020204" pitchFamily="34" charset="0"/>
              <a:buChar char="•"/>
            </a:pPr>
            <a:r>
              <a:rPr lang="en-US" altLang="en-US" sz="1200" b="1" baseline="0" dirty="0"/>
              <a:t>Government Influenced &amp; Contractor Supported</a:t>
            </a:r>
            <a:r>
              <a:rPr lang="en-US" altLang="en-US" sz="1200" baseline="0" dirty="0"/>
              <a:t>: </a:t>
            </a:r>
            <a:r>
              <a:rPr lang="en-US" altLang="en-US" sz="1200" baseline="0" dirty="0" err="1"/>
              <a:t>Govt</a:t>
            </a:r>
            <a:r>
              <a:rPr lang="en-US" altLang="en-US" sz="1200" baseline="0" dirty="0"/>
              <a:t> manages selected areas of tech baseline, as well as cost &amp; schedule knowledge base. </a:t>
            </a:r>
            <a:r>
              <a:rPr lang="en-US" altLang="en-US" sz="1200" baseline="0" dirty="0" err="1"/>
              <a:t>Govt</a:t>
            </a:r>
            <a:r>
              <a:rPr lang="en-US" altLang="en-US" sz="1200" baseline="0" dirty="0"/>
              <a:t> controls tech baseline prior to contract award and retains keen insight of tech baseline (typically low complexity/low risk) afterward for increased awareness &amp; future analysis.  </a:t>
            </a:r>
            <a:r>
              <a:rPr lang="en-US" altLang="en-US" sz="1200" baseline="0" dirty="0" err="1"/>
              <a:t>Govt</a:t>
            </a:r>
            <a:r>
              <a:rPr lang="en-US" altLang="en-US" sz="1200" baseline="0" dirty="0"/>
              <a:t> SMEs managing/using selected Digital transformation tools. </a:t>
            </a:r>
            <a:r>
              <a:rPr lang="en-US" altLang="en-US" sz="1200" baseline="0" dirty="0" err="1"/>
              <a:t>Ctr</a:t>
            </a:r>
            <a:r>
              <a:rPr lang="en-US" altLang="en-US" sz="1200" baseline="0" dirty="0"/>
              <a:t> controlled open architectures. </a:t>
            </a:r>
            <a:r>
              <a:rPr lang="en-US" altLang="en-US" sz="1200" baseline="0" dirty="0" err="1"/>
              <a:t>Ctr</a:t>
            </a:r>
            <a:r>
              <a:rPr lang="en-US" altLang="en-US" sz="1200" baseline="0" dirty="0"/>
              <a:t> owned Digital Twin model. </a:t>
            </a:r>
            <a:r>
              <a:rPr lang="en-US" altLang="en-US" sz="1200" baseline="0" dirty="0" err="1"/>
              <a:t>Ctr</a:t>
            </a:r>
            <a:r>
              <a:rPr lang="en-US" altLang="en-US" sz="1200" baseline="0" dirty="0"/>
              <a:t> PLM/Digital Thread truth data. </a:t>
            </a:r>
            <a:r>
              <a:rPr lang="en-US" altLang="en-US" sz="1200" baseline="0" dirty="0" err="1"/>
              <a:t>Ctr</a:t>
            </a:r>
            <a:r>
              <a:rPr lang="en-US" altLang="en-US" sz="1200" baseline="0" dirty="0"/>
              <a:t> product support &amp; SIL.</a:t>
            </a:r>
          </a:p>
          <a:p>
            <a:pPr marL="171450" indent="-171450" eaLnBrk="1" hangingPunct="1">
              <a:buFont typeface="Arial" panose="020B0604020202020204" pitchFamily="34" charset="0"/>
              <a:buChar char="•"/>
            </a:pPr>
            <a:endParaRPr lang="en-US" altLang="en-US" sz="1200" baseline="0" dirty="0"/>
          </a:p>
          <a:p>
            <a:pPr marL="0" indent="0" eaLnBrk="1" hangingPunct="1">
              <a:buFont typeface="Arial" panose="020B0604020202020204" pitchFamily="34" charset="0"/>
              <a:buNone/>
            </a:pPr>
            <a:r>
              <a:rPr lang="en-US" altLang="en-US" sz="1200" b="1" baseline="0" dirty="0"/>
              <a:t>Modeling Strategy [This is separate and distinct from OTB approach; while they may correlate based on program choices/objectives, should be considered separately.  Combined on slide for space only.]</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b="1" dirty="0"/>
              <a:t>Model-Centric </a:t>
            </a:r>
            <a:r>
              <a:rPr lang="en-US" sz="1200" b="0" dirty="0"/>
              <a:t>is an acquisition </a:t>
            </a:r>
            <a:r>
              <a:rPr lang="en-US" sz="1200" dirty="0"/>
              <a:t>approach where systems are developed in a model-based environment including the modeling capability to generate required digital artifacts and/or model views for decision making.  Implies that a Digital System Model including analytical models and descriptive models is used as the basis for architecting and engineering activities.  </a:t>
            </a:r>
            <a:endParaRPr lang="en-US" sz="1200" b="1" dirty="0"/>
          </a:p>
          <a:p>
            <a:pPr marL="171450" indent="-171450">
              <a:spcBef>
                <a:spcPts val="1200"/>
              </a:spcBef>
              <a:buFont typeface="Arial" panose="020B0604020202020204" pitchFamily="34" charset="0"/>
              <a:buChar char="•"/>
            </a:pPr>
            <a:r>
              <a:rPr lang="en-US" sz="1200" b="1" dirty="0"/>
              <a:t>Model-Collaborative </a:t>
            </a:r>
            <a:r>
              <a:rPr lang="en-US" sz="1200" dirty="0"/>
              <a:t>is an acquisition approach where models form part of the contractual efforts but not all system development takes place within a model-based environment.  Implies that along with specific analytical models, system descriptive models are used in parallel with architecting and engineering activities to generate required documentation or model views.</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b="1" dirty="0"/>
              <a:t>Model-Supported </a:t>
            </a:r>
            <a:r>
              <a:rPr lang="en-US" sz="1200" dirty="0"/>
              <a:t>is an acquisition approach where models may be used to support various engineering activities including the production of key documents for contractual purposes.  Implies that specific descriptive and analytical models are used to address specific engineering concerns.</a:t>
            </a:r>
            <a:endParaRPr lang="en-US" altLang="en-US" sz="1200" baseline="0" dirty="0"/>
          </a:p>
          <a:p>
            <a:pPr eaLnBrk="1" hangingPunct="1"/>
            <a:endParaRPr lang="en-US" altLang="en-US" dirty="0"/>
          </a:p>
        </p:txBody>
      </p:sp>
    </p:spTree>
    <p:extLst>
      <p:ext uri="{BB962C8B-B14F-4D97-AF65-F5344CB8AC3E}">
        <p14:creationId xmlns:p14="http://schemas.microsoft.com/office/powerpoint/2010/main" val="17864326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31812BB4-89F7-47CC-AF4A-5967EA9CC284}" type="slidenum">
              <a:rPr lang="en-US" altLang="en-US" sz="1200" smtClean="0"/>
              <a:pPr/>
              <a:t>18</a:t>
            </a:fld>
            <a:endParaRPr lang="en-US" altLang="en-US" sz="120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xfrm>
            <a:off x="450850" y="4344988"/>
            <a:ext cx="6127750" cy="4584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Taken from the OSD AS Template Para 7.1:  </a:t>
            </a:r>
            <a:r>
              <a:rPr lang="en-US" altLang="en-US" dirty="0">
                <a:cs typeface="Times New Roman" panose="02020603050405020304" pitchFamily="18" charset="0"/>
              </a:rPr>
              <a:t>Describe your contracting approach and If a source selection is required ,your best “value approach.”  </a:t>
            </a:r>
          </a:p>
          <a:p>
            <a:pPr eaLnBrk="1" hangingPunct="1"/>
            <a:r>
              <a:rPr lang="en-US" altLang="en-US" dirty="0">
                <a:cs typeface="Times New Roman" panose="02020603050405020304" pitchFamily="18" charset="0"/>
              </a:rPr>
              <a:t>Describe the source selection approach-structure, SSA, Criteria—key section L&amp;M criteria</a:t>
            </a:r>
          </a:p>
          <a:p>
            <a:pPr eaLnBrk="1" hangingPunct="1"/>
            <a:r>
              <a:rPr lang="en-US" altLang="en-US" dirty="0">
                <a:cs typeface="Times New Roman" panose="02020603050405020304" pitchFamily="18" charset="0"/>
              </a:rPr>
              <a:t>Describe type &amp; number of contracts expected &amp; </a:t>
            </a:r>
            <a:r>
              <a:rPr lang="en-US" altLang="en-US" u="sng" dirty="0">
                <a:cs typeface="Times New Roman" panose="02020603050405020304" pitchFamily="18" charset="0"/>
              </a:rPr>
              <a:t>why</a:t>
            </a:r>
            <a:r>
              <a:rPr lang="en-US" altLang="en-US" dirty="0">
                <a:cs typeface="Times New Roman" panose="02020603050405020304" pitchFamily="18" charset="0"/>
              </a:rPr>
              <a:t> you chose that approach.</a:t>
            </a:r>
          </a:p>
          <a:p>
            <a:pPr eaLnBrk="1" hangingPunct="1"/>
            <a:r>
              <a:rPr lang="en-US" altLang="en-US" dirty="0">
                <a:cs typeface="Times New Roman" panose="02020603050405020304" pitchFamily="18" charset="0"/>
              </a:rPr>
              <a:t>The experience of the SS team can be addressed here or in the section on program office personnel</a:t>
            </a:r>
            <a:endParaRPr lang="en-US" altLang="en-US" dirty="0"/>
          </a:p>
          <a:p>
            <a:r>
              <a:rPr lang="en-US" altLang="en-US" dirty="0"/>
              <a:t>Risk-based Source Selection. The source selection approach, as part of the acquisition strategy, shall be developed to reduce risk over the life cycle of the program. This includes identifying the strengths, weaknesses, domain experience, process capability, development capacity, and past performance for all developer team members with significant development responsibilities. This should inform key technical and appropriate program risks and the formulation of source selection evaluation criteria. Source selection guidance contained in FAR Part 15, DFARS Part 215, AFFARS 5315.3 (for Mandatory and information information).</a:t>
            </a:r>
          </a:p>
          <a:p>
            <a:r>
              <a:rPr lang="en-US" altLang="en-US" dirty="0">
                <a:solidFill>
                  <a:srgbClr val="000000"/>
                </a:solidFill>
              </a:rPr>
              <a:t>Only use LPTA when able to clearly define Technical Acceptability.</a:t>
            </a:r>
            <a:endParaRPr lang="en-US" altLang="en-US" dirty="0">
              <a:cs typeface="Times New Roman" panose="02020603050405020304" pitchFamily="18" charset="0"/>
            </a:endParaRPr>
          </a:p>
          <a:p>
            <a:r>
              <a:rPr lang="en-US" altLang="en-US" u="sng" dirty="0"/>
              <a:t>TMRR phase</a:t>
            </a:r>
            <a:r>
              <a:rPr lang="en-US" altLang="en-US" dirty="0"/>
              <a:t>:  Explain strategies for working with Industry to get Industry's insights on possible requirements and cost trade space.  Ideal questions  for Industry:  Which requirements are the most costly and/or risky? Which requirements could result in savings if adjusted and how much savings? Where is the knee in the cost capability curve for the most costly or risky requirements?  The insights to the above questions will assist with informing requirements decisions based on the findings from the TMRR phase.  Based on lessons learned from other programs, TMRR is the best time to have this engagement with Industry.</a:t>
            </a:r>
          </a:p>
          <a:p>
            <a:endParaRPr lang="en-US" altLang="en-US" dirty="0">
              <a:solidFill>
                <a:srgbClr val="FF0000"/>
              </a:solidFill>
              <a:cs typeface="Times New Roman" panose="02020603050405020304"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8ECA76E9-6FB0-4927-B4D9-224C98E742EB}" type="slidenum">
              <a:rPr lang="en-US" altLang="en-US" sz="1200" smtClean="0"/>
              <a:pPr/>
              <a:t>19</a:t>
            </a:fld>
            <a:endParaRPr lang="en-US" altLang="en-US" sz="120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solidFill>
                  <a:srgbClr val="000000"/>
                </a:solidFill>
              </a:rPr>
              <a:t>Digital Acquisition includes Digital Engineering &amp; Management, Open Systems and Agile Software</a:t>
            </a:r>
          </a:p>
          <a:p>
            <a:pPr marL="171450" indent="-171450">
              <a:spcBef>
                <a:spcPts val="600"/>
              </a:spcBef>
              <a:buFont typeface="Arial" panose="020B0604020202020204" pitchFamily="34" charset="0"/>
              <a:buChar char="•"/>
            </a:pPr>
            <a:r>
              <a:rPr lang="en-US" b="1" dirty="0"/>
              <a:t>Government Digital Reference Library</a:t>
            </a:r>
            <a:r>
              <a:rPr lang="en-US" dirty="0"/>
              <a:t>: a program office data-managed and configuration-managed set of Government Reference Models (GRMs), Acquisition Reference Models (ARMs) and artifacts model data, used as a reference for the RFP. Akin to a government technical data package</a:t>
            </a:r>
            <a:r>
              <a:rPr lang="en-US" baseline="0" dirty="0"/>
              <a:t> released with RFP.</a:t>
            </a:r>
            <a:endParaRPr lang="en-US" dirty="0"/>
          </a:p>
          <a:p>
            <a:endParaRPr lang="en-US" altLang="en-US" dirty="0">
              <a:cs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44F4599F-36AA-4E4B-BF8D-E51009C4C7C9}" type="slidenum">
              <a:rPr lang="en-US" altLang="en-US" sz="1200" smtClean="0"/>
              <a:pPr/>
              <a:t>2</a:t>
            </a:fld>
            <a:endParaRPr lang="en-US" altLang="en-US" sz="120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spcBef>
                <a:spcPct val="0"/>
              </a:spcBef>
            </a:pPr>
            <a:r>
              <a:rPr lang="en-US" altLang="en-US" sz="1400" dirty="0"/>
              <a:t>- </a:t>
            </a:r>
            <a:r>
              <a:rPr lang="en-US" altLang="en-US" dirty="0">
                <a:cs typeface="Times New Roman" panose="02020603050405020304" pitchFamily="18" charset="0"/>
              </a:rPr>
              <a:t>AFI 63-101/20-101, Para 3.3.2.2, 4.3.1 (30 Jun 2020): “The PM holds an Acquisition Strategy Panel [ASP] with the MDA for all ACAT programs presenting a new strategy or a significant revision to an approved strategy. …The MDA approves the Acquisition Strategy”.</a:t>
            </a:r>
          </a:p>
          <a:p>
            <a:pPr>
              <a:lnSpc>
                <a:spcPct val="90000"/>
              </a:lnSpc>
              <a:spcBef>
                <a:spcPct val="0"/>
              </a:spcBef>
            </a:pPr>
            <a:r>
              <a:rPr lang="en-US" altLang="en-US" dirty="0">
                <a:cs typeface="Times New Roman" panose="02020603050405020304" pitchFamily="18" charset="0"/>
              </a:rPr>
              <a:t>- This template is designed as a “guide” through the myriad of topics and issues that </a:t>
            </a:r>
            <a:r>
              <a:rPr lang="en-US" altLang="en-US" u="sng" dirty="0">
                <a:cs typeface="Times New Roman" panose="02020603050405020304" pitchFamily="18" charset="0"/>
              </a:rPr>
              <a:t>may</a:t>
            </a:r>
            <a:r>
              <a:rPr lang="en-US" altLang="en-US" dirty="0">
                <a:cs typeface="Times New Roman" panose="02020603050405020304" pitchFamily="18" charset="0"/>
              </a:rPr>
              <a:t> need to be addressed in developing and presenting an acquisition strategy.  </a:t>
            </a:r>
            <a:r>
              <a:rPr lang="en-US" altLang="en-US" b="1" u="sng" dirty="0">
                <a:cs typeface="Times New Roman" panose="02020603050405020304" pitchFamily="18" charset="0"/>
              </a:rPr>
              <a:t>EACH STRATEGY SHOULD ONLY ADDRESS THOSE TOPICS THAT APPLY, BUT BE PREPARED TO ADDRESS ALL ACQUISITION STRATEGY TOPICS!</a:t>
            </a:r>
          </a:p>
          <a:p>
            <a:pPr>
              <a:lnSpc>
                <a:spcPct val="90000"/>
              </a:lnSpc>
              <a:spcBef>
                <a:spcPct val="0"/>
              </a:spcBef>
            </a:pPr>
            <a:r>
              <a:rPr lang="en-US" altLang="en-US" dirty="0">
                <a:cs typeface="Times New Roman" panose="02020603050405020304" pitchFamily="18" charset="0"/>
              </a:rPr>
              <a:t>- The basic goal is to provide the decision maker an understanding of a well thought out strategy that considered all important issues</a:t>
            </a:r>
          </a:p>
          <a:p>
            <a:pPr>
              <a:lnSpc>
                <a:spcPct val="90000"/>
              </a:lnSpc>
              <a:spcBef>
                <a:spcPct val="0"/>
              </a:spcBef>
            </a:pPr>
            <a:r>
              <a:rPr lang="en-US" altLang="en-US" u="sng" dirty="0">
                <a:cs typeface="Times New Roman" panose="02020603050405020304" pitchFamily="18" charset="0"/>
              </a:rPr>
              <a:t>See OSD AS Template at the ACE website for guidance on requirements for the written document</a:t>
            </a:r>
            <a:endParaRPr lang="en-US" altLang="en-US" dirty="0">
              <a:cs typeface="Times New Roman" panose="02020603050405020304" pitchFamily="18" charset="0"/>
            </a:endParaRPr>
          </a:p>
          <a:p>
            <a:pPr>
              <a:lnSpc>
                <a:spcPct val="90000"/>
              </a:lnSpc>
              <a:spcBef>
                <a:spcPct val="0"/>
              </a:spcBef>
            </a:pPr>
            <a:r>
              <a:rPr lang="en-US" altLang="en-US" dirty="0">
                <a:cs typeface="Times New Roman" panose="02020603050405020304" pitchFamily="18" charset="0"/>
              </a:rPr>
              <a:t>Information is contained in the notes section of each chart to help you in preparing the briefing.  </a:t>
            </a:r>
          </a:p>
          <a:p>
            <a:pPr marL="0" marR="0" lvl="0" indent="0" algn="l" defTabSz="914400" rtl="0" eaLnBrk="0" fontAlgn="base" latinLnBrk="0" hangingPunct="0">
              <a:lnSpc>
                <a:spcPct val="90000"/>
              </a:lnSpc>
              <a:spcBef>
                <a:spcPct val="0"/>
              </a:spcBef>
              <a:spcAft>
                <a:spcPct val="0"/>
              </a:spcAft>
              <a:buClrTx/>
              <a:buSzTx/>
              <a:buFontTx/>
              <a:buNone/>
              <a:tabLst/>
              <a:defRPr/>
            </a:pPr>
            <a:r>
              <a:rPr lang="en-US" altLang="en-US" dirty="0">
                <a:cs typeface="Times New Roman" panose="02020603050405020304" pitchFamily="18" charset="0"/>
              </a:rPr>
              <a:t>- The</a:t>
            </a:r>
            <a:r>
              <a:rPr lang="en-US" altLang="en-US" baseline="0" dirty="0">
                <a:cs typeface="Times New Roman" panose="02020603050405020304" pitchFamily="18" charset="0"/>
              </a:rPr>
              <a:t> paradigm shift to Digital Acquisition is embedded in many of the topics on this page, and each program must devise a Digital Strategy that can be continued throughout the Life Cycle.  Program teams must transform from analog to digital in order to continue providing the warfighters’ edge. The AF Digital Guide (https://usaf.dps.mil/teams/afmcde) has information and references to help program teams create Digital Acquisitions.</a:t>
            </a:r>
            <a:endParaRPr lang="en-US" altLang="en-US" dirty="0">
              <a:cs typeface="Times New Roman" panose="02020603050405020304" pitchFamily="18" charset="0"/>
            </a:endParaRPr>
          </a:p>
          <a:p>
            <a:pPr>
              <a:lnSpc>
                <a:spcPct val="90000"/>
              </a:lnSpc>
              <a:spcBef>
                <a:spcPct val="0"/>
              </a:spcBef>
            </a:pPr>
            <a:r>
              <a:rPr lang="en-US" altLang="en-US" dirty="0">
                <a:cs typeface="Times New Roman" panose="02020603050405020304" pitchFamily="18" charset="0"/>
              </a:rPr>
              <a:t>- Sample charts are provided in back-up.  With the exception of the funding and logistics charts; if the charts are not appropriate for your presentation alternate charts should be used.</a:t>
            </a:r>
          </a:p>
          <a:p>
            <a:pPr eaLnBrk="1" hangingPunct="1"/>
            <a:r>
              <a:rPr lang="en-US" altLang="en-US" dirty="0">
                <a:cs typeface="Times New Roman" panose="02020603050405020304" pitchFamily="18" charset="0"/>
              </a:rPr>
              <a:t>[Added Jan 2021] AFI 63-101 dated Jun 2020: 5.1. Systems Engineering (SE), 5.1.1. Digital Engineering. The PM utilizes Digital Engineering (to include MBSE), modular open system approaches, software-defined capabilities, and commercial standards and interfaces to the maximum extent practicable. The PM documents their justifications for not utilizing any of these new, rapid tools in the Acquisition Strategy in order to obtain MDA approval or redirection.</a:t>
            </a:r>
          </a:p>
          <a:p>
            <a:pPr marL="0" marR="0" lvl="0" indent="0" algn="l" defTabSz="914400" rtl="0" eaLnBrk="0" fontAlgn="base" latinLnBrk="0" hangingPunct="0">
              <a:lnSpc>
                <a:spcPct val="100000"/>
              </a:lnSpc>
              <a:spcBef>
                <a:spcPts val="0"/>
              </a:spcBef>
              <a:spcAft>
                <a:spcPct val="0"/>
              </a:spcAft>
              <a:buClrTx/>
              <a:buSzPct val="125000"/>
              <a:buFont typeface="Wingdings" pitchFamily="2" charset="2"/>
              <a:buNone/>
              <a:tabLst/>
              <a:defRPr/>
            </a:pPr>
            <a:r>
              <a:rPr kumimoji="0" lang="en-US" b="0" i="0" u="none" strike="noStrike" kern="1200" cap="none" spc="0" normalizeH="0" baseline="0" noProof="0" dirty="0">
                <a:ln>
                  <a:noFill/>
                </a:ln>
                <a:effectLst/>
                <a:uLnTx/>
                <a:uFillTx/>
                <a:cs typeface="Times New Roman" panose="02020603050405020304" pitchFamily="18" charset="0"/>
              </a:rPr>
              <a:t>Strategies need to consider </a:t>
            </a:r>
            <a:r>
              <a:rPr kumimoji="0" lang="en-US" b="0" i="0" u="none" strike="noStrike" kern="1200" cap="none" spc="0" normalizeH="0" baseline="0" noProof="0" dirty="0" err="1">
                <a:ln>
                  <a:noFill/>
                </a:ln>
                <a:effectLst/>
                <a:uLnTx/>
                <a:uFillTx/>
                <a:cs typeface="Times New Roman" panose="02020603050405020304" pitchFamily="18" charset="0"/>
              </a:rPr>
              <a:t>Dr</a:t>
            </a:r>
            <a:r>
              <a:rPr kumimoji="0" lang="en-US" b="0" i="0" u="none" strike="noStrike" kern="1200" cap="none" spc="0" normalizeH="0" baseline="0" noProof="0" dirty="0">
                <a:ln>
                  <a:noFill/>
                </a:ln>
                <a:effectLst/>
                <a:uLnTx/>
                <a:uFillTx/>
                <a:cs typeface="Times New Roman" panose="02020603050405020304" pitchFamily="18" charset="0"/>
              </a:rPr>
              <a:t> Roper’s Paper:  </a:t>
            </a:r>
            <a:r>
              <a:rPr kumimoji="0" lang="en-US" b="0" i="1" u="sng" strike="noStrike" kern="1200" cap="none" spc="0" normalizeH="0" baseline="0" noProof="0" dirty="0">
                <a:ln>
                  <a:noFill/>
                </a:ln>
                <a:effectLst/>
                <a:uLnTx/>
                <a:uFillTx/>
                <a:cs typeface="Times New Roman" panose="02020603050405020304" pitchFamily="18" charset="0"/>
              </a:rPr>
              <a:t>There is No Spoon -- The New Digital Acquisition Reality, 7 Oct 2020</a:t>
            </a:r>
            <a:r>
              <a:rPr kumimoji="0" lang="en-US" b="0" i="1" u="none" strike="noStrike" kern="1200" cap="none" spc="0" normalizeH="0" baseline="0" noProof="0" dirty="0">
                <a:ln>
                  <a:noFill/>
                </a:ln>
                <a:effectLst/>
                <a:uLnTx/>
                <a:uFillTx/>
                <a:cs typeface="Times New Roman" panose="02020603050405020304" pitchFamily="18" charset="0"/>
              </a:rPr>
              <a:t> </a:t>
            </a:r>
            <a:r>
              <a:rPr kumimoji="0" lang="en-US" b="0" i="0" u="none" strike="noStrike" kern="1200" cap="none" spc="0" normalizeH="0" baseline="0" noProof="0" dirty="0">
                <a:ln>
                  <a:noFill/>
                </a:ln>
                <a:effectLst/>
                <a:uLnTx/>
                <a:uFillTx/>
                <a:cs typeface="Times New Roman" panose="02020603050405020304" pitchFamily="18" charset="0"/>
              </a:rPr>
              <a:t>covering the Three Principles of Digital Acquisition:</a:t>
            </a:r>
          </a:p>
          <a:p>
            <a:pPr marL="457200" marR="0" lvl="0" indent="-228600" algn="l" defTabSz="914400" rtl="0" eaLnBrk="0" fontAlgn="base" latinLnBrk="0" hangingPunct="0">
              <a:lnSpc>
                <a:spcPct val="100000"/>
              </a:lnSpc>
              <a:spcBef>
                <a:spcPts val="0"/>
              </a:spcBef>
              <a:spcAft>
                <a:spcPct val="0"/>
              </a:spcAft>
              <a:buClrTx/>
              <a:buSzPct val="100000"/>
              <a:buFont typeface="Wingdings" pitchFamily="2" charset="2"/>
              <a:buAutoNum type="arabicPeriod"/>
              <a:tabLst/>
              <a:defRPr/>
            </a:pPr>
            <a:r>
              <a:rPr kumimoji="0" lang="en-US" b="0" i="0" u="none" strike="noStrike" kern="1200" cap="none" spc="0" normalizeH="0" baseline="0" noProof="0" dirty="0">
                <a:ln>
                  <a:noFill/>
                </a:ln>
                <a:effectLst/>
                <a:uLnTx/>
                <a:uFillTx/>
                <a:cs typeface="Times New Roman" panose="02020603050405020304" pitchFamily="18" charset="0"/>
              </a:rPr>
              <a:t>Own the Tech Stack   </a:t>
            </a:r>
          </a:p>
          <a:p>
            <a:pPr marL="457200" marR="0" lvl="0" indent="-228600" algn="l" defTabSz="914400" rtl="0" eaLnBrk="0" fontAlgn="base" latinLnBrk="0" hangingPunct="0">
              <a:lnSpc>
                <a:spcPct val="100000"/>
              </a:lnSpc>
              <a:spcBef>
                <a:spcPts val="0"/>
              </a:spcBef>
              <a:spcAft>
                <a:spcPct val="0"/>
              </a:spcAft>
              <a:buClrTx/>
              <a:buSzPct val="100000"/>
              <a:buFont typeface="Wingdings" pitchFamily="2" charset="2"/>
              <a:buAutoNum type="arabicPeriod"/>
              <a:tabLst/>
              <a:defRPr/>
            </a:pPr>
            <a:r>
              <a:rPr kumimoji="0" lang="en-US" b="0" i="0" u="none" strike="noStrike" kern="1200" cap="none" spc="0" normalizeH="0" baseline="0" noProof="0" dirty="0">
                <a:ln>
                  <a:noFill/>
                </a:ln>
                <a:effectLst/>
                <a:uLnTx/>
                <a:uFillTx/>
                <a:cs typeface="Times New Roman" panose="02020603050405020304" pitchFamily="18" charset="0"/>
              </a:rPr>
              <a:t>Warp from Stack to Edge</a:t>
            </a:r>
          </a:p>
          <a:p>
            <a:pPr marL="457200" marR="0" lvl="0" indent="-228600" algn="l" defTabSz="914400" rtl="0" eaLnBrk="0" fontAlgn="base" latinLnBrk="0" hangingPunct="0">
              <a:lnSpc>
                <a:spcPct val="100000"/>
              </a:lnSpc>
              <a:spcBef>
                <a:spcPts val="0"/>
              </a:spcBef>
              <a:spcAft>
                <a:spcPct val="0"/>
              </a:spcAft>
              <a:buClrTx/>
              <a:buSzPct val="100000"/>
              <a:buFont typeface="+mj-lt"/>
              <a:buAutoNum type="arabicPeriod"/>
              <a:tabLst/>
              <a:defRPr/>
            </a:pPr>
            <a:r>
              <a:rPr kumimoji="0" lang="en-US" b="0" i="0" u="none" strike="noStrike" kern="1200" cap="none" spc="0" normalizeH="0" baseline="0" noProof="0" dirty="0" err="1">
                <a:ln>
                  <a:noFill/>
                </a:ln>
                <a:effectLst/>
                <a:uLnTx/>
                <a:uFillTx/>
                <a:cs typeface="Times New Roman" panose="02020603050405020304" pitchFamily="18" charset="0"/>
              </a:rPr>
              <a:t>eCreate</a:t>
            </a:r>
            <a:r>
              <a:rPr kumimoji="0" lang="en-US" b="0" i="0" u="none" strike="noStrike" kern="1200" cap="none" spc="0" normalizeH="0" baseline="0" noProof="0" dirty="0">
                <a:ln>
                  <a:noFill/>
                </a:ln>
                <a:effectLst/>
                <a:uLnTx/>
                <a:uFillTx/>
                <a:cs typeface="Times New Roman" panose="02020603050405020304" pitchFamily="18" charset="0"/>
              </a:rPr>
              <a:t> Before you Aviate</a:t>
            </a:r>
          </a:p>
          <a:p>
            <a:pPr marL="228600" marR="0" lvl="0" indent="0" algn="l" defTabSz="914400" rtl="0" eaLnBrk="0" fontAlgn="base" latinLnBrk="0" hangingPunct="0">
              <a:lnSpc>
                <a:spcPct val="100000"/>
              </a:lnSpc>
              <a:spcBef>
                <a:spcPts val="0"/>
              </a:spcBef>
              <a:spcAft>
                <a:spcPct val="0"/>
              </a:spcAft>
              <a:buClrTx/>
              <a:buSzPct val="100000"/>
              <a:buFont typeface="Wingdings" pitchFamily="2" charset="2"/>
              <a:buNone/>
              <a:tabLst/>
              <a:defRPr/>
            </a:pPr>
            <a:endParaRPr kumimoji="0" lang="en-US" b="0" i="0" u="none" strike="noStrike" kern="1200" cap="none" spc="0" normalizeH="0" baseline="0" noProof="0" dirty="0">
              <a:ln>
                <a:noFill/>
              </a:ln>
              <a:effectLst/>
              <a:uLnTx/>
              <a:uFillTx/>
              <a:cs typeface="Times New Roman" panose="02020603050405020304" pitchFamily="18" charset="0"/>
            </a:endParaRPr>
          </a:p>
          <a:p>
            <a:pPr marL="0" marR="0" lvl="0" indent="0" algn="l" defTabSz="914400" rtl="0" eaLnBrk="0" fontAlgn="base" latinLnBrk="0" hangingPunct="0">
              <a:lnSpc>
                <a:spcPct val="100000"/>
              </a:lnSpc>
              <a:spcBef>
                <a:spcPts val="0"/>
              </a:spcBef>
              <a:spcAft>
                <a:spcPct val="0"/>
              </a:spcAft>
              <a:buClrTx/>
              <a:buSzPct val="100000"/>
              <a:buFont typeface="Wingdings" pitchFamily="2" charset="2"/>
              <a:buNone/>
              <a:tabLst/>
              <a:defRPr/>
            </a:pPr>
            <a:r>
              <a:rPr kumimoji="0" lang="en-US" b="0" i="0" u="none" strike="noStrike" kern="0" cap="none" spc="0" normalizeH="0" baseline="0" noProof="0" dirty="0">
                <a:ln>
                  <a:noFill/>
                </a:ln>
                <a:effectLst/>
                <a:uLnTx/>
                <a:uFillTx/>
                <a:cs typeface="Times New Roman" panose="02020603050405020304" pitchFamily="18" charset="0"/>
              </a:rPr>
              <a:t>In addition, the Digital Trinity:</a:t>
            </a:r>
          </a:p>
          <a:p>
            <a:pPr marL="576263" marR="0" lvl="0" indent="-287338" algn="l" defTabSz="914400" rtl="0" eaLnBrk="0" fontAlgn="base" latinLnBrk="0" hangingPunct="0">
              <a:lnSpc>
                <a:spcPct val="100000"/>
              </a:lnSpc>
              <a:spcBef>
                <a:spcPts val="0"/>
              </a:spcBef>
              <a:spcAft>
                <a:spcPct val="0"/>
              </a:spcAft>
              <a:buClrTx/>
              <a:buSzPct val="100000"/>
              <a:buFont typeface="Arial" panose="020B0604020202020204" pitchFamily="34" charset="0"/>
              <a:buChar char="•"/>
              <a:tabLst/>
              <a:defRPr/>
            </a:pPr>
            <a:r>
              <a:rPr kumimoji="0" lang="en-US" b="0" i="0" u="none" strike="noStrike" kern="1200" cap="none" spc="0" normalizeH="0" baseline="0" noProof="0" dirty="0">
                <a:ln>
                  <a:noFill/>
                </a:ln>
                <a:effectLst/>
                <a:uLnTx/>
                <a:uFillTx/>
                <a:cs typeface="Times New Roman" panose="02020603050405020304" pitchFamily="18" charset="0"/>
              </a:rPr>
              <a:t>Digital Engineering &amp; </a:t>
            </a:r>
            <a:r>
              <a:rPr kumimoji="0" lang="en-US" b="0" i="0" u="none" strike="noStrike" kern="1200" cap="none" spc="0" normalizeH="0" baseline="0" noProof="0" dirty="0" err="1">
                <a:ln>
                  <a:noFill/>
                </a:ln>
                <a:effectLst/>
                <a:uLnTx/>
                <a:uFillTx/>
                <a:cs typeface="Times New Roman" panose="02020603050405020304" pitchFamily="18" charset="0"/>
              </a:rPr>
              <a:t>Mgmt</a:t>
            </a:r>
            <a:endParaRPr kumimoji="0" lang="en-US" b="0" i="0" u="none" strike="noStrike" kern="1200" cap="none" spc="0" normalizeH="0" baseline="0" noProof="0" dirty="0">
              <a:ln>
                <a:noFill/>
              </a:ln>
              <a:effectLst/>
              <a:uLnTx/>
              <a:uFillTx/>
              <a:cs typeface="Times New Roman" panose="02020603050405020304" pitchFamily="18" charset="0"/>
            </a:endParaRPr>
          </a:p>
          <a:p>
            <a:pPr marL="576263" marR="0" lvl="0" indent="-287338" algn="l" defTabSz="914400" rtl="0" eaLnBrk="0" fontAlgn="base" latinLnBrk="0" hangingPunct="0">
              <a:lnSpc>
                <a:spcPct val="100000"/>
              </a:lnSpc>
              <a:spcBef>
                <a:spcPts val="0"/>
              </a:spcBef>
              <a:spcAft>
                <a:spcPct val="0"/>
              </a:spcAft>
              <a:buClrTx/>
              <a:buSzPct val="100000"/>
              <a:buFont typeface="Arial" panose="020B0604020202020204" pitchFamily="34" charset="0"/>
              <a:buChar char="•"/>
              <a:tabLst/>
              <a:defRPr/>
            </a:pPr>
            <a:r>
              <a:rPr kumimoji="0" lang="en-US" b="0" i="0" u="none" strike="noStrike" kern="1200" cap="none" spc="0" normalizeH="0" baseline="0" noProof="0" dirty="0">
                <a:ln>
                  <a:noFill/>
                </a:ln>
                <a:effectLst/>
                <a:uLnTx/>
                <a:uFillTx/>
                <a:cs typeface="Times New Roman" panose="02020603050405020304" pitchFamily="18" charset="0"/>
              </a:rPr>
              <a:t>Open Architecture</a:t>
            </a:r>
          </a:p>
          <a:p>
            <a:pPr marL="576263" marR="0" lvl="0" indent="-287338" algn="l" defTabSz="914400" rtl="0" eaLnBrk="0" fontAlgn="base" latinLnBrk="0" hangingPunct="0">
              <a:lnSpc>
                <a:spcPct val="100000"/>
              </a:lnSpc>
              <a:spcBef>
                <a:spcPts val="0"/>
              </a:spcBef>
              <a:spcAft>
                <a:spcPct val="0"/>
              </a:spcAft>
              <a:buClrTx/>
              <a:buSzPct val="100000"/>
              <a:buFont typeface="Arial" panose="020B0604020202020204" pitchFamily="34" charset="0"/>
              <a:buChar char="•"/>
              <a:tabLst/>
              <a:defRPr/>
            </a:pPr>
            <a:r>
              <a:rPr kumimoji="0" lang="en-US" b="0" i="0" u="none" strike="noStrike" kern="1200" cap="none" spc="0" normalizeH="0" baseline="0" noProof="0" dirty="0">
                <a:ln>
                  <a:noFill/>
                </a:ln>
                <a:effectLst/>
                <a:uLnTx/>
                <a:uFillTx/>
                <a:cs typeface="Times New Roman" panose="02020603050405020304" pitchFamily="18" charset="0"/>
              </a:rPr>
              <a:t>Agile Software  </a:t>
            </a:r>
          </a:p>
          <a:p>
            <a:pPr eaLnBrk="1" hangingPunct="1"/>
            <a:endParaRPr lang="en-US" altLang="en-US" dirty="0"/>
          </a:p>
          <a:p>
            <a:pPr eaLnBrk="1" hangingPunct="1"/>
            <a:endParaRPr lang="en-US" altLang="en-US" dirty="0"/>
          </a:p>
          <a:p>
            <a:pPr eaLnBrk="1" hangingPunct="1"/>
            <a:endParaRPr lang="en-US"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5998E6D9-4523-4608-9B35-2E622C4040A1}" type="slidenum">
              <a:rPr lang="en-US" altLang="en-US" sz="1200" smtClean="0"/>
              <a:pPr/>
              <a:t>20</a:t>
            </a:fld>
            <a:endParaRPr lang="en-US" altLang="en-US" sz="120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000" dirty="0"/>
              <a:t>Describe the geometry of the contract type, e.g. target cost, target fee, min/max fees</a:t>
            </a:r>
            <a:r>
              <a:rPr lang="en-US" altLang="en-US" sz="1000" b="1" i="1" dirty="0"/>
              <a:t>, share ratios</a:t>
            </a:r>
            <a:r>
              <a:rPr lang="en-US" altLang="en-US" sz="1000" dirty="0"/>
              <a:t>, ceiling prices as applicable for the contract.  If you are planning on an Advance Procurement or a UCA—it may required SAF/AQC  approval</a:t>
            </a:r>
          </a:p>
          <a:p>
            <a:pPr eaLnBrk="1" hangingPunct="1"/>
            <a:r>
              <a:rPr lang="en-US" altLang="en-US" sz="1000" dirty="0"/>
              <a:t>As appropriate address Shutdown costs (“tail-up” costs).  How will the program disposition property and close down the production line?  Should also be considered as part of the Life Cycle Cost estimate.</a:t>
            </a:r>
          </a:p>
          <a:p>
            <a:pPr eaLnBrk="1" hangingPunct="1"/>
            <a:r>
              <a:rPr lang="en-US" altLang="en-US" sz="1000" dirty="0"/>
              <a:t>Additional issues to address as it applies to your program—Contract Financing, Progress Payments, Commercial financing, audit impacts (rates and schedules (include number of subcontract audits needed), long lead, termination liability, Buy America, Berry Amendment waiver, warranties and any special terms and conditions for DMS, DCS and shutdown costs.</a:t>
            </a:r>
          </a:p>
          <a:p>
            <a:endParaRPr lang="en-US" altLang="en-US" sz="1000" dirty="0">
              <a:solidFill>
                <a:srgbClr val="000000"/>
              </a:solidFill>
            </a:endParaRPr>
          </a:p>
          <a:p>
            <a:r>
              <a:rPr lang="en-US" altLang="en-US" sz="1000" dirty="0">
                <a:solidFill>
                  <a:srgbClr val="000000"/>
                </a:solidFill>
              </a:rPr>
              <a:t>Digital Acquisition includes Digital Engineering &amp; Management, Open Systems and Agile Software</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000" b="1" dirty="0"/>
              <a:t>Model-Based Contract Language: </a:t>
            </a:r>
            <a:r>
              <a:rPr lang="en-US" sz="1000" b="0" dirty="0"/>
              <a:t>Key features developed by Air</a:t>
            </a:r>
            <a:r>
              <a:rPr lang="en-US" sz="1000" b="0" baseline="0" dirty="0"/>
              <a:t> Force Digital Campaign of </a:t>
            </a:r>
            <a:r>
              <a:rPr lang="en-US" sz="1000" dirty="0"/>
              <a:t>language</a:t>
            </a:r>
            <a:r>
              <a:rPr lang="en-US" sz="1000" baseline="0" dirty="0"/>
              <a:t> programs </a:t>
            </a:r>
            <a:r>
              <a:rPr lang="en-US" sz="1000" dirty="0"/>
              <a:t>can leverage for their acquisition documentation development</a:t>
            </a:r>
          </a:p>
          <a:p>
            <a:pPr eaLnBrk="1" hangingPunct="1"/>
            <a:endParaRPr lang="en-US" altLang="en-US" sz="1000" dirty="0"/>
          </a:p>
          <a:p>
            <a:pPr eaLnBrk="1" hangingPunct="1"/>
            <a:endParaRPr lang="en-US" altLang="en-US" sz="1000" dirty="0"/>
          </a:p>
          <a:p>
            <a:pPr eaLnBrk="1" hangingPunct="1"/>
            <a:endParaRPr lang="en-US" altLang="en-US" sz="1000" dirty="0"/>
          </a:p>
          <a:p>
            <a:pPr eaLnBrk="1" hangingPunct="1"/>
            <a:r>
              <a:rPr lang="en-US" altLang="en-US" sz="1100" dirty="0">
                <a:cs typeface="Times New Roman" panose="02020603050405020304" pitchFamily="18" charset="0"/>
              </a:rPr>
              <a:t> </a:t>
            </a:r>
          </a:p>
          <a:p>
            <a:pPr eaLnBrk="1" hangingPunct="1"/>
            <a:endParaRPr lang="en-US" altLang="en-US" sz="1100" dirty="0"/>
          </a:p>
          <a:p>
            <a:pPr eaLnBrk="1" hangingPunct="1"/>
            <a:endParaRPr lang="en-US" altLang="en-US" sz="1100" dirty="0">
              <a:cs typeface="Times New Roman" panose="02020603050405020304"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B3959927-12A5-41E5-9C01-EBE9FDE2BA11}" type="slidenum">
              <a:rPr lang="en-US" altLang="en-US" sz="1200" smtClean="0"/>
              <a:pPr/>
              <a:t>21</a:t>
            </a:fld>
            <a:endParaRPr lang="en-US" altLang="en-US" sz="120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z="1000" dirty="0"/>
              <a:t>See AFPAM 63-128, chapter 7, Contractor Incentives</a:t>
            </a:r>
          </a:p>
          <a:p>
            <a:pPr eaLnBrk="1" hangingPunct="1"/>
            <a:endParaRPr lang="en-US" altLang="en-US" sz="1000" dirty="0">
              <a:cs typeface="Times New Roman" panose="02020603050405020304" pitchFamily="18"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sz="1100" i="0" dirty="0"/>
              <a:t>Leverage latest Open System Contracting incentives per AFI 63-101, and SAF/AQ Memo “Contracting for Verifiable MOSA for USAF Systems,” Mar 2019</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sz="1100" b="0" i="0" dirty="0"/>
              <a:t>Leverage</a:t>
            </a:r>
            <a:r>
              <a:rPr lang="en-US" altLang="en-US" sz="1100" b="0" i="0" baseline="0" dirty="0"/>
              <a:t> latest Agile Software incentives guidance per OSD “</a:t>
            </a:r>
            <a:r>
              <a:rPr lang="en-US" sz="1100" dirty="0"/>
              <a:t>Contracting Considerations for Agile Solutions Key Agile Concepts and Sample Work Statement Language Nov 2019”</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altLang="en-US" sz="1100" b="0" i="0"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sz="1100" b="0" i="0" dirty="0"/>
              <a:t>Industry should be intrinsically</a:t>
            </a:r>
            <a:r>
              <a:rPr lang="en-US" altLang="en-US" sz="1100" b="0" i="0" baseline="0" dirty="0"/>
              <a:t> motivated to use Digital Engineering, or fall behind their competition.  There is enough evidence of benefits to cost &amp; schedule that this should be generally accepted by now.</a:t>
            </a:r>
            <a:endParaRPr lang="en-US" altLang="en-US" sz="1100" b="0" i="0" dirty="0"/>
          </a:p>
          <a:p>
            <a:pPr eaLnBrk="1" hangingPunct="1"/>
            <a:endParaRPr lang="en-US" altLang="en-US" sz="1100" dirty="0">
              <a:cs typeface="Times New Roman" panose="02020603050405020304"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6BFFB6F2-C76E-47B8-B109-27CA40A46ECB}" type="slidenum">
              <a:rPr lang="en-US" altLang="en-US" sz="1200" smtClean="0"/>
              <a:pPr/>
              <a:t>22</a:t>
            </a:fld>
            <a:endParaRPr lang="en-US" altLang="en-US" sz="1200"/>
          </a:p>
        </p:txBody>
      </p:sp>
      <p:sp>
        <p:nvSpPr>
          <p:cNvPr id="82947" name="Rectangle 4098"/>
          <p:cNvSpPr>
            <a:spLocks noGrp="1" noRot="1" noChangeAspect="1" noChangeArrowheads="1" noTextEdit="1"/>
          </p:cNvSpPr>
          <p:nvPr>
            <p:ph type="sldImg"/>
          </p:nvPr>
        </p:nvSpPr>
        <p:spPr>
          <a:ln/>
        </p:spPr>
      </p:sp>
      <p:sp>
        <p:nvSpPr>
          <p:cNvPr id="94212" name="Rectangle 4099"/>
          <p:cNvSpPr>
            <a:spLocks noGrp="1" noChangeArrowheads="1"/>
          </p:cNvSpPr>
          <p:nvPr>
            <p:ph type="body" idx="1"/>
          </p:nvPr>
        </p:nvSpPr>
        <p:spPr>
          <a:xfrm>
            <a:off x="581025" y="4416425"/>
            <a:ext cx="5773738" cy="4183063"/>
          </a:xfrm>
          <a:ln/>
        </p:spPr>
        <p:txBody>
          <a:bodyPr/>
          <a:lstStyle/>
          <a:p>
            <a:pPr marL="282517" indent="-282517">
              <a:lnSpc>
                <a:spcPct val="95000"/>
              </a:lnSpc>
              <a:spcAft>
                <a:spcPct val="20000"/>
              </a:spcAft>
              <a:defRPr/>
            </a:pPr>
            <a:r>
              <a:rPr lang="en-US" dirty="0"/>
              <a:t>The Product Data website can provide information: </a:t>
            </a:r>
          </a:p>
          <a:p>
            <a:pPr marL="282517" indent="-282517">
              <a:lnSpc>
                <a:spcPct val="95000"/>
              </a:lnSpc>
              <a:spcAft>
                <a:spcPct val="20000"/>
              </a:spcAft>
              <a:defRPr/>
            </a:pPr>
            <a:r>
              <a:rPr lang="en-US" dirty="0"/>
              <a:t>https://www.my.af.mil/gcss-af/USAF/ep/globalTab.do?channelPageId=s2D8EB9D629AAD6C8012A3858765B1825 </a:t>
            </a:r>
          </a:p>
          <a:p>
            <a:pPr eaLnBrk="1" hangingPunct="1">
              <a:defRPr/>
            </a:pPr>
            <a:r>
              <a:rPr lang="en-US" dirty="0">
                <a:cs typeface="Times New Roman" pitchFamily="18" charset="0"/>
              </a:rPr>
              <a:t>Recommend use of Mil-DTL-31000D with  ASME Y14.100 (replaces Mil Std 100) and Data Item Description   (DID)  DI-SESS-8100C/T)</a:t>
            </a:r>
          </a:p>
          <a:p>
            <a:pPr marL="282517" indent="-282517">
              <a:lnSpc>
                <a:spcPct val="95000"/>
              </a:lnSpc>
              <a:spcAft>
                <a:spcPct val="20000"/>
              </a:spcAft>
              <a:defRPr/>
            </a:pPr>
            <a:r>
              <a:rPr lang="en-US" dirty="0"/>
              <a:t>Information on Engineering Data Pricing:   The contractor will have to prepare certain data as a natural consequence of contract performance. Design, development, testing, and production tasks will generate certain data, whether or not a requirement is identified in a DD Form 1423 and delivery is requested. This factor is the basis for what is called the "over and above concept" for pricing data; the price paid for a data item will be based on what it costs the contractor to furnish that item, over and above the costs the contractor would incur if it were not required at all.</a:t>
            </a:r>
          </a:p>
          <a:p>
            <a:pPr marL="282517" indent="-282517">
              <a:lnSpc>
                <a:spcPct val="95000"/>
              </a:lnSpc>
              <a:spcAft>
                <a:spcPct val="20000"/>
              </a:spcAft>
              <a:defRPr/>
            </a:pPr>
            <a:r>
              <a:rPr lang="en-US" b="1" dirty="0"/>
              <a:t>Rights. </a:t>
            </a:r>
            <a:r>
              <a:rPr lang="en-US" dirty="0"/>
              <a:t>The PM shall assess long term data/data rights requirements and corresponding acquisition strategies prior to initiating an RFP to acquire systems or subsystems to ensure they provide for rights, access, or delivery of data that the Government requires for systems sustainment and to maintain competition throughout the life cycle. The PM shall address the data rights strategy including the rationale for acquisition and\or non-acquisition of data and data rights at  ASPs and shall document the planning in the Acquisition Strategy and associated data planning documents. Source selections shall consider Government rights to data and include pricing options that correspond to the data and data rights recommended as part of the data strategy. PMs shall also ensure that computer software is acquired as executable code and source code unless documented and approved by MDA. When the contractor is unwilling to provide source code as a deliverable, the PM shall consider software escrow arrangements using mutually agreed to third-party escrow agents. </a:t>
            </a:r>
            <a:endParaRPr lang="en-US" dirty="0">
              <a:cs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As part of the market research, programs should consider small business first</a:t>
            </a:r>
          </a:p>
          <a:p>
            <a:r>
              <a:rPr lang="en-US" altLang="en-US"/>
              <a:t>     - Ensure NAICS code (dollar value and size standards) and PSC are recommended that broadens competition</a:t>
            </a:r>
          </a:p>
          <a:p>
            <a:r>
              <a:rPr lang="en-US" altLang="en-US"/>
              <a:t>If appropriate for SB, provide recommendations</a:t>
            </a:r>
          </a:p>
          <a:p>
            <a:r>
              <a:rPr lang="en-US" altLang="en-US"/>
              <a:t>     - Review program for any break out opportunities for SB</a:t>
            </a:r>
          </a:p>
          <a:p>
            <a:r>
              <a:rPr lang="en-US" altLang="en-US"/>
              <a:t>If not appropriate for SB, describe your subcontracting plan (i.e. contract incentives)</a:t>
            </a:r>
          </a:p>
          <a:p>
            <a:r>
              <a:rPr lang="en-US" altLang="en-US"/>
              <a:t>Identify subcontracting requirements…not goals!</a:t>
            </a:r>
          </a:p>
          <a:p>
            <a:r>
              <a:rPr lang="en-US" altLang="en-US"/>
              <a:t>How will small business be evaluated in source selection? Factor/sub factor</a:t>
            </a:r>
          </a:p>
          <a:p>
            <a:r>
              <a:rPr lang="en-US" altLang="en-US"/>
              <a:t>     - FAR Part 15.304 (c)(4), 15.305 (a)(5)</a:t>
            </a:r>
          </a:p>
          <a:p>
            <a:r>
              <a:rPr lang="en-US" altLang="en-US"/>
              <a:t>     - DFARS 215.04 (c)(i), 215.305 (a)(2)</a:t>
            </a:r>
          </a:p>
          <a:p>
            <a:r>
              <a:rPr lang="en-US" altLang="en-US"/>
              <a:t>     - PGI 215.304 (c)(i)(A)(5)</a:t>
            </a:r>
          </a:p>
          <a:p>
            <a:r>
              <a:rPr lang="en-US" altLang="en-US"/>
              <a:t>Describe your post award monitoring (i.e. CDRL for data)</a:t>
            </a:r>
          </a:p>
          <a:p>
            <a:endParaRPr lang="en-US" altLang="en-US"/>
          </a:p>
          <a:p>
            <a:endParaRPr lang="en-US" altLang="en-US"/>
          </a:p>
          <a:p>
            <a:endParaRPr lang="en-US" altLang="en-US"/>
          </a:p>
        </p:txBody>
      </p:sp>
      <p:sp>
        <p:nvSpPr>
          <p:cNvPr id="849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428ED825-078C-4AD5-8ED8-32DD81AE2465}" type="slidenum">
              <a:rPr lang="en-US" altLang="en-US" sz="1200" smtClean="0"/>
              <a:pPr/>
              <a:t>23</a:t>
            </a:fld>
            <a:endParaRPr lang="en-US" altLang="en-US"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2CD086B8-4DD9-4ACF-8CF6-AB044BC98E14}" type="slidenum">
              <a:rPr lang="en-US" altLang="en-US" sz="1200" smtClean="0"/>
              <a:pPr/>
              <a:t>24</a:t>
            </a:fld>
            <a:endParaRPr lang="en-US" altLang="en-US" sz="120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OSD has a requirement at pre MS B for a Systems Engineering Tradeoff Analysis showing how cost and capability vary as a function of the major design parameters; which should be timed to support CDD validation. </a:t>
            </a:r>
            <a:r>
              <a:rPr lang="en-US" altLang="en-US" sz="1000" i="1"/>
              <a:t>  </a:t>
            </a:r>
          </a:p>
          <a:p>
            <a:pPr eaLnBrk="1" hangingPunct="1"/>
            <a:r>
              <a:rPr lang="en-US" altLang="en-US" sz="1000" u="sng"/>
              <a:t>For Open Systems Architecture</a:t>
            </a:r>
            <a:r>
              <a:rPr lang="en-US" altLang="en-US" sz="1000"/>
              <a:t> (OSA) guidance/overview, see http://www.acq.osd.mil/se/initiatives/init_osa.html, </a:t>
            </a:r>
          </a:p>
          <a:p>
            <a:pPr eaLnBrk="1" hangingPunct="1"/>
            <a:r>
              <a:rPr lang="en-US" altLang="en-US" sz="1000"/>
              <a:t>and </a:t>
            </a:r>
            <a:r>
              <a:rPr lang="en-US" altLang="en-US" sz="1000">
                <a:hlinkClick r:id="rId3"/>
              </a:rPr>
              <a:t>http://openpdq.com/MOSA</a:t>
            </a:r>
            <a:r>
              <a:rPr lang="en-US" altLang="en-US" sz="1000"/>
              <a:t> </a:t>
            </a:r>
          </a:p>
          <a:p>
            <a:pPr eaLnBrk="1" hangingPunct="1"/>
            <a:r>
              <a:rPr lang="en-US" altLang="en-US"/>
              <a:t>Key Interface / Component Designation, consider:  Diminishing Manufacturing Sources (DMS), desire to reduce barriers to 3rd party innovation, interfaces driving program cost / performance / supportability, components that change frequently, requirements to be interoperable/net-centric. </a:t>
            </a:r>
          </a:p>
          <a:p>
            <a:r>
              <a:rPr lang="en-US" altLang="en-US"/>
              <a:t>Reference architecture and default standards:  consult your EN/XR organization to discuss whether there is a default implementation architecture and corresponding set of default open standards to guide your acquisition. If applicable, consider how this guidance could be used in your solicitation to drive openness in key components and interfaces. </a:t>
            </a:r>
          </a:p>
          <a:p>
            <a:r>
              <a:rPr lang="en-US" altLang="en-US"/>
              <a:t>Associate contractor agreements that facilitate sharing of data/information should be addressed</a:t>
            </a:r>
          </a:p>
          <a:p>
            <a:endParaRPr lang="en-US" altLang="en-US"/>
          </a:p>
          <a:p>
            <a:pPr eaLnBrk="1" hangingPunct="1"/>
            <a:endParaRPr lang="en-US" altLang="en-US" sz="1000" u="sng"/>
          </a:p>
          <a:p>
            <a:pPr lvl="1" eaLnBrk="1" hangingPunct="1">
              <a:lnSpc>
                <a:spcPct val="80000"/>
              </a:lnSpc>
              <a:spcBef>
                <a:spcPct val="0"/>
              </a:spcBef>
            </a:pPr>
            <a:endParaRPr lang="en-US" altLang="en-US">
              <a:cs typeface="Times New Roman" panose="02020603050405020304"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D63B6EB7-7462-479D-A2C6-B629D444193F}" type="slidenum">
              <a:rPr lang="en-US" altLang="en-US" sz="1200" smtClean="0"/>
              <a:pPr/>
              <a:t>25</a:t>
            </a:fld>
            <a:endParaRPr lang="en-US" altLang="en-US" sz="1200"/>
          </a:p>
        </p:txBody>
      </p:sp>
      <p:sp>
        <p:nvSpPr>
          <p:cNvPr id="89091" name="Rectangle 2"/>
          <p:cNvSpPr>
            <a:spLocks noGrp="1" noRot="1" noChangeAspect="1" noChangeArrowheads="1" noTextEdit="1"/>
          </p:cNvSpPr>
          <p:nvPr>
            <p:ph type="sldImg"/>
          </p:nvPr>
        </p:nvSpPr>
        <p:spPr>
          <a:xfrm>
            <a:off x="1187450" y="698500"/>
            <a:ext cx="4646613" cy="3484563"/>
          </a:xfrm>
          <a:ln/>
        </p:spPr>
      </p:sp>
      <p:sp>
        <p:nvSpPr>
          <p:cNvPr id="89092" name="Rectangle 3"/>
          <p:cNvSpPr>
            <a:spLocks noGrp="1" noChangeArrowheads="1"/>
          </p:cNvSpPr>
          <p:nvPr>
            <p:ph type="body" idx="1"/>
          </p:nvPr>
        </p:nvSpPr>
        <p:spPr>
          <a:xfrm>
            <a:off x="463550" y="4341813"/>
            <a:ext cx="6067425"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9163" eaLnBrk="1" hangingPunct="1"/>
            <a:r>
              <a:rPr lang="en-US" altLang="en-US" dirty="0">
                <a:cs typeface="Times New Roman" panose="02020603050405020304" pitchFamily="18" charset="0"/>
              </a:rPr>
              <a:t>In discussion of the Acquisition Strategy take the latitude to describe key requirements (KPPs, KSAs), their overall risk to the acquisition, and how they impact cost, schedule and performance.   Looking to get an understanding on how the acquisition strategy has been developed to ensure successful execution.  </a:t>
            </a:r>
          </a:p>
          <a:p>
            <a:pPr defTabSz="919163"/>
            <a:r>
              <a:rPr lang="en-US" altLang="en-US" u="sng" dirty="0">
                <a:cs typeface="Times New Roman" panose="02020603050405020304" pitchFamily="18" charset="0"/>
              </a:rPr>
              <a:t>TMRR phase</a:t>
            </a:r>
            <a:r>
              <a:rPr lang="en-US" altLang="en-US" dirty="0">
                <a:cs typeface="Times New Roman" panose="02020603050405020304" pitchFamily="18" charset="0"/>
              </a:rPr>
              <a:t>: Discuss status of initial manufacturing concepts. </a:t>
            </a:r>
            <a:r>
              <a:rPr lang="en-US" altLang="en-US" dirty="0"/>
              <a:t>Manufacturing maturity  is an important factor prior to MS A and throughout for affordability-capability tradeoffs. For TMRR phase discuss plan for evaluating manufacturing processes and risks.</a:t>
            </a:r>
            <a:endParaRPr lang="en-US" altLang="en-US" u="sng" dirty="0">
              <a:cs typeface="Times New Roman" panose="02020603050405020304" pitchFamily="18" charset="0"/>
            </a:endParaRPr>
          </a:p>
          <a:p>
            <a:pPr marL="0" lvl="1" defTabSz="919163" eaLnBrk="1" hangingPunct="1"/>
            <a:r>
              <a:rPr lang="en-US" altLang="en-US" u="sng" dirty="0">
                <a:cs typeface="Times New Roman" panose="02020603050405020304" pitchFamily="18" charset="0"/>
              </a:rPr>
              <a:t>Pre-Milestone C (and in some cases MS B):</a:t>
            </a:r>
            <a:r>
              <a:rPr lang="en-US" altLang="en-US" dirty="0">
                <a:cs typeface="Times New Roman" panose="02020603050405020304" pitchFamily="18" charset="0"/>
              </a:rPr>
              <a:t>  What are key activities required to achieve IOC and FOC?  Provide status on key technical reviews conducted:  SRR, PDR/CDR, TRR, SVR, PCA/FCA, PRR, etc. How has technical management planning activities changed (organizational and processes)? </a:t>
            </a:r>
            <a:r>
              <a:rPr lang="en-US" altLang="en-US" dirty="0"/>
              <a:t>“Describe interfaces with Prime contractor/vendors.  Consider establishing a MOA (Memorandum of Agreement) with DCMA to identify metrics to track contractor progress.</a:t>
            </a:r>
            <a:endParaRPr lang="en-US" altLang="en-US" dirty="0">
              <a:cs typeface="Times New Roman" panose="02020603050405020304" pitchFamily="18" charset="0"/>
            </a:endParaRPr>
          </a:p>
          <a:p>
            <a:pPr defTabSz="919163" eaLnBrk="1" hangingPunct="1"/>
            <a:r>
              <a:rPr lang="en-US" altLang="en-US" u="sng" dirty="0">
                <a:cs typeface="Times New Roman" panose="02020603050405020304" pitchFamily="18" charset="0"/>
              </a:rPr>
              <a:t>Pre-FRP:</a:t>
            </a:r>
            <a:r>
              <a:rPr lang="en-US" altLang="en-US" dirty="0">
                <a:cs typeface="Times New Roman" panose="02020603050405020304" pitchFamily="18" charset="0"/>
              </a:rPr>
              <a:t>  What is the status of LRIP manufacturing capabilities and ability to ramp up to full rate production?  What are key activities required to achieve IOC and FOC?  Provide status on technical reviews conducted (PCA/FCA).  How has technical management planning activities changed (organizational and processes)?  Has a Manufacturing Readiness Assessment been performed?</a:t>
            </a:r>
          </a:p>
          <a:p>
            <a:pPr defTabSz="919163" eaLnBrk="1" hangingPunct="1"/>
            <a:endParaRPr lang="en-US" altLang="en-US" dirty="0"/>
          </a:p>
          <a:p>
            <a:pPr defTabSz="919163" eaLnBrk="1" hangingPunct="1"/>
            <a:endParaRPr lang="en-US" altLang="en-US" dirty="0"/>
          </a:p>
          <a:p>
            <a:pPr defTabSz="919163" eaLnBrk="1" hangingPunct="1"/>
            <a:endParaRPr lang="en-US" altLang="en-US" dirty="0"/>
          </a:p>
          <a:p>
            <a:pPr defTabSz="919163" eaLnBrk="1" hangingPunct="1"/>
            <a:endParaRPr lang="en-US" alt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buClrTx/>
              <a:buSzTx/>
              <a:buFontTx/>
              <a:buNone/>
            </a:pPr>
            <a:r>
              <a:rPr lang="en-US" altLang="en-US" sz="1600" dirty="0"/>
              <a:t>AFI 63-101 dated Jun 2020:</a:t>
            </a:r>
          </a:p>
          <a:p>
            <a:pPr>
              <a:spcBef>
                <a:spcPct val="0"/>
              </a:spcBef>
              <a:buClrTx/>
              <a:buSzTx/>
              <a:buFontTx/>
              <a:buNone/>
            </a:pPr>
            <a:r>
              <a:rPr lang="en-US" altLang="en-US" sz="1200" dirty="0"/>
              <a:t>5.1. Systems Engineering (SE)</a:t>
            </a:r>
            <a:endParaRPr lang="en-US" altLang="en-US" sz="1200" b="0" dirty="0"/>
          </a:p>
          <a:p>
            <a:pPr>
              <a:spcBef>
                <a:spcPct val="0"/>
              </a:spcBef>
              <a:buClrTx/>
              <a:buSzTx/>
              <a:buFontTx/>
              <a:buNone/>
            </a:pPr>
            <a:r>
              <a:rPr lang="en-US" altLang="en-US" sz="1200" b="0" i="1" dirty="0"/>
              <a:t>5.1.1. Digital Engineering. The PM utilizes Digital Engineering (to include MBSE), modular open system approaches, software-defined capabilities, and commercial standards and interfaces to the maximum extent practicable. </a:t>
            </a:r>
            <a:r>
              <a:rPr lang="en-US" altLang="en-US" sz="1200" i="1" u="sng" dirty="0"/>
              <a:t>The PM documents their justifications for not utilizing any of these new, rapid tools in the Acquisition Strategy in order to obtain MDA approval or redirection</a:t>
            </a:r>
            <a:r>
              <a:rPr lang="en-US" altLang="en-US" sz="1200" b="0" i="1" dirty="0"/>
              <a:t>.</a:t>
            </a:r>
          </a:p>
          <a:p>
            <a:pPr>
              <a:spcBef>
                <a:spcPct val="0"/>
              </a:spcBef>
              <a:buClrTx/>
              <a:buSzTx/>
              <a:buFontTx/>
              <a:buNone/>
            </a:pPr>
            <a:endParaRPr lang="en-US" altLang="en-US" sz="1200" b="0" i="1" dirty="0"/>
          </a:p>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200" dirty="0"/>
              <a:t>A Program’s model &amp; data strategy is documented as part of the program’s  </a:t>
            </a:r>
            <a:r>
              <a:rPr lang="en-US" altLang="en-US" sz="1200" dirty="0" err="1"/>
              <a:t>Acq</a:t>
            </a:r>
            <a:r>
              <a:rPr lang="en-US" altLang="en-US" sz="1200" dirty="0"/>
              <a:t> Strategy at the enterprise level. The strategy is related to the overall risk strategy.  Modeling is integrated with business &amp; technical information tools and results are used to inform Engineers, Logisticians, Test &amp; </a:t>
            </a:r>
            <a:r>
              <a:rPr lang="en-US" altLang="en-US" sz="1200" dirty="0" err="1"/>
              <a:t>Eval</a:t>
            </a:r>
            <a:r>
              <a:rPr lang="en-US" altLang="en-US" sz="1200" dirty="0"/>
              <a:t>, Program Management, and all Functional staff across the Program enterprise to deliver and sustain warfighter capabilities.</a:t>
            </a:r>
          </a:p>
          <a:p>
            <a:pPr marL="0" marR="0" lvl="0" indent="0" algn="l" defTabSz="914400" rtl="0" eaLnBrk="0" fontAlgn="base" latinLnBrk="0" hangingPunct="0">
              <a:lnSpc>
                <a:spcPct val="100000"/>
              </a:lnSpc>
              <a:spcBef>
                <a:spcPct val="0"/>
              </a:spcBef>
              <a:spcAft>
                <a:spcPct val="0"/>
              </a:spcAft>
              <a:buClrTx/>
              <a:buSzTx/>
              <a:buFontTx/>
              <a:buNone/>
              <a:tabLst/>
              <a:defRPr/>
            </a:pPr>
            <a:endParaRPr lang="en-US" altLang="en-US" sz="1200" dirty="0"/>
          </a:p>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200" dirty="0"/>
              <a:t>Facilitation</a:t>
            </a:r>
            <a:r>
              <a:rPr lang="en-US" altLang="en-US" sz="1200" baseline="0" dirty="0"/>
              <a:t> may be needed for a program to define its modeling objectives (NOT modeling requirements).  The strategy may require pre-EMD collaboration with industry to get necessary infrastructure, tools, plans, and training in place before the bulk of program execution.</a:t>
            </a:r>
            <a:endParaRPr lang="en-US" altLang="en-US" sz="1200" dirty="0"/>
          </a:p>
          <a:p>
            <a:pPr>
              <a:spcBef>
                <a:spcPct val="0"/>
              </a:spcBef>
              <a:buClrTx/>
              <a:buSzTx/>
              <a:buFontTx/>
              <a:buNone/>
            </a:pPr>
            <a:endParaRPr lang="en-US" altLang="en-US" sz="1200" b="0" i="1" dirty="0"/>
          </a:p>
          <a:p>
            <a:endParaRPr lang="en-US" altLang="en-US" dirty="0"/>
          </a:p>
        </p:txBody>
      </p:sp>
      <p:sp>
        <p:nvSpPr>
          <p:cNvPr id="911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96863274-50EC-459A-9280-82FA4F448EF0}" type="slidenum">
              <a:rPr lang="en-US" altLang="en-US" sz="1200" smtClean="0"/>
              <a:pPr/>
              <a:t>26</a:t>
            </a:fld>
            <a:endParaRPr lang="en-US" altLang="en-US" sz="120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defRPr/>
            </a:pPr>
            <a:r>
              <a:rPr lang="en-US" dirty="0"/>
              <a:t>The ASP consists of a standing panel of senior advisors that are responsible for reviewing the proposed acquisition strategy in order to ensure that all significant considerations associated with a system acquisition have been addressed, including Cybersecurity and Resiliency.   The ASP should take place as early as possible in the acquisition planning, and the ASP briefing itself should include a description of how Cybersecurity and resiliency considerations are incorporated into the acquisition strategy. The following is the recommended Cybersecurity and Resiliency chart to include in the technical portion of the ASP briefing.</a:t>
            </a:r>
          </a:p>
          <a:p>
            <a:pPr>
              <a:defRPr/>
            </a:pPr>
            <a:r>
              <a:rPr lang="en-US" dirty="0"/>
              <a:t> </a:t>
            </a:r>
          </a:p>
          <a:p>
            <a:pPr marL="171450" indent="-171450">
              <a:buFont typeface="Arial" panose="020B0604020202020204" pitchFamily="34" charset="0"/>
              <a:buChar char="•"/>
              <a:defRPr/>
            </a:pPr>
            <a:r>
              <a:rPr lang="en-US" dirty="0"/>
              <a:t>Has the program completed a Criticality Analysis to inform the system level requirements and system design architecture, based on risk?</a:t>
            </a:r>
          </a:p>
          <a:p>
            <a:pPr marL="171450" indent="-171450">
              <a:buFont typeface="Arial" panose="020B0604020202020204" pitchFamily="34" charset="0"/>
              <a:buChar char="•"/>
              <a:defRPr/>
            </a:pPr>
            <a:r>
              <a:rPr lang="en-US" dirty="0"/>
              <a:t>Has the appropriate authority agreed per the different tenets below? Who and When?</a:t>
            </a:r>
          </a:p>
          <a:p>
            <a:pPr>
              <a:defRPr/>
            </a:pPr>
            <a:endParaRPr lang="en-US" dirty="0"/>
          </a:p>
          <a:p>
            <a:pPr>
              <a:defRPr/>
            </a:pPr>
            <a:r>
              <a:rPr lang="en-US" dirty="0"/>
              <a:t>Per </a:t>
            </a:r>
            <a:r>
              <a:rPr lang="en-US" dirty="0" err="1"/>
              <a:t>DoDI</a:t>
            </a:r>
            <a:r>
              <a:rPr lang="en-US" dirty="0"/>
              <a:t> 5000.01, program managers will employ SSE</a:t>
            </a:r>
            <a:r>
              <a:rPr lang="en-US" i="1" dirty="0"/>
              <a:t> </a:t>
            </a:r>
            <a:r>
              <a:rPr lang="en-US" dirty="0"/>
              <a:t>practices and prepare a Program Protection Plan (PPP) to guide their efforts and the actions of others to manage the program risks to Mission Critical Functions (MCFs), Safety Critical Functions (SCFs), and functions associated with Critical Program Information (CPI). The system security engineer shall populate the ASP chart, and the PM, Director of Engineering (DOE), and Chief Engineer (CE) approve the content of the chart. Once the content of the chart is approved, the slide is presented as a part of the Acquisition Strategy Panel, at which time the PO provides the “sufficiency assessment.” </a:t>
            </a:r>
          </a:p>
          <a:p>
            <a:pPr>
              <a:defRPr/>
            </a:pPr>
            <a:endParaRPr lang="en-US" dirty="0"/>
          </a:p>
          <a:p>
            <a:pPr>
              <a:defRPr/>
            </a:pPr>
            <a:r>
              <a:rPr lang="en-US" b="1" u="sng" dirty="0"/>
              <a:t>The content below provides high level guidance for filling out the chart. </a:t>
            </a:r>
          </a:p>
          <a:p>
            <a:pPr>
              <a:defRPr/>
            </a:pPr>
            <a:r>
              <a:rPr lang="en-US" b="1" dirty="0"/>
              <a:t>The first column (“Authority and Date Concurrence”) is included to ensure that the applicable authorities are in agreement with the strategy for addressing given technical areas. The column should be populated with the name of the authority and the date that they concurred with the approach (e.g., for Critical Program Information/AT, the ATEA’s name and date would be annotated).</a:t>
            </a:r>
          </a:p>
          <a:p>
            <a:pPr>
              <a:defRPr/>
            </a:pPr>
            <a:r>
              <a:rPr lang="en-US" b="1" dirty="0"/>
              <a:t> </a:t>
            </a:r>
          </a:p>
          <a:p>
            <a:pPr>
              <a:defRPr/>
            </a:pPr>
            <a:r>
              <a:rPr lang="en-US" b="1" dirty="0"/>
              <a:t>The program needs to annotate, in the notes section of the power point, the documentation/artifact(s) with the signatures of the agreement for the Criticality Analysis by the different authorities.</a:t>
            </a:r>
          </a:p>
          <a:p>
            <a:pPr>
              <a:defRPr/>
            </a:pPr>
            <a:r>
              <a:rPr lang="en-US" b="1" dirty="0"/>
              <a:t>NOTE:  Criticality Analysis should be based on MCFs, SCFs, and functions associated with CPI.</a:t>
            </a:r>
          </a:p>
          <a:p>
            <a:pPr>
              <a:defRPr/>
            </a:pPr>
            <a:endParaRPr lang="en-US" b="1" dirty="0"/>
          </a:p>
          <a:p>
            <a:pPr>
              <a:defRPr/>
            </a:pPr>
            <a:r>
              <a:rPr lang="en-US" b="1" dirty="0"/>
              <a:t>The program will fill out the table appropriately with a reference to the location of the section in the Request for Proposal (RFP). If the RFP does not require Cybersecurity and Resiliency requirements, then place “n/a” in the ASP Chart. For more information regarding the appropriate content for the items identified in the first row of the table, please reference the following sections of this document: </a:t>
            </a:r>
          </a:p>
          <a:p>
            <a:pPr>
              <a:defRPr/>
            </a:pPr>
            <a:r>
              <a:rPr lang="en-US" b="1" dirty="0"/>
              <a:t>	2.1 Performance Work Statement (PWS)</a:t>
            </a:r>
          </a:p>
          <a:p>
            <a:pPr>
              <a:defRPr/>
            </a:pPr>
            <a:r>
              <a:rPr lang="en-US" b="1" dirty="0"/>
              <a:t>	2.2 System Requirements Document (SRD) and System Specifications</a:t>
            </a:r>
          </a:p>
          <a:p>
            <a:pPr>
              <a:defRPr/>
            </a:pPr>
            <a:r>
              <a:rPr lang="en-US" b="1" dirty="0"/>
              <a:t>	2.3 Statement of Objectives (SOO) and Statement of Work (SOW)</a:t>
            </a:r>
          </a:p>
          <a:p>
            <a:pPr>
              <a:defRPr/>
            </a:pPr>
            <a:r>
              <a:rPr lang="en-US" b="1" dirty="0"/>
              <a:t>	3.1 Request for Proposal (RFP) – Contract Clauses (NOTE: sections 3.1.1, 3.1.2, and 3.1.3 contain the specifics on recommended lists of FAR, DFARS, and AFFARS Clauses.)</a:t>
            </a:r>
          </a:p>
          <a:p>
            <a:pPr>
              <a:defRPr/>
            </a:pPr>
            <a:r>
              <a:rPr lang="en-US" b="1" dirty="0"/>
              <a:t>	3.2 Request for Proposal (RFP) – Section L</a:t>
            </a:r>
          </a:p>
          <a:p>
            <a:pPr>
              <a:defRPr/>
            </a:pPr>
            <a:r>
              <a:rPr lang="en-US" b="1" dirty="0"/>
              <a:t>	3.3 Request for Proposal (RFP) – Section M</a:t>
            </a:r>
          </a:p>
          <a:p>
            <a:pPr>
              <a:defRPr/>
            </a:pPr>
            <a:r>
              <a:rPr lang="en-US" b="1" dirty="0"/>
              <a:t>Due to the RFP’s level of maturity, some sections of the table cannot be filled out.  In this case, place “applicable” or “not applicable (n/a)” in the chart, and ensure the authorities agree with the applicability determination.  As the program matures, populate the table with the highest level of fidelity.  </a:t>
            </a:r>
          </a:p>
          <a:p>
            <a:pPr>
              <a:defRPr/>
            </a:pPr>
            <a:r>
              <a:rPr lang="en-US" b="1" dirty="0"/>
              <a:t>For more information regarding the appropriate content for the items identified in the first row of the table, please reference the following sections of the USAF Systems Security Engineering (SSE) Acquisition Guidebook </a:t>
            </a:r>
            <a:r>
              <a:rPr lang="en-US" dirty="0"/>
              <a:t>(https://www.milsuite.mil/book/docs/DOC-469551).</a:t>
            </a:r>
            <a:r>
              <a:rPr lang="en-US" u="sng" dirty="0" err="1">
                <a:hlinkClick r:id="rId3"/>
              </a:rPr>
              <a:t>ttps</a:t>
            </a:r>
            <a:r>
              <a:rPr lang="en-US" u="sng" dirty="0">
                <a:hlinkClick r:id="rId3"/>
              </a:rPr>
              <a:t>://www.milsuite.mil/book/docsDOC-469551</a:t>
            </a:r>
            <a:r>
              <a:rPr lang="en-US" dirty="0"/>
              <a:t>):”</a:t>
            </a:r>
            <a:r>
              <a:rPr lang="en-US" b="1" dirty="0"/>
              <a:t> </a:t>
            </a:r>
          </a:p>
        </p:txBody>
      </p:sp>
      <p:sp>
        <p:nvSpPr>
          <p:cNvPr id="931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90D9C11F-6BC5-46F2-804D-CD8D0DA22D5F}" type="slidenum">
              <a:rPr lang="en-US" altLang="en-US" sz="1200" smtClean="0">
                <a:solidFill>
                  <a:srgbClr val="000000"/>
                </a:solidFill>
              </a:rPr>
              <a:pPr/>
              <a:t>27</a:t>
            </a:fld>
            <a:endParaRPr lang="en-US" altLang="en-US" sz="1200">
              <a:solidFill>
                <a:srgbClr val="000000"/>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a:xfrm>
            <a:off x="754063" y="4416425"/>
            <a:ext cx="5516562"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000" dirty="0">
                <a:solidFill>
                  <a:srgbClr val="000000"/>
                </a:solidFill>
                <a:cs typeface="Arial" panose="020B0604020202020204" pitchFamily="34" charset="0"/>
              </a:rPr>
              <a:t>The information requested is from paragraph 7.4 of the OSD Acquisition Strategy Template</a:t>
            </a:r>
          </a:p>
          <a:p>
            <a:r>
              <a:rPr lang="en-US" altLang="en-US" sz="1000" b="1" dirty="0"/>
              <a:t>Top Left Quad: Product Support Strategy:  Purpose:  </a:t>
            </a:r>
            <a:r>
              <a:rPr lang="en-US" altLang="en-US" sz="1000" dirty="0"/>
              <a:t>Programs cite current sustainment philosophy and any future differences</a:t>
            </a:r>
          </a:p>
          <a:p>
            <a:r>
              <a:rPr lang="en-US" altLang="en-US" sz="1000" dirty="0"/>
              <a:t> </a:t>
            </a:r>
            <a:r>
              <a:rPr lang="en-US" altLang="en-US" sz="1000" b="1" dirty="0"/>
              <a:t>Fields: Sustainment Approach</a:t>
            </a:r>
            <a:endParaRPr lang="en-US" altLang="en-US" sz="1000" dirty="0"/>
          </a:p>
          <a:p>
            <a:pPr lvl="2"/>
            <a:r>
              <a:rPr lang="en-US" altLang="en-US" sz="1000" b="1" dirty="0"/>
              <a:t>Current: </a:t>
            </a:r>
            <a:r>
              <a:rPr lang="en-US" altLang="en-US" sz="1000" dirty="0"/>
              <a:t> State what the current planned or actual maintenance support strategy is (e.g..: Initial 4 year CLS period; core)</a:t>
            </a:r>
          </a:p>
          <a:p>
            <a:pPr lvl="2"/>
            <a:r>
              <a:rPr lang="en-US" altLang="en-US" sz="1000" b="1" dirty="0"/>
              <a:t>Future:</a:t>
            </a:r>
            <a:r>
              <a:rPr lang="en-US" altLang="en-US" sz="1000" dirty="0"/>
              <a:t> State planned strategy for future if different than current strategy </a:t>
            </a:r>
          </a:p>
          <a:p>
            <a:pPr lvl="1"/>
            <a:r>
              <a:rPr lang="en-US" altLang="en-US" sz="1000" b="1" dirty="0"/>
              <a:t>Issues: </a:t>
            </a:r>
            <a:r>
              <a:rPr lang="en-US" altLang="en-US" sz="1000" dirty="0"/>
              <a:t>Cite any sustainment issues the program is currently experiencing or projected risks (50/50 assessment; DMS Considerations</a:t>
            </a:r>
          </a:p>
          <a:p>
            <a:pPr lvl="1"/>
            <a:r>
              <a:rPr lang="en-US" altLang="en-US" sz="1000" b="1" dirty="0"/>
              <a:t>Resolution : </a:t>
            </a:r>
            <a:r>
              <a:rPr lang="en-US" altLang="en-US" sz="1000" dirty="0"/>
              <a:t>Identify planned or potential resolutions to noted issues</a:t>
            </a:r>
          </a:p>
          <a:p>
            <a:r>
              <a:rPr lang="en-US" altLang="en-US" sz="1000" b="1" dirty="0"/>
              <a:t>Bottom Left Quad: Sustainment Schedule:  Purpose:  </a:t>
            </a:r>
            <a:r>
              <a:rPr lang="en-US" altLang="en-US" sz="1000" dirty="0"/>
              <a:t>Display planned  logistics schedule milestones</a:t>
            </a:r>
          </a:p>
          <a:p>
            <a:r>
              <a:rPr lang="en-US" altLang="en-US" sz="1000" b="1" dirty="0"/>
              <a:t>Fields: 	Top Bar (Milestones)--</a:t>
            </a:r>
            <a:r>
              <a:rPr lang="en-US" altLang="en-US" sz="1000" dirty="0"/>
              <a:t>Begin from present (or slightly earlier) through expected life of the system.  Include major events: e.g., MSs, IOC, FOC, etc. 	</a:t>
            </a:r>
            <a:r>
              <a:rPr lang="en-US" altLang="en-US" sz="1000" b="1" dirty="0"/>
              <a:t>Events--</a:t>
            </a:r>
            <a:r>
              <a:rPr lang="en-US" altLang="en-US" sz="1000" dirty="0"/>
              <a:t>Ensure important life cycle sustainment events are listed in the chart; e.g., BCAs, PBL decisions, CLS periods</a:t>
            </a:r>
          </a:p>
          <a:p>
            <a:r>
              <a:rPr lang="en-US" altLang="en-US" sz="1000" b="1" dirty="0"/>
              <a:t>Top Right Quad: Metrics Data:  Purpose: </a:t>
            </a:r>
            <a:r>
              <a:rPr lang="en-US" altLang="en-US" sz="1000" dirty="0"/>
              <a:t> Display current estimates of sustainment metrics vs. goals and antecedents</a:t>
            </a:r>
          </a:p>
          <a:p>
            <a:r>
              <a:rPr lang="en-US" altLang="en-US" sz="1000" b="1" dirty="0"/>
              <a:t>Fields: Metrics-- </a:t>
            </a:r>
            <a:r>
              <a:rPr lang="en-US" altLang="en-US" sz="1000" dirty="0"/>
              <a:t>At a minimum, address four metrics shown.  See CJCSI 3170.01G; May include other metrics e.g.,  logistics footprint, customer wait time, etc.  </a:t>
            </a:r>
          </a:p>
          <a:p>
            <a:pPr lvl="1"/>
            <a:r>
              <a:rPr lang="en-US" altLang="en-US" sz="1000" b="1" dirty="0"/>
              <a:t>Antecedent Actual--</a:t>
            </a:r>
            <a:r>
              <a:rPr lang="en-US" altLang="en-US" sz="1000" dirty="0"/>
              <a:t>Evaluation of the four metrics on the preceding (antecedent) system (e.g. F-15 vs. F-22 or SSN 688 vs. SSN 774); Antecedent is the system cited in Selected Acquisition Report (SAR) to Congress</a:t>
            </a:r>
          </a:p>
          <a:p>
            <a:pPr lvl="1"/>
            <a:r>
              <a:rPr lang="en-US" altLang="en-US" sz="1000" b="1" dirty="0"/>
              <a:t>Original Goal-- </a:t>
            </a:r>
            <a:r>
              <a:rPr lang="en-US" altLang="en-US" sz="1000" dirty="0"/>
              <a:t>Value for each metric according to the original baseline goal submitted for the first sustainment metrics transmittal </a:t>
            </a:r>
          </a:p>
          <a:p>
            <a:pPr lvl="1"/>
            <a:r>
              <a:rPr lang="en-US" altLang="en-US" sz="1000" b="1" dirty="0"/>
              <a:t>Current Goal--</a:t>
            </a:r>
            <a:r>
              <a:rPr lang="en-US" altLang="en-US" sz="1000" dirty="0"/>
              <a:t>Value for each metric according to the current baseline goal for sustainment </a:t>
            </a:r>
          </a:p>
          <a:p>
            <a:pPr lvl="1"/>
            <a:r>
              <a:rPr lang="en-US" altLang="en-US" sz="1000" b="1" dirty="0"/>
              <a:t>Current Estimate--</a:t>
            </a:r>
            <a:r>
              <a:rPr lang="en-US" altLang="en-US" sz="1000" dirty="0"/>
              <a:t>Program evaluation of system performance or projected performance (if still in development) for each metric</a:t>
            </a:r>
          </a:p>
          <a:p>
            <a:pPr lvl="2"/>
            <a:r>
              <a:rPr lang="en-US" altLang="en-US" sz="1000" dirty="0"/>
              <a:t>Color rating assigned by PM (estimate vs. goal); Green – At or exceeding goal; Yellow – Below goal by &lt; 5%; Red – Below goal by &gt; 5%</a:t>
            </a:r>
          </a:p>
          <a:p>
            <a:pPr lvl="1"/>
            <a:r>
              <a:rPr lang="en-US" altLang="en-US" sz="1000" b="1" dirty="0"/>
              <a:t>Test or Fielding Event Data Derived From</a:t>
            </a:r>
            <a:endParaRPr lang="en-US" altLang="en-US" sz="1000" dirty="0"/>
          </a:p>
          <a:p>
            <a:pPr lvl="2"/>
            <a:r>
              <a:rPr lang="en-US" altLang="en-US" sz="1000" dirty="0"/>
              <a:t>Cite the event (OPEVAL, IOT&amp;E, etc.) or modeling and simulation tool that led to the current estimate</a:t>
            </a:r>
          </a:p>
          <a:p>
            <a:pPr lvl="1"/>
            <a:r>
              <a:rPr lang="en-US" altLang="en-US" sz="1000" b="1" dirty="0"/>
              <a:t>Notes:  </a:t>
            </a:r>
            <a:r>
              <a:rPr lang="en-US" altLang="en-US" sz="1000" dirty="0"/>
              <a:t>Any relevant or pertinent information concerning metrics definitions </a:t>
            </a:r>
          </a:p>
          <a:p>
            <a:r>
              <a:rPr lang="en-US" altLang="en-US" sz="1000" b="1" dirty="0"/>
              <a:t>Bottom Right Quad: O&amp;S Data:  </a:t>
            </a:r>
            <a:r>
              <a:rPr lang="en-US" altLang="en-US" sz="1000" dirty="0"/>
              <a:t> </a:t>
            </a:r>
          </a:p>
          <a:p>
            <a:r>
              <a:rPr lang="en-US" altLang="en-US" sz="1000" b="1" dirty="0"/>
              <a:t>Fields: </a:t>
            </a:r>
            <a:r>
              <a:rPr lang="en-US" altLang="en-US" sz="1000" dirty="0"/>
              <a:t>Fields are primarily pulled from the SAR O&amp;S section:</a:t>
            </a:r>
          </a:p>
          <a:p>
            <a:pPr lvl="1"/>
            <a:r>
              <a:rPr lang="en-US" altLang="en-US" sz="1000" b="1" dirty="0"/>
              <a:t>Cost Element--</a:t>
            </a:r>
            <a:r>
              <a:rPr lang="en-US" altLang="en-US" sz="1000" dirty="0"/>
              <a:t>Refer to 2007 CAIG (now CAPE) Cost Estimating Guide for definitions of individual cost elements</a:t>
            </a:r>
          </a:p>
          <a:p>
            <a:pPr lvl="2"/>
            <a:r>
              <a:rPr lang="en-US" altLang="en-US" sz="1000" dirty="0"/>
              <a:t>These definitions should be consistent with what is submitted in the program’s SAR O&amp;S cost section (which should be based on identical definitions)</a:t>
            </a:r>
          </a:p>
          <a:p>
            <a:pPr lvl="1"/>
            <a:r>
              <a:rPr lang="en-US" altLang="en-US" sz="1000" b="1" dirty="0"/>
              <a:t>Antecedent Cost--</a:t>
            </a:r>
            <a:r>
              <a:rPr lang="en-US" altLang="en-US" sz="1000" dirty="0"/>
              <a:t>O&amp;S cost of the existing program reported using the CAPE cost elements</a:t>
            </a:r>
          </a:p>
          <a:p>
            <a:pPr lvl="2"/>
            <a:r>
              <a:rPr lang="en-US" altLang="en-US" sz="1000" dirty="0"/>
              <a:t>O&amp;S costs are based on average annual cost per hull, squadron, brigade, etc.</a:t>
            </a:r>
          </a:p>
          <a:p>
            <a:pPr lvl="3"/>
            <a:r>
              <a:rPr lang="en-US" altLang="en-US" sz="1000" dirty="0"/>
              <a:t>Use the SAR as the basis for determining the unit level and cite beneath first box what costs are based on</a:t>
            </a:r>
          </a:p>
          <a:p>
            <a:pPr lvl="1"/>
            <a:r>
              <a:rPr lang="en-US" altLang="en-US" sz="1000" b="1" dirty="0"/>
              <a:t>New Program Original Baseline--</a:t>
            </a:r>
            <a:r>
              <a:rPr lang="en-US" altLang="en-US" sz="1000" dirty="0"/>
              <a:t>New program O&amp;S cost broken out over the CAPE cost elements, according to their original SAR submission.</a:t>
            </a:r>
          </a:p>
          <a:p>
            <a:pPr lvl="2"/>
            <a:r>
              <a:rPr lang="en-US" altLang="en-US" sz="1000" dirty="0"/>
              <a:t>Costs are based on average annual cost per hull, squadron, brigade, etc.</a:t>
            </a:r>
          </a:p>
          <a:p>
            <a:pPr lvl="1"/>
            <a:r>
              <a:rPr lang="en-US" altLang="en-US" sz="1000" b="1" dirty="0"/>
              <a:t>New Program Current Cost--</a:t>
            </a:r>
            <a:r>
              <a:rPr lang="en-US" altLang="en-US" sz="1000" dirty="0"/>
              <a:t>Current program cost broken out over CAPE cost elements per the most recent projections – not last SAR submission</a:t>
            </a:r>
          </a:p>
          <a:p>
            <a:pPr lvl="2"/>
            <a:r>
              <a:rPr lang="en-US" altLang="en-US" sz="1000" dirty="0"/>
              <a:t>Costs are based on average annual cost per hull, squadron, brigade, etc.</a:t>
            </a:r>
          </a:p>
          <a:p>
            <a:pPr lvl="2"/>
            <a:r>
              <a:rPr lang="en-US" altLang="en-US" sz="1000" dirty="0"/>
              <a:t>Color rating assigned by PM, based on increase since original baseline:  Green – At or below original baseline or &lt; 10% increase</a:t>
            </a:r>
          </a:p>
          <a:p>
            <a:pPr lvl="3"/>
            <a:r>
              <a:rPr lang="en-US" altLang="en-US" sz="1000" dirty="0"/>
              <a:t>Yellow – Increase &gt; 10% but &lt; 20% vs. original baseline : Red – Increase &gt; 20%</a:t>
            </a:r>
            <a:r>
              <a:rPr lang="en-US" altLang="en-US" sz="1000" b="1" dirty="0"/>
              <a:t> </a:t>
            </a:r>
            <a:endParaRPr lang="en-US" altLang="en-US" sz="1000" dirty="0"/>
          </a:p>
          <a:p>
            <a:pPr lvl="1"/>
            <a:r>
              <a:rPr lang="en-US" altLang="en-US" sz="1000" b="1" dirty="0"/>
              <a:t>Total O&amp;S Costs--</a:t>
            </a:r>
            <a:r>
              <a:rPr lang="en-US" altLang="en-US" sz="1000" dirty="0"/>
              <a:t>Comparison of antecedent program cost vs. the new program’s current cost presented in  totals in both TY$ and BY$</a:t>
            </a:r>
          </a:p>
          <a:p>
            <a:pPr lvl="2"/>
            <a:r>
              <a:rPr lang="en-US" altLang="en-US" sz="1000" dirty="0"/>
              <a:t>For the new program, use the most recent estimate, not the most recent SAR values</a:t>
            </a:r>
          </a:p>
          <a:p>
            <a:pPr lvl="2"/>
            <a:r>
              <a:rPr lang="en-US" altLang="en-US" sz="1000" dirty="0"/>
              <a:t>O&amp;S cost totals should be consistent with the CAPE estimate </a:t>
            </a:r>
          </a:p>
          <a:p>
            <a:pPr lvl="2"/>
            <a:r>
              <a:rPr lang="en-US" altLang="en-US" sz="1000" dirty="0"/>
              <a:t>Depot activation funding</a:t>
            </a:r>
          </a:p>
          <a:p>
            <a:endParaRPr lang="en-US" altLang="en-US" sz="1000" dirty="0"/>
          </a:p>
        </p:txBody>
      </p:sp>
      <p:sp>
        <p:nvSpPr>
          <p:cNvPr id="952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4AE6FA5A-46E5-49D4-9769-C0F6083A1162}" type="slidenum">
              <a:rPr lang="en-US" altLang="en-US" sz="1200" smtClean="0"/>
              <a:pPr/>
              <a:t>28</a:t>
            </a:fld>
            <a:endParaRPr lang="en-US" altLang="en-US" sz="120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32DD5A1C-40D6-4016-9A4E-89F95DC2CC52}" type="slidenum">
              <a:rPr lang="en-US" altLang="en-US" sz="1200" smtClean="0">
                <a:solidFill>
                  <a:srgbClr val="000000"/>
                </a:solidFill>
              </a:rPr>
              <a:pPr/>
              <a:t>29</a:t>
            </a:fld>
            <a:endParaRPr lang="en-US" altLang="en-US" sz="1200">
              <a:solidFill>
                <a:srgbClr val="000000"/>
              </a:solidFill>
            </a:endParaRPr>
          </a:p>
        </p:txBody>
      </p:sp>
      <p:sp>
        <p:nvSpPr>
          <p:cNvPr id="97283"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defRPr/>
            </a:pPr>
            <a:endParaRPr lang="en-US" altLang="en-US" sz="1100" dirty="0"/>
          </a:p>
        </p:txBody>
      </p:sp>
    </p:spTree>
    <p:extLst>
      <p:ext uri="{BB962C8B-B14F-4D97-AF65-F5344CB8AC3E}">
        <p14:creationId xmlns:p14="http://schemas.microsoft.com/office/powerpoint/2010/main" val="31506813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6D2D7708-5AA4-4C67-93C9-625EA78EFECA}" type="slidenum">
              <a:rPr lang="en-US" altLang="en-US" sz="1200" smtClean="0"/>
              <a:pPr/>
              <a:t>3</a:t>
            </a:fld>
            <a:endParaRPr lang="en-US" altLang="en-US" sz="120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This chart sets the stage for decisions the ASP Chair will have to make as well as to identify key issues to the ASP panel that may impact the strategy.   </a:t>
            </a:r>
          </a:p>
          <a:p>
            <a:pPr eaLnBrk="1" hangingPunct="1"/>
            <a:r>
              <a:rPr lang="en-US" altLang="en-US" dirty="0"/>
              <a:t>As an example--are you requesting any delegations or approvals?</a:t>
            </a:r>
          </a:p>
          <a:p>
            <a:pPr lvl="1" eaLnBrk="1" hangingPunct="1"/>
            <a:r>
              <a:rPr lang="en-US" altLang="en-US" dirty="0"/>
              <a:t>J&amp;A approval</a:t>
            </a:r>
          </a:p>
          <a:p>
            <a:pPr lvl="1" eaLnBrk="1" hangingPunct="1"/>
            <a:r>
              <a:rPr lang="en-US" altLang="en-US" dirty="0"/>
              <a:t>SSA Source Selection Authority delegation</a:t>
            </a:r>
          </a:p>
          <a:p>
            <a:pPr lvl="1" eaLnBrk="1" hangingPunct="1"/>
            <a:r>
              <a:rPr lang="en-US" altLang="en-US" dirty="0"/>
              <a:t>Clearance Review and Approval Authorities</a:t>
            </a:r>
          </a:p>
          <a:p>
            <a:pPr>
              <a:lnSpc>
                <a:spcPct val="90000"/>
              </a:lnSpc>
            </a:pPr>
            <a:r>
              <a:rPr lang="en-US" altLang="en-US" b="1" u="sng" dirty="0"/>
              <a:t>While it is not mandatory, nor possible in one hour to address all the subjects, it is prudent of the briefer to be able to address  and brief all topics including those in the back-up portion of this Template  and the OSD AS Template.  </a:t>
            </a:r>
            <a:endParaRPr lang="en-US" altLang="en-US" dirty="0"/>
          </a:p>
          <a:p>
            <a:pPr>
              <a:lnSpc>
                <a:spcPct val="90000"/>
              </a:lnSpc>
            </a:pPr>
            <a:r>
              <a:rPr lang="en-US" altLang="en-US" dirty="0"/>
              <a:t>For additional information review the OSD AS Template at https://www.dau.edu/tools/t/Acquisition-Strategy-Template-v2-4</a:t>
            </a:r>
            <a:endParaRPr lang="en-US" altLang="en-US" b="1"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32DD5A1C-40D6-4016-9A4E-89F95DC2CC52}" type="slidenum">
              <a:rPr lang="en-US" altLang="en-US" sz="1200" smtClean="0">
                <a:solidFill>
                  <a:srgbClr val="000000"/>
                </a:solidFill>
              </a:rPr>
              <a:pPr/>
              <a:t>30</a:t>
            </a:fld>
            <a:endParaRPr lang="en-US" altLang="en-US" sz="1200">
              <a:solidFill>
                <a:srgbClr val="000000"/>
              </a:solidFill>
            </a:endParaRPr>
          </a:p>
        </p:txBody>
      </p:sp>
      <p:sp>
        <p:nvSpPr>
          <p:cNvPr id="97283"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defRPr/>
            </a:pPr>
            <a:r>
              <a:rPr lang="en-US" altLang="en-US" sz="1100" dirty="0"/>
              <a:t>DE = Digital Engineering; MBSE = Model-Based Systems Engineering (subset of MBE)</a:t>
            </a:r>
          </a:p>
          <a:p>
            <a:pPr eaLnBrk="1" hangingPunct="1">
              <a:defRPr/>
            </a:pPr>
            <a:r>
              <a:rPr lang="en-US" altLang="en-US" sz="1100" i="1" dirty="0"/>
              <a:t>- Explain how Digital Acquisition-based modeling objectives will be being implemented in the T&amp;E Strategy (supports the objectives in the Acquisition Strategy, and SEP).</a:t>
            </a:r>
          </a:p>
          <a:p>
            <a:pPr marL="171450" indent="-171450" eaLnBrk="1" hangingPunct="1">
              <a:buFont typeface="Arial" panose="020B0604020202020204" pitchFamily="34" charset="0"/>
              <a:buChar char="•"/>
              <a:defRPr/>
            </a:pPr>
            <a:r>
              <a:rPr lang="en-US" altLang="en-US" sz="1100" i="1" dirty="0"/>
              <a:t>Model-centric, model-collaborative, or model-supported.  Each program fits into one of these categories.  Program should have a list of “Key DE Features” to be implemented in the contract.  See Digital Campaign</a:t>
            </a:r>
            <a:r>
              <a:rPr lang="en-US" altLang="en-US" sz="1100" i="1" baseline="0" dirty="0"/>
              <a:t> LOE 3 products on AF Digital guide.</a:t>
            </a:r>
            <a:endParaRPr lang="en-US" altLang="en-US" sz="1100" i="1" dirty="0"/>
          </a:p>
          <a:p>
            <a:pPr eaLnBrk="1" hangingPunct="1">
              <a:defRPr/>
            </a:pPr>
            <a:r>
              <a:rPr lang="en-US" altLang="en-US" sz="1100" i="1" dirty="0"/>
              <a:t>- Address how the ITT’s use of the Program’s IDE (ecosystem and digital environments) contributes to integrating contractor, DT&amp;E, and OT&amp;E independent evaluations.</a:t>
            </a:r>
          </a:p>
          <a:p>
            <a:pPr eaLnBrk="1" hangingPunct="1">
              <a:defRPr/>
            </a:pPr>
            <a:r>
              <a:rPr lang="en-US" altLang="en-US" sz="1100" dirty="0"/>
              <a:t>- T&amp;E is more than just Government DT and OT (there is contractor testing, independent cybersecurity testing, interoperability testing, etc., all of which must be integrated).  The TEMP (or other T&amp;E strategy document), acquisition strategy, systems engineering plan, technical and user requirements, and contract need to be in sync with each other.  A test strategy must be prepared for milestone </a:t>
            </a:r>
            <a:r>
              <a:rPr lang="en-US" altLang="en-US" sz="1100" dirty="0">
                <a:cs typeface="Arial" panose="020B0604020202020204" pitchFamily="34" charset="0"/>
              </a:rPr>
              <a:t>decisions [including new types of programs: MTA, Sec 804, others].</a:t>
            </a:r>
            <a:r>
              <a:rPr lang="en-US" altLang="en-US" sz="1100" dirty="0"/>
              <a:t>  AF/TE has defined minimum content for test strategies when a TEMP is not used. </a:t>
            </a:r>
          </a:p>
          <a:p>
            <a:pPr eaLnBrk="1" hangingPunct="1">
              <a:defRPr/>
            </a:pPr>
            <a:r>
              <a:rPr lang="en-US" altLang="en-US" sz="1100" dirty="0"/>
              <a:t>- Identify the Lead Developmental Test Organization (LDTO) and the operational test organization (i.e., AFOTEC or MAJCOM) IAW AFI 99-103. </a:t>
            </a:r>
            <a:endParaRPr lang="en-US" altLang="en-US" sz="1100" dirty="0">
              <a:cs typeface="Times New Roman" panose="02020603050405020304" pitchFamily="18" charset="0"/>
            </a:endParaRPr>
          </a:p>
          <a:p>
            <a:pPr eaLnBrk="1" hangingPunct="1">
              <a:defRPr/>
            </a:pPr>
            <a:r>
              <a:rPr lang="en-US" altLang="en-US" sz="1100" dirty="0">
                <a:cs typeface="Times New Roman" panose="02020603050405020304" pitchFamily="18" charset="0"/>
              </a:rPr>
              <a:t>- Discuss your approach (including pros/cons/risks) for executable test schedules and reducing redundancies.  Explain any remaining buy-in needed from key stakeholders: Prime contractor, using command(s), AFOTEC, DOT&amp;E, DD,DT&amp;E, and/or AF/TE.  Know whether Program Office Estimate adequately includes T&amp;E plans.</a:t>
            </a:r>
          </a:p>
          <a:p>
            <a:pPr eaLnBrk="1" hangingPunct="1">
              <a:defRPr/>
            </a:pPr>
            <a:r>
              <a:rPr lang="en-US" altLang="en-US" sz="1100" dirty="0"/>
              <a:t>- Has an Integrated Test Team (ITT) been formed and a charter signed?  Is the contractor part of this process?</a:t>
            </a:r>
          </a:p>
          <a:p>
            <a:pPr eaLnBrk="1" hangingPunct="1">
              <a:defRPr/>
            </a:pPr>
            <a:r>
              <a:rPr lang="en-US" altLang="en-US" sz="1100" dirty="0">
                <a:cs typeface="Times New Roman" panose="02020603050405020304" pitchFamily="18" charset="0"/>
              </a:rPr>
              <a:t>- Is test strategy synchronized with contract? What are the open issues, if any? When will these be resolved, and what leadership decisions are necessary?</a:t>
            </a:r>
          </a:p>
          <a:p>
            <a:pPr eaLnBrk="1" hangingPunct="1">
              <a:defRPr/>
            </a:pPr>
            <a:r>
              <a:rPr lang="en-US" altLang="en-US" sz="1100" dirty="0">
                <a:cs typeface="Times New Roman" panose="02020603050405020304" pitchFamily="18" charset="0"/>
              </a:rPr>
              <a:t>- Has the ITT assessed resources needed to prove/verify Technical Performance Measures, Critical Technical Parameters (subset of TPMs often derived from KPPs), Critical Operational Issues, and Measures of Effectiveness?  Are they linked in an evaluation framework, testable, and achievable based on the schedule/funding estimates?  Are there any known high-risk areas that lower the  probability of success?</a:t>
            </a:r>
            <a:r>
              <a:rPr lang="en-US" altLang="en-US" sz="1100" dirty="0">
                <a:cs typeface="Arial" panose="020B0604020202020204" pitchFamily="34" charset="0"/>
              </a:rPr>
              <a:t>  </a:t>
            </a:r>
            <a:r>
              <a:rPr lang="en-US" altLang="en-US" sz="1100" dirty="0"/>
              <a:t>Does the planned contract address procurement of sufficient production representative test articles with associated support?</a:t>
            </a:r>
          </a:p>
          <a:p>
            <a:pPr marL="171450" indent="-171450" eaLnBrk="1" hangingPunct="1">
              <a:buFontTx/>
              <a:buChar char="-"/>
              <a:defRPr/>
            </a:pPr>
            <a:r>
              <a:rPr lang="en-US" altLang="en-US" sz="1100" dirty="0"/>
              <a:t>Are there any test capability and/or resource shortfalls of the test ranges that need to be addressed? </a:t>
            </a:r>
          </a:p>
          <a:p>
            <a:pPr marL="171450" indent="-171450" eaLnBrk="1" hangingPunct="1">
              <a:buFontTx/>
              <a:buChar char="-"/>
              <a:defRPr/>
            </a:pPr>
            <a:r>
              <a:rPr lang="en-US" altLang="en-US" sz="1100" dirty="0"/>
              <a:t>- How will the test strategy utilize M&amp;S?  Does M&amp;S replace certain testing, or support/supplement?  Are the M&amp;S tools previously validated, or is this a developmental task ahead?  How will the (Contractor or Government-owned) models be updated based on test results, and what level of Government insight and/or access is needed to utilize Contractor-owned models?</a:t>
            </a:r>
          </a:p>
          <a:p>
            <a:pPr marL="171450" indent="-171450" eaLnBrk="1" hangingPunct="1">
              <a:buFont typeface="Arial" panose="020B0604020202020204" pitchFamily="34" charset="0"/>
              <a:buChar char="•"/>
              <a:defRPr/>
            </a:pPr>
            <a:r>
              <a:rPr lang="en-US" altLang="en-US" sz="1100" dirty="0"/>
              <a:t>Forms of digital access to contractor models may include: secure electronic connectivity with ability to extract current views; exercise input and observe/receive output data; output data “snapshot in time” provided regularly or upon request by the contractor (no direct connectivity); copy of the model (with license) installed on Government IT system; read-only access to contractor databases (e.g. software problem reports), etc.</a:t>
            </a:r>
          </a:p>
          <a:p>
            <a:pPr eaLnBrk="1" hangingPunct="1">
              <a:buFont typeface="Arial" panose="020B0604020202020204" pitchFamily="34" charset="0"/>
              <a:buNone/>
              <a:defRPr/>
            </a:pPr>
            <a:r>
              <a:rPr lang="en-US" altLang="en-US" sz="1100" dirty="0"/>
              <a:t>- Are any up front investments in </a:t>
            </a:r>
            <a:r>
              <a:rPr lang="en-US" altLang="en-US" sz="1100" cap="small" dirty="0"/>
              <a:t>IT </a:t>
            </a:r>
            <a:r>
              <a:rPr lang="en-US" altLang="en-US" sz="1100" dirty="0"/>
              <a:t>infrastructure (including software) needed? Are digital tools &amp; training required up front to be ready for program execution?</a:t>
            </a:r>
          </a:p>
          <a:p>
            <a:pPr eaLnBrk="1" hangingPunct="1">
              <a:defRPr/>
            </a:pPr>
            <a:r>
              <a:rPr lang="en-US" altLang="en-US" sz="1100" dirty="0"/>
              <a:t>- PM’s are required by DOD 5000 and AFI 99-103 to attempt to use government test facilities as the first choice.  If these facilities are not planned to be used, then include rationale in the test strategy.  </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B01FD296-4F3C-4225-8AB9-1986CD2C1B74}" type="slidenum">
              <a:rPr lang="en-US" altLang="en-US" sz="1200" smtClean="0"/>
              <a:pPr/>
              <a:t>31</a:t>
            </a:fld>
            <a:endParaRPr lang="en-US" altLang="en-US" sz="1200"/>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u="sng" dirty="0">
                <a:cs typeface="Times New Roman" panose="02020603050405020304" pitchFamily="18" charset="0"/>
              </a:rPr>
              <a:t>"What worries me"?</a:t>
            </a:r>
            <a:r>
              <a:rPr lang="en-US" altLang="en-US" dirty="0">
                <a:cs typeface="Times New Roman" panose="02020603050405020304" pitchFamily="18" charset="0"/>
              </a:rPr>
              <a:t>  The PM/PEO are encouraged to identify issues that provide the most concern.  It is an open opportunity to identify: "what worries me most”.   What "keeps me up at night"?  These may include oversight issues, funding instability, congressional interest, or other issues such as slow transition of technology.  This is an opportunity for the PM/PEO to notify the SAE of potential issues either not addressed previously, or reiterate some of those addressed earlier.  Identifying these issues is the first step; but have a plan to address them.  Also, identify how the SAE might help.  An example might be asking the SAE to break a logjam disagreement with the OSD staff.  Another might be a problem getting coordination through another Air Force Directorate (GC, TE, IL </a:t>
            </a:r>
            <a:r>
              <a:rPr lang="en-US" altLang="en-US" dirty="0" err="1">
                <a:cs typeface="Times New Roman" panose="02020603050405020304" pitchFamily="18" charset="0"/>
              </a:rPr>
              <a:t>etc</a:t>
            </a:r>
            <a:r>
              <a:rPr lang="en-US" altLang="en-US" dirty="0">
                <a:cs typeface="Times New Roman" panose="02020603050405020304" pitchFamily="18" charset="0"/>
              </a:rPr>
              <a:t>).   </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67619AEB-F3B8-41FF-B418-E1A116F63A70}" type="slidenum">
              <a:rPr lang="en-US" altLang="en-US" sz="1200" smtClean="0"/>
              <a:pPr/>
              <a:t>32</a:t>
            </a:fld>
            <a:endParaRPr lang="en-US" altLang="en-US" sz="1200"/>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D64F2FA2-F3DF-431A-8E66-5A3FD30B972B}" type="slidenum">
              <a:rPr lang="en-US" altLang="en-US" sz="1200" smtClean="0"/>
              <a:pPr/>
              <a:t>33</a:t>
            </a:fld>
            <a:endParaRPr lang="en-US" altLang="en-US" sz="1200"/>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International Cooperation, Systems Assessment, manpower/experience and the other topics included in Back-up should be moved forward to the basic briefing when they are a “key part” that needs to be addressed in the Briefing.  BUT keep in mind the 1 ½ hour limit to the briefing. </a:t>
            </a:r>
          </a:p>
          <a:p>
            <a:pPr eaLnBrk="1" hangingPunct="1"/>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a:ln/>
        </p:spPr>
      </p:sp>
      <p:sp>
        <p:nvSpPr>
          <p:cNvPr id="1075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75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D7E96B4C-5B22-44AD-BC74-50B4281F8E8E}" type="slidenum">
              <a:rPr lang="en-US" altLang="en-US" sz="1200" smtClean="0"/>
              <a:pPr/>
              <a:t>34</a:t>
            </a:fld>
            <a:endParaRPr lang="en-US" altLang="en-US" sz="120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E47F5662-62AE-4C74-AC89-A4EB8EBC3052}" type="slidenum">
              <a:rPr lang="en-US" altLang="en-US" sz="1200" smtClean="0"/>
              <a:pPr/>
              <a:t>35</a:t>
            </a:fld>
            <a:endParaRPr lang="en-US" altLang="en-US" sz="1200"/>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Is the lead cost analyst an organic resource? Reference December 22, 2008 AT&amp;L Memorandum on Restructuring of the Acquisition, Technology and Logistics Business, Cost estimating and Financial career field. </a:t>
            </a:r>
          </a:p>
          <a:p>
            <a:pPr eaLnBrk="1" hangingPunct="1"/>
            <a:endParaRPr lang="en-US" altLang="en-US" dirty="0"/>
          </a:p>
          <a:p>
            <a:pPr eaLnBrk="1" hangingPunct="1"/>
            <a:r>
              <a:rPr lang="en-US" sz="1200" b="1" kern="1200" dirty="0">
                <a:effectLst/>
                <a:latin typeface="Times New Roman" pitchFamily="18" charset="0"/>
                <a:ea typeface="+mn-ea"/>
                <a:cs typeface="+mn-cs"/>
              </a:rPr>
              <a:t>Grow a Digital Acquisition savvy team!</a:t>
            </a:r>
          </a:p>
          <a:p>
            <a:pPr marL="171450" indent="-171450" eaLnBrk="1" hangingPunct="1">
              <a:buFont typeface="Arial" panose="020B0604020202020204" pitchFamily="34" charset="0"/>
              <a:buChar char="•"/>
            </a:pPr>
            <a:r>
              <a:rPr lang="en-US" altLang="en-US" sz="1200" dirty="0"/>
              <a:t>PMs need to understand</a:t>
            </a:r>
            <a:r>
              <a:rPr lang="en-US" altLang="en-US" sz="1200" baseline="0" dirty="0"/>
              <a:t> the human resources as there are new skills and additional skills required in a digital environment</a:t>
            </a:r>
            <a:endParaRPr lang="en-US" altLang="en-US" sz="1200" dirty="0"/>
          </a:p>
          <a:p>
            <a:pPr eaLnBrk="1" hangingPunct="1"/>
            <a:endParaRPr lang="en-US" altLang="en-US" sz="1200" dirty="0"/>
          </a:p>
          <a:p>
            <a:pPr eaLnBrk="1" hangingPunct="1"/>
            <a:r>
              <a:rPr lang="en-US" altLang="en-US" sz="1200" b="1" dirty="0"/>
              <a:t>Range</a:t>
            </a:r>
            <a:r>
              <a:rPr lang="en-US" altLang="en-US" sz="1200" b="1" baseline="0" dirty="0"/>
              <a:t> of Ownership</a:t>
            </a:r>
          </a:p>
          <a:p>
            <a:pPr marL="171450" indent="-171450" eaLnBrk="1" hangingPunct="1">
              <a:buFont typeface="Arial" panose="020B0604020202020204" pitchFamily="34" charset="0"/>
              <a:buChar char="•"/>
            </a:pPr>
            <a:r>
              <a:rPr lang="en-US" altLang="en-US" sz="1200" b="1" baseline="0" dirty="0"/>
              <a:t>Government Organic &amp; Controlled / Model Centric</a:t>
            </a:r>
            <a:r>
              <a:rPr lang="en-US" altLang="en-US" sz="1200" baseline="0" dirty="0"/>
              <a:t>: government owns all relevant areas of tech baseline, as well as cost &amp; schedule knowledge base. Government controls Tech baseline due to operational relevance with high production assets/specialized assets. </a:t>
            </a:r>
            <a:r>
              <a:rPr lang="en-US" altLang="en-US" sz="1200" baseline="0" dirty="0" err="1"/>
              <a:t>Govt</a:t>
            </a:r>
            <a:r>
              <a:rPr lang="en-US" altLang="en-US" sz="1200" baseline="0" dirty="0"/>
              <a:t> controls key interfaces to enable competition, innovation &amp; rapid integration of new technologies. Extensive </a:t>
            </a:r>
            <a:r>
              <a:rPr lang="en-US" altLang="en-US" sz="1200" baseline="0" dirty="0" err="1"/>
              <a:t>govt</a:t>
            </a:r>
            <a:r>
              <a:rPr lang="en-US" altLang="en-US" sz="1200" baseline="0" dirty="0"/>
              <a:t> functional SMEs utilizing Digital Transformation tools. </a:t>
            </a:r>
            <a:r>
              <a:rPr lang="en-US" altLang="en-US" sz="1200" baseline="0" dirty="0" err="1"/>
              <a:t>Govt</a:t>
            </a:r>
            <a:r>
              <a:rPr lang="en-US" altLang="en-US" sz="1200" baseline="0" dirty="0"/>
              <a:t> controlled Open Architecture. </a:t>
            </a:r>
            <a:r>
              <a:rPr lang="en-US" altLang="en-US" sz="1200" baseline="0" dirty="0" err="1"/>
              <a:t>Govt</a:t>
            </a:r>
            <a:r>
              <a:rPr lang="en-US" altLang="en-US" sz="1200" baseline="0" dirty="0"/>
              <a:t> owned Digital Twin model. </a:t>
            </a:r>
            <a:r>
              <a:rPr lang="en-US" altLang="en-US" sz="1200" baseline="0" dirty="0" err="1"/>
              <a:t>Govt</a:t>
            </a:r>
            <a:r>
              <a:rPr lang="en-US" altLang="en-US" sz="1200" baseline="0" dirty="0"/>
              <a:t> PLM/Digital thread truth data. Organic Product Support &amp; SIL.</a:t>
            </a:r>
          </a:p>
          <a:p>
            <a:pPr marL="171450" indent="-171450" eaLnBrk="1" hangingPunct="1">
              <a:buFont typeface="Arial" panose="020B0604020202020204" pitchFamily="34" charset="0"/>
              <a:buChar char="•"/>
            </a:pPr>
            <a:r>
              <a:rPr lang="en-US" altLang="en-US" sz="1200" b="1" baseline="0" dirty="0"/>
              <a:t>Hybrid Government &amp; Contractor Collaborative / Model Collaborative</a:t>
            </a:r>
            <a:r>
              <a:rPr lang="en-US" altLang="en-US" sz="1200" baseline="0" dirty="0"/>
              <a:t>: </a:t>
            </a:r>
            <a:r>
              <a:rPr lang="en-US" altLang="en-US" sz="1200" baseline="0" dirty="0" err="1"/>
              <a:t>Govt</a:t>
            </a:r>
            <a:r>
              <a:rPr lang="en-US" altLang="en-US" sz="1200" baseline="0" dirty="0"/>
              <a:t> owns selected areas of the tech baseline, as well as cost &amp; schedule knowledge base. </a:t>
            </a:r>
            <a:r>
              <a:rPr lang="en-US" altLang="en-US" sz="1200" baseline="0" dirty="0" err="1"/>
              <a:t>Govt</a:t>
            </a:r>
            <a:r>
              <a:rPr lang="en-US" altLang="en-US" sz="1200" baseline="0" dirty="0"/>
              <a:t> controls tech baseline prior to contract award to structure and compete program, then partner ownership of key components to avoid vendor lock or lower risk (applicable to leveraging of commercial systems/components). </a:t>
            </a:r>
            <a:r>
              <a:rPr lang="en-US" altLang="en-US" sz="1200" baseline="0" dirty="0" err="1"/>
              <a:t>Govt</a:t>
            </a:r>
            <a:r>
              <a:rPr lang="en-US" altLang="en-US" sz="1200" baseline="0" dirty="0"/>
              <a:t> core functional SMEs utilizing limited Digital Transformation tools. Hybrid controlled open architecture. Hybrid Digital Twin model. Hybrid PLM/Digital Thread truth data. Hybrid Product support &amp; SIL.</a:t>
            </a:r>
          </a:p>
          <a:p>
            <a:pPr marL="171450" indent="-171450" eaLnBrk="1" hangingPunct="1">
              <a:buFont typeface="Arial" panose="020B0604020202020204" pitchFamily="34" charset="0"/>
              <a:buChar char="•"/>
            </a:pPr>
            <a:r>
              <a:rPr lang="en-US" altLang="en-US" sz="1200" b="1" baseline="0" dirty="0"/>
              <a:t>Government Influenced &amp; Contractor Supported / Model Supported</a:t>
            </a:r>
            <a:r>
              <a:rPr lang="en-US" altLang="en-US" sz="1200" baseline="0" dirty="0"/>
              <a:t>: </a:t>
            </a:r>
            <a:r>
              <a:rPr lang="en-US" altLang="en-US" sz="1200" baseline="0" dirty="0" err="1"/>
              <a:t>Govt</a:t>
            </a:r>
            <a:r>
              <a:rPr lang="en-US" altLang="en-US" sz="1200" baseline="0" dirty="0"/>
              <a:t> manages selected areas of tech baseline, as well as cost &amp; schedule knowledge base. </a:t>
            </a:r>
            <a:r>
              <a:rPr lang="en-US" altLang="en-US" sz="1200" baseline="0" dirty="0" err="1"/>
              <a:t>Govt</a:t>
            </a:r>
            <a:r>
              <a:rPr lang="en-US" altLang="en-US" sz="1200" baseline="0" dirty="0"/>
              <a:t> controls tech baseline prior to contract award and retains keen insight of tech baseline (typically low complexity/low risk) afterward for increased awareness &amp; future analysis. </a:t>
            </a:r>
            <a:r>
              <a:rPr lang="en-US" altLang="en-US" sz="1200" baseline="0" dirty="0" err="1"/>
              <a:t>Govt</a:t>
            </a:r>
            <a:r>
              <a:rPr lang="en-US" altLang="en-US" sz="1200" baseline="0" dirty="0"/>
              <a:t> tailored SMEs managing Digital transformation tools. </a:t>
            </a:r>
            <a:r>
              <a:rPr lang="en-US" altLang="en-US" sz="1200" baseline="0" dirty="0" err="1"/>
              <a:t>Ctr</a:t>
            </a:r>
            <a:r>
              <a:rPr lang="en-US" altLang="en-US" sz="1200" baseline="0" dirty="0"/>
              <a:t> controlled open architectures. </a:t>
            </a:r>
            <a:r>
              <a:rPr lang="en-US" altLang="en-US" sz="1200" baseline="0" dirty="0" err="1"/>
              <a:t>Ctr</a:t>
            </a:r>
            <a:r>
              <a:rPr lang="en-US" altLang="en-US" sz="1200" baseline="0" dirty="0"/>
              <a:t> owned Digital Twin model. </a:t>
            </a:r>
            <a:r>
              <a:rPr lang="en-US" altLang="en-US" sz="1200" baseline="0" dirty="0" err="1"/>
              <a:t>Ctr</a:t>
            </a:r>
            <a:r>
              <a:rPr lang="en-US" altLang="en-US" sz="1200" baseline="0" dirty="0"/>
              <a:t> PLM/Digital Thread truth data. </a:t>
            </a:r>
            <a:r>
              <a:rPr lang="en-US" altLang="en-US" sz="1200" baseline="0" dirty="0" err="1"/>
              <a:t>Ctr</a:t>
            </a:r>
            <a:r>
              <a:rPr lang="en-US" altLang="en-US" sz="1200" baseline="0" dirty="0"/>
              <a:t> product support &amp; SIL.</a:t>
            </a:r>
          </a:p>
          <a:p>
            <a:pPr marL="0" indent="0" eaLnBrk="1" hangingPunct="1">
              <a:buFont typeface="Arial" panose="020B0604020202020204" pitchFamily="34" charset="0"/>
              <a:buNone/>
            </a:pPr>
            <a:endParaRPr lang="en-US" altLang="en-US" sz="1200" b="1" baseline="0" dirty="0"/>
          </a:p>
          <a:p>
            <a:pPr marL="0" indent="0" eaLnBrk="1" hangingPunct="1">
              <a:buFont typeface="Arial" panose="020B0604020202020204" pitchFamily="34" charset="0"/>
              <a:buNone/>
            </a:pPr>
            <a:r>
              <a:rPr lang="en-US" altLang="en-US" sz="1200" b="1" baseline="0" dirty="0"/>
              <a:t>Model Strategy</a:t>
            </a:r>
          </a:p>
          <a:p>
            <a:pPr marL="171450" indent="-171450">
              <a:buFont typeface="Arial" panose="020B0604020202020204" pitchFamily="34" charset="0"/>
              <a:buChar char="•"/>
            </a:pPr>
            <a:r>
              <a:rPr lang="en-US" sz="1200" b="1" dirty="0"/>
              <a:t>Model-Supported Acquisition</a:t>
            </a:r>
            <a:r>
              <a:rPr lang="en-US" sz="1200" dirty="0"/>
              <a:t> is an acquisition approach where models may be used to support various engineering activities including the production of key documents for contractual purposes.  This implies that specific analytical models are used to address specific engineering concerns.</a:t>
            </a:r>
          </a:p>
          <a:p>
            <a:pPr marL="171450" indent="-171450">
              <a:spcBef>
                <a:spcPts val="1200"/>
              </a:spcBef>
              <a:buFont typeface="Arial" panose="020B0604020202020204" pitchFamily="34" charset="0"/>
              <a:buChar char="•"/>
            </a:pPr>
            <a:r>
              <a:rPr lang="en-US" sz="1200" b="1" dirty="0"/>
              <a:t>Model-Collaborative Acquisition</a:t>
            </a:r>
            <a:r>
              <a:rPr lang="en-US" sz="1200" dirty="0"/>
              <a:t> is an acquisition approach where models form part of the contractual artifacts but as secondary or complementary artifacts (with the capability to generate required documentation or model views).  This implies that along with specific analytical models system descriptive models are used in parallel with architecting and engineering activities.  This views modeling as "documenting" the architecture and engineering activities.</a:t>
            </a:r>
          </a:p>
          <a:p>
            <a:pPr marL="171450" indent="-171450">
              <a:spcBef>
                <a:spcPts val="1200"/>
              </a:spcBef>
              <a:buFont typeface="Arial" panose="020B0604020202020204" pitchFamily="34" charset="0"/>
              <a:buChar char="•"/>
            </a:pPr>
            <a:r>
              <a:rPr lang="en-US" sz="1200" b="1" dirty="0"/>
              <a:t>Model-Centric Acquisition</a:t>
            </a:r>
            <a:r>
              <a:rPr lang="en-US" sz="1200" dirty="0"/>
              <a:t> is an acquisition approach where models are primary artifacts with the capability to generate required documentation or model views.  This implies that along with specific analytical models system descriptive models are used as the basis for architecting and engineering activities.  This views modeling as being the basis of the architecture and engineering activities.</a:t>
            </a:r>
            <a:endParaRPr lang="en-US" altLang="en-US" dirty="0"/>
          </a:p>
          <a:p>
            <a:pPr eaLnBrk="1" hangingPunct="1"/>
            <a:endParaRPr lang="en-US" alt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CE9BAD9C-E7FC-4FFC-B558-01613A65C6B9}" type="slidenum">
              <a:rPr lang="en-US" altLang="en-US" sz="1200" smtClean="0"/>
              <a:pPr/>
              <a:t>36</a:t>
            </a:fld>
            <a:endParaRPr lang="en-US" altLang="en-US" sz="1200"/>
          </a:p>
        </p:txBody>
      </p:sp>
      <p:sp>
        <p:nvSpPr>
          <p:cNvPr id="111619" name="Rectangle 2"/>
          <p:cNvSpPr>
            <a:spLocks noGrp="1" noRot="1" noChangeAspect="1" noChangeArrowheads="1" noTextEdit="1"/>
          </p:cNvSpPr>
          <p:nvPr>
            <p:ph type="sldImg"/>
          </p:nvPr>
        </p:nvSpPr>
        <p:spPr>
          <a:xfrm>
            <a:off x="1187450" y="696913"/>
            <a:ext cx="4646613" cy="3484562"/>
          </a:xfrm>
          <a:ln/>
        </p:spPr>
      </p:sp>
      <p:sp>
        <p:nvSpPr>
          <p:cNvPr id="111620" name="Rectangle 3"/>
          <p:cNvSpPr>
            <a:spLocks noGrp="1" noChangeArrowheads="1"/>
          </p:cNvSpPr>
          <p:nvPr>
            <p:ph type="body" idx="1"/>
          </p:nvPr>
        </p:nvSpPr>
        <p:spPr>
          <a:xfrm>
            <a:off x="935038" y="4413250"/>
            <a:ext cx="5140325" cy="41862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Use existing program org charts so long as they show from MDA through PM and major IPTs within the program office.  </a:t>
            </a:r>
          </a:p>
          <a:p>
            <a:pPr eaLnBrk="1" hangingPunct="1"/>
            <a:r>
              <a:rPr lang="en-US" altLang="en-US" dirty="0"/>
              <a:t>In no case shall there be more than two levels of review between the Program Manager and the Milestone Decision Authority in accordance with DODD 5000.01, DODI 5000.02, and AFPD 63/20-1. </a:t>
            </a:r>
            <a:endParaRPr lang="en-US" altLang="en-US" dirty="0">
              <a:solidFill>
                <a:srgbClr val="FF0000"/>
              </a:solidFill>
            </a:endParaRPr>
          </a:p>
          <a:p>
            <a:pPr eaLnBrk="1" hangingPunct="1"/>
            <a:r>
              <a:rPr lang="en-US" altLang="en-US" dirty="0"/>
              <a:t>Include in your chart the Program Control Office, if you have one.</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EF58BED7-F19B-491B-A3C8-0439B2EB0324}" type="slidenum">
              <a:rPr lang="en-US" altLang="en-US" sz="1200" smtClean="0"/>
              <a:pPr/>
              <a:t>37</a:t>
            </a:fld>
            <a:endParaRPr lang="en-US" altLang="en-US" sz="1200"/>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xfrm>
            <a:off x="682625" y="4416425"/>
            <a:ext cx="5627688"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z="1100" b="1" dirty="0"/>
              <a:t>10 U.S. C. Sec. 2440. - Technology and Industrial Base Plans</a:t>
            </a:r>
            <a:r>
              <a:rPr lang="en-US" altLang="en-US" sz="1100" dirty="0"/>
              <a:t> </a:t>
            </a:r>
            <a:endParaRPr lang="en-US" altLang="en-US" sz="1100" i="1" dirty="0"/>
          </a:p>
          <a:p>
            <a:pPr eaLnBrk="1" hangingPunct="1"/>
            <a:r>
              <a:rPr lang="en-US" altLang="en-US" sz="1100" i="1" dirty="0"/>
              <a:t>The </a:t>
            </a:r>
            <a:r>
              <a:rPr lang="en-US" altLang="en-US" sz="1100" i="1" dirty="0" err="1"/>
              <a:t>SecDef</a:t>
            </a:r>
            <a:r>
              <a:rPr lang="en-US" altLang="en-US" sz="1100" i="1" dirty="0"/>
              <a:t> shall…require consideration of the national technology  &amp; industrial base in the development &amp; implementation of acquisition plans for each MDAP</a:t>
            </a:r>
          </a:p>
          <a:p>
            <a:pPr eaLnBrk="1" hangingPunct="1"/>
            <a:r>
              <a:rPr lang="en-US" altLang="en-US" sz="1100" dirty="0"/>
              <a:t>Address current or potential FMS customers and impact of industrial base</a:t>
            </a:r>
          </a:p>
          <a:p>
            <a:pPr eaLnBrk="1" hangingPunct="1"/>
            <a:r>
              <a:rPr lang="en-US" altLang="en-US" sz="1100" b="1" dirty="0"/>
              <a:t>US Code SEC. 2350 a </a:t>
            </a:r>
            <a:r>
              <a:rPr lang="en-US" altLang="en-US" sz="1100" dirty="0"/>
              <a:t>requires that at MS A that cooperative opportunities be considered and a Cooperative Opportunities Document be prepared</a:t>
            </a:r>
          </a:p>
          <a:p>
            <a:pPr lvl="1"/>
            <a:r>
              <a:rPr lang="en-US" altLang="en-US" dirty="0"/>
              <a:t>Address the possibility for cooperative research and development opportunities</a:t>
            </a:r>
          </a:p>
          <a:p>
            <a:pPr lvl="2"/>
            <a:r>
              <a:rPr lang="en-US" altLang="en-US" dirty="0"/>
              <a:t>Indicate any limitations on foreign contractors being allowed to participate at the prime contractor level. </a:t>
            </a:r>
          </a:p>
          <a:p>
            <a:pPr lvl="1"/>
            <a:r>
              <a:rPr lang="en-US" altLang="en-US" dirty="0"/>
              <a:t>Summarize any plans for cooperative development with foreign governments or cognizant organizations.  </a:t>
            </a:r>
          </a:p>
          <a:p>
            <a:pPr lvl="1"/>
            <a:r>
              <a:rPr lang="en-US" altLang="en-US" dirty="0"/>
              <a:t>Summarize plans to increase the opportunity for coalition interoperability  </a:t>
            </a:r>
          </a:p>
          <a:p>
            <a:r>
              <a:rPr lang="en-US" altLang="en-US" dirty="0"/>
              <a:t>Foreign Military Sales (FMS)</a:t>
            </a:r>
          </a:p>
          <a:p>
            <a:pPr lvl="1"/>
            <a:r>
              <a:rPr lang="en-US" altLang="en-US" dirty="0"/>
              <a:t>Specify potential or plans for FMS and/or Direct Commercial Sale and the impact upon program cost due to program protection and exportability features. </a:t>
            </a:r>
          </a:p>
          <a:p>
            <a:pPr lvl="1"/>
            <a:r>
              <a:rPr lang="en-US" altLang="en-US" dirty="0">
                <a:solidFill>
                  <a:srgbClr val="000000"/>
                </a:solidFill>
                <a:cs typeface="Times New Roman" panose="02020603050405020304" pitchFamily="18" charset="0"/>
              </a:rPr>
              <a:t>Current OSD emphasis on the incorporation of defense exportability features in initial designs.</a:t>
            </a:r>
          </a:p>
          <a:p>
            <a:pPr lvl="1"/>
            <a:endParaRPr lang="en-US" altLang="en-US" dirty="0"/>
          </a:p>
          <a:p>
            <a:pPr lvl="3"/>
            <a:endParaRPr lang="en-US" altLang="en-US" sz="1800" dirty="0"/>
          </a:p>
          <a:p>
            <a:pPr eaLnBrk="1" hangingPunct="1"/>
            <a:endParaRPr lang="en-US" altLang="en-US" sz="1100" i="1" dirty="0"/>
          </a:p>
          <a:p>
            <a:pPr eaLnBrk="1" hangingPunct="1"/>
            <a:endParaRPr lang="en-US" altLang="en-US" sz="1100" dirty="0"/>
          </a:p>
          <a:p>
            <a:pPr lvl="2" eaLnBrk="1" hangingPunct="1"/>
            <a:endParaRPr lang="en-US" altLang="en-US" sz="1100" dirty="0"/>
          </a:p>
          <a:p>
            <a:pPr lvl="2" eaLnBrk="1" hangingPunct="1"/>
            <a:endParaRPr lang="en-US" altLang="en-US" sz="1100" i="1"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EF58BED7-F19B-491B-A3C8-0439B2EB0324}" type="slidenum">
              <a:rPr lang="en-US" altLang="en-US" sz="1200" smtClean="0"/>
              <a:pPr/>
              <a:t>38</a:t>
            </a:fld>
            <a:endParaRPr lang="en-US" altLang="en-US" sz="1200"/>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xfrm>
            <a:off x="682625" y="4416425"/>
            <a:ext cx="5627688"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2" eaLnBrk="1" hangingPunct="1"/>
            <a:endParaRPr lang="en-US" altLang="en-US" sz="1100" i="1" dirty="0"/>
          </a:p>
        </p:txBody>
      </p:sp>
    </p:spTree>
    <p:extLst>
      <p:ext uri="{BB962C8B-B14F-4D97-AF65-F5344CB8AC3E}">
        <p14:creationId xmlns:p14="http://schemas.microsoft.com/office/powerpoint/2010/main" val="36214181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60223F8E-3E7B-42EF-9DB2-E6B35B8B5A59}" type="slidenum">
              <a:rPr lang="en-US" altLang="en-US" sz="1200" smtClean="0"/>
              <a:pPr/>
              <a:t>39</a:t>
            </a:fld>
            <a:endParaRPr lang="en-US" altLang="en-US" sz="1200"/>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xfrm>
            <a:off x="381000" y="4416425"/>
            <a:ext cx="6324600" cy="4651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cs typeface="Times New Roman" panose="02020603050405020304" pitchFamily="18" charset="0"/>
              </a:rPr>
              <a:t>What are the Clinger Cohen Act certification issues associated with your program?  If the strategy is being developed to release an RFP prior to a milestone, you should still explain the plan for meeting your certification requirements.  Teaming early with the AF-CIO precludes surprises and stumbling blocks as your program nears a significant milestone event.</a:t>
            </a:r>
          </a:p>
          <a:p>
            <a:r>
              <a:rPr lang="en-US" altLang="en-US" dirty="0"/>
              <a:t>Explain how you have assessed intelligence supportability</a:t>
            </a:r>
          </a:p>
          <a:p>
            <a:pPr lvl="1"/>
            <a:r>
              <a:rPr lang="en-US" altLang="en-US" dirty="0"/>
              <a:t>Describe the process used and personnel involved in assessing intelligence supportability</a:t>
            </a:r>
          </a:p>
          <a:p>
            <a:pPr lvl="1"/>
            <a:r>
              <a:rPr lang="en-US" altLang="en-US" dirty="0"/>
              <a:t>Summarize the types of intelligence products and services required to support the program across the life-cycle</a:t>
            </a:r>
          </a:p>
          <a:p>
            <a:pPr lvl="1"/>
            <a:r>
              <a:rPr lang="en-US" altLang="en-US" dirty="0"/>
              <a:t>Summarize intelligence shortfalls </a:t>
            </a:r>
          </a:p>
          <a:p>
            <a:pPr lvl="1"/>
            <a:r>
              <a:rPr lang="en-US" altLang="en-US" dirty="0"/>
              <a:t>Summarize cost, schedule and/or performance risk associated with intelligence shortfalls</a:t>
            </a:r>
          </a:p>
          <a:p>
            <a:pPr lvl="1"/>
            <a:r>
              <a:rPr lang="en-US" altLang="en-US" dirty="0"/>
              <a:t>Describe plan to mitigate intelligence shortfalls</a:t>
            </a:r>
          </a:p>
          <a:p>
            <a:pPr lvl="1"/>
            <a:endParaRPr lang="en-US" altLang="en-US" dirty="0"/>
          </a:p>
          <a:p>
            <a:r>
              <a:rPr lang="en-US" altLang="en-US" dirty="0"/>
              <a:t>Explain how threat data is being used and managed</a:t>
            </a:r>
          </a:p>
          <a:p>
            <a:pPr lvl="1"/>
            <a:r>
              <a:rPr lang="en-US" altLang="en-US" dirty="0"/>
              <a:t>Describe threat data sources and application</a:t>
            </a:r>
          </a:p>
          <a:p>
            <a:pPr lvl="1"/>
            <a:r>
              <a:rPr lang="en-US" altLang="en-US" dirty="0"/>
              <a:t>Describe plan to manage the threat baseline throughout the acquisition life-cycle </a:t>
            </a:r>
          </a:p>
          <a:p>
            <a:pPr lvl="1"/>
            <a:r>
              <a:rPr lang="en-US" altLang="en-US" dirty="0"/>
              <a:t>Describe plan to ensure testing is accomplished against a realistic threat environment (test to threat baseline, developmental scenario=operational test scenario)</a:t>
            </a:r>
            <a:endParaRPr lang="en-US" altLang="en-US" dirty="0">
              <a:cs typeface="Times New Roman" panose="02020603050405020304" pitchFamily="18" charset="0"/>
            </a:endParaRPr>
          </a:p>
          <a:p>
            <a:r>
              <a:rPr lang="en-US" altLang="en-US" sz="1400" dirty="0">
                <a:cs typeface="Times New Roman" panose="02020603050405020304" pitchFamily="18" charset="0"/>
              </a:rPr>
              <a:t>If you expect to have ASIC (application specific integrated circuits) then go to :</a:t>
            </a:r>
            <a:r>
              <a:rPr lang="en-US" altLang="en-US" sz="1400" u="sng" dirty="0">
                <a:cs typeface="Times New Roman" panose="02020603050405020304" pitchFamily="18" charset="0"/>
              </a:rPr>
              <a:t>Trusted Foundry: http://www.manufacturingnews.com/news/040203/art1.html</a:t>
            </a:r>
          </a:p>
          <a:p>
            <a:endParaRPr lang="en-US" altLang="en-US" dirty="0">
              <a:cs typeface="Times New Roman" panose="02020603050405020304" pitchFamily="18" charset="0"/>
            </a:endParaRPr>
          </a:p>
          <a:p>
            <a:endParaRPr lang="en-US" altLang="en-US" dirty="0">
              <a:cs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5AEBF66E-428E-4118-89EC-E9DC6D6AA137}" type="slidenum">
              <a:rPr lang="en-US" altLang="en-US" sz="1200" smtClean="0"/>
              <a:pPr/>
              <a:t>4</a:t>
            </a:fld>
            <a:endParaRPr lang="en-US" altLang="en-US" sz="1200"/>
          </a:p>
        </p:txBody>
      </p:sp>
      <p:sp>
        <p:nvSpPr>
          <p:cNvPr id="41987" name="Rectangle 2"/>
          <p:cNvSpPr>
            <a:spLocks noGrp="1" noRot="1" noChangeAspect="1" noChangeArrowheads="1" noTextEdit="1"/>
          </p:cNvSpPr>
          <p:nvPr>
            <p:ph type="sldImg"/>
          </p:nvPr>
        </p:nvSpPr>
        <p:spPr>
          <a:xfrm>
            <a:off x="1143000" y="685800"/>
            <a:ext cx="4675188" cy="3506788"/>
          </a:xfrm>
          <a:ln/>
        </p:spPr>
      </p:sp>
      <p:sp>
        <p:nvSpPr>
          <p:cNvPr id="41988" name="Rectangle 3"/>
          <p:cNvSpPr>
            <a:spLocks noGrp="1" noChangeArrowheads="1"/>
          </p:cNvSpPr>
          <p:nvPr>
            <p:ph type="body" idx="1"/>
          </p:nvPr>
        </p:nvSpPr>
        <p:spPr>
          <a:xfrm>
            <a:off x="925513" y="4449763"/>
            <a:ext cx="5157787" cy="41449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A good early chart is this quad chart.  It provides the “strategy on a page” for the panel  It can be a series of one-liners—some of the topics that could be included are:    </a:t>
            </a:r>
          </a:p>
          <a:p>
            <a:pPr lvl="1" eaLnBrk="1" hangingPunct="1"/>
            <a:r>
              <a:rPr lang="en-US" altLang="en-US" dirty="0"/>
              <a:t>What is being acquired (hardware, SW, etc.)</a:t>
            </a:r>
          </a:p>
          <a:p>
            <a:pPr lvl="1" eaLnBrk="1" hangingPunct="1"/>
            <a:r>
              <a:rPr lang="en-US" altLang="en-US" dirty="0"/>
              <a:t>Is this satisfying a joint requirement?</a:t>
            </a:r>
          </a:p>
          <a:p>
            <a:pPr lvl="1" eaLnBrk="1" hangingPunct="1"/>
            <a:r>
              <a:rPr lang="en-US" altLang="en-US" dirty="0"/>
              <a:t>Whether effort is a mod, foreign procurement, cooperative development, new US development, or foreign military sale (FMS)</a:t>
            </a:r>
          </a:p>
          <a:p>
            <a:pPr lvl="1" eaLnBrk="1" hangingPunct="1"/>
            <a:r>
              <a:rPr lang="en-US" altLang="en-US" dirty="0"/>
              <a:t>ACAT/BCAT level</a:t>
            </a:r>
          </a:p>
          <a:p>
            <a:pPr lvl="1" eaLnBrk="1" hangingPunct="1"/>
            <a:r>
              <a:rPr lang="en-US" altLang="en-US" dirty="0"/>
              <a:t>Whether strategy is incremental or single step</a:t>
            </a:r>
          </a:p>
          <a:p>
            <a:pPr lvl="1" eaLnBrk="1" hangingPunct="1"/>
            <a:r>
              <a:rPr lang="en-US" altLang="en-US" dirty="0"/>
              <a:t>Entry point (MDD, MS A, B,C)</a:t>
            </a:r>
          </a:p>
          <a:p>
            <a:pPr lvl="1" eaLnBrk="1" hangingPunct="1"/>
            <a:r>
              <a:rPr lang="en-US" altLang="en-US" dirty="0"/>
              <a:t>Whether competitive or sole source</a:t>
            </a:r>
          </a:p>
          <a:p>
            <a:pPr lvl="1" eaLnBrk="1" hangingPunct="1"/>
            <a:r>
              <a:rPr lang="en-US" altLang="en-US" dirty="0"/>
              <a:t>Whether there will be successive down selects or re-competitions</a:t>
            </a:r>
          </a:p>
          <a:p>
            <a:pPr lvl="1" eaLnBrk="1" hangingPunct="1"/>
            <a:r>
              <a:rPr lang="en-US" altLang="en-US" dirty="0"/>
              <a:t>Overall technology assessment</a:t>
            </a:r>
          </a:p>
          <a:p>
            <a:pPr lvl="1" eaLnBrk="1" hangingPunct="1"/>
            <a:r>
              <a:rPr lang="en-US" altLang="en-US" dirty="0"/>
              <a:t>Overall Risk level</a:t>
            </a:r>
          </a:p>
          <a:p>
            <a:pPr lvl="1" eaLnBrk="1" hangingPunct="1"/>
            <a:r>
              <a:rPr lang="en-US" altLang="en-US" dirty="0"/>
              <a:t>Next major activity</a:t>
            </a:r>
          </a:p>
          <a:p>
            <a:pPr lvl="1" eaLnBrk="1" hangingPunct="1"/>
            <a:r>
              <a:rPr lang="en-US" altLang="en-US" dirty="0"/>
              <a:t>Funding status</a:t>
            </a:r>
          </a:p>
          <a:p>
            <a:pPr lvl="1" eaLnBrk="1" hangingPunct="1"/>
            <a:r>
              <a:rPr lang="en-US" altLang="en-US" dirty="0"/>
              <a:t>New development</a:t>
            </a:r>
          </a:p>
          <a:p>
            <a:pPr eaLnBrk="1" hangingPunct="1"/>
            <a:endParaRPr lang="en-US" alt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4B4B4EE8-A647-429F-9A3E-03AB98130DF7}" type="slidenum">
              <a:rPr lang="en-US" altLang="en-US" sz="1200" smtClean="0"/>
              <a:pPr/>
              <a:t>40</a:t>
            </a:fld>
            <a:endParaRPr lang="en-US" altLang="en-US" sz="1200"/>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i="1" dirty="0">
                <a:cs typeface="Times New Roman" panose="02020603050405020304" pitchFamily="18" charset="0"/>
              </a:rPr>
              <a:t>This slide shall be generated for each moderate (</a:t>
            </a:r>
            <a:r>
              <a:rPr lang="en-US" altLang="en-US" i="1" dirty="0">
                <a:solidFill>
                  <a:srgbClr val="FF0000"/>
                </a:solidFill>
                <a:cs typeface="Times New Roman" panose="02020603050405020304" pitchFamily="18" charset="0"/>
              </a:rPr>
              <a:t>yellow</a:t>
            </a:r>
            <a:r>
              <a:rPr lang="en-US" altLang="en-US" i="1" dirty="0">
                <a:cs typeface="Times New Roman" panose="02020603050405020304" pitchFamily="18" charset="0"/>
              </a:rPr>
              <a:t>) or high (</a:t>
            </a:r>
            <a:r>
              <a:rPr lang="en-US" altLang="en-US" i="1" dirty="0">
                <a:solidFill>
                  <a:srgbClr val="FF0000"/>
                </a:solidFill>
                <a:cs typeface="Times New Roman" panose="02020603050405020304" pitchFamily="18" charset="0"/>
              </a:rPr>
              <a:t>red</a:t>
            </a:r>
            <a:r>
              <a:rPr lang="en-US" altLang="en-US" i="1" dirty="0">
                <a:cs typeface="Times New Roman" panose="02020603050405020304" pitchFamily="18" charset="0"/>
              </a:rPr>
              <a:t>) risk identified in the preceding Risk Summary slide.  </a:t>
            </a:r>
            <a:r>
              <a:rPr lang="en-US" altLang="en-US" dirty="0">
                <a:cs typeface="Times New Roman" panose="02020603050405020304" pitchFamily="18" charset="0"/>
              </a:rPr>
              <a:t>(for Briefing purposes only those risks briefed (Red and top yellows) would be included in the main body of the Briefing—all others will have a “Risk Management Mitigation” slide included as back-ups. )</a:t>
            </a:r>
          </a:p>
          <a:p>
            <a:pPr eaLnBrk="1" hangingPunct="1">
              <a:spcBef>
                <a:spcPct val="0"/>
              </a:spcBef>
            </a:pPr>
            <a:r>
              <a:rPr lang="en-US" altLang="en-US" dirty="0">
                <a:cs typeface="Times New Roman" panose="02020603050405020304" pitchFamily="18" charset="0"/>
              </a:rPr>
              <a:t>Risk ID, Title and Category are the same as on the preceding chart(s)</a:t>
            </a:r>
          </a:p>
          <a:p>
            <a:pPr eaLnBrk="1" hangingPunct="1"/>
            <a:endParaRPr lang="en-US" altLang="en-US" i="1" dirty="0">
              <a:cs typeface="Times New Roman" panose="02020603050405020304" pitchFamily="18" charset="0"/>
            </a:endParaRPr>
          </a:p>
          <a:p>
            <a:pPr eaLnBrk="1" hangingPunct="1"/>
            <a:r>
              <a:rPr lang="en-US" altLang="en-US" b="1" dirty="0">
                <a:cs typeface="Times New Roman" panose="02020603050405020304" pitchFamily="18" charset="0"/>
              </a:rPr>
              <a:t>Risk Statement:</a:t>
            </a:r>
            <a:r>
              <a:rPr lang="en-US" altLang="en-US" dirty="0">
                <a:cs typeface="Times New Roman" panose="02020603050405020304" pitchFamily="18" charset="0"/>
              </a:rPr>
              <a:t> An adverse event that impacts the ability to obtain the requirement.  Worded as an event that might occur in the future.</a:t>
            </a:r>
          </a:p>
          <a:p>
            <a:pPr eaLnBrk="1" hangingPunct="1"/>
            <a:r>
              <a:rPr lang="en-US" altLang="en-US" b="1" dirty="0">
                <a:cs typeface="Times New Roman" panose="02020603050405020304" pitchFamily="18" charset="0"/>
              </a:rPr>
              <a:t>Impact Statement:</a:t>
            </a:r>
            <a:r>
              <a:rPr lang="en-US" altLang="en-US" dirty="0">
                <a:cs typeface="Times New Roman" panose="02020603050405020304" pitchFamily="18" charset="0"/>
              </a:rPr>
              <a:t>  Worded in programmatic and/or operational terms.</a:t>
            </a:r>
            <a:endParaRPr lang="en-US" altLang="en-US" b="1" dirty="0">
              <a:cs typeface="Times New Roman" panose="02020603050405020304" pitchFamily="18" charset="0"/>
            </a:endParaRPr>
          </a:p>
          <a:p>
            <a:pPr eaLnBrk="1" hangingPunct="1"/>
            <a:r>
              <a:rPr lang="en-US" altLang="en-US" b="1" dirty="0">
                <a:cs typeface="Times New Roman" panose="02020603050405020304" pitchFamily="18" charset="0"/>
              </a:rPr>
              <a:t>Likelihood: </a:t>
            </a:r>
            <a:r>
              <a:rPr lang="en-US" altLang="en-US" dirty="0">
                <a:cs typeface="Times New Roman" panose="02020603050405020304" pitchFamily="18" charset="0"/>
              </a:rPr>
              <a:t>Range of probability (reference standardized matrix and definitions)</a:t>
            </a:r>
          </a:p>
          <a:p>
            <a:pPr eaLnBrk="1" hangingPunct="1"/>
            <a:r>
              <a:rPr lang="en-US" altLang="en-US" b="1" dirty="0">
                <a:cs typeface="Times New Roman" panose="02020603050405020304" pitchFamily="18" charset="0"/>
              </a:rPr>
              <a:t>Consequence:</a:t>
            </a:r>
            <a:r>
              <a:rPr lang="en-US" altLang="en-US" dirty="0">
                <a:cs typeface="Times New Roman" panose="02020603050405020304" pitchFamily="18" charset="0"/>
              </a:rPr>
              <a:t>  Range of severity (reference standardized matrix and definitions)</a:t>
            </a:r>
          </a:p>
          <a:p>
            <a:pPr eaLnBrk="1" hangingPunct="1"/>
            <a:r>
              <a:rPr lang="en-US" altLang="en-US" b="1" dirty="0">
                <a:cs typeface="Times New Roman" panose="02020603050405020304" pitchFamily="18" charset="0"/>
              </a:rPr>
              <a:t>Initial Risk Rating:</a:t>
            </a:r>
            <a:r>
              <a:rPr lang="en-US" altLang="en-US" dirty="0">
                <a:cs typeface="Times New Roman" panose="02020603050405020304" pitchFamily="18" charset="0"/>
              </a:rPr>
              <a:t>  (High, moderate, or low) corresponding to colors red, yellow, and green</a:t>
            </a:r>
          </a:p>
          <a:p>
            <a:pPr eaLnBrk="1" hangingPunct="1"/>
            <a:r>
              <a:rPr lang="en-US" altLang="en-US" b="1" dirty="0">
                <a:cs typeface="Times New Roman" panose="02020603050405020304" pitchFamily="18" charset="0"/>
              </a:rPr>
              <a:t>Risk Management (</a:t>
            </a:r>
            <a:r>
              <a:rPr lang="en-US" altLang="en-US" i="1" dirty="0">
                <a:cs typeface="Times New Roman" panose="02020603050405020304" pitchFamily="18" charset="0"/>
              </a:rPr>
              <a:t>Handling Plan</a:t>
            </a:r>
            <a:r>
              <a:rPr lang="en-US" altLang="en-US" b="1" dirty="0">
                <a:cs typeface="Times New Roman" panose="02020603050405020304" pitchFamily="18" charset="0"/>
              </a:rPr>
              <a:t>):</a:t>
            </a:r>
            <a:r>
              <a:rPr lang="en-US" altLang="en-US" dirty="0">
                <a:cs typeface="Times New Roman" panose="02020603050405020304" pitchFamily="18" charset="0"/>
              </a:rPr>
              <a:t> Describes what you’re going to do to try to avoid having the risk event occur (lower the probability) and/or reduce impact if the risk event occurs.</a:t>
            </a:r>
          </a:p>
          <a:p>
            <a:pPr eaLnBrk="1" hangingPunct="1"/>
            <a:r>
              <a:rPr lang="en-US" altLang="en-US" b="1" dirty="0">
                <a:cs typeface="Times New Roman" panose="02020603050405020304" pitchFamily="18" charset="0"/>
              </a:rPr>
              <a:t>Post Risk Management Rating:</a:t>
            </a:r>
            <a:r>
              <a:rPr lang="en-US" altLang="en-US" dirty="0">
                <a:cs typeface="Times New Roman" panose="02020603050405020304" pitchFamily="18" charset="0"/>
              </a:rPr>
              <a:t>  The risk rating assigned after planned mitigation efforts (the anticipated risk assessment </a:t>
            </a:r>
            <a:r>
              <a:rPr lang="en-US" altLang="en-US" i="1" dirty="0">
                <a:cs typeface="Times New Roman" panose="02020603050405020304" pitchFamily="18" charset="0"/>
              </a:rPr>
              <a:t>if</a:t>
            </a:r>
            <a:r>
              <a:rPr lang="en-US" altLang="en-US" dirty="0">
                <a:cs typeface="Times New Roman" panose="02020603050405020304" pitchFamily="18" charset="0"/>
              </a:rPr>
              <a:t> the Risk Management Plan and Mitigation plans are effective as thought).</a:t>
            </a:r>
          </a:p>
          <a:p>
            <a:pPr eaLnBrk="1" hangingPunct="1"/>
            <a:endParaRPr lang="en-US" altLang="en-US" dirty="0">
              <a:cs typeface="Times New Roman" panose="02020603050405020304" pitchFamily="18"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buFont typeface="Arial" pitchFamily="34" charset="0"/>
              <a:buNone/>
              <a:defRPr/>
            </a:pPr>
            <a:r>
              <a:rPr lang="en-US" kern="0" dirty="0">
                <a:cs typeface="Times New Roman" panose="02020603050405020304" pitchFamily="18" charset="0"/>
              </a:rPr>
              <a:t>This chart is an example of how a summary of should-cost initiatives could look from a funding impact perspective.  </a:t>
            </a:r>
          </a:p>
          <a:p>
            <a:pPr marL="171450" indent="-171450">
              <a:buFont typeface="Arial" pitchFamily="34" charset="0"/>
              <a:buChar char="•"/>
              <a:defRPr/>
            </a:pPr>
            <a:r>
              <a:rPr lang="en-US" kern="0" dirty="0">
                <a:cs typeface="Times New Roman" panose="02020603050405020304" pitchFamily="18" charset="0"/>
              </a:rPr>
              <a:t>Should-Cost initiatives must be PEO-approved and must match the values in </a:t>
            </a:r>
            <a:r>
              <a:rPr lang="en-US" kern="0" dirty="0" err="1">
                <a:cs typeface="Times New Roman" panose="02020603050405020304" pitchFamily="18" charset="0"/>
              </a:rPr>
              <a:t>CCaRs</a:t>
            </a:r>
            <a:r>
              <a:rPr lang="en-US" kern="0" dirty="0">
                <a:cs typeface="Times New Roman" panose="02020603050405020304" pitchFamily="18" charset="0"/>
              </a:rPr>
              <a:t>.  If not PEO-approved in </a:t>
            </a:r>
            <a:r>
              <a:rPr lang="en-US" kern="0" dirty="0" err="1">
                <a:cs typeface="Times New Roman" panose="02020603050405020304" pitchFamily="18" charset="0"/>
              </a:rPr>
              <a:t>CCaRs</a:t>
            </a:r>
            <a:r>
              <a:rPr lang="en-US" kern="0" dirty="0">
                <a:cs typeface="Times New Roman" panose="02020603050405020304" pitchFamily="18" charset="0"/>
              </a:rPr>
              <a:t>, the should-cost initiative cannot be presented in the ASP.  This is to keep reporting consistent across HAF.  Should-Cost initiatives should be clearly identified as either realized or planned.</a:t>
            </a:r>
          </a:p>
          <a:p>
            <a:pPr marL="171450" indent="-171450">
              <a:buFont typeface="Arial" pitchFamily="34" charset="0"/>
              <a:buChar char="•"/>
              <a:defRPr/>
            </a:pPr>
            <a:r>
              <a:rPr lang="en-US" kern="0" dirty="0">
                <a:cs typeface="Times New Roman" panose="02020603050405020304" pitchFamily="18" charset="0"/>
              </a:rPr>
              <a:t>Be prepared to explain how you’ve coordinated should-cost initiatives with stakeholders (i.e. TE, O&amp;S, Depot)</a:t>
            </a:r>
          </a:p>
          <a:p>
            <a:pPr marL="171450" indent="-171450">
              <a:buFont typeface="Arial" pitchFamily="34" charset="0"/>
              <a:buChar char="•"/>
              <a:defRPr/>
            </a:pPr>
            <a:r>
              <a:rPr lang="en-US" kern="0" dirty="0">
                <a:cs typeface="Times New Roman" panose="02020603050405020304" pitchFamily="18" charset="0"/>
              </a:rPr>
              <a:t>Be clear if the cost savings are against the total weapon system or just the increment in question for this briefing (i.e. O&amp;S for modernization programs).</a:t>
            </a:r>
          </a:p>
          <a:p>
            <a:pPr marL="171450" indent="-171450">
              <a:buFont typeface="Arial" pitchFamily="34" charset="0"/>
              <a:buChar char="•"/>
              <a:defRPr/>
            </a:pPr>
            <a:r>
              <a:rPr lang="en-US" kern="0" dirty="0">
                <a:cs typeface="Times New Roman" panose="02020603050405020304" pitchFamily="18" charset="0"/>
              </a:rPr>
              <a:t>Use example in backup to elaborate on individual should cost initiatives if desired.</a:t>
            </a:r>
          </a:p>
          <a:p>
            <a:pPr>
              <a:defRPr/>
            </a:pPr>
            <a:r>
              <a:rPr lang="en-US" b="1" dirty="0">
                <a:cs typeface="Times New Roman" panose="02020603050405020304" pitchFamily="18" charset="0"/>
              </a:rPr>
              <a:t>See latest guidance from SAF/AQ at AECO website:</a:t>
            </a:r>
          </a:p>
          <a:p>
            <a:pPr>
              <a:defRPr/>
            </a:pPr>
            <a:r>
              <a:rPr lang="en-US" b="1" dirty="0">
                <a:cs typeface="Times New Roman" panose="02020603050405020304" pitchFamily="18" charset="0"/>
              </a:rPr>
              <a:t>SAF/AQ memo: </a:t>
            </a:r>
            <a:r>
              <a:rPr lang="en-US" dirty="0">
                <a:cs typeface="Times New Roman" panose="02020603050405020304" pitchFamily="18" charset="0"/>
              </a:rPr>
              <a:t>Updated Should Cost Management Guidance and Business Rules, date November 6, 2014 and SAF/AQ</a:t>
            </a:r>
          </a:p>
          <a:p>
            <a:pPr>
              <a:defRPr/>
            </a:pPr>
            <a:r>
              <a:rPr lang="en-US" dirty="0">
                <a:cs typeface="Times New Roman" panose="02020603050405020304" pitchFamily="18" charset="0"/>
              </a:rPr>
              <a:t>Should Cost Management (SCM) Guidance and Business Rules, dated October 2014</a:t>
            </a:r>
            <a:endParaRPr lang="en-US" b="1" dirty="0">
              <a:cs typeface="Times New Roman" panose="02020603050405020304" pitchFamily="18" charset="0"/>
            </a:endParaRPr>
          </a:p>
          <a:p>
            <a:pPr>
              <a:defRPr/>
            </a:pPr>
            <a:r>
              <a:rPr lang="en-US" b="1" dirty="0">
                <a:cs typeface="Times New Roman" panose="02020603050405020304" pitchFamily="18" charset="0"/>
              </a:rPr>
              <a:t>As an alternative, charts that are presented at a Milestone DAB (see ASP charts in backup) can be used.</a:t>
            </a:r>
          </a:p>
          <a:p>
            <a:pPr marL="114300" indent="-114300" fontAlgn="auto">
              <a:spcBef>
                <a:spcPts val="3000"/>
              </a:spcBef>
              <a:spcAft>
                <a:spcPts val="0"/>
              </a:spcAft>
              <a:defRPr/>
            </a:pPr>
            <a:r>
              <a:rPr lang="en-US" b="1" u="sng" kern="0" dirty="0">
                <a:cs typeface="Times New Roman" panose="02020603050405020304" pitchFamily="18" charset="0"/>
              </a:rPr>
              <a:t>Examples of Supporting Evidence for Should Cost:</a:t>
            </a:r>
            <a:r>
              <a:rPr lang="en-US" kern="0" dirty="0">
                <a:cs typeface="Times New Roman" panose="02020603050405020304" pitchFamily="18" charset="0"/>
              </a:rPr>
              <a:t>  Shorten program timeline; Historical cost, learning curve, and understanding</a:t>
            </a:r>
            <a:br>
              <a:rPr lang="en-US" kern="0" dirty="0">
                <a:cs typeface="Times New Roman" panose="02020603050405020304" pitchFamily="18" charset="0"/>
              </a:rPr>
            </a:br>
            <a:r>
              <a:rPr lang="en-US" kern="0" dirty="0">
                <a:cs typeface="Times New Roman" panose="02020603050405020304" pitchFamily="18" charset="0"/>
              </a:rPr>
              <a:t>of production efficiencies; Long-term supplier agreements</a:t>
            </a:r>
            <a:r>
              <a:rPr lang="en-US" b="1" kern="0" dirty="0">
                <a:cs typeface="Times New Roman" panose="02020603050405020304" pitchFamily="18" charset="0"/>
              </a:rPr>
              <a:t>;  </a:t>
            </a:r>
            <a:r>
              <a:rPr lang="en-US" kern="0" dirty="0">
                <a:solidFill>
                  <a:srgbClr val="000000"/>
                </a:solidFill>
                <a:cs typeface="Times New Roman" panose="02020603050405020304" pitchFamily="18" charset="0"/>
              </a:rPr>
              <a:t>Open system architecture design eases future enhancements; </a:t>
            </a:r>
            <a:r>
              <a:rPr lang="en-US" kern="0" dirty="0">
                <a:cs typeface="Times New Roman" panose="02020603050405020304" pitchFamily="18" charset="0"/>
              </a:rPr>
              <a:t>Aggressive “Breakout” IPT established for appropriate technical data packages (TDP) and data rights</a:t>
            </a:r>
            <a:endParaRPr lang="en-US" kern="0" dirty="0">
              <a:solidFill>
                <a:srgbClr val="FF0000"/>
              </a:solidFill>
              <a:cs typeface="Times New Roman" panose="02020603050405020304" pitchFamily="18" charset="0"/>
            </a:endParaRPr>
          </a:p>
          <a:p>
            <a:pPr>
              <a:defRPr/>
            </a:pPr>
            <a:endParaRPr lang="en-US" b="1" dirty="0">
              <a:cs typeface="Times New Roman" panose="02020603050405020304" pitchFamily="18" charset="0"/>
            </a:endParaRPr>
          </a:p>
          <a:p>
            <a:pPr marL="171450" indent="-171450">
              <a:buFont typeface="Arial" pitchFamily="34" charset="0"/>
              <a:buChar char="•"/>
              <a:defRPr/>
            </a:pPr>
            <a:endParaRPr lang="en-US" kern="0" dirty="0">
              <a:cs typeface="Times New Roman" panose="02020603050405020304" pitchFamily="18" charset="0"/>
            </a:endParaRPr>
          </a:p>
          <a:p>
            <a:pPr>
              <a:defRPr/>
            </a:pPr>
            <a:endParaRPr lang="en-US" dirty="0">
              <a:cs typeface="Times New Roman" panose="02020603050405020304" pitchFamily="18" charset="0"/>
            </a:endParaRPr>
          </a:p>
        </p:txBody>
      </p:sp>
      <p:sp>
        <p:nvSpPr>
          <p:cNvPr id="1198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200">
                <a:solidFill>
                  <a:srgbClr val="000000"/>
                </a:solidFill>
              </a:rPr>
              <a:t>FOR OFFICIAL USE ONLY</a:t>
            </a:r>
          </a:p>
        </p:txBody>
      </p:sp>
      <p:sp>
        <p:nvSpPr>
          <p:cNvPr id="119813" name="Footer Placeholder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1200">
                <a:solidFill>
                  <a:srgbClr val="000000"/>
                </a:solidFill>
              </a:rPr>
              <a:t>FOR OFFICIAL USE ONLY</a:t>
            </a:r>
          </a:p>
        </p:txBody>
      </p:sp>
      <p:sp>
        <p:nvSpPr>
          <p:cNvPr id="119814"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DBC75E81-5ABD-4B92-99F8-5B267BCEE48C}" type="slidenum">
              <a:rPr lang="en-US" altLang="en-US" sz="1200" smtClean="0">
                <a:solidFill>
                  <a:srgbClr val="000000"/>
                </a:solidFill>
              </a:rPr>
              <a:pPr/>
              <a:t>41</a:t>
            </a:fld>
            <a:endParaRPr lang="en-US" altLang="en-US" sz="1200">
              <a:solidFill>
                <a:srgbClr val="000000"/>
              </a:solidFill>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668AFA31-24FF-4ACB-AF22-F66265AF76C7}" type="slidenum">
              <a:rPr lang="en-US" altLang="en-US" sz="1200" smtClean="0"/>
              <a:pPr/>
              <a:t>42</a:t>
            </a:fld>
            <a:endParaRPr lang="en-US" altLang="en-US" sz="1200"/>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The purpose of this chart is to demonstrate the flow of Risk elements and discriminators in source selection.  Specifically, how do you plan to measure the contractor’s performance?  How will you incentivize the contractor (Can address on a later chart).  </a:t>
            </a:r>
          </a:p>
          <a:p>
            <a:r>
              <a:rPr lang="en-US" altLang="en-US"/>
              <a:t>Ties into earlier risk charts</a:t>
            </a:r>
          </a:p>
          <a:p>
            <a:r>
              <a:rPr lang="en-US" altLang="en-US"/>
              <a:t>This chart could be expanded after receipt of contractor’s proposal to help in tracking your management of risk. </a:t>
            </a:r>
          </a:p>
          <a:p>
            <a:endParaRPr lang="en-US" altLang="en-US"/>
          </a:p>
          <a:p>
            <a:endParaRPr lang="en-US"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537D2265-F546-4D4A-8A53-8D37DF0511D5}" type="slidenum">
              <a:rPr lang="en-US" altLang="en-US" sz="1200" smtClean="0"/>
              <a:pPr/>
              <a:t>43</a:t>
            </a:fld>
            <a:endParaRPr lang="en-US" altLang="en-US" sz="1200"/>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The purpose of this chart is to demonstrate the flow of Risk elements and discriminators in source selection.  Specifically, how do you plan to measure the contractor’s performance?  How will you incentivize the contractor (Can address on a later chart).  </a:t>
            </a:r>
          </a:p>
          <a:p>
            <a:r>
              <a:rPr lang="en-US" altLang="en-US"/>
              <a:t>Ties into earlier risk charts</a:t>
            </a:r>
          </a:p>
          <a:p>
            <a:r>
              <a:rPr lang="en-US" altLang="en-US"/>
              <a:t>This chart could be expanded after receipt of contractor’s proposal to help in tracking your management of risk. </a:t>
            </a:r>
          </a:p>
          <a:p>
            <a:endParaRPr lang="en-US" altLang="en-US"/>
          </a:p>
          <a:p>
            <a:endParaRPr lang="en-US"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DFFF73F8-B155-473F-B768-9C00FBDC97C6}" type="slidenum">
              <a:rPr lang="en-US" altLang="en-US" sz="1200" smtClean="0"/>
              <a:pPr/>
              <a:t>44</a:t>
            </a:fld>
            <a:endParaRPr lang="en-US" altLang="en-US" sz="1200"/>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D26D8D63-4448-4DA7-B654-F6842FDE48E3}" type="slidenum">
              <a:rPr lang="en-US" altLang="en-US" sz="1200" smtClean="0"/>
              <a:pPr/>
              <a:t>45</a:t>
            </a:fld>
            <a:endParaRPr lang="en-US" altLang="en-US" sz="1200"/>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b="1">
              <a:solidFill>
                <a:srgbClr val="FFFF00"/>
              </a:solidFill>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673D915B-8AD3-496C-A13A-B4B46FA3077D}" type="slidenum">
              <a:rPr lang="en-US" altLang="en-US" sz="1200" smtClean="0"/>
              <a:pPr/>
              <a:t>46</a:t>
            </a:fld>
            <a:endParaRPr lang="en-US" altLang="en-US" sz="1200"/>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341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E064FEF3-72BB-4AAD-8645-EA21CF6AAC05}" type="slidenum">
              <a:rPr lang="en-US" altLang="en-US" sz="1200" smtClean="0"/>
              <a:pPr/>
              <a:t>47</a:t>
            </a:fld>
            <a:endParaRPr lang="en-US" altLang="en-US" sz="120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a:ln/>
        </p:spPr>
      </p:sp>
      <p:sp>
        <p:nvSpPr>
          <p:cNvPr id="136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This chart is intended to help the program generate ideas for potential tradeoffs. Data may or may not be available depending on the timing of the Milestone.  The table includes operational requirements that are potential tradeoffs and the associated operational and cost impact of the trade. The table includes the KPPs, KSAs, and APAs that are the primary cost and schedule drivers.</a:t>
            </a:r>
          </a:p>
        </p:txBody>
      </p:sp>
      <p:sp>
        <p:nvSpPr>
          <p:cNvPr id="136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1F21CA18-87C6-468E-A5CF-2C74E78A4E38}" type="slidenum">
              <a:rPr lang="en-US" altLang="en-US" sz="1200" smtClean="0">
                <a:solidFill>
                  <a:srgbClr val="000000"/>
                </a:solidFill>
              </a:rPr>
              <a:pPr/>
              <a:t>48</a:t>
            </a:fld>
            <a:endParaRPr lang="en-US" altLang="en-US" sz="1200">
              <a:solidFill>
                <a:srgbClr val="000000"/>
              </a:solidFill>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a:ln/>
        </p:spPr>
      </p:sp>
      <p:sp>
        <p:nvSpPr>
          <p:cNvPr id="136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This chart is intended to help the program generate ideas for potential tradeoffs. Data may or may not be available depending on the timing of the Milestone.  The table includes operational requirements that are potential tradeoffs and the associated operational and cost impact of the trade. The table includes the KPPs, KSAs, and APAs that are the primary cost and schedule drivers.</a:t>
            </a:r>
          </a:p>
        </p:txBody>
      </p:sp>
      <p:sp>
        <p:nvSpPr>
          <p:cNvPr id="136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1F21CA18-87C6-468E-A5CF-2C74E78A4E38}"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1820497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DE9925D0-BFC7-46DF-85D4-57DA57AEEC8C}" type="slidenum">
              <a:rPr lang="en-US" altLang="en-US" sz="1200" smtClean="0"/>
              <a:pPr/>
              <a:t>5</a:t>
            </a:fld>
            <a:endParaRPr lang="en-US" altLang="en-US" sz="1200"/>
          </a:p>
        </p:txBody>
      </p:sp>
      <p:sp>
        <p:nvSpPr>
          <p:cNvPr id="44035" name="Rectangle 2"/>
          <p:cNvSpPr>
            <a:spLocks noGrp="1" noRot="1" noChangeAspect="1" noChangeArrowheads="1" noTextEdit="1"/>
          </p:cNvSpPr>
          <p:nvPr>
            <p:ph type="sldImg"/>
          </p:nvPr>
        </p:nvSpPr>
        <p:spPr>
          <a:xfrm>
            <a:off x="1150938" y="688975"/>
            <a:ext cx="4706937" cy="3530600"/>
          </a:xfrm>
          <a:ln/>
        </p:spPr>
      </p:sp>
      <p:sp>
        <p:nvSpPr>
          <p:cNvPr id="44036" name="Rectangle 3"/>
          <p:cNvSpPr>
            <a:spLocks noGrp="1" noChangeArrowheads="1"/>
          </p:cNvSpPr>
          <p:nvPr>
            <p:ph type="body" idx="1"/>
          </p:nvPr>
        </p:nvSpPr>
        <p:spPr>
          <a:xfrm>
            <a:off x="925513" y="4449763"/>
            <a:ext cx="5157787" cy="41449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As a reminder this schedule is generic. Normally the schedule should show key acquisition decision points; major systems engineering and logistics activities such as formal technical reviews and assessments; planned contracting actions such as request for proposal (RFP) release, source selection activity, and contract awards; production events and deliveries; and key test activities.  Good </a:t>
            </a:r>
            <a:r>
              <a:rPr lang="en-US" altLang="en-US" dirty="0" err="1"/>
              <a:t>chartsmanship</a:t>
            </a:r>
            <a:r>
              <a:rPr lang="en-US" altLang="en-US" dirty="0"/>
              <a:t> would include a dotted line indicating where we are today!!</a:t>
            </a:r>
          </a:p>
          <a:p>
            <a:pPr eaLnBrk="1" hangingPunct="1"/>
            <a:r>
              <a:rPr lang="en-US" altLang="en-US" dirty="0"/>
              <a:t>Other examples of schedules could include Systems Engineering and/or Test Events in separate “lanes”.  As an example the above depicts a highly integrated DT and OT testing campaign to minimize dedicated OT&amp;E events duration.  Normally IOT&amp;E testing is accomplished using LRIP items, however can be “production representative” EMD products if DOT&amp;E approves</a:t>
            </a:r>
            <a:r>
              <a:rPr lang="en-US" altLang="en-US" baseline="0" dirty="0"/>
              <a:t> in the T&amp;E Strategy/TEMP</a:t>
            </a:r>
            <a:r>
              <a:rPr lang="en-US" altLang="en-US" dirty="0"/>
              <a:t>.  IOT&amp;E cannot be done using a prototype unless the DOT&amp;E approves (for MDAP &amp; oversight programs regardless of ACAT level).  An alternate schedule might show the integrated goal of using an operational assessment (OA) then a presumably short IOT&amp;E.  </a:t>
            </a:r>
          </a:p>
          <a:p>
            <a:pPr marL="285750" marR="0" lvl="0" indent="-2857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altLang="en-US" dirty="0"/>
              <a:t>Consider identifying &amp; illustrating major Digital Acquisition implementation &amp; integration events across the Acquisition Life Cycle swim lanes.  Example: pre-EMD contracted effort to plan &amp; implement infrastructure &amp; training necessary to succeed (both</a:t>
            </a:r>
            <a:r>
              <a:rPr lang="en-US" altLang="en-US" baseline="0" dirty="0"/>
              <a:t> Contractor &amp; Gov’t)</a:t>
            </a:r>
            <a:endParaRPr lang="en-US" altLang="en-US" dirty="0"/>
          </a:p>
          <a:p>
            <a:pPr eaLnBrk="1" hangingPunct="1"/>
            <a:endParaRPr lang="en-US" altLang="en-US" dirty="0"/>
          </a:p>
          <a:p>
            <a:r>
              <a:rPr lang="en-US" altLang="en-US" b="1" dirty="0"/>
              <a:t>Identify Major Schedule Drivers:  </a:t>
            </a:r>
            <a:r>
              <a:rPr lang="en-US" altLang="en-US" dirty="0"/>
              <a:t>e.g., Obsolescence?  Are we trying to beat someone in this competitive space and what’s the value proposition for doing so?</a:t>
            </a:r>
          </a:p>
          <a:p>
            <a:r>
              <a:rPr lang="en-US" altLang="en-US" dirty="0"/>
              <a:t>What technical issues pace the project?</a:t>
            </a:r>
          </a:p>
          <a:p>
            <a:pPr eaLnBrk="1" hangingPunct="1"/>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defTabSz="931863">
              <a:defRPr sz="1400">
                <a:solidFill>
                  <a:schemeClr val="tx1"/>
                </a:solidFill>
                <a:latin typeface="Arial" panose="020B0604020202020204" pitchFamily="34" charset="0"/>
              </a:defRPr>
            </a:lvl1pPr>
            <a:lvl2pPr marL="742950" indent="-285750" defTabSz="931863">
              <a:defRPr sz="1400">
                <a:solidFill>
                  <a:schemeClr val="tx1"/>
                </a:solidFill>
                <a:latin typeface="Arial" panose="020B0604020202020204" pitchFamily="34" charset="0"/>
              </a:defRPr>
            </a:lvl2pPr>
            <a:lvl3pPr marL="1143000" indent="-228600" defTabSz="931863">
              <a:defRPr sz="1400">
                <a:solidFill>
                  <a:schemeClr val="tx1"/>
                </a:solidFill>
                <a:latin typeface="Arial" panose="020B0604020202020204" pitchFamily="34" charset="0"/>
              </a:defRPr>
            </a:lvl3pPr>
            <a:lvl4pPr marL="1600200" indent="-228600" defTabSz="931863">
              <a:defRPr sz="1400">
                <a:solidFill>
                  <a:schemeClr val="tx1"/>
                </a:solidFill>
                <a:latin typeface="Arial" panose="020B0604020202020204" pitchFamily="34" charset="0"/>
              </a:defRPr>
            </a:lvl4pPr>
            <a:lvl5pPr marL="2057400" indent="-228600" defTabSz="931863">
              <a:defRPr sz="1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1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1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1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1400">
                <a:solidFill>
                  <a:schemeClr val="tx1"/>
                </a:solidFill>
                <a:latin typeface="Arial" panose="020B0604020202020204" pitchFamily="34" charset="0"/>
              </a:defRPr>
            </a:lvl9pPr>
          </a:lstStyle>
          <a:p>
            <a:fld id="{F8CB010E-D6FC-40EA-97AD-FA116FCA3F8C}" type="slidenum">
              <a:rPr lang="en-US" altLang="en-US" sz="1200" smtClean="0">
                <a:latin typeface="Times New Roman" panose="02020603050405020304" pitchFamily="18" charset="0"/>
              </a:rPr>
              <a:pPr/>
              <a:t>6</a:t>
            </a:fld>
            <a:endParaRPr lang="en-US" altLang="en-US" sz="1200">
              <a:latin typeface="Times New Roman" panose="02020603050405020304" pitchFamily="18"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sz="1200" dirty="0"/>
              <a:t>Identify &amp; highlight any Industry communication/engagement for implementing feedback on Digital Acquisition objectives/requirements. </a:t>
            </a:r>
            <a:endParaRPr lang="en-US" altLang="en-US" sz="1200" b="0" i="1" dirty="0"/>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altLang="en-US" dirty="0">
              <a:cs typeface="Times New Roman" panose="02020603050405020304" pitchFamily="18"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dirty="0">
                <a:cs typeface="Times New Roman" panose="02020603050405020304" pitchFamily="18" charset="0"/>
              </a:rPr>
              <a:t>There are milestones related to the activities leading to contract award like RFP review, approval for release, source selection period, JAG review, etc. </a:t>
            </a:r>
          </a:p>
          <a:p>
            <a:pPr eaLnBrk="1" hangingPunct="1"/>
            <a:endParaRPr lang="en-US" altLang="en-US" dirty="0">
              <a:cs typeface="Times New Roman" panose="02020603050405020304" pitchFamily="18" charset="0"/>
            </a:endParaRPr>
          </a:p>
          <a:p>
            <a:pPr eaLnBrk="1" hangingPunct="1"/>
            <a:r>
              <a:rPr lang="en-US" altLang="en-US" dirty="0">
                <a:cs typeface="Times New Roman" panose="02020603050405020304" pitchFamily="18" charset="0"/>
              </a:rPr>
              <a:t>Contract Award – </a:t>
            </a:r>
            <a:r>
              <a:rPr lang="en-US" altLang="en-US" b="1" i="1" dirty="0">
                <a:cs typeface="Times New Roman" panose="02020603050405020304" pitchFamily="18" charset="0"/>
              </a:rPr>
              <a:t>Allow adequate time during source selection for the MIRT, Peer Reviews and a</a:t>
            </a:r>
            <a:r>
              <a:rPr lang="en-US" altLang="en-US" dirty="0">
                <a:cs typeface="Times New Roman" panose="02020603050405020304" pitchFamily="18" charset="0"/>
              </a:rPr>
              <a:t> </a:t>
            </a:r>
            <a:r>
              <a:rPr lang="en-US" altLang="en-US" b="1" i="1" dirty="0">
                <a:cs typeface="Times New Roman" panose="02020603050405020304" pitchFamily="18" charset="0"/>
              </a:rPr>
              <a:t>Milestone decision.</a:t>
            </a:r>
            <a:r>
              <a:rPr lang="en-US" altLang="en-US" dirty="0">
                <a:cs typeface="Times New Roman" panose="02020603050405020304" pitchFamily="18" charset="0"/>
              </a:rPr>
              <a:t>  </a:t>
            </a:r>
          </a:p>
          <a:p>
            <a:pPr eaLnBrk="1" hangingPunct="1"/>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649FFE81-4642-4C4C-92C2-5AA7B4ACE545}" type="slidenum">
              <a:rPr lang="en-US" altLang="en-US" sz="1200" smtClean="0"/>
              <a:pPr/>
              <a:t>7</a:t>
            </a:fld>
            <a:endParaRPr lang="en-US" altLang="en-US" sz="120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xfrm>
            <a:off x="457200" y="4213225"/>
            <a:ext cx="6192838" cy="49307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eaLnBrk="1" hangingPunct="1">
              <a:buFont typeface="Arial" panose="020B0604020202020204" pitchFamily="34" charset="0"/>
              <a:buChar char="•"/>
            </a:pPr>
            <a:r>
              <a:rPr lang="en-US" altLang="en-US" dirty="0">
                <a:cs typeface="Times New Roman" panose="02020603050405020304" pitchFamily="18" charset="0"/>
              </a:rPr>
              <a:t>Consider having a senior “warfighter” as briefer to provide more insight into the User’s needs and wants.  Briefer should have same/similar background (e.g., </a:t>
            </a:r>
            <a:r>
              <a:rPr lang="en-US" altLang="en-US" dirty="0" err="1">
                <a:cs typeface="Times New Roman" panose="02020603050405020304" pitchFamily="18" charset="0"/>
              </a:rPr>
              <a:t>Mx</a:t>
            </a:r>
            <a:r>
              <a:rPr lang="en-US" altLang="en-US" dirty="0">
                <a:cs typeface="Times New Roman" panose="02020603050405020304" pitchFamily="18" charset="0"/>
              </a:rPr>
              <a:t>/Depot) based on type of contract (e.g., sustainment).    </a:t>
            </a:r>
          </a:p>
          <a:p>
            <a:pPr eaLnBrk="1" hangingPunct="1"/>
            <a:r>
              <a:rPr lang="en-US" altLang="en-US" dirty="0">
                <a:cs typeface="Times New Roman" panose="02020603050405020304" pitchFamily="18" charset="0"/>
              </a:rPr>
              <a:t>Capability/Requirement: Do you clearly understand the requirement/capability needed? Is it realistic</a:t>
            </a:r>
            <a:r>
              <a:rPr lang="en-US" altLang="en-US" i="1" dirty="0">
                <a:cs typeface="Times New Roman" panose="02020603050405020304" pitchFamily="18" charset="0"/>
              </a:rPr>
              <a:t>?  Are the requirements defined in increments that can be achieved in a EMD phase of 5 years or less?  If not, explain why we are pursuing requirements that will result in a longer EMD phase. </a:t>
            </a:r>
            <a:r>
              <a:rPr lang="en-US" altLang="en-US" dirty="0">
                <a:cs typeface="Times New Roman" panose="02020603050405020304" pitchFamily="18" charset="0"/>
              </a:rPr>
              <a:t>Identify the top KPPs or KSAs that are driving program costs to meet operational requirements. </a:t>
            </a:r>
          </a:p>
          <a:p>
            <a:pPr marL="171450" indent="-171450" eaLnBrk="1" hangingPunct="1">
              <a:buFont typeface="Arial" panose="020B0604020202020204" pitchFamily="34" charset="0"/>
              <a:buChar char="•"/>
            </a:pPr>
            <a:r>
              <a:rPr lang="en-US" altLang="en-US" u="sng" dirty="0">
                <a:cs typeface="Times New Roman" panose="02020603050405020304" pitchFamily="18" charset="0"/>
              </a:rPr>
              <a:t>Digital considerations</a:t>
            </a:r>
            <a:r>
              <a:rPr lang="en-US" altLang="en-US" dirty="0">
                <a:cs typeface="Times New Roman" panose="02020603050405020304" pitchFamily="18" charset="0"/>
              </a:rPr>
              <a:t>: Requirements management may be instantiated into a System Model vs. static “Paper” documents – for example OV-1 and other JCIDS diagrams could easily be modeled as part of the Authoritative Source Of Truth (ASOT).  A model-centric program should take this approach.  Others</a:t>
            </a:r>
            <a:r>
              <a:rPr lang="en-US" altLang="en-US" baseline="0" dirty="0">
                <a:cs typeface="Times New Roman" panose="02020603050405020304" pitchFamily="18" charset="0"/>
              </a:rPr>
              <a:t> should consider.</a:t>
            </a:r>
          </a:p>
          <a:p>
            <a:pPr marL="171450" indent="-171450" eaLnBrk="1" hangingPunct="1">
              <a:buFont typeface="Arial" panose="020B0604020202020204" pitchFamily="34" charset="0"/>
              <a:buChar char="•"/>
            </a:pPr>
            <a:endParaRPr lang="en-US" altLang="en-US" dirty="0">
              <a:cs typeface="Times New Roman" panose="02020603050405020304" pitchFamily="18" charset="0"/>
            </a:endParaRPr>
          </a:p>
          <a:p>
            <a:pPr eaLnBrk="1" hangingPunct="1"/>
            <a:r>
              <a:rPr lang="en-US" altLang="en-US" dirty="0">
                <a:cs typeface="Times New Roman" panose="02020603050405020304" pitchFamily="18" charset="0"/>
              </a:rPr>
              <a:t>Remember: prior to releasing the “final RFP on all acquisition programs,” coordinate “the acquisition or systems requirements used with the RFP… with the requiring lead command” (AFI 63-101/20-101, Para 3.7).  I</a:t>
            </a:r>
            <a:r>
              <a:rPr lang="en-US" altLang="en-US" dirty="0"/>
              <a:t>dentify either here or in the schedule when that will happen.  </a:t>
            </a:r>
            <a:r>
              <a:rPr lang="en-US" altLang="en-US" dirty="0">
                <a:cs typeface="Times New Roman" panose="02020603050405020304" pitchFamily="18" charset="0"/>
              </a:rPr>
              <a:t>Was the Program Office a part of the requirements development process? Test organization (to ensure </a:t>
            </a:r>
            <a:r>
              <a:rPr lang="en-US" altLang="en-US" dirty="0" err="1">
                <a:cs typeface="Times New Roman" panose="02020603050405020304" pitchFamily="18" charset="0"/>
              </a:rPr>
              <a:t>reqts</a:t>
            </a:r>
            <a:r>
              <a:rPr lang="en-US" altLang="en-US" dirty="0">
                <a:cs typeface="Times New Roman" panose="02020603050405020304" pitchFamily="18" charset="0"/>
              </a:rPr>
              <a:t> are testable &amp; measurable)?  </a:t>
            </a:r>
          </a:p>
          <a:p>
            <a:pPr marL="171450" indent="-171450" eaLnBrk="1" hangingPunct="1">
              <a:buFont typeface="Arial" panose="020B0604020202020204" pitchFamily="34" charset="0"/>
              <a:buChar char="•"/>
            </a:pPr>
            <a:r>
              <a:rPr lang="en-US" altLang="en-US" dirty="0">
                <a:cs typeface="Times New Roman" panose="02020603050405020304" pitchFamily="18" charset="0"/>
              </a:rPr>
              <a:t>If you have an ICD, how/when will the CDD be completed, likewise a CDD to a CPD or CDD to the next CDD if evolutionary in nature. Other topics to address as appropriate:  </a:t>
            </a:r>
          </a:p>
          <a:p>
            <a:pPr lvl="2" eaLnBrk="1" hangingPunct="1"/>
            <a:r>
              <a:rPr lang="en-US" altLang="en-US" dirty="0">
                <a:cs typeface="Times New Roman" panose="02020603050405020304" pitchFamily="18" charset="0"/>
              </a:rPr>
              <a:t>-</a:t>
            </a:r>
            <a:r>
              <a:rPr lang="en-US" altLang="en-US" dirty="0" err="1">
                <a:cs typeface="Times New Roman" panose="02020603050405020304" pitchFamily="18" charset="0"/>
              </a:rPr>
              <a:t>Jointness</a:t>
            </a:r>
            <a:endParaRPr lang="en-US" altLang="en-US" dirty="0">
              <a:cs typeface="Times New Roman" panose="02020603050405020304" pitchFamily="18" charset="0"/>
            </a:endParaRPr>
          </a:p>
          <a:p>
            <a:pPr lvl="2" eaLnBrk="1" hangingPunct="1"/>
            <a:r>
              <a:rPr lang="en-US" altLang="en-US" dirty="0">
                <a:cs typeface="Times New Roman" panose="02020603050405020304" pitchFamily="18" charset="0"/>
              </a:rPr>
              <a:t>-Is </a:t>
            </a:r>
            <a:r>
              <a:rPr lang="en-US" altLang="en-US" dirty="0" err="1">
                <a:cs typeface="Times New Roman" panose="02020603050405020304" pitchFamily="18" charset="0"/>
              </a:rPr>
              <a:t>AoA</a:t>
            </a:r>
            <a:r>
              <a:rPr lang="en-US" altLang="en-US" dirty="0">
                <a:cs typeface="Times New Roman" panose="02020603050405020304" pitchFamily="18" charset="0"/>
              </a:rPr>
              <a:t>, CONOPS complete; other alternatives considered (DOTMLPF)</a:t>
            </a:r>
          </a:p>
          <a:p>
            <a:pPr lvl="2" eaLnBrk="1" hangingPunct="1"/>
            <a:r>
              <a:rPr lang="en-US" altLang="en-US" dirty="0">
                <a:cs typeface="Times New Roman" panose="02020603050405020304" pitchFamily="18" charset="0"/>
              </a:rPr>
              <a:t>-Does the document identify incremental requirements</a:t>
            </a:r>
          </a:p>
          <a:p>
            <a:pPr lvl="2" eaLnBrk="1" hangingPunct="1"/>
            <a:r>
              <a:rPr lang="en-US" altLang="en-US" dirty="0">
                <a:cs typeface="Times New Roman" panose="02020603050405020304" pitchFamily="18" charset="0"/>
              </a:rPr>
              <a:t>-Need dates per increment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3"/>
            <a:r>
              <a:rPr lang="en-US" altLang="en-US" dirty="0">
                <a:cs typeface="Times New Roman" panose="02020603050405020304" pitchFamily="18" charset="0"/>
              </a:rPr>
              <a:t>Several points--</a:t>
            </a:r>
          </a:p>
          <a:p>
            <a:pPr lvl="1"/>
            <a:r>
              <a:rPr lang="en-US" altLang="en-US" dirty="0">
                <a:cs typeface="Times New Roman" panose="02020603050405020304" pitchFamily="18" charset="0"/>
              </a:rPr>
              <a:t>--The affordability goal should be presented in the context of an analysis of the resources that are projected to be available in the portfolio(s) or mission area(s) associated with the program</a:t>
            </a:r>
          </a:p>
          <a:p>
            <a:pPr lvl="1"/>
            <a:r>
              <a:rPr lang="en-US" altLang="en-US" dirty="0">
                <a:cs typeface="Times New Roman" panose="02020603050405020304" pitchFamily="18" charset="0"/>
              </a:rPr>
              <a:t> --In order to meet this requirement, you will need to provide a quantitative analysis of the program's portfolio or mission area across the life cycle of all products in the portfolio or mission area, including acquisition and operating and support budget suitability to absorb the proposed new start as a content change. </a:t>
            </a:r>
          </a:p>
          <a:p>
            <a:pPr lvl="1"/>
            <a:endParaRPr lang="en-US" altLang="en-US" dirty="0">
              <a:cs typeface="Times New Roman" panose="02020603050405020304" pitchFamily="18" charset="0"/>
            </a:endParaRPr>
          </a:p>
          <a:p>
            <a:pPr lvl="0"/>
            <a:endParaRPr lang="en-US" altLang="en-US" dirty="0">
              <a:cs typeface="Times New Roman" panose="02020603050405020304" pitchFamily="18" charset="0"/>
            </a:endParaRPr>
          </a:p>
          <a:p>
            <a:pPr>
              <a:defRPr/>
            </a:pPr>
            <a:r>
              <a:rPr lang="en-US" b="1" u="sng" dirty="0">
                <a:cs typeface="Times New Roman" panose="02020603050405020304" pitchFamily="18" charset="0"/>
              </a:rPr>
              <a:t>Digital Acquisition: [Can</a:t>
            </a:r>
            <a:r>
              <a:rPr lang="en-US" b="1" u="sng" baseline="0" dirty="0">
                <a:cs typeface="Times New Roman" panose="02020603050405020304" pitchFamily="18" charset="0"/>
              </a:rPr>
              <a:t> </a:t>
            </a:r>
            <a:r>
              <a:rPr lang="en-US" b="1" u="sng" dirty="0">
                <a:cs typeface="Times New Roman" panose="02020603050405020304" pitchFamily="18" charset="0"/>
              </a:rPr>
              <a:t>also address on</a:t>
            </a:r>
            <a:r>
              <a:rPr lang="en-US" b="1" u="sng" baseline="0" dirty="0">
                <a:cs typeface="Times New Roman" panose="02020603050405020304" pitchFamily="18" charset="0"/>
              </a:rPr>
              <a:t> slide 16 “Proposed Acquisition Strategy”]</a:t>
            </a:r>
            <a:endParaRPr lang="en-US" b="1" u="sng" dirty="0">
              <a:cs typeface="Times New Roman" panose="02020603050405020304" pitchFamily="18" charset="0"/>
            </a:endParaRPr>
          </a:p>
          <a:p>
            <a:pPr>
              <a:defRPr/>
            </a:pPr>
            <a:r>
              <a:rPr lang="en-US" b="0" dirty="0">
                <a:cs typeface="Times New Roman" panose="02020603050405020304" pitchFamily="18" charset="0"/>
              </a:rPr>
              <a:t>Per program objectives ensure Own the Technical Baseline (OTB) and Model Strategy objectives/ scope are covered:</a:t>
            </a:r>
          </a:p>
          <a:p>
            <a:pPr>
              <a:defRPr/>
            </a:pPr>
            <a:r>
              <a:rPr lang="en-US" b="0" dirty="0">
                <a:cs typeface="Times New Roman" panose="02020603050405020304" pitchFamily="18" charset="0"/>
              </a:rPr>
              <a:t>	OTB</a:t>
            </a:r>
            <a:r>
              <a:rPr lang="en-US" b="0" baseline="0" dirty="0">
                <a:cs typeface="Times New Roman" panose="02020603050405020304" pitchFamily="18" charset="0"/>
              </a:rPr>
              <a:t> - </a:t>
            </a:r>
            <a:r>
              <a:rPr lang="en-US" b="0" dirty="0">
                <a:cs typeface="Times New Roman" panose="02020603050405020304" pitchFamily="18" charset="0"/>
              </a:rPr>
              <a:t>Government Organic &amp; Controlled; Hybrid Government &amp; Contractor Collaborative; Government Influenced &amp; Contractor Supported</a:t>
            </a:r>
          </a:p>
          <a:p>
            <a:pPr>
              <a:defRPr/>
            </a:pPr>
            <a:r>
              <a:rPr lang="en-US" b="0" dirty="0">
                <a:cs typeface="Times New Roman" panose="02020603050405020304" pitchFamily="18" charset="0"/>
              </a:rPr>
              <a:t>	Modeling strategy - Model Centric; Model Collaborative; Model Supported.  Also Model-Services is a choice if a services acquisition.</a:t>
            </a:r>
          </a:p>
          <a:p>
            <a:pPr marL="168275" indent="-168275">
              <a:defRPr/>
            </a:pPr>
            <a:endParaRPr lang="en-US" b="1" dirty="0">
              <a:cs typeface="Times New Roman" panose="02020603050405020304" pitchFamily="18" charset="0"/>
            </a:endParaRPr>
          </a:p>
          <a:p>
            <a:pPr>
              <a:defRPr/>
            </a:pPr>
            <a:r>
              <a:rPr lang="en-US" i="1" dirty="0">
                <a:cs typeface="Times New Roman" panose="02020603050405020304" pitchFamily="18" charset="0"/>
              </a:rPr>
              <a:t>Note:  A Business &amp; Technical Strategy to optimize total system performance &amp; total ownership cost</a:t>
            </a:r>
          </a:p>
          <a:p>
            <a:pPr marL="0" lvl="3"/>
            <a:endParaRPr lang="en-US" altLang="en-US" dirty="0">
              <a:cs typeface="Times New Roman" panose="02020603050405020304" pitchFamily="18" charset="0"/>
            </a:endParaRPr>
          </a:p>
          <a:p>
            <a:endParaRPr lang="en-US" altLang="en-US" dirty="0">
              <a:cs typeface="Times New Roman" panose="02020603050405020304" pitchFamily="18" charset="0"/>
            </a:endParaRP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E6477538-435A-4A3F-8623-7D788C67469E}" type="slidenum">
              <a:rPr lang="en-US" altLang="en-US" sz="1200" smtClean="0"/>
              <a:pPr/>
              <a:t>8</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fld id="{BDB8C4F1-F2BB-4E64-A05C-5058E1A1DDA7}" type="slidenum">
              <a:rPr lang="en-US" altLang="en-US" sz="1200" smtClean="0"/>
              <a:pPr/>
              <a:t>9</a:t>
            </a:fld>
            <a:endParaRPr lang="en-US" altLang="en-US" sz="120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xfrm>
            <a:off x="727075" y="4416425"/>
            <a:ext cx="5526088"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cs typeface="Arial" panose="020B0604020202020204" pitchFamily="34" charset="0"/>
              </a:rPr>
              <a:t>The acquisition strategy shall address the estimated program cost and the planned program funding, including advanced procurement funding.</a:t>
            </a:r>
          </a:p>
          <a:p>
            <a:pPr eaLnBrk="1" hangingPunct="1"/>
            <a:r>
              <a:rPr lang="en-US" altLang="en-US" dirty="0"/>
              <a:t>Cost Estimate--Identify the cost estimating methodology used to estimate major program cost drivers (parametric, cost estimating relationship, analogy, engineering build-up, EVM data, etc.)</a:t>
            </a:r>
          </a:p>
          <a:p>
            <a:pPr lvl="1" eaLnBrk="1" hangingPunct="1"/>
            <a:r>
              <a:rPr lang="en-US" altLang="en-US" dirty="0"/>
              <a:t>Identify if any data was contractor provided as in a response to an RFI</a:t>
            </a:r>
          </a:p>
          <a:p>
            <a:r>
              <a:rPr lang="en-US" altLang="en-US" dirty="0">
                <a:cs typeface="Times New Roman" panose="02020603050405020304" pitchFamily="18" charset="0"/>
              </a:rPr>
              <a:t>Address any funding issues/disconnects, to include phasing/types of funds.  Explain your work around plans to continue performance.  How does this impact risk? What are MAJCOM commitments to supporting the program in the out-years</a:t>
            </a:r>
            <a:r>
              <a:rPr lang="en-US" altLang="en-US" dirty="0"/>
              <a:t>?</a:t>
            </a:r>
          </a:p>
          <a:p>
            <a:pPr lvl="1" eaLnBrk="1" hangingPunct="1"/>
            <a:r>
              <a:rPr lang="en-US" altLang="en-US" dirty="0"/>
              <a:t>AF requires that programs address sequestration and known shortfall by proposing “what the program would look like with available funding</a:t>
            </a:r>
          </a:p>
          <a:p>
            <a:pPr eaLnBrk="1" hangingPunct="1"/>
            <a:r>
              <a:rPr lang="en-US" altLang="en-US" u="sng" dirty="0"/>
              <a:t>OSD requires ACAT I programs to be fully funded.</a:t>
            </a:r>
            <a:r>
              <a:rPr lang="en-US" altLang="en-US" u="sng" dirty="0">
                <a:cs typeface="Times New Roman" panose="02020603050405020304" pitchFamily="18" charset="0"/>
              </a:rPr>
              <a:t>   </a:t>
            </a:r>
          </a:p>
          <a:p>
            <a:pPr lvl="1" eaLnBrk="1" hangingPunct="1"/>
            <a:r>
              <a:rPr lang="en-US" altLang="en-US" dirty="0"/>
              <a:t>If there is a funding mismatch, the PM should present a fully funded program at the “disconnect number.”</a:t>
            </a:r>
            <a:endParaRPr lang="en-US" altLang="en-US" dirty="0">
              <a:cs typeface="Times New Roman" panose="02020603050405020304" pitchFamily="18" charset="0"/>
            </a:endParaRPr>
          </a:p>
          <a:p>
            <a:pPr lvl="1" eaLnBrk="1" hangingPunct="1"/>
            <a:r>
              <a:rPr lang="en-US" altLang="en-US" dirty="0">
                <a:cs typeface="Arial" panose="020B0604020202020204" pitchFamily="34" charset="0"/>
              </a:rPr>
              <a:t>If an evolutionary approach is being used fully fund 1st increment of capability.  Funding of subsequent increments should be discussed. </a:t>
            </a:r>
          </a:p>
          <a:p>
            <a:pPr lvl="1" eaLnBrk="1" hangingPunct="1"/>
            <a:r>
              <a:rPr lang="en-US" altLang="en-US" dirty="0">
                <a:cs typeface="Times New Roman" panose="02020603050405020304" pitchFamily="18" charset="0"/>
              </a:rPr>
              <a:t>Is the program funding currently supported in the President’s Budget?</a:t>
            </a:r>
          </a:p>
          <a:p>
            <a:pPr lvl="1" eaLnBrk="1" hangingPunct="1"/>
            <a:r>
              <a:rPr lang="en-US" altLang="en-US" dirty="0">
                <a:cs typeface="Times New Roman" panose="02020603050405020304" pitchFamily="18" charset="0"/>
              </a:rPr>
              <a:t>Identify the percent of the estimate associated with providing for product support</a:t>
            </a:r>
            <a:endParaRPr lang="en-US" altLang="en-US" dirty="0"/>
          </a:p>
          <a:p>
            <a:pPr eaLnBrk="1" hangingPunct="1"/>
            <a:r>
              <a:rPr lang="en-US" altLang="en-US" dirty="0"/>
              <a:t>  </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Line 2"/>
          <p:cNvSpPr>
            <a:spLocks noChangeShapeType="1"/>
          </p:cNvSpPr>
          <p:nvPr/>
        </p:nvSpPr>
        <p:spPr bwMode="auto">
          <a:xfrm>
            <a:off x="381000" y="64516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 name="Text Box 3"/>
          <p:cNvSpPr txBox="1">
            <a:spLocks noChangeArrowheads="1"/>
          </p:cNvSpPr>
          <p:nvPr/>
        </p:nvSpPr>
        <p:spPr bwMode="auto">
          <a:xfrm>
            <a:off x="1270000" y="1233488"/>
            <a:ext cx="6553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defRPr/>
            </a:pPr>
            <a:r>
              <a:rPr lang="en-US" altLang="en-US" sz="2000" b="1" i="1">
                <a:latin typeface="Century Schoolbook" panose="02040604050505020304" pitchFamily="18" charset="0"/>
              </a:rPr>
              <a:t>I n t e g r i t y  -  S e r v i c e  -  E x c e l l e n c e</a:t>
            </a:r>
          </a:p>
        </p:txBody>
      </p:sp>
      <p:sp>
        <p:nvSpPr>
          <p:cNvPr id="5" name="Line 5"/>
          <p:cNvSpPr>
            <a:spLocks noChangeShapeType="1"/>
          </p:cNvSpPr>
          <p:nvPr/>
        </p:nvSpPr>
        <p:spPr bwMode="auto">
          <a:xfrm>
            <a:off x="381000" y="12319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6" name="Picture 13" descr="afsymb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 y="3698875"/>
            <a:ext cx="3305175" cy="260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4"/>
          <p:cNvSpPr txBox="1">
            <a:spLocks noChangeArrowheads="1"/>
          </p:cNvSpPr>
          <p:nvPr/>
        </p:nvSpPr>
        <p:spPr bwMode="auto">
          <a:xfrm>
            <a:off x="1406525" y="500063"/>
            <a:ext cx="6280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defRPr/>
            </a:pPr>
            <a:r>
              <a:rPr lang="en-US" altLang="en-US" sz="3600" b="1" i="1"/>
              <a:t>Headquarters U.S. Air Force</a:t>
            </a:r>
          </a:p>
        </p:txBody>
      </p:sp>
      <p:sp>
        <p:nvSpPr>
          <p:cNvPr id="50191" name="Rectangle 15"/>
          <p:cNvSpPr>
            <a:spLocks noGrp="1" noChangeArrowheads="1"/>
          </p:cNvSpPr>
          <p:nvPr>
            <p:ph type="ctrTitle"/>
          </p:nvPr>
        </p:nvSpPr>
        <p:spPr>
          <a:xfrm>
            <a:off x="276225" y="1962150"/>
            <a:ext cx="8486775" cy="1600200"/>
          </a:xfrm>
        </p:spPr>
        <p:txBody>
          <a:bodyPr/>
          <a:lstStyle>
            <a:lvl1pPr>
              <a:defRPr sz="4400" i="0"/>
            </a:lvl1pPr>
          </a:lstStyle>
          <a:p>
            <a:r>
              <a:rPr lang="en-US"/>
              <a:t>Click to edit Master title style</a:t>
            </a:r>
          </a:p>
        </p:txBody>
      </p:sp>
      <p:sp>
        <p:nvSpPr>
          <p:cNvPr id="8" name="Rectangle 6"/>
          <p:cNvSpPr>
            <a:spLocks noGrp="1" noChangeArrowheads="1"/>
          </p:cNvSpPr>
          <p:nvPr>
            <p:ph type="dt" sz="half" idx="10"/>
          </p:nvPr>
        </p:nvSpPr>
        <p:spPr/>
        <p:txBody>
          <a:bodyPr/>
          <a:lstStyle>
            <a:lvl1pPr>
              <a:defRPr/>
            </a:lvl1pPr>
          </a:lstStyle>
          <a:p>
            <a:pPr>
              <a:defRPr/>
            </a:pPr>
            <a:r>
              <a:rPr lang="en-US"/>
              <a:t>As of: </a:t>
            </a:r>
          </a:p>
        </p:txBody>
      </p:sp>
      <p:sp>
        <p:nvSpPr>
          <p:cNvPr id="9" name="Rectangle 7"/>
          <p:cNvSpPr>
            <a:spLocks noGrp="1" noChangeArrowheads="1"/>
          </p:cNvSpPr>
          <p:nvPr>
            <p:ph type="sldNum" sz="quarter" idx="11"/>
          </p:nvPr>
        </p:nvSpPr>
        <p:spPr/>
        <p:txBody>
          <a:bodyPr/>
          <a:lstStyle>
            <a:lvl1pPr>
              <a:defRPr/>
            </a:lvl1pPr>
          </a:lstStyle>
          <a:p>
            <a:pPr>
              <a:defRPr/>
            </a:pPr>
            <a:fld id="{347BA745-E464-400F-9109-CC32A5BDC3A7}"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1687612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90700" y="304800"/>
            <a:ext cx="6934200" cy="914400"/>
          </a:xfrm>
        </p:spPr>
        <p:txBody>
          <a:bodyPr/>
          <a:lstStyle/>
          <a:p>
            <a:r>
              <a:rPr lang="en-US"/>
              <a:t>Click to edit Master title style</a:t>
            </a:r>
          </a:p>
        </p:txBody>
      </p:sp>
      <p:sp>
        <p:nvSpPr>
          <p:cNvPr id="3" name="Text Placeholder 2"/>
          <p:cNvSpPr>
            <a:spLocks noGrp="1"/>
          </p:cNvSpPr>
          <p:nvPr>
            <p:ph type="body" sz="half" idx="1"/>
          </p:nvPr>
        </p:nvSpPr>
        <p:spPr>
          <a:xfrm>
            <a:off x="685800" y="1600200"/>
            <a:ext cx="3810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3810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a:xfrm>
            <a:off x="7162800" y="6477000"/>
            <a:ext cx="1905000" cy="457200"/>
          </a:xfrm>
        </p:spPr>
        <p:txBody>
          <a:bodyPr/>
          <a:lstStyle>
            <a:lvl1pPr>
              <a:defRPr/>
            </a:lvl1pPr>
          </a:lstStyle>
          <a:p>
            <a:pPr>
              <a:defRPr/>
            </a:pPr>
            <a:fld id="{B990AFA1-A246-44B3-8EFE-E769A6EB5DDD}" type="slidenum">
              <a:rPr lang="en-US"/>
              <a:pPr>
                <a:defRPr/>
              </a:pPr>
              <a:t>‹#›</a:t>
            </a:fld>
            <a:endParaRPr lang="en-US" dirty="0"/>
          </a:p>
        </p:txBody>
      </p:sp>
    </p:spTree>
    <p:extLst>
      <p:ext uri="{BB962C8B-B14F-4D97-AF65-F5344CB8AC3E}">
        <p14:creationId xmlns:p14="http://schemas.microsoft.com/office/powerpoint/2010/main" val="74660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pic>
        <p:nvPicPr>
          <p:cNvPr id="4" name="Picture 1037" descr="afsymbo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2113" y="90488"/>
            <a:ext cx="1346200" cy="106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dt" sz="half" idx="10"/>
          </p:nvPr>
        </p:nvSpPr>
        <p:spPr/>
        <p:txBody>
          <a:bodyPr/>
          <a:lstStyle>
            <a:lvl1pPr>
              <a:defRPr/>
            </a:lvl1pPr>
          </a:lstStyle>
          <a:p>
            <a:pPr>
              <a:defRPr/>
            </a:pPr>
            <a:r>
              <a:rPr lang="en-US"/>
              <a:t>As of: </a:t>
            </a:r>
          </a:p>
        </p:txBody>
      </p:sp>
      <p:sp>
        <p:nvSpPr>
          <p:cNvPr id="6" name="Rectangle 3"/>
          <p:cNvSpPr>
            <a:spLocks noGrp="1" noChangeArrowheads="1"/>
          </p:cNvSpPr>
          <p:nvPr>
            <p:ph type="sldNum" sz="quarter" idx="11"/>
          </p:nvPr>
        </p:nvSpPr>
        <p:spPr/>
        <p:txBody>
          <a:bodyPr/>
          <a:lstStyle>
            <a:lvl1pPr>
              <a:defRPr/>
            </a:lvl1pPr>
          </a:lstStyle>
          <a:p>
            <a:pPr>
              <a:defRPr/>
            </a:pPr>
            <a:fld id="{B38C3570-603B-4A34-A9C6-D7B50E3706DD}" type="slidenum">
              <a:rPr lang="en-US"/>
              <a:pPr>
                <a:defRPr/>
              </a:pPr>
              <a:t>‹#›</a:t>
            </a:fld>
            <a:endParaRPr lang="en-US" dirty="0">
              <a:solidFill>
                <a:schemeClr val="bg2"/>
              </a:solidFill>
            </a:endParaRPr>
          </a:p>
        </p:txBody>
      </p:sp>
    </p:spTree>
    <p:extLst>
      <p:ext uri="{BB962C8B-B14F-4D97-AF65-F5344CB8AC3E}">
        <p14:creationId xmlns:p14="http://schemas.microsoft.com/office/powerpoint/2010/main" val="3809224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As of: </a:t>
            </a:r>
          </a:p>
        </p:txBody>
      </p:sp>
      <p:sp>
        <p:nvSpPr>
          <p:cNvPr id="5" name="Slide Number Placeholder 4"/>
          <p:cNvSpPr>
            <a:spLocks noGrp="1"/>
          </p:cNvSpPr>
          <p:nvPr>
            <p:ph type="sldNum" sz="quarter" idx="11"/>
          </p:nvPr>
        </p:nvSpPr>
        <p:spPr/>
        <p:txBody>
          <a:bodyPr/>
          <a:lstStyle>
            <a:lvl1pPr>
              <a:defRPr/>
            </a:lvl1pPr>
          </a:lstStyle>
          <a:p>
            <a:pPr>
              <a:defRPr/>
            </a:pPr>
            <a:fld id="{4150CED8-ECFF-4146-AE39-D06ED0197E85}"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825379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As of: </a:t>
            </a:r>
          </a:p>
        </p:txBody>
      </p:sp>
      <p:sp>
        <p:nvSpPr>
          <p:cNvPr id="5" name="Slide Number Placeholder 4"/>
          <p:cNvSpPr>
            <a:spLocks noGrp="1"/>
          </p:cNvSpPr>
          <p:nvPr>
            <p:ph type="sldNum" sz="quarter" idx="11"/>
          </p:nvPr>
        </p:nvSpPr>
        <p:spPr/>
        <p:txBody>
          <a:bodyPr/>
          <a:lstStyle>
            <a:lvl1pPr>
              <a:defRPr/>
            </a:lvl1pPr>
          </a:lstStyle>
          <a:p>
            <a:pPr>
              <a:defRPr/>
            </a:pPr>
            <a:fld id="{361E00A4-9372-4C85-9E17-74B322E18BD4}"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2862401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276225" y="1504950"/>
            <a:ext cx="4122738"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51363" y="1504950"/>
            <a:ext cx="4122737"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r>
              <a:rPr lang="en-US"/>
              <a:t>As of: </a:t>
            </a:r>
          </a:p>
        </p:txBody>
      </p:sp>
      <p:sp>
        <p:nvSpPr>
          <p:cNvPr id="6" name="Slide Number Placeholder 5"/>
          <p:cNvSpPr>
            <a:spLocks noGrp="1"/>
          </p:cNvSpPr>
          <p:nvPr>
            <p:ph type="sldNum" sz="quarter" idx="11"/>
          </p:nvPr>
        </p:nvSpPr>
        <p:spPr/>
        <p:txBody>
          <a:bodyPr/>
          <a:lstStyle>
            <a:lvl1pPr>
              <a:defRPr/>
            </a:lvl1pPr>
          </a:lstStyle>
          <a:p>
            <a:pPr>
              <a:defRPr/>
            </a:pPr>
            <a:fld id="{22FE820A-86F4-4074-80D2-C2CADF2B6CD0}"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1355361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r>
              <a:rPr lang="en-US"/>
              <a:t>As of: </a:t>
            </a:r>
          </a:p>
        </p:txBody>
      </p:sp>
      <p:sp>
        <p:nvSpPr>
          <p:cNvPr id="4" name="Slide Number Placeholder 3"/>
          <p:cNvSpPr>
            <a:spLocks noGrp="1"/>
          </p:cNvSpPr>
          <p:nvPr>
            <p:ph type="sldNum" sz="quarter" idx="11"/>
          </p:nvPr>
        </p:nvSpPr>
        <p:spPr/>
        <p:txBody>
          <a:bodyPr/>
          <a:lstStyle>
            <a:lvl1pPr>
              <a:defRPr/>
            </a:lvl1pPr>
          </a:lstStyle>
          <a:p>
            <a:pPr>
              <a:defRPr/>
            </a:pPr>
            <a:fld id="{7DB977DC-359B-456F-8D0B-C64D093E29B2}"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3727872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As of: </a:t>
            </a:r>
          </a:p>
        </p:txBody>
      </p:sp>
      <p:sp>
        <p:nvSpPr>
          <p:cNvPr id="3" name="Slide Number Placeholder 2"/>
          <p:cNvSpPr>
            <a:spLocks noGrp="1"/>
          </p:cNvSpPr>
          <p:nvPr>
            <p:ph type="sldNum" sz="quarter" idx="11"/>
          </p:nvPr>
        </p:nvSpPr>
        <p:spPr/>
        <p:txBody>
          <a:bodyPr/>
          <a:lstStyle>
            <a:lvl1pPr>
              <a:defRPr/>
            </a:lvl1pPr>
          </a:lstStyle>
          <a:p>
            <a:pPr>
              <a:defRPr/>
            </a:pPr>
            <a:fld id="{899C0BFA-3757-4328-9051-EEFC4EF460FF}"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4256933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As of: </a:t>
            </a:r>
          </a:p>
        </p:txBody>
      </p:sp>
      <p:sp>
        <p:nvSpPr>
          <p:cNvPr id="5" name="Slide Number Placeholder 4"/>
          <p:cNvSpPr>
            <a:spLocks noGrp="1"/>
          </p:cNvSpPr>
          <p:nvPr>
            <p:ph type="sldNum" sz="quarter" idx="11"/>
          </p:nvPr>
        </p:nvSpPr>
        <p:spPr/>
        <p:txBody>
          <a:bodyPr/>
          <a:lstStyle>
            <a:lvl1pPr>
              <a:defRPr/>
            </a:lvl1pPr>
          </a:lstStyle>
          <a:p>
            <a:pPr>
              <a:defRPr/>
            </a:pPr>
            <a:fld id="{1FE138DF-ADB0-4517-9900-DB4EEB632736}"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4077327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790700" y="304800"/>
            <a:ext cx="6934200" cy="914400"/>
          </a:xfrm>
        </p:spPr>
        <p:txBody>
          <a:bodyPr/>
          <a:lstStyle/>
          <a:p>
            <a:r>
              <a:rPr lang="en-US"/>
              <a:t>Click to edit Master title style</a:t>
            </a:r>
          </a:p>
        </p:txBody>
      </p:sp>
      <p:sp>
        <p:nvSpPr>
          <p:cNvPr id="3" name="Table Placeholder 2"/>
          <p:cNvSpPr>
            <a:spLocks noGrp="1"/>
          </p:cNvSpPr>
          <p:nvPr>
            <p:ph type="tbl" idx="1"/>
          </p:nvPr>
        </p:nvSpPr>
        <p:spPr>
          <a:xfrm>
            <a:off x="685800" y="1600200"/>
            <a:ext cx="7772400" cy="4495800"/>
          </a:xfrm>
        </p:spPr>
        <p:txBody>
          <a:bodyPr/>
          <a:lstStyle/>
          <a:p>
            <a:pPr lvl="0"/>
            <a:endParaRPr lang="en-US" noProof="0" dirty="0"/>
          </a:p>
        </p:txBody>
      </p:sp>
      <p:sp>
        <p:nvSpPr>
          <p:cNvPr id="4" name="Rectangle 10"/>
          <p:cNvSpPr>
            <a:spLocks noGrp="1" noChangeArrowheads="1"/>
          </p:cNvSpPr>
          <p:nvPr>
            <p:ph type="sldNum" sz="quarter" idx="10"/>
          </p:nvPr>
        </p:nvSpPr>
        <p:spPr/>
        <p:txBody>
          <a:bodyPr/>
          <a:lstStyle>
            <a:lvl1pPr>
              <a:defRPr/>
            </a:lvl1pPr>
          </a:lstStyle>
          <a:p>
            <a:pPr>
              <a:defRPr/>
            </a:pPr>
            <a:fld id="{4246D0ED-7FA0-4C7F-A9EA-99AAEFDB04EA}" type="slidenum">
              <a:rPr lang="en-US"/>
              <a:pPr>
                <a:defRPr/>
              </a:pPr>
              <a:t>‹#›</a:t>
            </a:fld>
            <a:endParaRPr lang="en-US" dirty="0"/>
          </a:p>
        </p:txBody>
      </p:sp>
    </p:spTree>
    <p:extLst>
      <p:ext uri="{BB962C8B-B14F-4D97-AF65-F5344CB8AC3E}">
        <p14:creationId xmlns:p14="http://schemas.microsoft.com/office/powerpoint/2010/main" val="2025710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4" name="Picture 1037" descr="afsymbo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2113" y="90488"/>
            <a:ext cx="1346200" cy="106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dt" sz="half" idx="10"/>
          </p:nvPr>
        </p:nvSpPr>
        <p:spPr/>
        <p:txBody>
          <a:bodyPr/>
          <a:lstStyle>
            <a:lvl1pPr>
              <a:defRPr/>
            </a:lvl1pPr>
          </a:lstStyle>
          <a:p>
            <a:pPr>
              <a:defRPr/>
            </a:pPr>
            <a:r>
              <a:rPr lang="en-US"/>
              <a:t>As of: </a:t>
            </a:r>
          </a:p>
        </p:txBody>
      </p:sp>
      <p:sp>
        <p:nvSpPr>
          <p:cNvPr id="6" name="Rectangle 3"/>
          <p:cNvSpPr>
            <a:spLocks noGrp="1" noChangeArrowheads="1"/>
          </p:cNvSpPr>
          <p:nvPr>
            <p:ph type="sldNum" sz="quarter" idx="11"/>
          </p:nvPr>
        </p:nvSpPr>
        <p:spPr/>
        <p:txBody>
          <a:bodyPr/>
          <a:lstStyle>
            <a:lvl1pPr>
              <a:defRPr/>
            </a:lvl1pPr>
          </a:lstStyle>
          <a:p>
            <a:pPr>
              <a:defRPr/>
            </a:pPr>
            <a:fld id="{065A9764-384C-49F9-866A-6E696AFA78F0}" type="slidenum">
              <a:rPr lang="en-US"/>
              <a:pPr>
                <a:defRPr/>
              </a:pPr>
              <a:t>‹#›</a:t>
            </a:fld>
            <a:endParaRPr lang="en-US" dirty="0">
              <a:solidFill>
                <a:schemeClr val="bg2"/>
              </a:solidFill>
            </a:endParaRPr>
          </a:p>
        </p:txBody>
      </p:sp>
    </p:spTree>
    <p:extLst>
      <p:ext uri="{BB962C8B-B14F-4D97-AF65-F5344CB8AC3E}">
        <p14:creationId xmlns:p14="http://schemas.microsoft.com/office/powerpoint/2010/main" val="3168737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5" name="Rectangle 1027"/>
          <p:cNvSpPr>
            <a:spLocks noGrp="1" noChangeArrowheads="1"/>
          </p:cNvSpPr>
          <p:nvPr>
            <p:ph type="dt" sz="half" idx="2"/>
          </p:nvPr>
        </p:nvSpPr>
        <p:spPr bwMode="auto">
          <a:xfrm>
            <a:off x="0" y="6524625"/>
            <a:ext cx="1219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solidFill>
                  <a:srgbClr val="969696"/>
                </a:solidFill>
                <a:latin typeface="Arial" charset="0"/>
              </a:defRPr>
            </a:lvl1pPr>
          </a:lstStyle>
          <a:p>
            <a:pPr>
              <a:defRPr/>
            </a:pPr>
            <a:r>
              <a:rPr lang="en-US"/>
              <a:t>As of: </a:t>
            </a:r>
          </a:p>
        </p:txBody>
      </p:sp>
      <p:sp>
        <p:nvSpPr>
          <p:cNvPr id="49156" name="Rectangle 1028"/>
          <p:cNvSpPr>
            <a:spLocks noGrp="1" noChangeArrowheads="1"/>
          </p:cNvSpPr>
          <p:nvPr>
            <p:ph type="sldNum" sz="quarter" idx="4"/>
          </p:nvPr>
        </p:nvSpPr>
        <p:spPr bwMode="auto">
          <a:xfrm>
            <a:off x="7988300" y="6524625"/>
            <a:ext cx="1143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rgbClr val="7F7F7F"/>
                </a:solidFill>
              </a:defRPr>
            </a:lvl1pPr>
          </a:lstStyle>
          <a:p>
            <a:pPr>
              <a:defRPr/>
            </a:pPr>
            <a:fld id="{10C5E366-B043-444C-BD8D-2B67E33A4734}" type="slidenum">
              <a:rPr lang="en-US" altLang="en-US"/>
              <a:pPr>
                <a:defRPr/>
              </a:pPr>
              <a:t>‹#›</a:t>
            </a:fld>
            <a:endParaRPr lang="en-US" altLang="en-US"/>
          </a:p>
        </p:txBody>
      </p:sp>
      <p:sp>
        <p:nvSpPr>
          <p:cNvPr id="1028" name="Text Box 1029"/>
          <p:cNvSpPr txBox="1">
            <a:spLocks noChangeArrowheads="1"/>
          </p:cNvSpPr>
          <p:nvPr/>
        </p:nvSpPr>
        <p:spPr bwMode="auto">
          <a:xfrm>
            <a:off x="1295400" y="6491288"/>
            <a:ext cx="6553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defRPr/>
            </a:pPr>
            <a:r>
              <a:rPr lang="en-US" altLang="en-US" sz="1600" b="1" i="1">
                <a:latin typeface="Century Schoolbook" panose="02040604050505020304" pitchFamily="18" charset="0"/>
              </a:rPr>
              <a:t>I n t e g r i t y  -  S e r v i c e  -  E x c e l l e n c e</a:t>
            </a:r>
          </a:p>
        </p:txBody>
      </p:sp>
      <p:sp>
        <p:nvSpPr>
          <p:cNvPr id="1029" name="Rectangle 1030"/>
          <p:cNvSpPr>
            <a:spLocks noGrp="1" noChangeArrowheads="1"/>
          </p:cNvSpPr>
          <p:nvPr>
            <p:ph type="title"/>
          </p:nvPr>
        </p:nvSpPr>
        <p:spPr bwMode="auto">
          <a:xfrm>
            <a:off x="1663700" y="76200"/>
            <a:ext cx="71437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Line 1035"/>
          <p:cNvSpPr>
            <a:spLocks noChangeShapeType="1"/>
          </p:cNvSpPr>
          <p:nvPr/>
        </p:nvSpPr>
        <p:spPr bwMode="auto">
          <a:xfrm>
            <a:off x="381000" y="64516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1" name="Line 1036"/>
          <p:cNvSpPr>
            <a:spLocks noChangeShapeType="1"/>
          </p:cNvSpPr>
          <p:nvPr/>
        </p:nvSpPr>
        <p:spPr bwMode="auto">
          <a:xfrm>
            <a:off x="381000" y="12319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037" descr="afsymbol"/>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92113" y="90488"/>
            <a:ext cx="1346200" cy="106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040"/>
          <p:cNvSpPr>
            <a:spLocks noGrp="1" noChangeArrowheads="1"/>
          </p:cNvSpPr>
          <p:nvPr>
            <p:ph type="body" idx="1"/>
          </p:nvPr>
        </p:nvSpPr>
        <p:spPr bwMode="auto">
          <a:xfrm>
            <a:off x="276225" y="1504950"/>
            <a:ext cx="8397875"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0"/>
            <a:r>
              <a:rPr lang="en-US" altLang="en-US"/>
              <a:t>2nd Bullet</a:t>
            </a:r>
          </a:p>
        </p:txBody>
      </p:sp>
    </p:spTree>
  </p:cSld>
  <p:clrMap bg1="lt1" tx1="dk1" bg2="lt2" tx2="dk2" accent1="accent1" accent2="accent2" accent3="accent3" accent4="accent4" accent5="accent5" accent6="accent6" hlink="hlink" folHlink="folHlink"/>
  <p:sldLayoutIdLst>
    <p:sldLayoutId id="2147484471" r:id="rId1"/>
    <p:sldLayoutId id="2147484472" r:id="rId2"/>
    <p:sldLayoutId id="2147484473" r:id="rId3"/>
    <p:sldLayoutId id="2147484474" r:id="rId4"/>
    <p:sldLayoutId id="2147484476" r:id="rId5"/>
    <p:sldLayoutId id="2147484477" r:id="rId6"/>
    <p:sldLayoutId id="2147484480" r:id="rId7"/>
    <p:sldLayoutId id="2147484482" r:id="rId8"/>
    <p:sldLayoutId id="2147484483" r:id="rId9"/>
    <p:sldLayoutId id="2147484484" r:id="rId10"/>
    <p:sldLayoutId id="2147484497" r:id="rId11"/>
  </p:sldLayoutIdLst>
  <p:hf hdr="0" ftr="0" dt="0"/>
  <p:txStyles>
    <p:titleStyle>
      <a:lvl1pPr algn="r" rtl="0" eaLnBrk="0" fontAlgn="base" hangingPunct="0">
        <a:spcBef>
          <a:spcPct val="0"/>
        </a:spcBef>
        <a:spcAft>
          <a:spcPct val="0"/>
        </a:spcAft>
        <a:defRPr sz="28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p:titleStyle>
    <p:bodyStyle>
      <a:lvl1pPr marL="285750" indent="-285750" algn="l" rtl="0" eaLnBrk="0" fontAlgn="base" hangingPunct="0">
        <a:spcBef>
          <a:spcPct val="50000"/>
        </a:spcBef>
        <a:spcAft>
          <a:spcPct val="0"/>
        </a:spcAft>
        <a:buClr>
          <a:srgbClr val="151C77"/>
        </a:buClr>
        <a:buSzPct val="80000"/>
        <a:buFont typeface="Wingdings" panose="05000000000000000000" pitchFamily="2" charset="2"/>
        <a:buChar char="n"/>
        <a:defRPr sz="2000" b="1">
          <a:solidFill>
            <a:schemeClr val="tx1"/>
          </a:solidFill>
          <a:latin typeface="+mn-lt"/>
          <a:ea typeface="+mn-ea"/>
          <a:cs typeface="+mn-cs"/>
        </a:defRPr>
      </a:lvl1pPr>
      <a:lvl2pPr marL="688975" indent="-282575" algn="l" rtl="0" eaLnBrk="0" fontAlgn="base" hangingPunct="0">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2pPr>
      <a:lvl3pPr marL="1027113" indent="-223838" algn="l" rtl="0" eaLnBrk="0" fontAlgn="base" hangingPunct="0">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3pPr>
      <a:lvl4pPr marL="1600200" indent="-228600" algn="l" rtl="0" eaLnBrk="0" fontAlgn="base" hangingPunct="0">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4pPr>
      <a:lvl5pPr marL="2057400" indent="-228600" algn="l" rtl="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8.xml"/><Relationship Id="rId1" Type="http://schemas.openxmlformats.org/officeDocument/2006/relationships/slideLayout" Target="../slideLayouts/slideLayout2.xml"/><Relationship Id="rId5" Type="http://schemas.openxmlformats.org/officeDocument/2006/relationships/hyperlink" Target="https://dodcio.defense.gov/Portals/0/Documents/DoD%20Enterprise%20DevSecOps%20Reference%20Design%20v1.0_Public%20Release.pdf?ver=2019-09-26-115824-583" TargetMode="External"/><Relationship Id="rId4" Type="http://schemas.openxmlformats.org/officeDocument/2006/relationships/image" Target="../media/image6.jpg"/></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usaf.dps.mil/teams/afmcde" TargetMode="External"/><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ChangeArrowheads="1"/>
          </p:cNvSpPr>
          <p:nvPr/>
        </p:nvSpPr>
        <p:spPr bwMode="auto">
          <a:xfrm>
            <a:off x="447675" y="1997075"/>
            <a:ext cx="83058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r">
              <a:spcBef>
                <a:spcPct val="0"/>
              </a:spcBef>
              <a:buClrTx/>
              <a:buSzTx/>
              <a:buFontTx/>
              <a:buNone/>
            </a:pPr>
            <a:r>
              <a:rPr lang="en-US" altLang="en-US" sz="4400">
                <a:solidFill>
                  <a:srgbClr val="151C77"/>
                </a:solidFill>
                <a:cs typeface="Arial" panose="020B0604020202020204" pitchFamily="34" charset="0"/>
              </a:rPr>
              <a:t> </a:t>
            </a:r>
            <a:endParaRPr lang="en-US" altLang="en-US" sz="4400">
              <a:solidFill>
                <a:srgbClr val="002060"/>
              </a:solidFill>
              <a:latin typeface="Times New Roman" panose="02020603050405020304" pitchFamily="18" charset="0"/>
            </a:endParaRPr>
          </a:p>
        </p:txBody>
      </p:sp>
      <p:sp>
        <p:nvSpPr>
          <p:cNvPr id="34819" name="Rectangle 4"/>
          <p:cNvSpPr>
            <a:spLocks noChangeArrowheads="1"/>
          </p:cNvSpPr>
          <p:nvPr/>
        </p:nvSpPr>
        <p:spPr bwMode="auto">
          <a:xfrm>
            <a:off x="3783013" y="4475163"/>
            <a:ext cx="4970462" cy="136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r">
              <a:spcBef>
                <a:spcPct val="0"/>
              </a:spcBef>
              <a:buClrTx/>
              <a:buSzTx/>
              <a:buFontTx/>
              <a:buNone/>
            </a:pPr>
            <a:r>
              <a:rPr lang="en-US" altLang="en-US" dirty="0"/>
              <a:t>Rank, Name</a:t>
            </a:r>
          </a:p>
          <a:p>
            <a:pPr algn="r">
              <a:spcBef>
                <a:spcPct val="0"/>
              </a:spcBef>
              <a:buClrTx/>
              <a:buSzTx/>
              <a:buFontTx/>
              <a:buNone/>
            </a:pPr>
            <a:r>
              <a:rPr lang="en-US" altLang="en-US" dirty="0"/>
              <a:t>Office Symbol</a:t>
            </a:r>
          </a:p>
          <a:p>
            <a:pPr algn="r">
              <a:spcBef>
                <a:spcPct val="0"/>
              </a:spcBef>
              <a:buClrTx/>
              <a:buSzTx/>
              <a:buFontTx/>
              <a:buNone/>
            </a:pPr>
            <a:r>
              <a:rPr lang="en-US" altLang="en-US" dirty="0"/>
              <a:t>Date of Briefing</a:t>
            </a:r>
          </a:p>
          <a:p>
            <a:pPr algn="r">
              <a:spcBef>
                <a:spcPct val="0"/>
              </a:spcBef>
              <a:buClrTx/>
              <a:buSzTx/>
              <a:buFontTx/>
              <a:buNone/>
            </a:pPr>
            <a:r>
              <a:rPr lang="en-US" altLang="en-US" dirty="0"/>
              <a:t>Version # </a:t>
            </a:r>
          </a:p>
          <a:p>
            <a:pPr algn="r">
              <a:spcBef>
                <a:spcPct val="0"/>
              </a:spcBef>
              <a:buClrTx/>
              <a:buSzTx/>
              <a:buFontTx/>
              <a:buNone/>
            </a:pPr>
            <a:r>
              <a:rPr lang="en-US" altLang="en-US" sz="1600" dirty="0"/>
              <a:t>Updated: April 18</a:t>
            </a:r>
          </a:p>
          <a:p>
            <a:pPr algn="r">
              <a:spcBef>
                <a:spcPct val="0"/>
              </a:spcBef>
              <a:buClrTx/>
              <a:buSzTx/>
              <a:buFontTx/>
              <a:buNone/>
            </a:pPr>
            <a:endParaRPr lang="en-US" altLang="en-US" dirty="0"/>
          </a:p>
          <a:p>
            <a:pPr algn="r">
              <a:spcBef>
                <a:spcPct val="0"/>
              </a:spcBef>
              <a:buClrTx/>
              <a:buSzTx/>
              <a:buFontTx/>
              <a:buNone/>
            </a:pPr>
            <a:endParaRPr lang="en-US" altLang="en-US" b="0" dirty="0"/>
          </a:p>
        </p:txBody>
      </p:sp>
      <p:sp>
        <p:nvSpPr>
          <p:cNvPr id="34820" name="Rectangle 1"/>
          <p:cNvSpPr>
            <a:spLocks noChangeArrowheads="1"/>
          </p:cNvSpPr>
          <p:nvPr/>
        </p:nvSpPr>
        <p:spPr bwMode="auto">
          <a:xfrm>
            <a:off x="3389313" y="3579813"/>
            <a:ext cx="420687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dirty="0"/>
              <a:t>This template is for guidance</a:t>
            </a:r>
          </a:p>
          <a:p>
            <a:pPr algn="ctr">
              <a:spcBef>
                <a:spcPct val="0"/>
              </a:spcBef>
              <a:buClrTx/>
              <a:buSzTx/>
              <a:buFontTx/>
              <a:buNone/>
            </a:pPr>
            <a:r>
              <a:rPr lang="en-US" altLang="en-US" sz="1400" dirty="0"/>
              <a:t>and is not mandatory.  If tailoring, please ensure to include statutory items at minimum.</a:t>
            </a:r>
          </a:p>
        </p:txBody>
      </p:sp>
      <p:sp>
        <p:nvSpPr>
          <p:cNvPr id="34821" name="Rectangle 2"/>
          <p:cNvSpPr>
            <a:spLocks noChangeArrowheads="1"/>
          </p:cNvSpPr>
          <p:nvPr/>
        </p:nvSpPr>
        <p:spPr bwMode="auto">
          <a:xfrm>
            <a:off x="1157288" y="1997075"/>
            <a:ext cx="724058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r">
              <a:spcBef>
                <a:spcPct val="0"/>
              </a:spcBef>
              <a:buClrTx/>
              <a:buSzTx/>
              <a:buFontTx/>
              <a:buNone/>
            </a:pPr>
            <a:r>
              <a:rPr lang="en-US" altLang="en-US" sz="3600" b="0" dirty="0">
                <a:solidFill>
                  <a:srgbClr val="002060"/>
                </a:solidFill>
              </a:rPr>
              <a:t>Acquisition Strategy Panel (ASP) 		    Template</a:t>
            </a:r>
          </a:p>
        </p:txBody>
      </p:sp>
      <p:sp>
        <p:nvSpPr>
          <p:cNvPr id="34822" name="Rectangle 4"/>
          <p:cNvSpPr>
            <a:spLocks noChangeArrowheads="1"/>
          </p:cNvSpPr>
          <p:nvPr/>
        </p:nvSpPr>
        <p:spPr bwMode="auto">
          <a:xfrm>
            <a:off x="2447131" y="6407277"/>
            <a:ext cx="4660900" cy="307777"/>
          </a:xfrm>
          <a:prstGeom prst="rect">
            <a:avLst/>
          </a:prstGeom>
          <a:solidFill>
            <a:srgbClr val="FFFF00"/>
          </a:solidFill>
          <a:ln>
            <a:solidFill>
              <a:schemeClr val="tx1"/>
            </a:solidFill>
          </a:ln>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b="0" dirty="0"/>
              <a:t>Please refer to the notes section for valuable guidance</a:t>
            </a:r>
          </a:p>
        </p:txBody>
      </p:sp>
      <p:sp>
        <p:nvSpPr>
          <p:cNvPr id="2" name="Slide Number Placeholder 1"/>
          <p:cNvSpPr>
            <a:spLocks noGrp="1"/>
          </p:cNvSpPr>
          <p:nvPr>
            <p:ph type="sldNum" sz="quarter" idx="11"/>
          </p:nvPr>
        </p:nvSpPr>
        <p:spPr/>
        <p:txBody>
          <a:bodyPr/>
          <a:lstStyle/>
          <a:p>
            <a:pPr>
              <a:defRPr/>
            </a:pPr>
            <a:fld id="{347BA745-E464-400F-9109-CC32A5BDC3A7}" type="slidenum">
              <a:rPr lang="en-US" altLang="en-US" smtClean="0"/>
              <a:pPr>
                <a:defRPr/>
              </a:pPr>
              <a:t>1</a:t>
            </a:fld>
            <a:endParaRPr lang="en-US" altLang="en-US">
              <a:solidFill>
                <a:schemeClr val="bg2"/>
              </a:solidFill>
            </a:endParaRPr>
          </a:p>
        </p:txBody>
      </p:sp>
      <p:sp>
        <p:nvSpPr>
          <p:cNvPr id="3" name="TextBox 2"/>
          <p:cNvSpPr txBox="1"/>
          <p:nvPr/>
        </p:nvSpPr>
        <p:spPr>
          <a:xfrm>
            <a:off x="2790063" y="4991208"/>
            <a:ext cx="3621024" cy="954107"/>
          </a:xfrm>
          <a:prstGeom prst="rect">
            <a:avLst/>
          </a:prstGeom>
          <a:solidFill>
            <a:srgbClr val="FFFF00"/>
          </a:solidFill>
          <a:ln w="12700">
            <a:solidFill>
              <a:schemeClr val="tx1"/>
            </a:solidFill>
          </a:ln>
        </p:spPr>
        <p:txBody>
          <a:bodyPr wrap="square" rtlCol="0">
            <a:spAutoFit/>
          </a:bodyPr>
          <a:lstStyle/>
          <a:p>
            <a:r>
              <a:rPr lang="en-US" dirty="0"/>
              <a:t>This document includes AFLCMC/AQ-AZ and Digital Campaign recommended additional guidance for ASP preparation.  Last Updated Feb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7346" name="Object 2"/>
          <p:cNvGraphicFramePr>
            <a:graphicFrameLocks noChangeAspect="1"/>
          </p:cNvGraphicFramePr>
          <p:nvPr/>
        </p:nvGraphicFramePr>
        <p:xfrm>
          <a:off x="1479550" y="593725"/>
          <a:ext cx="6808788" cy="5922963"/>
        </p:xfrm>
        <a:graphic>
          <a:graphicData uri="http://schemas.openxmlformats.org/presentationml/2006/ole">
            <mc:AlternateContent xmlns:mc="http://schemas.openxmlformats.org/markup-compatibility/2006">
              <mc:Choice xmlns:v="urn:schemas-microsoft-com:vml" Requires="v">
                <p:oleObj name="Worksheet" r:id="rId3" imgW="9382176" imgH="8163034" progId="Excel.Sheet.12">
                  <p:embed/>
                </p:oleObj>
              </mc:Choice>
              <mc:Fallback>
                <p:oleObj name="Worksheet" r:id="rId3" imgW="9382176" imgH="8163034" progId="Excel.Sheet.12">
                  <p:embed/>
                  <p:pic>
                    <p:nvPicPr>
                      <p:cNvPr id="57346"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9550" y="593725"/>
                        <a:ext cx="6808788" cy="5922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TextBox 2"/>
          <p:cNvSpPr txBox="1">
            <a:spLocks noChangeArrowheads="1"/>
          </p:cNvSpPr>
          <p:nvPr/>
        </p:nvSpPr>
        <p:spPr bwMode="auto">
          <a:xfrm>
            <a:off x="3151156" y="0"/>
            <a:ext cx="3465576" cy="461665"/>
          </a:xfrm>
          <a:prstGeom prst="rect">
            <a:avLst/>
          </a:prstGeom>
          <a:solidFill>
            <a:srgbClr val="FFFF00"/>
          </a:solidFill>
          <a:ln w="9525">
            <a:solidFill>
              <a:schemeClr val="tx1"/>
            </a:solidFill>
            <a:miter lim="800000"/>
            <a:headEnd/>
            <a:tailEnd/>
          </a:ln>
        </p:spPr>
        <p:txBody>
          <a:bodyPr wrap="squar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2400" dirty="0"/>
              <a:t>MANDATORY SLIDE</a:t>
            </a:r>
          </a:p>
        </p:txBody>
      </p:sp>
      <p:sp>
        <p:nvSpPr>
          <p:cNvPr id="3" name="Slide Number Placeholder 2"/>
          <p:cNvSpPr>
            <a:spLocks noGrp="1"/>
          </p:cNvSpPr>
          <p:nvPr>
            <p:ph type="sldNum" sz="quarter" idx="11"/>
          </p:nvPr>
        </p:nvSpPr>
        <p:spPr/>
        <p:txBody>
          <a:bodyPr/>
          <a:lstStyle/>
          <a:p>
            <a:pPr>
              <a:defRPr/>
            </a:pPr>
            <a:fld id="{4150CED8-ECFF-4146-AE39-D06ED0197E85}" type="slidenum">
              <a:rPr lang="en-US" altLang="en-US" smtClean="0"/>
              <a:pPr>
                <a:defRPr/>
              </a:pPr>
              <a:t>10</a:t>
            </a:fld>
            <a:endParaRPr lang="en-US" altLang="en-US">
              <a:solidFill>
                <a:schemeClr val="bg2"/>
              </a:solidFill>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9396" name="Group 4"/>
          <p:cNvGrpSpPr>
            <a:grpSpLocks/>
          </p:cNvGrpSpPr>
          <p:nvPr/>
        </p:nvGrpSpPr>
        <p:grpSpPr bwMode="auto">
          <a:xfrm>
            <a:off x="76200" y="1219200"/>
            <a:ext cx="8953500" cy="5514975"/>
            <a:chOff x="48" y="768"/>
            <a:chExt cx="5640" cy="3474"/>
          </a:xfrm>
        </p:grpSpPr>
        <p:sp>
          <p:nvSpPr>
            <p:cNvPr id="59401" name="Rectangle 4"/>
            <p:cNvSpPr>
              <a:spLocks noChangeArrowheads="1"/>
            </p:cNvSpPr>
            <p:nvPr/>
          </p:nvSpPr>
          <p:spPr bwMode="auto">
            <a:xfrm>
              <a:off x="2370" y="1289"/>
              <a:ext cx="240" cy="240"/>
            </a:xfrm>
            <a:prstGeom prst="rect">
              <a:avLst/>
            </a:prstGeom>
            <a:solidFill>
              <a:srgbClr val="00FF00"/>
            </a:solidFill>
            <a:ln w="9525">
              <a:solidFill>
                <a:schemeClr val="tx1"/>
              </a:solidFill>
              <a:miter lim="800000"/>
              <a:headEnd/>
              <a:tailEnd/>
            </a:ln>
          </p:spPr>
          <p:txBody>
            <a:bodyPr wrap="none" lIns="0" tIns="0" rIns="0" bIns="0"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endParaRPr>
            </a:p>
          </p:txBody>
        </p:sp>
        <p:sp>
          <p:nvSpPr>
            <p:cNvPr id="59402" name="Rectangle 5"/>
            <p:cNvSpPr>
              <a:spLocks noChangeArrowheads="1"/>
            </p:cNvSpPr>
            <p:nvPr/>
          </p:nvSpPr>
          <p:spPr bwMode="auto">
            <a:xfrm>
              <a:off x="2370" y="1529"/>
              <a:ext cx="240" cy="240"/>
            </a:xfrm>
            <a:prstGeom prst="rect">
              <a:avLst/>
            </a:prstGeom>
            <a:solidFill>
              <a:srgbClr val="00FF00"/>
            </a:solidFill>
            <a:ln w="9525">
              <a:solidFill>
                <a:schemeClr val="tx1"/>
              </a:solidFill>
              <a:miter lim="800000"/>
              <a:headEnd/>
              <a:tailEnd/>
            </a:ln>
          </p:spPr>
          <p:txBody>
            <a:bodyPr wrap="none" lIns="0" tIns="0" rIns="0" bIns="0"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endParaRPr>
            </a:p>
          </p:txBody>
        </p:sp>
        <p:sp>
          <p:nvSpPr>
            <p:cNvPr id="59403" name="Rectangle 6"/>
            <p:cNvSpPr>
              <a:spLocks noChangeArrowheads="1"/>
            </p:cNvSpPr>
            <p:nvPr/>
          </p:nvSpPr>
          <p:spPr bwMode="auto">
            <a:xfrm>
              <a:off x="2370" y="1769"/>
              <a:ext cx="240" cy="240"/>
            </a:xfrm>
            <a:prstGeom prst="rect">
              <a:avLst/>
            </a:prstGeom>
            <a:solidFill>
              <a:srgbClr val="00FF00"/>
            </a:solidFill>
            <a:ln w="9525">
              <a:solidFill>
                <a:schemeClr val="tx1"/>
              </a:solidFill>
              <a:miter lim="800000"/>
              <a:headEnd/>
              <a:tailEnd/>
            </a:ln>
          </p:spPr>
          <p:txBody>
            <a:bodyPr wrap="none" lIns="0" tIns="0" rIns="0" bIns="0"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endParaRPr>
            </a:p>
          </p:txBody>
        </p:sp>
        <p:sp>
          <p:nvSpPr>
            <p:cNvPr id="59404" name="Rectangle 7"/>
            <p:cNvSpPr>
              <a:spLocks noChangeArrowheads="1"/>
            </p:cNvSpPr>
            <p:nvPr/>
          </p:nvSpPr>
          <p:spPr bwMode="auto">
            <a:xfrm>
              <a:off x="2370" y="2009"/>
              <a:ext cx="240" cy="240"/>
            </a:xfrm>
            <a:prstGeom prst="rect">
              <a:avLst/>
            </a:prstGeom>
            <a:solidFill>
              <a:srgbClr val="00FF00"/>
            </a:solidFill>
            <a:ln w="9525">
              <a:solidFill>
                <a:schemeClr val="tx1"/>
              </a:solidFill>
              <a:miter lim="800000"/>
              <a:headEnd/>
              <a:tailEnd/>
            </a:ln>
          </p:spPr>
          <p:txBody>
            <a:bodyPr wrap="none" lIns="0" tIns="0" rIns="0" bIns="0"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endParaRPr>
            </a:p>
          </p:txBody>
        </p:sp>
        <p:sp>
          <p:nvSpPr>
            <p:cNvPr id="59405" name="Rectangle 8"/>
            <p:cNvSpPr>
              <a:spLocks noChangeArrowheads="1"/>
            </p:cNvSpPr>
            <p:nvPr/>
          </p:nvSpPr>
          <p:spPr bwMode="auto">
            <a:xfrm>
              <a:off x="2370" y="2249"/>
              <a:ext cx="240" cy="240"/>
            </a:xfrm>
            <a:prstGeom prst="rect">
              <a:avLst/>
            </a:prstGeom>
            <a:solidFill>
              <a:srgbClr val="00FF00"/>
            </a:solidFill>
            <a:ln w="9525">
              <a:solidFill>
                <a:schemeClr val="tx1"/>
              </a:solidFill>
              <a:miter lim="800000"/>
              <a:headEnd/>
              <a:tailEnd/>
            </a:ln>
          </p:spPr>
          <p:txBody>
            <a:bodyPr wrap="none" lIns="0" tIns="0" rIns="0" bIns="0"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endParaRPr>
            </a:p>
          </p:txBody>
        </p:sp>
        <p:sp>
          <p:nvSpPr>
            <p:cNvPr id="59406" name="Rectangle 9"/>
            <p:cNvSpPr>
              <a:spLocks noChangeArrowheads="1"/>
            </p:cNvSpPr>
            <p:nvPr/>
          </p:nvSpPr>
          <p:spPr bwMode="auto">
            <a:xfrm>
              <a:off x="2610" y="1289"/>
              <a:ext cx="240" cy="240"/>
            </a:xfrm>
            <a:prstGeom prst="rect">
              <a:avLst/>
            </a:prstGeom>
            <a:solidFill>
              <a:srgbClr val="FFFF00"/>
            </a:solidFill>
            <a:ln w="9525">
              <a:solidFill>
                <a:schemeClr val="tx1"/>
              </a:solidFill>
              <a:miter lim="800000"/>
              <a:headEnd/>
              <a:tailEnd/>
            </a:ln>
          </p:spPr>
          <p:txBody>
            <a:bodyPr wrap="none" lIns="0" tIns="0" rIns="0" bIns="0"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endParaRPr>
            </a:p>
          </p:txBody>
        </p:sp>
        <p:sp>
          <p:nvSpPr>
            <p:cNvPr id="59407" name="Rectangle 10"/>
            <p:cNvSpPr>
              <a:spLocks noChangeArrowheads="1"/>
            </p:cNvSpPr>
            <p:nvPr/>
          </p:nvSpPr>
          <p:spPr bwMode="auto">
            <a:xfrm>
              <a:off x="2610" y="1529"/>
              <a:ext cx="240" cy="240"/>
            </a:xfrm>
            <a:prstGeom prst="rect">
              <a:avLst/>
            </a:prstGeom>
            <a:solidFill>
              <a:srgbClr val="FFFF00"/>
            </a:solidFill>
            <a:ln w="9525">
              <a:solidFill>
                <a:schemeClr val="tx1"/>
              </a:solidFill>
              <a:miter lim="800000"/>
              <a:headEnd/>
              <a:tailEnd/>
            </a:ln>
          </p:spPr>
          <p:txBody>
            <a:bodyPr wrap="none" lIns="0" tIns="0" rIns="0" bIns="0"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endParaRPr>
            </a:p>
          </p:txBody>
        </p:sp>
        <p:sp>
          <p:nvSpPr>
            <p:cNvPr id="59408" name="Rectangle 11"/>
            <p:cNvSpPr>
              <a:spLocks noChangeArrowheads="1"/>
            </p:cNvSpPr>
            <p:nvPr/>
          </p:nvSpPr>
          <p:spPr bwMode="auto">
            <a:xfrm>
              <a:off x="2610" y="1769"/>
              <a:ext cx="240" cy="240"/>
            </a:xfrm>
            <a:prstGeom prst="rect">
              <a:avLst/>
            </a:prstGeom>
            <a:solidFill>
              <a:srgbClr val="00FF00"/>
            </a:solidFill>
            <a:ln w="9525">
              <a:solidFill>
                <a:schemeClr val="tx1"/>
              </a:solidFill>
              <a:miter lim="800000"/>
              <a:headEnd/>
              <a:tailEnd/>
            </a:ln>
          </p:spPr>
          <p:txBody>
            <a:bodyPr wrap="none" lIns="0" tIns="0" rIns="0" bIns="0"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endParaRPr>
            </a:p>
          </p:txBody>
        </p:sp>
        <p:sp>
          <p:nvSpPr>
            <p:cNvPr id="59409" name="Rectangle 12"/>
            <p:cNvSpPr>
              <a:spLocks noChangeArrowheads="1"/>
            </p:cNvSpPr>
            <p:nvPr/>
          </p:nvSpPr>
          <p:spPr bwMode="auto">
            <a:xfrm>
              <a:off x="2610" y="2009"/>
              <a:ext cx="240" cy="240"/>
            </a:xfrm>
            <a:prstGeom prst="rect">
              <a:avLst/>
            </a:prstGeom>
            <a:solidFill>
              <a:srgbClr val="00FF00"/>
            </a:solidFill>
            <a:ln w="9525">
              <a:solidFill>
                <a:schemeClr val="tx1"/>
              </a:solidFill>
              <a:miter lim="800000"/>
              <a:headEnd/>
              <a:tailEnd/>
            </a:ln>
          </p:spPr>
          <p:txBody>
            <a:bodyPr wrap="none" lIns="0" tIns="0" rIns="0" bIns="0"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endParaRPr>
            </a:p>
          </p:txBody>
        </p:sp>
        <p:sp>
          <p:nvSpPr>
            <p:cNvPr id="59410" name="Rectangle 13"/>
            <p:cNvSpPr>
              <a:spLocks noChangeArrowheads="1"/>
            </p:cNvSpPr>
            <p:nvPr/>
          </p:nvSpPr>
          <p:spPr bwMode="auto">
            <a:xfrm>
              <a:off x="2610" y="2249"/>
              <a:ext cx="240" cy="240"/>
            </a:xfrm>
            <a:prstGeom prst="rect">
              <a:avLst/>
            </a:prstGeom>
            <a:solidFill>
              <a:srgbClr val="00FF00"/>
            </a:solidFill>
            <a:ln w="9525">
              <a:solidFill>
                <a:schemeClr val="tx1"/>
              </a:solidFill>
              <a:miter lim="800000"/>
              <a:headEnd/>
              <a:tailEnd/>
            </a:ln>
          </p:spPr>
          <p:txBody>
            <a:bodyPr wrap="none" lIns="0" tIns="0" rIns="0" bIns="0"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endParaRPr>
            </a:p>
          </p:txBody>
        </p:sp>
        <p:sp>
          <p:nvSpPr>
            <p:cNvPr id="59411" name="Rectangle 14"/>
            <p:cNvSpPr>
              <a:spLocks noChangeArrowheads="1"/>
            </p:cNvSpPr>
            <p:nvPr/>
          </p:nvSpPr>
          <p:spPr bwMode="auto">
            <a:xfrm>
              <a:off x="2850" y="1289"/>
              <a:ext cx="240" cy="240"/>
            </a:xfrm>
            <a:prstGeom prst="rect">
              <a:avLst/>
            </a:prstGeom>
            <a:solidFill>
              <a:srgbClr val="FF0000"/>
            </a:solidFill>
            <a:ln w="9525">
              <a:solidFill>
                <a:schemeClr val="tx1"/>
              </a:solidFill>
              <a:miter lim="800000"/>
              <a:headEnd/>
              <a:tailEnd/>
            </a:ln>
          </p:spPr>
          <p:txBody>
            <a:bodyPr wrap="none" lIns="0" tIns="0" rIns="0" bIns="0"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endParaRPr>
            </a:p>
          </p:txBody>
        </p:sp>
        <p:sp>
          <p:nvSpPr>
            <p:cNvPr id="59412" name="Rectangle 15"/>
            <p:cNvSpPr>
              <a:spLocks noChangeArrowheads="1"/>
            </p:cNvSpPr>
            <p:nvPr/>
          </p:nvSpPr>
          <p:spPr bwMode="auto">
            <a:xfrm>
              <a:off x="2850" y="1529"/>
              <a:ext cx="240" cy="240"/>
            </a:xfrm>
            <a:prstGeom prst="rect">
              <a:avLst/>
            </a:prstGeom>
            <a:solidFill>
              <a:srgbClr val="FFFF00"/>
            </a:solidFill>
            <a:ln w="9525">
              <a:solidFill>
                <a:schemeClr val="tx1"/>
              </a:solidFill>
              <a:miter lim="800000"/>
              <a:headEnd/>
              <a:tailEnd/>
            </a:ln>
          </p:spPr>
          <p:txBody>
            <a:bodyPr wrap="none" lIns="0" tIns="0" rIns="0" bIns="0"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endParaRPr>
            </a:p>
          </p:txBody>
        </p:sp>
        <p:sp>
          <p:nvSpPr>
            <p:cNvPr id="59413" name="Rectangle 16"/>
            <p:cNvSpPr>
              <a:spLocks noChangeArrowheads="1"/>
            </p:cNvSpPr>
            <p:nvPr/>
          </p:nvSpPr>
          <p:spPr bwMode="auto">
            <a:xfrm>
              <a:off x="2850" y="1769"/>
              <a:ext cx="240" cy="240"/>
            </a:xfrm>
            <a:prstGeom prst="rect">
              <a:avLst/>
            </a:prstGeom>
            <a:solidFill>
              <a:srgbClr val="FFFF00"/>
            </a:solidFill>
            <a:ln w="9525">
              <a:solidFill>
                <a:schemeClr val="tx1"/>
              </a:solidFill>
              <a:miter lim="800000"/>
              <a:headEnd/>
              <a:tailEnd/>
            </a:ln>
          </p:spPr>
          <p:txBody>
            <a:bodyPr wrap="none" lIns="0" tIns="0" rIns="0" bIns="0"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endParaRPr>
            </a:p>
          </p:txBody>
        </p:sp>
        <p:sp>
          <p:nvSpPr>
            <p:cNvPr id="59414" name="Rectangle 17"/>
            <p:cNvSpPr>
              <a:spLocks noChangeArrowheads="1"/>
            </p:cNvSpPr>
            <p:nvPr/>
          </p:nvSpPr>
          <p:spPr bwMode="auto">
            <a:xfrm>
              <a:off x="2850" y="2009"/>
              <a:ext cx="240" cy="240"/>
            </a:xfrm>
            <a:prstGeom prst="rect">
              <a:avLst/>
            </a:prstGeom>
            <a:solidFill>
              <a:srgbClr val="00FF00"/>
            </a:solidFill>
            <a:ln w="9525">
              <a:solidFill>
                <a:schemeClr val="tx1"/>
              </a:solidFill>
              <a:miter lim="800000"/>
              <a:headEnd/>
              <a:tailEnd/>
            </a:ln>
          </p:spPr>
          <p:txBody>
            <a:bodyPr wrap="none" lIns="0" tIns="0" rIns="0" bIns="0"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endParaRPr>
            </a:p>
          </p:txBody>
        </p:sp>
        <p:sp>
          <p:nvSpPr>
            <p:cNvPr id="59415" name="Rectangle 18"/>
            <p:cNvSpPr>
              <a:spLocks noChangeArrowheads="1"/>
            </p:cNvSpPr>
            <p:nvPr/>
          </p:nvSpPr>
          <p:spPr bwMode="auto">
            <a:xfrm>
              <a:off x="2850" y="2249"/>
              <a:ext cx="240" cy="240"/>
            </a:xfrm>
            <a:prstGeom prst="rect">
              <a:avLst/>
            </a:prstGeom>
            <a:solidFill>
              <a:srgbClr val="00FF00"/>
            </a:solidFill>
            <a:ln w="9525">
              <a:solidFill>
                <a:schemeClr val="tx1"/>
              </a:solidFill>
              <a:miter lim="800000"/>
              <a:headEnd/>
              <a:tailEnd/>
            </a:ln>
          </p:spPr>
          <p:txBody>
            <a:bodyPr wrap="none" lIns="0" tIns="0" rIns="0" bIns="0"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endParaRPr>
            </a:p>
          </p:txBody>
        </p:sp>
        <p:sp>
          <p:nvSpPr>
            <p:cNvPr id="59416" name="Rectangle 19"/>
            <p:cNvSpPr>
              <a:spLocks noChangeArrowheads="1"/>
            </p:cNvSpPr>
            <p:nvPr/>
          </p:nvSpPr>
          <p:spPr bwMode="auto">
            <a:xfrm>
              <a:off x="3090" y="1289"/>
              <a:ext cx="240" cy="240"/>
            </a:xfrm>
            <a:prstGeom prst="rect">
              <a:avLst/>
            </a:prstGeom>
            <a:solidFill>
              <a:srgbClr val="FF0000"/>
            </a:solidFill>
            <a:ln w="9525">
              <a:solidFill>
                <a:schemeClr val="tx1"/>
              </a:solidFill>
              <a:miter lim="800000"/>
              <a:headEnd/>
              <a:tailEnd/>
            </a:ln>
          </p:spPr>
          <p:txBody>
            <a:bodyPr wrap="none" lIns="0" tIns="0" rIns="0" bIns="0"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endParaRPr>
            </a:p>
          </p:txBody>
        </p:sp>
        <p:sp>
          <p:nvSpPr>
            <p:cNvPr id="59417" name="Rectangle 20"/>
            <p:cNvSpPr>
              <a:spLocks noChangeArrowheads="1"/>
            </p:cNvSpPr>
            <p:nvPr/>
          </p:nvSpPr>
          <p:spPr bwMode="auto">
            <a:xfrm>
              <a:off x="3090" y="1529"/>
              <a:ext cx="240" cy="240"/>
            </a:xfrm>
            <a:prstGeom prst="rect">
              <a:avLst/>
            </a:prstGeom>
            <a:solidFill>
              <a:srgbClr val="FF0000"/>
            </a:solidFill>
            <a:ln w="9525">
              <a:solidFill>
                <a:schemeClr val="tx1"/>
              </a:solidFill>
              <a:miter lim="800000"/>
              <a:headEnd/>
              <a:tailEnd/>
            </a:ln>
          </p:spPr>
          <p:txBody>
            <a:bodyPr wrap="none" lIns="0" tIns="0" rIns="0" bIns="0"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endParaRPr>
            </a:p>
          </p:txBody>
        </p:sp>
        <p:sp>
          <p:nvSpPr>
            <p:cNvPr id="59418" name="Rectangle 21"/>
            <p:cNvSpPr>
              <a:spLocks noChangeArrowheads="1"/>
            </p:cNvSpPr>
            <p:nvPr/>
          </p:nvSpPr>
          <p:spPr bwMode="auto">
            <a:xfrm>
              <a:off x="3090" y="1769"/>
              <a:ext cx="240" cy="240"/>
            </a:xfrm>
            <a:prstGeom prst="rect">
              <a:avLst/>
            </a:prstGeom>
            <a:solidFill>
              <a:srgbClr val="FFFF00"/>
            </a:solidFill>
            <a:ln w="9525">
              <a:solidFill>
                <a:schemeClr val="tx1"/>
              </a:solidFill>
              <a:miter lim="800000"/>
              <a:headEnd/>
              <a:tailEnd/>
            </a:ln>
          </p:spPr>
          <p:txBody>
            <a:bodyPr wrap="none" lIns="0" tIns="0" rIns="0" bIns="0"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endParaRPr>
            </a:p>
          </p:txBody>
        </p:sp>
        <p:sp>
          <p:nvSpPr>
            <p:cNvPr id="59419" name="Rectangle 22"/>
            <p:cNvSpPr>
              <a:spLocks noChangeArrowheads="1"/>
            </p:cNvSpPr>
            <p:nvPr/>
          </p:nvSpPr>
          <p:spPr bwMode="auto">
            <a:xfrm>
              <a:off x="3090" y="2009"/>
              <a:ext cx="240" cy="240"/>
            </a:xfrm>
            <a:prstGeom prst="rect">
              <a:avLst/>
            </a:prstGeom>
            <a:solidFill>
              <a:srgbClr val="FFFF00"/>
            </a:solidFill>
            <a:ln w="9525">
              <a:solidFill>
                <a:schemeClr val="tx1"/>
              </a:solidFill>
              <a:miter lim="800000"/>
              <a:headEnd/>
              <a:tailEnd/>
            </a:ln>
          </p:spPr>
          <p:txBody>
            <a:bodyPr wrap="none" lIns="0" tIns="0" rIns="0" bIns="0"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endParaRPr>
            </a:p>
          </p:txBody>
        </p:sp>
        <p:sp>
          <p:nvSpPr>
            <p:cNvPr id="59420" name="Rectangle 23"/>
            <p:cNvSpPr>
              <a:spLocks noChangeArrowheads="1"/>
            </p:cNvSpPr>
            <p:nvPr/>
          </p:nvSpPr>
          <p:spPr bwMode="auto">
            <a:xfrm>
              <a:off x="3090" y="2249"/>
              <a:ext cx="240" cy="240"/>
            </a:xfrm>
            <a:prstGeom prst="rect">
              <a:avLst/>
            </a:prstGeom>
            <a:solidFill>
              <a:srgbClr val="00FF00"/>
            </a:solidFill>
            <a:ln w="9525">
              <a:solidFill>
                <a:schemeClr val="tx1"/>
              </a:solidFill>
              <a:miter lim="800000"/>
              <a:headEnd/>
              <a:tailEnd/>
            </a:ln>
          </p:spPr>
          <p:txBody>
            <a:bodyPr wrap="none" lIns="0" tIns="0" rIns="0" bIns="0"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endParaRPr>
            </a:p>
          </p:txBody>
        </p:sp>
        <p:sp>
          <p:nvSpPr>
            <p:cNvPr id="59421" name="Rectangle 24"/>
            <p:cNvSpPr>
              <a:spLocks noChangeArrowheads="1"/>
            </p:cNvSpPr>
            <p:nvPr/>
          </p:nvSpPr>
          <p:spPr bwMode="auto">
            <a:xfrm>
              <a:off x="3330" y="1289"/>
              <a:ext cx="240" cy="240"/>
            </a:xfrm>
            <a:prstGeom prst="rect">
              <a:avLst/>
            </a:prstGeom>
            <a:solidFill>
              <a:srgbClr val="FF0000"/>
            </a:solidFill>
            <a:ln w="9525">
              <a:solidFill>
                <a:schemeClr val="tx1"/>
              </a:solidFill>
              <a:miter lim="800000"/>
              <a:headEnd/>
              <a:tailEnd/>
            </a:ln>
          </p:spPr>
          <p:txBody>
            <a:bodyPr wrap="none" lIns="0" tIns="0" rIns="0" bIns="0"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endParaRPr>
            </a:p>
          </p:txBody>
        </p:sp>
        <p:sp>
          <p:nvSpPr>
            <p:cNvPr id="59422" name="Rectangle 25"/>
            <p:cNvSpPr>
              <a:spLocks noChangeArrowheads="1"/>
            </p:cNvSpPr>
            <p:nvPr/>
          </p:nvSpPr>
          <p:spPr bwMode="auto">
            <a:xfrm>
              <a:off x="3330" y="1529"/>
              <a:ext cx="240" cy="240"/>
            </a:xfrm>
            <a:prstGeom prst="rect">
              <a:avLst/>
            </a:prstGeom>
            <a:solidFill>
              <a:srgbClr val="FF0000"/>
            </a:solidFill>
            <a:ln w="9525">
              <a:solidFill>
                <a:schemeClr val="tx1"/>
              </a:solidFill>
              <a:miter lim="800000"/>
              <a:headEnd/>
              <a:tailEnd/>
            </a:ln>
          </p:spPr>
          <p:txBody>
            <a:bodyPr wrap="none" lIns="0" tIns="0" rIns="0" bIns="0"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endParaRPr>
            </a:p>
          </p:txBody>
        </p:sp>
        <p:sp>
          <p:nvSpPr>
            <p:cNvPr id="59423" name="Rectangle 26"/>
            <p:cNvSpPr>
              <a:spLocks noChangeArrowheads="1"/>
            </p:cNvSpPr>
            <p:nvPr/>
          </p:nvSpPr>
          <p:spPr bwMode="auto">
            <a:xfrm>
              <a:off x="3330" y="1769"/>
              <a:ext cx="240" cy="240"/>
            </a:xfrm>
            <a:prstGeom prst="rect">
              <a:avLst/>
            </a:prstGeom>
            <a:solidFill>
              <a:srgbClr val="FF0000"/>
            </a:solidFill>
            <a:ln w="9525">
              <a:solidFill>
                <a:schemeClr val="tx1"/>
              </a:solidFill>
              <a:miter lim="800000"/>
              <a:headEnd/>
              <a:tailEnd/>
            </a:ln>
          </p:spPr>
          <p:txBody>
            <a:bodyPr wrap="none" lIns="0" tIns="0" rIns="0" bIns="0"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endParaRPr>
            </a:p>
          </p:txBody>
        </p:sp>
        <p:sp>
          <p:nvSpPr>
            <p:cNvPr id="59424" name="Rectangle 27"/>
            <p:cNvSpPr>
              <a:spLocks noChangeArrowheads="1"/>
            </p:cNvSpPr>
            <p:nvPr/>
          </p:nvSpPr>
          <p:spPr bwMode="auto">
            <a:xfrm>
              <a:off x="3330" y="2009"/>
              <a:ext cx="240" cy="240"/>
            </a:xfrm>
            <a:prstGeom prst="rect">
              <a:avLst/>
            </a:prstGeom>
            <a:solidFill>
              <a:srgbClr val="FFFF00"/>
            </a:solidFill>
            <a:ln w="9525">
              <a:solidFill>
                <a:schemeClr val="tx1"/>
              </a:solidFill>
              <a:miter lim="800000"/>
              <a:headEnd/>
              <a:tailEnd/>
            </a:ln>
          </p:spPr>
          <p:txBody>
            <a:bodyPr wrap="none" lIns="0" tIns="0" rIns="0" bIns="0"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endParaRPr>
            </a:p>
          </p:txBody>
        </p:sp>
        <p:sp>
          <p:nvSpPr>
            <p:cNvPr id="59425" name="Rectangle 28"/>
            <p:cNvSpPr>
              <a:spLocks noChangeArrowheads="1"/>
            </p:cNvSpPr>
            <p:nvPr/>
          </p:nvSpPr>
          <p:spPr bwMode="auto">
            <a:xfrm>
              <a:off x="3330" y="2249"/>
              <a:ext cx="240" cy="240"/>
            </a:xfrm>
            <a:prstGeom prst="rect">
              <a:avLst/>
            </a:prstGeom>
            <a:solidFill>
              <a:srgbClr val="FFFF00"/>
            </a:solidFill>
            <a:ln w="9525">
              <a:solidFill>
                <a:schemeClr val="tx1"/>
              </a:solidFill>
              <a:miter lim="800000"/>
              <a:headEnd/>
              <a:tailEnd/>
            </a:ln>
          </p:spPr>
          <p:txBody>
            <a:bodyPr wrap="none" lIns="0" tIns="0" rIns="0" bIns="0"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endParaRPr>
            </a:p>
          </p:txBody>
        </p:sp>
        <p:sp>
          <p:nvSpPr>
            <p:cNvPr id="59426" name="Text Box 29"/>
            <p:cNvSpPr txBox="1">
              <a:spLocks noChangeArrowheads="1"/>
            </p:cNvSpPr>
            <p:nvPr/>
          </p:nvSpPr>
          <p:spPr bwMode="auto">
            <a:xfrm rot="5400000">
              <a:off x="2061" y="1994"/>
              <a:ext cx="482"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a:solidFill>
                    <a:srgbClr val="000000"/>
                  </a:solidFill>
                  <a:cs typeface="Arial" panose="020B0604020202020204" pitchFamily="34" charset="0"/>
                </a:rPr>
                <a:t>Likelihood</a:t>
              </a:r>
            </a:p>
          </p:txBody>
        </p:sp>
        <p:sp>
          <p:nvSpPr>
            <p:cNvPr id="59427" name="Text Box 30"/>
            <p:cNvSpPr txBox="1">
              <a:spLocks noChangeArrowheads="1"/>
            </p:cNvSpPr>
            <p:nvPr/>
          </p:nvSpPr>
          <p:spPr bwMode="auto">
            <a:xfrm>
              <a:off x="2676" y="1151"/>
              <a:ext cx="62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a:solidFill>
                    <a:srgbClr val="000000"/>
                  </a:solidFill>
                  <a:cs typeface="Arial" panose="020B0604020202020204" pitchFamily="34" charset="0"/>
                </a:rPr>
                <a:t>Consequence</a:t>
              </a:r>
            </a:p>
          </p:txBody>
        </p:sp>
        <p:sp>
          <p:nvSpPr>
            <p:cNvPr id="59428" name="Oval 31"/>
            <p:cNvSpPr>
              <a:spLocks noChangeArrowheads="1"/>
            </p:cNvSpPr>
            <p:nvPr/>
          </p:nvSpPr>
          <p:spPr bwMode="auto">
            <a:xfrm>
              <a:off x="2935" y="1851"/>
              <a:ext cx="48" cy="48"/>
            </a:xfrm>
            <a:prstGeom prst="ellipse">
              <a:avLst/>
            </a:prstGeom>
            <a:solidFill>
              <a:schemeClr val="tx1"/>
            </a:solidFill>
            <a:ln w="9525">
              <a:solidFill>
                <a:schemeClr val="tx1"/>
              </a:solidFill>
              <a:round/>
              <a:headEnd/>
              <a:tailEnd/>
            </a:ln>
          </p:spPr>
          <p:txBody>
            <a:bodyPr wrap="none" lIns="0" tIns="0" rIns="0" bIns="0"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endParaRPr>
            </a:p>
          </p:txBody>
        </p:sp>
        <p:sp>
          <p:nvSpPr>
            <p:cNvPr id="59429" name="Oval 32"/>
            <p:cNvSpPr>
              <a:spLocks noChangeArrowheads="1"/>
            </p:cNvSpPr>
            <p:nvPr/>
          </p:nvSpPr>
          <p:spPr bwMode="auto">
            <a:xfrm>
              <a:off x="3185" y="2333"/>
              <a:ext cx="48" cy="48"/>
            </a:xfrm>
            <a:prstGeom prst="ellipse">
              <a:avLst/>
            </a:prstGeom>
            <a:solidFill>
              <a:schemeClr val="tx1"/>
            </a:solidFill>
            <a:ln w="9525">
              <a:solidFill>
                <a:schemeClr val="tx1"/>
              </a:solidFill>
              <a:round/>
              <a:headEnd/>
              <a:tailEnd/>
            </a:ln>
          </p:spPr>
          <p:txBody>
            <a:bodyPr wrap="none" lIns="0" tIns="0" rIns="0" bIns="0"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endParaRPr>
            </a:p>
          </p:txBody>
        </p:sp>
        <p:sp>
          <p:nvSpPr>
            <p:cNvPr id="59430" name="Oval 33"/>
            <p:cNvSpPr>
              <a:spLocks noChangeArrowheads="1"/>
            </p:cNvSpPr>
            <p:nvPr/>
          </p:nvSpPr>
          <p:spPr bwMode="auto">
            <a:xfrm>
              <a:off x="3241" y="2094"/>
              <a:ext cx="48" cy="48"/>
            </a:xfrm>
            <a:prstGeom prst="ellipse">
              <a:avLst/>
            </a:prstGeom>
            <a:solidFill>
              <a:schemeClr val="tx1"/>
            </a:solidFill>
            <a:ln w="9525">
              <a:solidFill>
                <a:schemeClr val="tx1"/>
              </a:solidFill>
              <a:round/>
              <a:headEnd/>
              <a:tailEnd/>
            </a:ln>
          </p:spPr>
          <p:txBody>
            <a:bodyPr wrap="none" lIns="0" tIns="0" rIns="0" bIns="0"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endParaRPr>
            </a:p>
          </p:txBody>
        </p:sp>
        <p:cxnSp>
          <p:nvCxnSpPr>
            <p:cNvPr id="59431" name="AutoShape 34"/>
            <p:cNvCxnSpPr>
              <a:cxnSpLocks noChangeShapeType="1"/>
              <a:stCxn id="59432" idx="1"/>
              <a:endCxn id="59429" idx="7"/>
            </p:cNvCxnSpPr>
            <p:nvPr/>
          </p:nvCxnSpPr>
          <p:spPr bwMode="auto">
            <a:xfrm flipH="1" flipV="1">
              <a:off x="3226" y="2340"/>
              <a:ext cx="405" cy="350"/>
            </a:xfrm>
            <a:prstGeom prst="straightConnector1">
              <a:avLst/>
            </a:prstGeom>
            <a:noFill/>
            <a:ln w="19050">
              <a:solidFill>
                <a:schemeClr val="tx1"/>
              </a:solidFill>
              <a:round/>
              <a:headEnd/>
              <a:tailEnd/>
            </a:ln>
            <a:extLst>
              <a:ext uri="{909E8E84-426E-40DD-AFC4-6F175D3DCCD1}">
                <a14:hiddenFill xmlns:a14="http://schemas.microsoft.com/office/drawing/2010/main">
                  <a:noFill/>
                </a14:hiddenFill>
              </a:ext>
            </a:extLst>
          </p:spPr>
        </p:cxnSp>
        <p:sp>
          <p:nvSpPr>
            <p:cNvPr id="59432" name="Rectangle 38"/>
            <p:cNvSpPr>
              <a:spLocks noChangeArrowheads="1"/>
            </p:cNvSpPr>
            <p:nvPr/>
          </p:nvSpPr>
          <p:spPr bwMode="auto">
            <a:xfrm>
              <a:off x="3631" y="1992"/>
              <a:ext cx="2057" cy="1396"/>
            </a:xfrm>
            <a:prstGeom prst="rect">
              <a:avLst/>
            </a:prstGeom>
            <a:solidFill>
              <a:schemeClr val="bg1"/>
            </a:solidFill>
            <a:ln w="38100" algn="ctr">
              <a:solidFill>
                <a:srgbClr val="00FF00"/>
              </a:solidFill>
              <a:miter lim="800000"/>
              <a:headEnd/>
              <a:tailEnd/>
            </a:ln>
          </p:spPr>
          <p:txBody>
            <a:bodyPr lIns="0" tIns="0" rIns="0" bIns="0">
              <a:spAutoFit/>
            </a:bodyPr>
            <a:lstStyle>
              <a:lvl1pPr marL="58738" indent="-1588" defTabSz="966788">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defTabSz="96678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defTabSz="96678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defTabSz="96678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defTabSz="966788">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defTabSz="96678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defTabSz="96678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defTabSz="96678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defTabSz="96678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900" u="sng">
                  <a:solidFill>
                    <a:srgbClr val="000000"/>
                  </a:solidFill>
                  <a:cs typeface="Arial" panose="020B0604020202020204" pitchFamily="34" charset="0"/>
                </a:rPr>
                <a:t>Supply Chain Management to Support Increase to FRP</a:t>
              </a:r>
              <a:endParaRPr lang="en-US" altLang="en-US" sz="900" b="0" u="sng">
                <a:solidFill>
                  <a:srgbClr val="000000"/>
                </a:solidFill>
                <a:cs typeface="Arial" panose="020B0604020202020204" pitchFamily="34" charset="0"/>
              </a:endParaRPr>
            </a:p>
            <a:p>
              <a:pPr algn="ctr">
                <a:spcBef>
                  <a:spcPct val="0"/>
                </a:spcBef>
                <a:buClrTx/>
                <a:buSzTx/>
                <a:buFontTx/>
                <a:buNone/>
              </a:pPr>
              <a:r>
                <a:rPr lang="en-US" altLang="en-US" sz="900" b="0" u="sng">
                  <a:solidFill>
                    <a:srgbClr val="000000"/>
                  </a:solidFill>
                  <a:cs typeface="Arial" panose="020B0604020202020204" pitchFamily="34" charset="0"/>
                </a:rPr>
                <a:t>Driver:</a:t>
              </a:r>
              <a:r>
                <a:rPr lang="en-US" altLang="en-US" sz="900" b="0">
                  <a:solidFill>
                    <a:srgbClr val="000000"/>
                  </a:solidFill>
                  <a:cs typeface="Arial" panose="020B0604020202020204" pitchFamily="34" charset="0"/>
                </a:rPr>
                <a:t> Poor performance of key suppliers, long lead times (bearings, forgings, castings), LLT purchase orders, staffing, parts shortages, and limited capacity in critical suppliers </a:t>
              </a:r>
            </a:p>
            <a:p>
              <a:pPr algn="ctr">
                <a:spcBef>
                  <a:spcPct val="0"/>
                </a:spcBef>
                <a:buClrTx/>
                <a:buSzTx/>
                <a:buFontTx/>
                <a:buNone/>
              </a:pPr>
              <a:r>
                <a:rPr lang="en-US" altLang="en-US" sz="900" b="0" u="sng">
                  <a:solidFill>
                    <a:srgbClr val="000000"/>
                  </a:solidFill>
                  <a:cs typeface="Arial" panose="020B0604020202020204" pitchFamily="34" charset="0"/>
                </a:rPr>
                <a:t>Mitigation Plan:</a:t>
              </a:r>
            </a:p>
            <a:p>
              <a:pPr algn="ctr">
                <a:spcBef>
                  <a:spcPct val="0"/>
                </a:spcBef>
                <a:buClrTx/>
                <a:buSzTx/>
                <a:buFont typeface="Wingdings" panose="05000000000000000000" pitchFamily="2" charset="2"/>
                <a:buChar char="ü"/>
              </a:pPr>
              <a:r>
                <a:rPr lang="en-US" altLang="en-US" sz="900" b="0">
                  <a:solidFill>
                    <a:srgbClr val="000000"/>
                  </a:solidFill>
                </a:rPr>
                <a:t> Obtain Advanced Procurement in FY10</a:t>
              </a:r>
            </a:p>
            <a:p>
              <a:pPr algn="ctr">
                <a:spcBef>
                  <a:spcPct val="0"/>
                </a:spcBef>
                <a:buClrTx/>
                <a:buSzTx/>
                <a:buFont typeface="Wingdings" panose="05000000000000000000" pitchFamily="2" charset="2"/>
                <a:buChar char="ü"/>
              </a:pPr>
              <a:r>
                <a:rPr lang="en-US" altLang="en-US" sz="900" b="0">
                  <a:solidFill>
                    <a:srgbClr val="000000"/>
                  </a:solidFill>
                </a:rPr>
                <a:t> Hire Govt Supply Chain Manager (V-22)</a:t>
              </a:r>
              <a:endParaRPr lang="en-US" altLang="en-US" sz="900" b="0">
                <a:solidFill>
                  <a:srgbClr val="000000"/>
                </a:solidFill>
                <a:cs typeface="Arial" panose="020B0604020202020204" pitchFamily="34" charset="0"/>
              </a:endParaRPr>
            </a:p>
            <a:p>
              <a:pPr algn="ctr">
                <a:spcBef>
                  <a:spcPct val="0"/>
                </a:spcBef>
                <a:buClrTx/>
                <a:buSzTx/>
                <a:buFont typeface="Wingdings" panose="05000000000000000000" pitchFamily="2" charset="2"/>
                <a:buChar char="ü"/>
              </a:pPr>
              <a:r>
                <a:rPr lang="en-US" altLang="en-US" sz="900" b="0">
                  <a:solidFill>
                    <a:srgbClr val="000000"/>
                  </a:solidFill>
                  <a:cs typeface="Arial" panose="020B0604020202020204" pitchFamily="34" charset="0"/>
                </a:rPr>
                <a:t> Identify dual source for critical suppliers</a:t>
              </a:r>
            </a:p>
            <a:p>
              <a:pPr algn="ctr">
                <a:spcBef>
                  <a:spcPct val="0"/>
                </a:spcBef>
                <a:buClrTx/>
                <a:buSzTx/>
                <a:buFont typeface="Wingdings" panose="05000000000000000000" pitchFamily="2" charset="2"/>
                <a:buChar char="ü"/>
              </a:pPr>
              <a:r>
                <a:rPr lang="en-US" altLang="en-US" sz="900" b="0">
                  <a:solidFill>
                    <a:srgbClr val="000000"/>
                  </a:solidFill>
                  <a:cs typeface="Arial" panose="020B0604020202020204" pitchFamily="34" charset="0"/>
                </a:rPr>
                <a:t> Rationalize supply base</a:t>
              </a:r>
            </a:p>
            <a:p>
              <a:pPr algn="ctr">
                <a:spcBef>
                  <a:spcPct val="0"/>
                </a:spcBef>
                <a:buClrTx/>
                <a:buSzTx/>
                <a:buFont typeface="Wingdings" panose="05000000000000000000" pitchFamily="2" charset="2"/>
                <a:buChar char="ü"/>
              </a:pPr>
              <a:r>
                <a:rPr lang="en-US" altLang="en-US" sz="900" b="0">
                  <a:solidFill>
                    <a:srgbClr val="000000"/>
                  </a:solidFill>
                  <a:cs typeface="Arial" panose="020B0604020202020204" pitchFamily="34" charset="0"/>
                </a:rPr>
                <a:t> Place reps on-site at critical suppliers</a:t>
              </a:r>
            </a:p>
            <a:p>
              <a:pPr algn="ctr">
                <a:spcBef>
                  <a:spcPct val="0"/>
                </a:spcBef>
                <a:buClrTx/>
                <a:buSzTx/>
                <a:buFont typeface="Wingdings" panose="05000000000000000000" pitchFamily="2" charset="2"/>
                <a:buChar char="ü"/>
              </a:pPr>
              <a:r>
                <a:rPr lang="en-US" altLang="en-US" sz="900" b="0">
                  <a:solidFill>
                    <a:srgbClr val="000000"/>
                  </a:solidFill>
                  <a:cs typeface="Arial" panose="020B0604020202020204" pitchFamily="34" charset="0"/>
                </a:rPr>
                <a:t> Hire staffing to meet demand</a:t>
              </a:r>
            </a:p>
            <a:p>
              <a:pPr algn="ctr">
                <a:spcBef>
                  <a:spcPct val="0"/>
                </a:spcBef>
                <a:buClrTx/>
                <a:buSzTx/>
                <a:buFont typeface="Wingdings" panose="05000000000000000000" pitchFamily="2" charset="2"/>
                <a:buChar char="ü"/>
              </a:pPr>
              <a:r>
                <a:rPr lang="en-US" altLang="en-US" sz="900" b="0">
                  <a:solidFill>
                    <a:srgbClr val="000000"/>
                  </a:solidFill>
                  <a:cs typeface="Arial" panose="020B0604020202020204" pitchFamily="34" charset="0"/>
                </a:rPr>
                <a:t> Utilize company gated process for outsourcing</a:t>
              </a:r>
            </a:p>
            <a:p>
              <a:pPr algn="ctr">
                <a:spcBef>
                  <a:spcPct val="0"/>
                </a:spcBef>
                <a:buClrTx/>
                <a:buSzTx/>
                <a:buFont typeface="Wingdings" panose="05000000000000000000" pitchFamily="2" charset="2"/>
                <a:buChar char="ü"/>
              </a:pPr>
              <a:r>
                <a:rPr lang="en-US" altLang="en-US" sz="900" b="0">
                  <a:solidFill>
                    <a:srgbClr val="000000"/>
                  </a:solidFill>
                  <a:cs typeface="Arial" panose="020B0604020202020204" pitchFamily="34" charset="0"/>
                </a:rPr>
                <a:t> Award FY10 Long Lead</a:t>
              </a:r>
            </a:p>
            <a:p>
              <a:pPr algn="ctr">
                <a:spcBef>
                  <a:spcPct val="0"/>
                </a:spcBef>
                <a:buClrTx/>
                <a:buSzTx/>
                <a:buFont typeface="Wingdings" panose="05000000000000000000" pitchFamily="2" charset="2"/>
                <a:buChar char="ü"/>
              </a:pPr>
              <a:r>
                <a:rPr lang="en-US" altLang="en-US" sz="900" b="0">
                  <a:solidFill>
                    <a:srgbClr val="000000"/>
                  </a:solidFill>
                  <a:cs typeface="Arial" panose="020B0604020202020204" pitchFamily="34" charset="0"/>
                </a:rPr>
                <a:t> Support Prime key supplier visits with govt reps</a:t>
              </a:r>
              <a:endParaRPr lang="en-US" altLang="en-US" sz="900" b="0">
                <a:solidFill>
                  <a:srgbClr val="000099"/>
                </a:solidFill>
                <a:cs typeface="Arial" panose="020B0604020202020204" pitchFamily="34" charset="0"/>
              </a:endParaRPr>
            </a:p>
            <a:p>
              <a:pPr algn="ctr">
                <a:spcBef>
                  <a:spcPct val="0"/>
                </a:spcBef>
                <a:buClrTx/>
                <a:buSzTx/>
                <a:buFont typeface="Wingdings" panose="05000000000000000000" pitchFamily="2" charset="2"/>
                <a:buChar char="ü"/>
              </a:pPr>
              <a:r>
                <a:rPr lang="en-US" altLang="en-US" sz="900" b="0">
                  <a:solidFill>
                    <a:srgbClr val="000099"/>
                  </a:solidFill>
                  <a:cs typeface="Arial" panose="020B0604020202020204" pitchFamily="34" charset="0"/>
                </a:rPr>
                <a:t> Production Readiness Review (support FRP decision)</a:t>
              </a:r>
            </a:p>
            <a:p>
              <a:pPr algn="ctr">
                <a:spcBef>
                  <a:spcPct val="0"/>
                </a:spcBef>
                <a:buClrTx/>
                <a:buSzTx/>
                <a:buFontTx/>
                <a:buNone/>
              </a:pPr>
              <a:r>
                <a:rPr lang="en-US" altLang="en-US" sz="900" b="0" u="sng">
                  <a:solidFill>
                    <a:srgbClr val="000000"/>
                  </a:solidFill>
                  <a:cs typeface="Arial" panose="020B0604020202020204" pitchFamily="34" charset="0"/>
                </a:rPr>
                <a:t>Date:</a:t>
              </a:r>
              <a:r>
                <a:rPr lang="en-US" altLang="en-US" sz="900" b="0">
                  <a:solidFill>
                    <a:srgbClr val="000000"/>
                  </a:solidFill>
                  <a:cs typeface="Arial" panose="020B0604020202020204" pitchFamily="34" charset="0"/>
                </a:rPr>
                <a:t> </a:t>
              </a:r>
              <a:r>
                <a:rPr lang="en-US" altLang="en-US" sz="900" b="0">
                  <a:solidFill>
                    <a:srgbClr val="000099"/>
                  </a:solidFill>
                  <a:cs typeface="Arial" panose="020B0604020202020204" pitchFamily="34" charset="0"/>
                </a:rPr>
                <a:t>COMPLETE Jul 10 (Risk will be closed) </a:t>
              </a:r>
            </a:p>
          </p:txBody>
        </p:sp>
        <p:sp>
          <p:nvSpPr>
            <p:cNvPr id="59433" name="Text Box 45"/>
            <p:cNvSpPr txBox="1">
              <a:spLocks noChangeArrowheads="1"/>
            </p:cNvSpPr>
            <p:nvPr/>
          </p:nvSpPr>
          <p:spPr bwMode="auto">
            <a:xfrm>
              <a:off x="182" y="2815"/>
              <a:ext cx="3385" cy="1427"/>
            </a:xfrm>
            <a:prstGeom prst="rect">
              <a:avLst/>
            </a:prstGeom>
            <a:solidFill>
              <a:schemeClr val="bg1"/>
            </a:solidFill>
            <a:ln w="38100" algn="ctr">
              <a:solidFill>
                <a:srgbClr val="FFFF00"/>
              </a:solidFill>
              <a:miter lim="800000"/>
              <a:headEnd/>
              <a:tailEnd/>
            </a:ln>
          </p:spPr>
          <p:txBody>
            <a:bodyPr lIns="0" tIns="0" rIns="96592" bIns="48296">
              <a:spAutoFit/>
            </a:bodyPr>
            <a:lstStyle>
              <a:lvl1pPr marL="58738" indent="-1588" defTabSz="966788">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defTabSz="96678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defTabSz="96678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defTabSz="96678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defTabSz="966788">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defTabSz="96678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defTabSz="96678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defTabSz="96678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defTabSz="96678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900" u="sng">
                  <a:solidFill>
                    <a:srgbClr val="000000"/>
                  </a:solidFill>
                  <a:cs typeface="Arial" panose="020B0604020202020204" pitchFamily="34" charset="0"/>
                </a:rPr>
                <a:t>Ability to Achieve Affordability Goals to Meet Inventory Objectives</a:t>
              </a:r>
              <a:endParaRPr lang="en-US" altLang="en-US" sz="900">
                <a:solidFill>
                  <a:srgbClr val="000000"/>
                </a:solidFill>
                <a:cs typeface="Arial" panose="020B0604020202020204" pitchFamily="34" charset="0"/>
              </a:endParaRPr>
            </a:p>
            <a:p>
              <a:pPr algn="ctr">
                <a:spcBef>
                  <a:spcPct val="0"/>
                </a:spcBef>
                <a:buClrTx/>
                <a:buSzTx/>
                <a:buFontTx/>
                <a:buNone/>
              </a:pPr>
              <a:r>
                <a:rPr lang="en-US" altLang="en-US" sz="900" b="0" u="sng">
                  <a:solidFill>
                    <a:srgbClr val="000000"/>
                  </a:solidFill>
                  <a:cs typeface="Arial" panose="020B0604020202020204" pitchFamily="34" charset="0"/>
                </a:rPr>
                <a:t>Driver:</a:t>
              </a:r>
              <a:r>
                <a:rPr lang="en-US" altLang="en-US" sz="900" b="0">
                  <a:solidFill>
                    <a:srgbClr val="000000"/>
                  </a:solidFill>
                  <a:cs typeface="Arial" panose="020B0604020202020204" pitchFamily="34" charset="0"/>
                </a:rPr>
                <a:t> Higher than anticipated costs due to enterprise growth (overhead rates); raw materials; cabin; supplier performance; increased labor hours. Two rate increases (driven by a reduction in the base vs. predictions, erosion in the commercial business, efficiencies in production, a recent strike, and pension liabilities) have recently created additional budget pressure.</a:t>
              </a:r>
            </a:p>
            <a:p>
              <a:pPr algn="ctr">
                <a:spcBef>
                  <a:spcPct val="0"/>
                </a:spcBef>
                <a:buClrTx/>
                <a:buSzTx/>
                <a:buFontTx/>
                <a:buNone/>
              </a:pPr>
              <a:r>
                <a:rPr lang="en-US" altLang="en-US" sz="900" b="0" u="sng">
                  <a:solidFill>
                    <a:srgbClr val="000000"/>
                  </a:solidFill>
                  <a:cs typeface="Arial" panose="020B0604020202020204" pitchFamily="34" charset="0"/>
                </a:rPr>
                <a:t>Mitigation Plan: </a:t>
              </a:r>
            </a:p>
            <a:p>
              <a:pPr algn="ctr">
                <a:spcBef>
                  <a:spcPct val="0"/>
                </a:spcBef>
                <a:buClrTx/>
                <a:buSzTx/>
                <a:buFont typeface="Wingdings" panose="05000000000000000000" pitchFamily="2" charset="2"/>
                <a:buChar char="ü"/>
              </a:pPr>
              <a:r>
                <a:rPr lang="en-US" altLang="en-US" sz="900" b="0">
                  <a:solidFill>
                    <a:srgbClr val="000000"/>
                  </a:solidFill>
                  <a:cs typeface="Arial" panose="020B0604020202020204" pitchFamily="34" charset="0"/>
                </a:rPr>
                <a:t> Establish Affordability plan</a:t>
              </a:r>
            </a:p>
            <a:p>
              <a:pPr algn="ctr">
                <a:spcBef>
                  <a:spcPct val="0"/>
                </a:spcBef>
                <a:buClrTx/>
                <a:buSzTx/>
                <a:buFont typeface="Wingdings" panose="05000000000000000000" pitchFamily="2" charset="2"/>
                <a:buChar char="ü"/>
              </a:pPr>
              <a:r>
                <a:rPr lang="en-US" altLang="en-US" sz="900" b="0">
                  <a:solidFill>
                    <a:srgbClr val="000000"/>
                  </a:solidFill>
                  <a:cs typeface="Arial" panose="020B0604020202020204" pitchFamily="34" charset="0"/>
                </a:rPr>
                <a:t> Implement GFE CRIs (Engines, OTO)</a:t>
              </a:r>
            </a:p>
            <a:p>
              <a:pPr algn="ctr">
                <a:spcBef>
                  <a:spcPct val="0"/>
                </a:spcBef>
                <a:buClrTx/>
                <a:buSzTx/>
                <a:buFont typeface="Wingdings" panose="05000000000000000000" pitchFamily="2" charset="2"/>
                <a:buChar char="ü"/>
              </a:pPr>
              <a:r>
                <a:rPr lang="en-US" altLang="en-US" sz="900" b="0">
                  <a:solidFill>
                    <a:srgbClr val="000000"/>
                  </a:solidFill>
                  <a:cs typeface="Arial" panose="020B0604020202020204" pitchFamily="34" charset="0"/>
                </a:rPr>
                <a:t> Obtain Advanced Procurement in FY10</a:t>
              </a:r>
            </a:p>
            <a:p>
              <a:pPr algn="ctr">
                <a:spcBef>
                  <a:spcPct val="0"/>
                </a:spcBef>
                <a:buClrTx/>
                <a:buSzTx/>
                <a:buFont typeface="Wingdings" panose="05000000000000000000" pitchFamily="2" charset="2"/>
                <a:buChar char="ü"/>
              </a:pPr>
              <a:r>
                <a:rPr lang="en-US" altLang="en-US" sz="900" b="0">
                  <a:solidFill>
                    <a:srgbClr val="000000"/>
                  </a:solidFill>
                  <a:cs typeface="Arial" panose="020B0604020202020204" pitchFamily="34" charset="0"/>
                </a:rPr>
                <a:t> Execute Long Term Agreements/Long Term Contracts</a:t>
              </a:r>
            </a:p>
            <a:p>
              <a:pPr algn="ctr">
                <a:spcBef>
                  <a:spcPct val="0"/>
                </a:spcBef>
                <a:buClrTx/>
                <a:buSzTx/>
                <a:buFont typeface="Wingdings" panose="05000000000000000000" pitchFamily="2" charset="2"/>
                <a:buChar char="ü"/>
              </a:pPr>
              <a:r>
                <a:rPr lang="en-US" altLang="en-US" sz="900" b="0">
                  <a:solidFill>
                    <a:srgbClr val="000000"/>
                  </a:solidFill>
                </a:rPr>
                <a:t> Finalize inspection requirements</a:t>
              </a:r>
              <a:r>
                <a:rPr lang="en-US" altLang="en-US" sz="900" b="0">
                  <a:solidFill>
                    <a:srgbClr val="000000"/>
                  </a:solidFill>
                  <a:cs typeface="Arial" panose="020B0604020202020204" pitchFamily="34" charset="0"/>
                </a:rPr>
                <a:t> </a:t>
              </a:r>
              <a:endParaRPr lang="en-US" altLang="en-US" sz="900" b="0">
                <a:solidFill>
                  <a:srgbClr val="000000"/>
                </a:solidFill>
              </a:endParaRPr>
            </a:p>
            <a:p>
              <a:pPr algn="ctr">
                <a:spcBef>
                  <a:spcPct val="0"/>
                </a:spcBef>
                <a:buClrTx/>
                <a:buSzTx/>
                <a:buFont typeface="Wingdings" panose="05000000000000000000" pitchFamily="2" charset="2"/>
                <a:buChar char="ü"/>
              </a:pPr>
              <a:r>
                <a:rPr lang="en-US" altLang="en-US" sz="900" b="0">
                  <a:solidFill>
                    <a:srgbClr val="000000"/>
                  </a:solidFill>
                </a:rPr>
                <a:t> Assess impacts of PB11 Budget and rate increases with Lot 7 Production Proposal</a:t>
              </a:r>
            </a:p>
            <a:p>
              <a:pPr algn="ctr">
                <a:spcBef>
                  <a:spcPct val="0"/>
                </a:spcBef>
                <a:buClrTx/>
                <a:buSzTx/>
                <a:buFont typeface="Wingdings" panose="05000000000000000000" pitchFamily="2" charset="2"/>
                <a:buChar char="ü"/>
              </a:pPr>
              <a:r>
                <a:rPr lang="en-US" altLang="en-US" sz="900" b="0">
                  <a:solidFill>
                    <a:srgbClr val="000000"/>
                  </a:solidFill>
                </a:rPr>
                <a:t> Include spares in production contract</a:t>
              </a:r>
              <a:endParaRPr lang="en-US" altLang="en-US" sz="900" b="0">
                <a:solidFill>
                  <a:srgbClr val="000000"/>
                </a:solidFill>
                <a:cs typeface="Arial" panose="020B0604020202020204" pitchFamily="34" charset="0"/>
              </a:endParaRPr>
            </a:p>
            <a:p>
              <a:pPr algn="ctr">
                <a:spcBef>
                  <a:spcPct val="0"/>
                </a:spcBef>
                <a:buClrTx/>
                <a:buSzTx/>
                <a:buFontTx/>
                <a:buChar char="•"/>
              </a:pPr>
              <a:r>
                <a:rPr lang="en-US" altLang="en-US" sz="900" b="0">
                  <a:solidFill>
                    <a:srgbClr val="000000"/>
                  </a:solidFill>
                  <a:cs typeface="Arial" panose="020B0604020202020204" pitchFamily="34" charset="0"/>
                </a:rPr>
                <a:t> </a:t>
              </a:r>
              <a:r>
                <a:rPr lang="en-US" altLang="en-US" sz="900" b="0">
                  <a:solidFill>
                    <a:srgbClr val="000099"/>
                  </a:solidFill>
                  <a:cs typeface="Arial" panose="020B0604020202020204" pitchFamily="34" charset="0"/>
                </a:rPr>
                <a:t>Complete Business Case Analysis for MYP</a:t>
              </a:r>
            </a:p>
            <a:p>
              <a:pPr algn="ctr">
                <a:spcBef>
                  <a:spcPct val="0"/>
                </a:spcBef>
                <a:buClrTx/>
                <a:buSzTx/>
                <a:buFontTx/>
                <a:buChar char="•"/>
              </a:pPr>
              <a:r>
                <a:rPr lang="en-US" altLang="en-US" sz="900" b="0">
                  <a:solidFill>
                    <a:srgbClr val="000000"/>
                  </a:solidFill>
                  <a:cs typeface="Arial" panose="020B0604020202020204" pitchFamily="34" charset="0"/>
                </a:rPr>
                <a:t> </a:t>
              </a:r>
              <a:r>
                <a:rPr lang="en-US" altLang="en-US" sz="900" b="0">
                  <a:solidFill>
                    <a:srgbClr val="000099"/>
                  </a:solidFill>
                  <a:cs typeface="Arial" panose="020B0604020202020204" pitchFamily="34" charset="0"/>
                </a:rPr>
                <a:t>If supported by BCA,</a:t>
              </a:r>
              <a:r>
                <a:rPr lang="en-US" altLang="en-US" sz="900" b="0">
                  <a:solidFill>
                    <a:srgbClr val="000000"/>
                  </a:solidFill>
                  <a:cs typeface="Arial" panose="020B0604020202020204" pitchFamily="34" charset="0"/>
                </a:rPr>
                <a:t> ensure MYP budget approval/lay-in and i</a:t>
              </a:r>
              <a:r>
                <a:rPr lang="en-US" altLang="en-US" sz="900" b="0">
                  <a:solidFill>
                    <a:srgbClr val="000000"/>
                  </a:solidFill>
                </a:rPr>
                <a:t>mplement MYP to begin in FY14</a:t>
              </a:r>
            </a:p>
            <a:p>
              <a:pPr algn="ctr">
                <a:spcBef>
                  <a:spcPct val="0"/>
                </a:spcBef>
                <a:buClrTx/>
                <a:buSzTx/>
                <a:buFontTx/>
                <a:buNone/>
              </a:pPr>
              <a:r>
                <a:rPr lang="en-US" altLang="en-US" sz="900" b="0" u="sng">
                  <a:solidFill>
                    <a:srgbClr val="000000"/>
                  </a:solidFill>
                  <a:cs typeface="Arial" panose="020B0604020202020204" pitchFamily="34" charset="0"/>
                </a:rPr>
                <a:t>Date:</a:t>
              </a:r>
              <a:r>
                <a:rPr lang="en-US" altLang="en-US" sz="900" b="0">
                  <a:solidFill>
                    <a:srgbClr val="000000"/>
                  </a:solidFill>
                  <a:cs typeface="Arial" panose="020B0604020202020204" pitchFamily="34" charset="0"/>
                </a:rPr>
                <a:t> On-going</a:t>
              </a:r>
            </a:p>
          </p:txBody>
        </p:sp>
        <p:sp>
          <p:nvSpPr>
            <p:cNvPr id="59434" name="Rectangle 31"/>
            <p:cNvSpPr>
              <a:spLocks noChangeArrowheads="1"/>
            </p:cNvSpPr>
            <p:nvPr/>
          </p:nvSpPr>
          <p:spPr bwMode="auto">
            <a:xfrm>
              <a:off x="3631" y="806"/>
              <a:ext cx="2054" cy="960"/>
            </a:xfrm>
            <a:prstGeom prst="rect">
              <a:avLst/>
            </a:prstGeom>
            <a:solidFill>
              <a:schemeClr val="bg1"/>
            </a:solidFill>
            <a:ln w="38100" algn="ctr">
              <a:solidFill>
                <a:srgbClr val="FFFF00"/>
              </a:solidFill>
              <a:miter lim="800000"/>
              <a:headEnd/>
              <a:tailEnd/>
            </a:ln>
          </p:spPr>
          <p:txBody>
            <a:bodyPr lIns="0" tIns="0" rIns="0" bIns="0">
              <a:spAutoFit/>
            </a:bodyPr>
            <a:lstStyle>
              <a:lvl1pPr marL="57150" indent="-1588" defTabSz="966788">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defTabSz="96678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defTabSz="96678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defTabSz="96678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defTabSz="966788">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defTabSz="96678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defTabSz="96678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defTabSz="96678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defTabSz="96678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900" u="sng" dirty="0">
                  <a:solidFill>
                    <a:srgbClr val="000000"/>
                  </a:solidFill>
                  <a:cs typeface="Arial" panose="020B0604020202020204" pitchFamily="34" charset="0"/>
                </a:rPr>
                <a:t>Failure to Meet Total Ownership Cost Reduction Goals</a:t>
              </a:r>
              <a:r>
                <a:rPr lang="en-US" altLang="en-US" sz="900" dirty="0">
                  <a:solidFill>
                    <a:srgbClr val="000000"/>
                  </a:solidFill>
                  <a:cs typeface="Arial" panose="020B0604020202020204" pitchFamily="34" charset="0"/>
                </a:rPr>
                <a:t>   </a:t>
              </a:r>
            </a:p>
            <a:p>
              <a:pPr algn="ctr">
                <a:spcBef>
                  <a:spcPct val="0"/>
                </a:spcBef>
                <a:buClrTx/>
                <a:buSzTx/>
                <a:buFontTx/>
                <a:buNone/>
              </a:pPr>
              <a:r>
                <a:rPr lang="en-US" altLang="en-US" sz="900" b="0" u="sng" dirty="0">
                  <a:solidFill>
                    <a:srgbClr val="000000"/>
                  </a:solidFill>
                  <a:cs typeface="Arial" panose="020B0604020202020204" pitchFamily="34" charset="0"/>
                </a:rPr>
                <a:t>Driver:</a:t>
              </a:r>
              <a:r>
                <a:rPr lang="en-US" altLang="en-US" sz="900" b="0" dirty="0">
                  <a:solidFill>
                    <a:srgbClr val="000000"/>
                  </a:solidFill>
                  <a:cs typeface="Arial" panose="020B0604020202020204" pitchFamily="34" charset="0"/>
                </a:rPr>
                <a:t> Delayed I and D level standup, dynamic component DL&amp;T disposition, extended ICS, items not making reliability targets</a:t>
              </a:r>
            </a:p>
            <a:p>
              <a:pPr algn="ctr">
                <a:spcBef>
                  <a:spcPct val="0"/>
                </a:spcBef>
                <a:buClrTx/>
                <a:buSzTx/>
                <a:buFontTx/>
                <a:buNone/>
              </a:pPr>
              <a:r>
                <a:rPr lang="en-US" altLang="en-US" sz="900" b="0" u="sng" dirty="0">
                  <a:solidFill>
                    <a:srgbClr val="000000"/>
                  </a:solidFill>
                  <a:cs typeface="Arial" panose="020B0604020202020204" pitchFamily="34" charset="0"/>
                </a:rPr>
                <a:t>Mitigation Plan:</a:t>
              </a:r>
              <a:r>
                <a:rPr lang="en-US" altLang="en-US" sz="900" b="0" dirty="0">
                  <a:solidFill>
                    <a:srgbClr val="000000"/>
                  </a:solidFill>
                  <a:cs typeface="Arial" panose="020B0604020202020204" pitchFamily="34" charset="0"/>
                </a:rPr>
                <a:t> </a:t>
              </a:r>
            </a:p>
            <a:p>
              <a:pPr algn="ctr">
                <a:spcBef>
                  <a:spcPct val="0"/>
                </a:spcBef>
                <a:buClrTx/>
                <a:buSzTx/>
                <a:buFont typeface="Wingdings" panose="05000000000000000000" pitchFamily="2" charset="2"/>
                <a:buChar char="§"/>
              </a:pPr>
              <a:r>
                <a:rPr lang="en-US" altLang="en-US" sz="900" b="0" dirty="0">
                  <a:solidFill>
                    <a:srgbClr val="000000"/>
                  </a:solidFill>
                  <a:cs typeface="Arial" panose="020B0604020202020204" pitchFamily="34" charset="0"/>
                </a:rPr>
                <a:t> Conduct BCA for long term sustainment/PBL strategy </a:t>
              </a:r>
            </a:p>
            <a:p>
              <a:pPr algn="ctr">
                <a:spcBef>
                  <a:spcPct val="0"/>
                </a:spcBef>
                <a:buClrTx/>
                <a:buSzTx/>
                <a:buFontTx/>
                <a:buChar char="•"/>
              </a:pPr>
              <a:r>
                <a:rPr lang="en-US" altLang="en-US" sz="900" b="0" dirty="0">
                  <a:solidFill>
                    <a:srgbClr val="000000"/>
                  </a:solidFill>
                  <a:cs typeface="Arial" panose="020B0604020202020204" pitchFamily="34" charset="0"/>
                </a:rPr>
                <a:t> Stand up Organic Intermediate and Depot Level repair</a:t>
              </a:r>
            </a:p>
            <a:p>
              <a:pPr algn="ctr">
                <a:spcBef>
                  <a:spcPct val="0"/>
                </a:spcBef>
                <a:buClrTx/>
                <a:buSzTx/>
                <a:buFontTx/>
                <a:buChar char="•"/>
              </a:pPr>
              <a:r>
                <a:rPr lang="en-US" altLang="en-US" sz="900" b="0" dirty="0">
                  <a:solidFill>
                    <a:srgbClr val="000000"/>
                  </a:solidFill>
                  <a:cs typeface="Arial" panose="020B0604020202020204" pitchFamily="34" charset="0"/>
                </a:rPr>
                <a:t> Approval of H-1 DL&amp;T’s</a:t>
              </a:r>
            </a:p>
            <a:p>
              <a:pPr algn="ctr">
                <a:spcBef>
                  <a:spcPct val="0"/>
                </a:spcBef>
                <a:buClrTx/>
                <a:buSzTx/>
                <a:buFontTx/>
                <a:buChar char="•"/>
              </a:pPr>
              <a:r>
                <a:rPr lang="en-US" altLang="en-US" sz="900" b="0" dirty="0">
                  <a:solidFill>
                    <a:srgbClr val="000000"/>
                  </a:solidFill>
                  <a:cs typeface="Arial" panose="020B0604020202020204" pitchFamily="34" charset="0"/>
                </a:rPr>
                <a:t> Execute 5 year Interim Support Plan contract awards</a:t>
              </a:r>
            </a:p>
            <a:p>
              <a:pPr algn="ctr">
                <a:spcBef>
                  <a:spcPct val="0"/>
                </a:spcBef>
                <a:buClrTx/>
                <a:buSzTx/>
                <a:buFontTx/>
                <a:buChar char="•"/>
              </a:pPr>
              <a:r>
                <a:rPr lang="en-US" altLang="en-US" sz="900" b="0" dirty="0">
                  <a:solidFill>
                    <a:srgbClr val="000000"/>
                  </a:solidFill>
                  <a:cs typeface="Arial" panose="020B0604020202020204" pitchFamily="34" charset="0"/>
                </a:rPr>
                <a:t> CILR drives component redesign efforts/BCAs</a:t>
              </a:r>
            </a:p>
            <a:p>
              <a:pPr algn="ctr">
                <a:spcBef>
                  <a:spcPct val="0"/>
                </a:spcBef>
                <a:buClrTx/>
                <a:buSzTx/>
                <a:buFontTx/>
                <a:buNone/>
              </a:pPr>
              <a:r>
                <a:rPr lang="en-US" altLang="en-US" sz="900" b="0" u="sng" dirty="0">
                  <a:solidFill>
                    <a:srgbClr val="000000"/>
                  </a:solidFill>
                  <a:cs typeface="Arial" panose="020B0604020202020204" pitchFamily="34" charset="0"/>
                </a:rPr>
                <a:t>Date:</a:t>
              </a:r>
              <a:r>
                <a:rPr lang="en-US" altLang="en-US" sz="900" b="0" dirty="0">
                  <a:solidFill>
                    <a:srgbClr val="000000"/>
                  </a:solidFill>
                  <a:cs typeface="Arial" panose="020B0604020202020204" pitchFamily="34" charset="0"/>
                </a:rPr>
                <a:t> </a:t>
              </a:r>
              <a:r>
                <a:rPr lang="en-US" altLang="en-US" sz="900" b="0" dirty="0">
                  <a:solidFill>
                    <a:srgbClr val="000099"/>
                  </a:solidFill>
                  <a:cs typeface="Arial" panose="020B0604020202020204" pitchFamily="34" charset="0"/>
                </a:rPr>
                <a:t>Ongoing</a:t>
              </a:r>
            </a:p>
          </p:txBody>
        </p:sp>
        <p:cxnSp>
          <p:nvCxnSpPr>
            <p:cNvPr id="59435" name="AutoShape 39"/>
            <p:cNvCxnSpPr>
              <a:cxnSpLocks noChangeShapeType="1"/>
              <a:stCxn id="59434" idx="1"/>
            </p:cNvCxnSpPr>
            <p:nvPr/>
          </p:nvCxnSpPr>
          <p:spPr bwMode="auto">
            <a:xfrm flipH="1">
              <a:off x="3242" y="1286"/>
              <a:ext cx="389" cy="843"/>
            </a:xfrm>
            <a:prstGeom prst="straightConnector1">
              <a:avLst/>
            </a:prstGeom>
            <a:noFill/>
            <a:ln w="19050">
              <a:solidFill>
                <a:schemeClr val="tx1"/>
              </a:solidFill>
              <a:round/>
              <a:headEnd/>
              <a:tailEnd/>
            </a:ln>
            <a:extLst>
              <a:ext uri="{909E8E84-426E-40DD-AFC4-6F175D3DCCD1}">
                <a14:hiddenFill xmlns:a14="http://schemas.microsoft.com/office/drawing/2010/main">
                  <a:noFill/>
                </a14:hiddenFill>
              </a:ext>
            </a:extLst>
          </p:spPr>
        </p:cxnSp>
        <p:sp>
          <p:nvSpPr>
            <p:cNvPr id="59436" name="Text Box 45"/>
            <p:cNvSpPr txBox="1">
              <a:spLocks noChangeArrowheads="1"/>
            </p:cNvSpPr>
            <p:nvPr/>
          </p:nvSpPr>
          <p:spPr bwMode="auto">
            <a:xfrm>
              <a:off x="48" y="768"/>
              <a:ext cx="2173" cy="1698"/>
            </a:xfrm>
            <a:prstGeom prst="rect">
              <a:avLst/>
            </a:prstGeom>
            <a:solidFill>
              <a:schemeClr val="bg1"/>
            </a:solidFill>
            <a:ln w="38100" algn="ctr">
              <a:solidFill>
                <a:srgbClr val="FFFF00"/>
              </a:solidFill>
              <a:miter lim="800000"/>
              <a:headEnd/>
              <a:tailEnd/>
            </a:ln>
          </p:spPr>
          <p:txBody>
            <a:bodyPr lIns="0" tIns="0" rIns="96592" bIns="48296">
              <a:spAutoFit/>
            </a:bodyPr>
            <a:lstStyle>
              <a:lvl1pPr marL="58738" indent="-1588" defTabSz="966788">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509588" indent="-161925" defTabSz="96678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defTabSz="96678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defTabSz="966788">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defTabSz="966788">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defTabSz="96678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defTabSz="96678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defTabSz="96678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defTabSz="966788"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u="sng" dirty="0">
                  <a:solidFill>
                    <a:srgbClr val="000000"/>
                  </a:solidFill>
                  <a:cs typeface="Arial" panose="020B0604020202020204" pitchFamily="34" charset="0"/>
                </a:rPr>
                <a:t>Insufficient funding to execute aircraft buys </a:t>
              </a:r>
              <a:endParaRPr lang="en-US" altLang="en-US" sz="1000" dirty="0">
                <a:solidFill>
                  <a:srgbClr val="000000"/>
                </a:solidFill>
                <a:cs typeface="Arial" panose="020B0604020202020204" pitchFamily="34" charset="0"/>
              </a:endParaRPr>
            </a:p>
            <a:p>
              <a:pPr algn="ctr">
                <a:spcBef>
                  <a:spcPct val="0"/>
                </a:spcBef>
                <a:buClrTx/>
                <a:buSzTx/>
                <a:buFontTx/>
                <a:buNone/>
              </a:pPr>
              <a:r>
                <a:rPr lang="en-US" altLang="en-US" sz="900" b="0" u="sng" dirty="0">
                  <a:solidFill>
                    <a:srgbClr val="000000"/>
                  </a:solidFill>
                  <a:cs typeface="Arial" panose="020B0604020202020204" pitchFamily="34" charset="0"/>
                </a:rPr>
                <a:t>Driver:</a:t>
              </a:r>
              <a:r>
                <a:rPr lang="en-US" altLang="en-US" sz="900" b="0" dirty="0">
                  <a:solidFill>
                    <a:srgbClr val="000000"/>
                  </a:solidFill>
                  <a:cs typeface="Arial" panose="020B0604020202020204" pitchFamily="34" charset="0"/>
                </a:rPr>
                <a:t> Two Forward Price Rate Agreement (FPRA) increases (driven by a reduction in the base vs. predictions, erosion in the commercial business, efficiencies in production, a recent strike, and pension liabilities) and potential additional rate impacts due to Pension Protection Act compliance and projected business base loss in FY14 due to fewer aircraft buys are creating budget pressure to execute yearly budgeted a/c quantities and pressurizing APB and Nunn-McCurdy acquisition thresholds.</a:t>
              </a:r>
            </a:p>
            <a:p>
              <a:pPr algn="ctr">
                <a:spcBef>
                  <a:spcPct val="0"/>
                </a:spcBef>
                <a:buClrTx/>
                <a:buSzTx/>
                <a:buFontTx/>
                <a:buNone/>
              </a:pPr>
              <a:r>
                <a:rPr lang="en-US" altLang="en-US" sz="900" b="0" u="sng" dirty="0">
                  <a:solidFill>
                    <a:srgbClr val="000000"/>
                  </a:solidFill>
                  <a:cs typeface="Arial" panose="020B0604020202020204" pitchFamily="34" charset="0"/>
                </a:rPr>
                <a:t>Mitigation Plan: </a:t>
              </a:r>
            </a:p>
            <a:p>
              <a:pPr algn="ctr">
                <a:spcBef>
                  <a:spcPct val="0"/>
                </a:spcBef>
                <a:buClrTx/>
                <a:buSzTx/>
                <a:buFont typeface="Wingdings" panose="05000000000000000000" pitchFamily="2" charset="2"/>
                <a:buChar char="ü"/>
              </a:pPr>
              <a:r>
                <a:rPr lang="en-US" altLang="en-US" sz="900" b="0" dirty="0">
                  <a:solidFill>
                    <a:srgbClr val="000000"/>
                  </a:solidFill>
                  <a:cs typeface="Arial" panose="020B0604020202020204" pitchFamily="34" charset="0"/>
                </a:rPr>
                <a:t> Finalize technical evaluation and negotiation </a:t>
              </a:r>
            </a:p>
            <a:p>
              <a:pPr algn="ctr">
                <a:spcBef>
                  <a:spcPct val="0"/>
                </a:spcBef>
                <a:buClrTx/>
                <a:buSzTx/>
                <a:buFont typeface="Wingdings" panose="05000000000000000000" pitchFamily="2" charset="2"/>
                <a:buChar char="§"/>
              </a:pPr>
              <a:r>
                <a:rPr lang="en-US" altLang="en-US" sz="900" b="0" dirty="0">
                  <a:solidFill>
                    <a:srgbClr val="000000"/>
                  </a:solidFill>
                </a:rPr>
                <a:t> Assess future rate increases and impacts on FYDP(ongoing)</a:t>
              </a:r>
            </a:p>
            <a:p>
              <a:pPr lvl="1" algn="ctr">
                <a:spcBef>
                  <a:spcPct val="0"/>
                </a:spcBef>
                <a:buClrTx/>
                <a:buSzTx/>
                <a:buFont typeface="Wingdings" panose="05000000000000000000" pitchFamily="2" charset="2"/>
                <a:buChar char="§"/>
              </a:pPr>
              <a:r>
                <a:rPr lang="en-US" altLang="en-US" sz="900" b="0" dirty="0">
                  <a:solidFill>
                    <a:srgbClr val="000000"/>
                  </a:solidFill>
                </a:rPr>
                <a:t>Pension Protection Act assessment (AIR 4.2 Lead)</a:t>
              </a:r>
            </a:p>
            <a:p>
              <a:pPr lvl="1" algn="ctr">
                <a:spcBef>
                  <a:spcPct val="0"/>
                </a:spcBef>
                <a:buClrTx/>
                <a:buSzTx/>
                <a:buFontTx/>
                <a:buChar char="•"/>
              </a:pPr>
              <a:r>
                <a:rPr lang="en-US" altLang="en-US" sz="900" b="0" dirty="0">
                  <a:solidFill>
                    <a:srgbClr val="000000"/>
                  </a:solidFill>
                </a:rPr>
                <a:t>Business base (DCMA lead)</a:t>
              </a:r>
            </a:p>
            <a:p>
              <a:pPr algn="ctr">
                <a:spcBef>
                  <a:spcPct val="0"/>
                </a:spcBef>
                <a:buClrTx/>
                <a:buSzTx/>
                <a:buFontTx/>
                <a:buChar char="•"/>
              </a:pPr>
              <a:r>
                <a:rPr lang="en-US" altLang="en-US" sz="900" b="0" dirty="0">
                  <a:solidFill>
                    <a:srgbClr val="000000"/>
                  </a:solidFill>
                </a:rPr>
                <a:t> Continue to Pursue cost reduction/control initiatives </a:t>
              </a:r>
            </a:p>
            <a:p>
              <a:pPr algn="ctr">
                <a:spcBef>
                  <a:spcPct val="0"/>
                </a:spcBef>
                <a:buClrTx/>
                <a:buSzTx/>
                <a:buFont typeface="Wingdings" panose="05000000000000000000" pitchFamily="2" charset="2"/>
                <a:buChar char="ü"/>
              </a:pPr>
              <a:r>
                <a:rPr lang="en-US" altLang="en-US" sz="900" b="0" dirty="0">
                  <a:solidFill>
                    <a:srgbClr val="000099"/>
                  </a:solidFill>
                </a:rPr>
                <a:t> Update program manager’s cost estimate </a:t>
              </a:r>
            </a:p>
            <a:p>
              <a:pPr algn="ctr">
                <a:spcBef>
                  <a:spcPct val="0"/>
                </a:spcBef>
                <a:buClrTx/>
                <a:buSzTx/>
                <a:buFont typeface="Wingdings" panose="05000000000000000000" pitchFamily="2" charset="2"/>
                <a:buChar char="ü"/>
              </a:pPr>
              <a:r>
                <a:rPr lang="en-US" altLang="en-US" sz="900" b="0" dirty="0">
                  <a:solidFill>
                    <a:srgbClr val="000099"/>
                  </a:solidFill>
                </a:rPr>
                <a:t> Engage Service for funding resolution</a:t>
              </a:r>
            </a:p>
            <a:p>
              <a:pPr algn="ctr">
                <a:spcBef>
                  <a:spcPct val="0"/>
                </a:spcBef>
                <a:buClrTx/>
                <a:buSzTx/>
                <a:buFontTx/>
                <a:buChar char="•"/>
              </a:pPr>
              <a:r>
                <a:rPr lang="en-US" altLang="en-US" sz="900" b="0" dirty="0">
                  <a:solidFill>
                    <a:srgbClr val="000000"/>
                  </a:solidFill>
                </a:rPr>
                <a:t>Support PEO(A)/DCMA rate control initiative with company </a:t>
              </a:r>
            </a:p>
            <a:p>
              <a:pPr algn="ctr">
                <a:spcBef>
                  <a:spcPct val="0"/>
                </a:spcBef>
                <a:buClrTx/>
                <a:buSzTx/>
                <a:buFontTx/>
                <a:buNone/>
              </a:pPr>
              <a:r>
                <a:rPr lang="en-US" altLang="en-US" sz="900" b="0" u="sng" dirty="0">
                  <a:solidFill>
                    <a:srgbClr val="000000"/>
                  </a:solidFill>
                  <a:cs typeface="Arial" panose="020B0604020202020204" pitchFamily="34" charset="0"/>
                </a:rPr>
                <a:t>Date: </a:t>
              </a:r>
              <a:r>
                <a:rPr lang="en-US" altLang="en-US" sz="900" b="0" dirty="0">
                  <a:solidFill>
                    <a:srgbClr val="000000"/>
                  </a:solidFill>
                  <a:cs typeface="Arial" panose="020B0604020202020204" pitchFamily="34" charset="0"/>
                </a:rPr>
                <a:t>Oct 10 (FRP decision)</a:t>
              </a:r>
            </a:p>
          </p:txBody>
        </p:sp>
        <p:sp>
          <p:nvSpPr>
            <p:cNvPr id="59437" name="Oval 41"/>
            <p:cNvSpPr>
              <a:spLocks noChangeArrowheads="1"/>
            </p:cNvSpPr>
            <p:nvPr/>
          </p:nvSpPr>
          <p:spPr bwMode="auto">
            <a:xfrm>
              <a:off x="3176" y="1810"/>
              <a:ext cx="48" cy="48"/>
            </a:xfrm>
            <a:prstGeom prst="ellipse">
              <a:avLst/>
            </a:prstGeom>
            <a:solidFill>
              <a:schemeClr val="tx1"/>
            </a:solidFill>
            <a:ln w="9525">
              <a:solidFill>
                <a:schemeClr val="tx1"/>
              </a:solidFill>
              <a:round/>
              <a:headEnd/>
              <a:tailEnd/>
            </a:ln>
          </p:spPr>
          <p:txBody>
            <a:bodyPr wrap="none" lIns="0" tIns="0" rIns="0" bIns="0"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endParaRPr>
            </a:p>
          </p:txBody>
        </p:sp>
        <p:cxnSp>
          <p:nvCxnSpPr>
            <p:cNvPr id="59438" name="AutoShape 42"/>
            <p:cNvCxnSpPr>
              <a:cxnSpLocks noChangeShapeType="1"/>
              <a:stCxn id="59436" idx="3"/>
              <a:endCxn id="59437" idx="2"/>
            </p:cNvCxnSpPr>
            <p:nvPr/>
          </p:nvCxnSpPr>
          <p:spPr bwMode="auto">
            <a:xfrm>
              <a:off x="2221" y="1617"/>
              <a:ext cx="955" cy="217"/>
            </a:xfrm>
            <a:prstGeom prst="straightConnector1">
              <a:avLst/>
            </a:prstGeom>
            <a:noFill/>
            <a:ln w="19050">
              <a:solidFill>
                <a:schemeClr val="tx1"/>
              </a:solidFill>
              <a:round/>
              <a:headEnd/>
              <a:tailEnd/>
            </a:ln>
            <a:extLst>
              <a:ext uri="{909E8E84-426E-40DD-AFC4-6F175D3DCCD1}">
                <a14:hiddenFill xmlns:a14="http://schemas.microsoft.com/office/drawing/2010/main">
                  <a:noFill/>
                </a14:hiddenFill>
              </a:ext>
            </a:extLst>
          </p:spPr>
        </p:cxnSp>
        <p:cxnSp>
          <p:nvCxnSpPr>
            <p:cNvPr id="59439" name="AutoShape 43"/>
            <p:cNvCxnSpPr>
              <a:cxnSpLocks noChangeShapeType="1"/>
              <a:stCxn id="59433" idx="0"/>
              <a:endCxn id="59428" idx="4"/>
            </p:cNvCxnSpPr>
            <p:nvPr/>
          </p:nvCxnSpPr>
          <p:spPr bwMode="auto">
            <a:xfrm flipV="1">
              <a:off x="1875" y="1899"/>
              <a:ext cx="1085" cy="916"/>
            </a:xfrm>
            <a:prstGeom prst="straightConnector1">
              <a:avLst/>
            </a:prstGeom>
            <a:noFill/>
            <a:ln w="19050">
              <a:solidFill>
                <a:schemeClr val="tx1"/>
              </a:solidFill>
              <a:round/>
              <a:headEnd/>
              <a:tailEnd/>
            </a:ln>
            <a:extLst>
              <a:ext uri="{909E8E84-426E-40DD-AFC4-6F175D3DCCD1}">
                <a14:hiddenFill xmlns:a14="http://schemas.microsoft.com/office/drawing/2010/main">
                  <a:noFill/>
                </a14:hiddenFill>
              </a:ext>
            </a:extLst>
          </p:spPr>
        </p:cxnSp>
        <p:grpSp>
          <p:nvGrpSpPr>
            <p:cNvPr id="59440" name="Group 44"/>
            <p:cNvGrpSpPr>
              <a:grpSpLocks/>
            </p:cNvGrpSpPr>
            <p:nvPr/>
          </p:nvGrpSpPr>
          <p:grpSpPr bwMode="auto">
            <a:xfrm>
              <a:off x="3182" y="1632"/>
              <a:ext cx="48" cy="192"/>
              <a:chOff x="3140" y="1632"/>
              <a:chExt cx="48" cy="192"/>
            </a:xfrm>
          </p:grpSpPr>
          <p:sp>
            <p:nvSpPr>
              <p:cNvPr id="59444" name="Oval 41"/>
              <p:cNvSpPr>
                <a:spLocks noChangeArrowheads="1"/>
              </p:cNvSpPr>
              <p:nvPr/>
            </p:nvSpPr>
            <p:spPr bwMode="auto">
              <a:xfrm>
                <a:off x="3140" y="1632"/>
                <a:ext cx="48" cy="48"/>
              </a:xfrm>
              <a:prstGeom prst="ellipse">
                <a:avLst/>
              </a:prstGeom>
              <a:solidFill>
                <a:srgbClr val="808080"/>
              </a:solidFill>
              <a:ln w="9525">
                <a:solidFill>
                  <a:schemeClr val="tx1"/>
                </a:solidFill>
                <a:round/>
                <a:headEnd/>
                <a:tailEnd/>
              </a:ln>
            </p:spPr>
            <p:txBody>
              <a:bodyPr wrap="none" lIns="0" tIns="0" rIns="0" bIns="0"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endParaRPr>
              </a:p>
            </p:txBody>
          </p:sp>
          <p:sp>
            <p:nvSpPr>
              <p:cNvPr id="59445" name="Line 46"/>
              <p:cNvSpPr>
                <a:spLocks noChangeShapeType="1"/>
              </p:cNvSpPr>
              <p:nvPr/>
            </p:nvSpPr>
            <p:spPr bwMode="auto">
              <a:xfrm>
                <a:off x="3161" y="1680"/>
                <a:ext cx="0" cy="144"/>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59441" name="Oval 41"/>
            <p:cNvSpPr>
              <a:spLocks noChangeArrowheads="1"/>
            </p:cNvSpPr>
            <p:nvPr/>
          </p:nvSpPr>
          <p:spPr bwMode="auto">
            <a:xfrm>
              <a:off x="3162" y="1913"/>
              <a:ext cx="48" cy="48"/>
            </a:xfrm>
            <a:prstGeom prst="ellipse">
              <a:avLst/>
            </a:prstGeom>
            <a:solidFill>
              <a:srgbClr val="808080"/>
            </a:solidFill>
            <a:ln w="9525">
              <a:solidFill>
                <a:schemeClr val="tx1"/>
              </a:solidFill>
              <a:round/>
              <a:headEnd/>
              <a:tailEnd/>
            </a:ln>
          </p:spPr>
          <p:txBody>
            <a:bodyPr wrap="none" lIns="0" tIns="0" rIns="0" bIns="0"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solidFill>
                  <a:srgbClr val="000000"/>
                </a:solidFill>
              </a:endParaRPr>
            </a:p>
          </p:txBody>
        </p:sp>
        <p:sp>
          <p:nvSpPr>
            <p:cNvPr id="59442" name="Line 48"/>
            <p:cNvSpPr>
              <a:spLocks noChangeShapeType="1"/>
            </p:cNvSpPr>
            <p:nvPr/>
          </p:nvSpPr>
          <p:spPr bwMode="auto">
            <a:xfrm>
              <a:off x="3183" y="1968"/>
              <a:ext cx="0" cy="336"/>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9443" name="Text Box 49"/>
            <p:cNvSpPr txBox="1">
              <a:spLocks noChangeArrowheads="1"/>
            </p:cNvSpPr>
            <p:nvPr/>
          </p:nvSpPr>
          <p:spPr bwMode="auto">
            <a:xfrm>
              <a:off x="2552" y="859"/>
              <a:ext cx="467"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a:solidFill>
                    <a:srgbClr val="000099"/>
                  </a:solidFill>
                </a:rPr>
                <a:t>Date</a:t>
              </a:r>
            </a:p>
          </p:txBody>
        </p:sp>
      </p:grpSp>
      <p:sp>
        <p:nvSpPr>
          <p:cNvPr id="59399" name="TextBox 3"/>
          <p:cNvSpPr txBox="1">
            <a:spLocks noChangeArrowheads="1"/>
          </p:cNvSpPr>
          <p:nvPr/>
        </p:nvSpPr>
        <p:spPr bwMode="auto">
          <a:xfrm>
            <a:off x="5822950" y="5848350"/>
            <a:ext cx="2066925" cy="522288"/>
          </a:xfrm>
          <a:prstGeom prst="rect">
            <a:avLst/>
          </a:prstGeom>
          <a:solidFill>
            <a:srgbClr val="FFFF00"/>
          </a:solidFill>
          <a:ln w="9525">
            <a:solidFill>
              <a:schemeClr val="tx1"/>
            </a:solidFill>
            <a:miter lim="800000"/>
            <a:headEnd/>
            <a:tailEnd/>
          </a:ln>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b="0" dirty="0"/>
              <a:t>SEE NOTES PAGE</a:t>
            </a:r>
          </a:p>
          <a:p>
            <a:pPr algn="ctr">
              <a:spcBef>
                <a:spcPct val="0"/>
              </a:spcBef>
              <a:buClrTx/>
              <a:buSzTx/>
              <a:buFontTx/>
              <a:buNone/>
            </a:pPr>
            <a:r>
              <a:rPr lang="en-US" altLang="en-US" sz="1400" b="0" dirty="0"/>
              <a:t> and BACKUP SLIDES</a:t>
            </a:r>
          </a:p>
        </p:txBody>
      </p:sp>
      <p:sp>
        <p:nvSpPr>
          <p:cNvPr id="2" name="Rectangle 1"/>
          <p:cNvSpPr/>
          <p:nvPr/>
        </p:nvSpPr>
        <p:spPr>
          <a:xfrm>
            <a:off x="2533190" y="343883"/>
            <a:ext cx="6258846" cy="523220"/>
          </a:xfrm>
          <a:prstGeom prst="rect">
            <a:avLst/>
          </a:prstGeom>
        </p:spPr>
        <p:txBody>
          <a:bodyPr wrap="square">
            <a:spAutoFit/>
          </a:bodyPr>
          <a:lstStyle/>
          <a:p>
            <a:pPr algn="r"/>
            <a:r>
              <a:rPr kumimoji="0" lang="en-US" altLang="en-US" sz="2800" b="1" i="1" u="none" strike="noStrike" kern="0" cap="none" spc="0" normalizeH="0" baseline="0" noProof="0" dirty="0">
                <a:ln>
                  <a:noFill/>
                </a:ln>
                <a:solidFill>
                  <a:srgbClr val="151C77"/>
                </a:solidFill>
                <a:effectLst/>
                <a:uLnTx/>
                <a:uFillTx/>
                <a:latin typeface="Arial"/>
                <a:ea typeface="+mj-ea"/>
                <a:cs typeface="+mj-cs"/>
              </a:rPr>
              <a:t>Program Risks</a:t>
            </a:r>
          </a:p>
        </p:txBody>
      </p:sp>
      <p:sp>
        <p:nvSpPr>
          <p:cNvPr id="55" name="TextBox 54"/>
          <p:cNvSpPr txBox="1"/>
          <p:nvPr/>
        </p:nvSpPr>
        <p:spPr>
          <a:xfrm>
            <a:off x="6290594" y="858838"/>
            <a:ext cx="1963487" cy="307777"/>
          </a:xfrm>
          <a:prstGeom prst="rect">
            <a:avLst/>
          </a:prstGeom>
          <a:noFill/>
        </p:spPr>
        <p:txBody>
          <a:bodyPr wrap="none">
            <a:spAutoFit/>
          </a:bodyPr>
          <a:lstStyle/>
          <a:p>
            <a:pPr algn="ctr">
              <a:defRPr/>
            </a:pPr>
            <a:r>
              <a:rPr lang="en-US" b="1" dirty="0">
                <a:solidFill>
                  <a:schemeClr val="bg1">
                    <a:lumMod val="65000"/>
                  </a:schemeClr>
                </a:solidFill>
              </a:rPr>
              <a:t>(AS Template Para 6)</a:t>
            </a:r>
          </a:p>
        </p:txBody>
      </p:sp>
      <p:sp>
        <p:nvSpPr>
          <p:cNvPr id="56" name="TextBox 2"/>
          <p:cNvSpPr txBox="1">
            <a:spLocks noChangeArrowheads="1"/>
          </p:cNvSpPr>
          <p:nvPr/>
        </p:nvSpPr>
        <p:spPr bwMode="auto">
          <a:xfrm>
            <a:off x="3485584" y="962967"/>
            <a:ext cx="1829480" cy="461665"/>
          </a:xfrm>
          <a:prstGeom prst="rect">
            <a:avLst/>
          </a:prstGeom>
          <a:solidFill>
            <a:srgbClr val="99FFCC"/>
          </a:solidFill>
          <a:ln w="9525">
            <a:solidFill>
              <a:schemeClr val="tx1"/>
            </a:solidFill>
            <a:miter lim="800000"/>
            <a:headEnd/>
            <a:tailEnd/>
          </a:ln>
        </p:spPr>
        <p:txBody>
          <a:bodyPr wrap="squar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2400" dirty="0"/>
              <a:t>SAMPLE</a:t>
            </a:r>
          </a:p>
        </p:txBody>
      </p:sp>
      <p:sp>
        <p:nvSpPr>
          <p:cNvPr id="3" name="Slide Number Placeholder 2"/>
          <p:cNvSpPr>
            <a:spLocks noGrp="1"/>
          </p:cNvSpPr>
          <p:nvPr>
            <p:ph type="sldNum" sz="quarter" idx="11"/>
          </p:nvPr>
        </p:nvSpPr>
        <p:spPr/>
        <p:txBody>
          <a:bodyPr/>
          <a:lstStyle/>
          <a:p>
            <a:pPr>
              <a:defRPr/>
            </a:pPr>
            <a:fld id="{899C0BFA-3757-4328-9051-EEFC4EF460FF}" type="slidenum">
              <a:rPr lang="en-US" altLang="en-US" smtClean="0"/>
              <a:pPr>
                <a:defRPr/>
              </a:pPr>
              <a:t>11</a:t>
            </a:fld>
            <a:endParaRPr lang="en-US" altLang="en-US">
              <a:solidFill>
                <a:schemeClr val="bg2"/>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049338" y="182563"/>
            <a:ext cx="7772400" cy="814387"/>
          </a:xfrm>
        </p:spPr>
        <p:txBody>
          <a:bodyPr/>
          <a:lstStyle/>
          <a:p>
            <a:r>
              <a:rPr lang="en-US" altLang="en-US" sz="2800" dirty="0"/>
              <a:t>Technology Readiness</a:t>
            </a:r>
          </a:p>
        </p:txBody>
      </p:sp>
      <p:graphicFrame>
        <p:nvGraphicFramePr>
          <p:cNvPr id="1063939" name="Group 3"/>
          <p:cNvGraphicFramePr>
            <a:graphicFrameLocks noGrp="1"/>
          </p:cNvGraphicFramePr>
          <p:nvPr>
            <p:ph idx="1"/>
            <p:extLst>
              <p:ext uri="{D42A27DB-BD31-4B8C-83A1-F6EECF244321}">
                <p14:modId xmlns:p14="http://schemas.microsoft.com/office/powerpoint/2010/main" val="807528202"/>
              </p:ext>
            </p:extLst>
          </p:nvPr>
        </p:nvGraphicFramePr>
        <p:xfrm>
          <a:off x="244476" y="1370806"/>
          <a:ext cx="5492750" cy="5040314"/>
        </p:xfrm>
        <a:graphic>
          <a:graphicData uri="http://schemas.openxmlformats.org/drawingml/2006/table">
            <a:tbl>
              <a:tblPr/>
              <a:tblGrid>
                <a:gridCol w="3360738">
                  <a:extLst>
                    <a:ext uri="{9D8B030D-6E8A-4147-A177-3AD203B41FA5}">
                      <a16:colId xmlns:a16="http://schemas.microsoft.com/office/drawing/2014/main" val="20000"/>
                    </a:ext>
                  </a:extLst>
                </a:gridCol>
                <a:gridCol w="601662">
                  <a:extLst>
                    <a:ext uri="{9D8B030D-6E8A-4147-A177-3AD203B41FA5}">
                      <a16:colId xmlns:a16="http://schemas.microsoft.com/office/drawing/2014/main" val="20001"/>
                    </a:ext>
                  </a:extLst>
                </a:gridCol>
                <a:gridCol w="773113">
                  <a:extLst>
                    <a:ext uri="{9D8B030D-6E8A-4147-A177-3AD203B41FA5}">
                      <a16:colId xmlns:a16="http://schemas.microsoft.com/office/drawing/2014/main" val="20002"/>
                    </a:ext>
                  </a:extLst>
                </a:gridCol>
                <a:gridCol w="757237">
                  <a:extLst>
                    <a:ext uri="{9D8B030D-6E8A-4147-A177-3AD203B41FA5}">
                      <a16:colId xmlns:a16="http://schemas.microsoft.com/office/drawing/2014/main" val="20003"/>
                    </a:ext>
                  </a:extLst>
                </a:gridCol>
              </a:tblGrid>
              <a:tr h="304792">
                <a:tc>
                  <a:txBody>
                    <a:bodyPr/>
                    <a:lstStyle/>
                    <a:p>
                      <a:pPr marL="0" marR="0" lvl="0" indent="0" algn="l" defTabSz="914400" rtl="0" eaLnBrk="0" fontAlgn="b" latinLnBrk="0" hangingPunct="0">
                        <a:lnSpc>
                          <a:spcPct val="100000"/>
                        </a:lnSpc>
                        <a:spcBef>
                          <a:spcPct val="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bg1"/>
                          </a:solidFill>
                          <a:effectLst/>
                          <a:latin typeface="Arial" charset="0"/>
                          <a:cs typeface="Arial" charset="0"/>
                        </a:rPr>
                        <a:t>Critical Technology Element</a:t>
                      </a:r>
                      <a:endParaRPr kumimoji="0" lang="en-US" sz="1400" b="1" i="0" u="none" strike="noStrike" cap="none" normalizeH="0" baseline="0" dirty="0">
                        <a:ln>
                          <a:noFill/>
                        </a:ln>
                        <a:solidFill>
                          <a:schemeClr val="bg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0" fontAlgn="b" latinLnBrk="0" hangingPunct="0">
                        <a:lnSpc>
                          <a:spcPct val="100000"/>
                        </a:lnSpc>
                        <a:spcBef>
                          <a:spcPct val="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bg1"/>
                          </a:solidFill>
                          <a:effectLst/>
                          <a:latin typeface="Arial" charset="0"/>
                          <a:cs typeface="Arial" charset="0"/>
                        </a:rPr>
                        <a:t> </a:t>
                      </a:r>
                      <a:r>
                        <a:rPr kumimoji="0" lang="en-US" sz="1400" b="1" i="0" u="none" strike="noStrike" cap="none" normalizeH="0" baseline="0" dirty="0">
                          <a:ln>
                            <a:noFill/>
                          </a:ln>
                          <a:solidFill>
                            <a:schemeClr val="bg1"/>
                          </a:solidFill>
                          <a:effectLst/>
                          <a:latin typeface="Arial" charset="0"/>
                        </a:rPr>
                        <a:t>TRL</a:t>
                      </a:r>
                    </a:p>
                  </a:txBody>
                  <a:tcPr marT="45716" marB="45716"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0" fontAlgn="b" latinLnBrk="0" hangingPunct="0">
                        <a:lnSpc>
                          <a:spcPct val="100000"/>
                        </a:lnSpc>
                        <a:spcBef>
                          <a:spcPct val="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bg1"/>
                          </a:solidFill>
                          <a:effectLst/>
                          <a:latin typeface="Arial" charset="0"/>
                          <a:cs typeface="Arial" charset="0"/>
                        </a:rPr>
                        <a:t>Incr 1 </a:t>
                      </a:r>
                      <a:endParaRPr kumimoji="0" lang="en-US" sz="1400" b="1" i="0" u="none" strike="noStrike" cap="none" normalizeH="0" baseline="0" dirty="0">
                        <a:ln>
                          <a:noFill/>
                        </a:ln>
                        <a:solidFill>
                          <a:schemeClr val="bg1"/>
                        </a:solidFill>
                        <a:effectLst/>
                        <a:latin typeface="Arial" charset="0"/>
                      </a:endParaRPr>
                    </a:p>
                  </a:txBody>
                  <a:tcPr marT="45716" marB="45716"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0" fontAlgn="b" latinLnBrk="0" hangingPunct="0">
                        <a:lnSpc>
                          <a:spcPct val="100000"/>
                        </a:lnSpc>
                        <a:spcBef>
                          <a:spcPct val="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bg1"/>
                          </a:solidFill>
                          <a:effectLst/>
                          <a:latin typeface="Arial" charset="0"/>
                          <a:cs typeface="Arial" charset="0"/>
                        </a:rPr>
                        <a:t>Incr 2 </a:t>
                      </a:r>
                      <a:endParaRPr kumimoji="0" lang="en-US" sz="1400" b="1" i="0" u="none" strike="noStrike" cap="none" normalizeH="0" baseline="0" dirty="0">
                        <a:ln>
                          <a:noFill/>
                        </a:ln>
                        <a:solidFill>
                          <a:schemeClr val="bg1"/>
                        </a:solidFill>
                        <a:effectLst/>
                        <a:latin typeface="Arial" charset="0"/>
                      </a:endParaRPr>
                    </a:p>
                  </a:txBody>
                  <a:tcPr marT="45716" marB="45716" anchor="b"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0"/>
                  </a:ext>
                </a:extLst>
              </a:tr>
              <a:tr h="300009">
                <a:tc>
                  <a:txBody>
                    <a:bodyPr/>
                    <a:lstStyle/>
                    <a:p>
                      <a:pPr marL="0" marR="0" lvl="0" indent="0" algn="l" defTabSz="914400" rtl="0" eaLnBrk="0" fontAlgn="b" latinLnBrk="0" hangingPunct="0">
                        <a:lnSpc>
                          <a:spcPct val="90000"/>
                        </a:lnSpc>
                        <a:spcBef>
                          <a:spcPct val="0"/>
                        </a:spcBef>
                        <a:spcAft>
                          <a:spcPct val="0"/>
                        </a:spcAft>
                        <a:buClr>
                          <a:srgbClr val="151C77"/>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chemeClr val="bg1"/>
                          </a:solidFill>
                          <a:effectLst/>
                          <a:latin typeface="Arial" charset="0"/>
                          <a:cs typeface="Arial" charset="0"/>
                        </a:rPr>
                        <a:t>9</a:t>
                      </a:r>
                      <a:endParaRPr kumimoji="0" lang="en-US" sz="1200" b="1" i="0" u="none" strike="noStrike" cap="none" normalizeH="0" baseline="0" dirty="0">
                        <a:ln>
                          <a:noFill/>
                        </a:ln>
                        <a:solidFill>
                          <a:schemeClr val="bg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X</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 </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6024">
                <a:tc>
                  <a:txBody>
                    <a:bodyPr/>
                    <a:lstStyle/>
                    <a:p>
                      <a:pPr marL="0" marR="0" lvl="0" indent="0" algn="l" defTabSz="914400" rtl="0" eaLnBrk="0" fontAlgn="b" latinLnBrk="0" hangingPunct="0">
                        <a:lnSpc>
                          <a:spcPct val="90000"/>
                        </a:lnSpc>
                        <a:spcBef>
                          <a:spcPct val="0"/>
                        </a:spcBef>
                        <a:spcAft>
                          <a:spcPct val="0"/>
                        </a:spcAft>
                        <a:buClr>
                          <a:srgbClr val="151C77"/>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cs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6</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 </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X</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0009">
                <a:tc>
                  <a:txBody>
                    <a:bodyPr/>
                    <a:lstStyle/>
                    <a:p>
                      <a:pPr marL="0" marR="0" lvl="0" indent="0" algn="l" defTabSz="914400" rtl="0" eaLnBrk="0" fontAlgn="b" latinLnBrk="0" hangingPunct="0">
                        <a:lnSpc>
                          <a:spcPct val="90000"/>
                        </a:lnSpc>
                        <a:spcBef>
                          <a:spcPct val="0"/>
                        </a:spcBef>
                        <a:spcAft>
                          <a:spcPct val="0"/>
                        </a:spcAft>
                        <a:buClr>
                          <a:srgbClr val="151C77"/>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chemeClr val="bg1"/>
                          </a:solidFill>
                          <a:effectLst/>
                          <a:latin typeface="Arial" charset="0"/>
                          <a:cs typeface="Arial" charset="0"/>
                        </a:rPr>
                        <a:t>9</a:t>
                      </a:r>
                      <a:endParaRPr kumimoji="0" lang="en-US" sz="1200" b="1" i="0" u="none" strike="noStrike" cap="none" normalizeH="0" baseline="0" dirty="0">
                        <a:ln>
                          <a:noFill/>
                        </a:ln>
                        <a:solidFill>
                          <a:schemeClr val="bg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X</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 </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0009">
                <a:tc>
                  <a:txBody>
                    <a:bodyPr/>
                    <a:lstStyle/>
                    <a:p>
                      <a:pPr marL="0" marR="0" lvl="0" indent="0" algn="l" defTabSz="914400" rtl="0" eaLnBrk="0" fontAlgn="b" latinLnBrk="0" hangingPunct="0">
                        <a:lnSpc>
                          <a:spcPct val="90000"/>
                        </a:lnSpc>
                        <a:spcBef>
                          <a:spcPct val="0"/>
                        </a:spcBef>
                        <a:spcAft>
                          <a:spcPct val="0"/>
                        </a:spcAft>
                        <a:buClr>
                          <a:srgbClr val="151C77"/>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chemeClr val="bg1"/>
                          </a:solidFill>
                          <a:effectLst/>
                          <a:latin typeface="Arial" charset="0"/>
                          <a:cs typeface="Arial" charset="0"/>
                        </a:rPr>
                        <a:t>8</a:t>
                      </a:r>
                      <a:endParaRPr kumimoji="0" lang="en-US" sz="1200" b="1" i="0" u="none" strike="noStrike" cap="none" normalizeH="0" baseline="0" dirty="0">
                        <a:ln>
                          <a:noFill/>
                        </a:ln>
                        <a:solidFill>
                          <a:schemeClr val="bg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X</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 </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0009">
                <a:tc>
                  <a:txBody>
                    <a:bodyPr/>
                    <a:lstStyle/>
                    <a:p>
                      <a:pPr marL="0" marR="0" lvl="0" indent="0" algn="l" defTabSz="914400" rtl="0" eaLnBrk="0" fontAlgn="b" latinLnBrk="0" hangingPunct="0">
                        <a:lnSpc>
                          <a:spcPct val="90000"/>
                        </a:lnSpc>
                        <a:spcBef>
                          <a:spcPct val="0"/>
                        </a:spcBef>
                        <a:spcAft>
                          <a:spcPct val="0"/>
                        </a:spcAft>
                        <a:buClr>
                          <a:srgbClr val="151C77"/>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chemeClr val="bg1"/>
                          </a:solidFill>
                          <a:effectLst/>
                          <a:latin typeface="Arial" charset="0"/>
                          <a:cs typeface="Arial" charset="0"/>
                        </a:rPr>
                        <a:t>9</a:t>
                      </a:r>
                      <a:endParaRPr kumimoji="0" lang="en-US" sz="1200" b="1" i="0" u="none" strike="noStrike" cap="none" normalizeH="0" baseline="0" dirty="0">
                        <a:ln>
                          <a:noFill/>
                        </a:ln>
                        <a:solidFill>
                          <a:schemeClr val="bg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X</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 </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00009">
                <a:tc>
                  <a:txBody>
                    <a:bodyPr/>
                    <a:lstStyle/>
                    <a:p>
                      <a:pPr marL="0" marR="0" lvl="0" indent="0" algn="l" defTabSz="914400" rtl="0" eaLnBrk="0" fontAlgn="b" latinLnBrk="0" hangingPunct="0">
                        <a:lnSpc>
                          <a:spcPct val="90000"/>
                        </a:lnSpc>
                        <a:spcBef>
                          <a:spcPct val="0"/>
                        </a:spcBef>
                        <a:spcAft>
                          <a:spcPct val="0"/>
                        </a:spcAft>
                        <a:buClr>
                          <a:srgbClr val="151C77"/>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chemeClr val="bg1"/>
                          </a:solidFill>
                          <a:effectLst/>
                          <a:latin typeface="Arial" charset="0"/>
                          <a:cs typeface="Arial" charset="0"/>
                        </a:rPr>
                        <a:t>9</a:t>
                      </a:r>
                      <a:endParaRPr kumimoji="0" lang="en-US" sz="1200" b="1" i="0" u="none" strike="noStrike" cap="none" normalizeH="0" baseline="0" dirty="0">
                        <a:ln>
                          <a:noFill/>
                        </a:ln>
                        <a:solidFill>
                          <a:schemeClr val="bg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X</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 </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01596">
                <a:tc gridSpan="4">
                  <a:txBody>
                    <a:bodyPr/>
                    <a:lstStyle/>
                    <a:p>
                      <a:pPr marL="0" marR="0" lvl="0" indent="0" algn="l" defTabSz="914400" rtl="0" eaLnBrk="0" fontAlgn="b" latinLnBrk="0" hangingPunct="0">
                        <a:lnSpc>
                          <a:spcPct val="90000"/>
                        </a:lnSpc>
                        <a:spcBef>
                          <a:spcPct val="0"/>
                        </a:spcBef>
                        <a:spcAft>
                          <a:spcPct val="0"/>
                        </a:spcAft>
                        <a:buClr>
                          <a:srgbClr val="151C77"/>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7"/>
                  </a:ext>
                </a:extLst>
              </a:tr>
              <a:tr h="300009">
                <a:tc>
                  <a:txBody>
                    <a:bodyPr/>
                    <a:lstStyle/>
                    <a:p>
                      <a:pPr marL="0" marR="0" lvl="0" indent="228600" algn="l"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cs typeface="Arial" charset="0"/>
                        </a:rPr>
                        <a:t> </a:t>
                      </a: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7</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X</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76198">
                <a:tc>
                  <a:txBody>
                    <a:bodyPr/>
                    <a:lstStyle/>
                    <a:p>
                      <a:pPr marL="228600" marR="0" lvl="0" indent="0" algn="l" defTabSz="914400" rtl="0" eaLnBrk="0" fontAlgn="b" latinLnBrk="0" hangingPunct="0">
                        <a:lnSpc>
                          <a:spcPct val="90000"/>
                        </a:lnSpc>
                        <a:spcBef>
                          <a:spcPct val="0"/>
                        </a:spcBef>
                        <a:spcAft>
                          <a:spcPct val="0"/>
                        </a:spcAft>
                        <a:buClr>
                          <a:srgbClr val="151C77"/>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chemeClr val="bg1"/>
                          </a:solidFill>
                          <a:effectLst/>
                          <a:latin typeface="Arial" charset="0"/>
                          <a:cs typeface="Arial" charset="0"/>
                        </a:rPr>
                        <a:t>5</a:t>
                      </a:r>
                      <a:endParaRPr kumimoji="0" lang="en-US" sz="1200" b="1" i="0" u="none" strike="noStrike" cap="none" normalizeH="0" baseline="0" dirty="0">
                        <a:ln>
                          <a:noFill/>
                        </a:ln>
                        <a:solidFill>
                          <a:schemeClr val="bg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 </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X</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00009">
                <a:tc>
                  <a:txBody>
                    <a:bodyPr/>
                    <a:lstStyle/>
                    <a:p>
                      <a:pPr marL="0" marR="0" lvl="0" indent="228600" algn="l"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chemeClr val="tx1"/>
                          </a:solidFill>
                          <a:effectLst/>
                          <a:latin typeface="Arial" charset="0"/>
                          <a:cs typeface="Arial" charset="0"/>
                        </a:rPr>
                        <a:t> </a:t>
                      </a: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6</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 </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X</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00009">
                <a:tc>
                  <a:txBody>
                    <a:bodyPr/>
                    <a:lstStyle/>
                    <a:p>
                      <a:pPr marL="0" marR="0" lvl="0" indent="0" algn="l" defTabSz="914400" rtl="0" eaLnBrk="0" fontAlgn="b" latinLnBrk="0" hangingPunct="0">
                        <a:lnSpc>
                          <a:spcPct val="90000"/>
                        </a:lnSpc>
                        <a:spcBef>
                          <a:spcPct val="0"/>
                        </a:spcBef>
                        <a:spcAft>
                          <a:spcPct val="0"/>
                        </a:spcAft>
                        <a:buClr>
                          <a:srgbClr val="151C77"/>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6</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 </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X</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00009">
                <a:tc>
                  <a:txBody>
                    <a:bodyPr/>
                    <a:lstStyle/>
                    <a:p>
                      <a:pPr marL="0" marR="0" lvl="0" indent="0" algn="l" defTabSz="914400" rtl="0" eaLnBrk="0" fontAlgn="b" latinLnBrk="0" hangingPunct="0">
                        <a:lnSpc>
                          <a:spcPct val="90000"/>
                        </a:lnSpc>
                        <a:spcBef>
                          <a:spcPct val="0"/>
                        </a:spcBef>
                        <a:spcAft>
                          <a:spcPct val="0"/>
                        </a:spcAft>
                        <a:buClr>
                          <a:srgbClr val="151C77"/>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chemeClr val="bg1"/>
                          </a:solidFill>
                          <a:effectLst/>
                          <a:latin typeface="Arial" charset="0"/>
                          <a:cs typeface="Arial" charset="0"/>
                        </a:rPr>
                        <a:t>9</a:t>
                      </a:r>
                      <a:endParaRPr kumimoji="0" lang="en-US" sz="1200" b="1" i="0" u="none" strike="noStrike" cap="none" normalizeH="0" baseline="0" dirty="0">
                        <a:ln>
                          <a:noFill/>
                        </a:ln>
                        <a:solidFill>
                          <a:schemeClr val="bg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X</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 </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01596">
                <a:tc>
                  <a:txBody>
                    <a:bodyPr/>
                    <a:lstStyle/>
                    <a:p>
                      <a:pPr marL="0" marR="0" lvl="0" indent="0" algn="l" defTabSz="914400" rtl="0" eaLnBrk="0" fontAlgn="b" latinLnBrk="0" hangingPunct="0">
                        <a:lnSpc>
                          <a:spcPct val="90000"/>
                        </a:lnSpc>
                        <a:spcBef>
                          <a:spcPct val="0"/>
                        </a:spcBef>
                        <a:spcAft>
                          <a:spcPct val="0"/>
                        </a:spcAft>
                        <a:buClr>
                          <a:srgbClr val="151C77"/>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cs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6</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X</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 </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300009">
                <a:tc>
                  <a:txBody>
                    <a:bodyPr/>
                    <a:lstStyle/>
                    <a:p>
                      <a:pPr marL="0" marR="0" lvl="0" indent="0" algn="l" defTabSz="914400" rtl="0" eaLnBrk="0" fontAlgn="b" latinLnBrk="0" hangingPunct="0">
                        <a:lnSpc>
                          <a:spcPct val="90000"/>
                        </a:lnSpc>
                        <a:spcBef>
                          <a:spcPct val="0"/>
                        </a:spcBef>
                        <a:spcAft>
                          <a:spcPct val="0"/>
                        </a:spcAft>
                        <a:buClr>
                          <a:srgbClr val="151C77"/>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chemeClr val="bg1"/>
                          </a:solidFill>
                          <a:effectLst/>
                          <a:latin typeface="Arial" charset="0"/>
                          <a:cs typeface="Arial" charset="0"/>
                        </a:rPr>
                        <a:t>9</a:t>
                      </a:r>
                      <a:endParaRPr kumimoji="0" lang="en-US" sz="1200" b="1" i="0" u="none" strike="noStrike" cap="none" normalizeH="0" baseline="0" dirty="0">
                        <a:ln>
                          <a:noFill/>
                        </a:ln>
                        <a:solidFill>
                          <a:schemeClr val="bg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X</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 </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300009">
                <a:tc>
                  <a:txBody>
                    <a:bodyPr/>
                    <a:lstStyle/>
                    <a:p>
                      <a:pPr marL="0" marR="0" lvl="0" indent="0" algn="l" defTabSz="914400" rtl="0" eaLnBrk="0" fontAlgn="b" latinLnBrk="0" hangingPunct="0">
                        <a:lnSpc>
                          <a:spcPct val="90000"/>
                        </a:lnSpc>
                        <a:spcBef>
                          <a:spcPct val="0"/>
                        </a:spcBef>
                        <a:spcAft>
                          <a:spcPct val="0"/>
                        </a:spcAft>
                        <a:buClr>
                          <a:srgbClr val="151C77"/>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chemeClr val="bg1"/>
                          </a:solidFill>
                          <a:effectLst/>
                          <a:latin typeface="Arial" charset="0"/>
                          <a:cs typeface="Arial" charset="0"/>
                        </a:rPr>
                        <a:t>8</a:t>
                      </a:r>
                      <a:endParaRPr kumimoji="0" lang="en-US" sz="1200" b="1" i="0" u="none" strike="noStrike" cap="none" normalizeH="0" baseline="0" dirty="0">
                        <a:ln>
                          <a:noFill/>
                        </a:ln>
                        <a:solidFill>
                          <a:schemeClr val="bg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X</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 </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300009">
                <a:tc>
                  <a:txBody>
                    <a:bodyPr/>
                    <a:lstStyle/>
                    <a:p>
                      <a:pPr marL="0" marR="0" lvl="0" indent="0" algn="l" defTabSz="914400" rtl="0" eaLnBrk="0" fontAlgn="b" latinLnBrk="0" hangingPunct="0">
                        <a:lnSpc>
                          <a:spcPct val="90000"/>
                        </a:lnSpc>
                        <a:spcBef>
                          <a:spcPct val="0"/>
                        </a:spcBef>
                        <a:spcAft>
                          <a:spcPct val="0"/>
                        </a:spcAft>
                        <a:buClr>
                          <a:srgbClr val="151C77"/>
                        </a:buClr>
                        <a:buSzPct val="80000"/>
                        <a:buFont typeface="Wingdings" pitchFamily="2" charset="2"/>
                        <a:buNone/>
                        <a:tabLst/>
                      </a:pP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chemeClr val="bg1"/>
                          </a:solidFill>
                          <a:effectLst/>
                          <a:latin typeface="Arial" charset="0"/>
                          <a:cs typeface="Arial" charset="0"/>
                        </a:rPr>
                        <a:t>8</a:t>
                      </a:r>
                      <a:endParaRPr kumimoji="0" lang="en-US" sz="1200" b="1" i="0" u="none" strike="noStrike" cap="none" normalizeH="0" baseline="0" dirty="0">
                        <a:ln>
                          <a:noFill/>
                        </a:ln>
                        <a:solidFill>
                          <a:schemeClr val="bg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000"/>
                    </a:solid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X</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90000"/>
                        </a:lnSpc>
                        <a:spcBef>
                          <a:spcPct val="0"/>
                        </a:spcBef>
                        <a:spcAft>
                          <a:spcPct val="0"/>
                        </a:spcAft>
                        <a:buClr>
                          <a:srgbClr val="151C77"/>
                        </a:buClr>
                        <a:buSzPct val="80000"/>
                        <a:buFont typeface="Wingdings" pitchFamily="2" charset="2"/>
                        <a:buNone/>
                        <a:tabLst/>
                      </a:pPr>
                      <a:r>
                        <a:rPr kumimoji="0" lang="en-US" sz="1200" b="1" i="0" u="none" strike="noStrike" cap="none" normalizeH="0" baseline="0" dirty="0">
                          <a:ln>
                            <a:noFill/>
                          </a:ln>
                          <a:solidFill>
                            <a:srgbClr val="000000"/>
                          </a:solidFill>
                          <a:effectLst/>
                          <a:latin typeface="Arial" charset="0"/>
                          <a:cs typeface="Arial" charset="0"/>
                        </a:rPr>
                        <a:t> </a:t>
                      </a:r>
                      <a:endParaRPr kumimoji="0" lang="en-US" sz="1200" b="1" i="0" u="none" strike="noStrike" cap="none" normalizeH="0" baseline="0" dirty="0">
                        <a:ln>
                          <a:noFill/>
                        </a:ln>
                        <a:solidFill>
                          <a:schemeClr val="tx1"/>
                        </a:solidFill>
                        <a:effectLst/>
                        <a:latin typeface="Arial" charset="0"/>
                      </a:endParaRPr>
                    </a:p>
                  </a:txBody>
                  <a:tcPr marT="45716" marB="4571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bl>
          </a:graphicData>
        </a:graphic>
      </p:graphicFrame>
      <p:grpSp>
        <p:nvGrpSpPr>
          <p:cNvPr id="61538" name="Group 98"/>
          <p:cNvGrpSpPr>
            <a:grpSpLocks/>
          </p:cNvGrpSpPr>
          <p:nvPr/>
        </p:nvGrpSpPr>
        <p:grpSpPr bwMode="auto">
          <a:xfrm>
            <a:off x="5839332" y="1127697"/>
            <a:ext cx="3035300" cy="5570538"/>
            <a:chOff x="3703" y="661"/>
            <a:chExt cx="1912" cy="3509"/>
          </a:xfrm>
        </p:grpSpPr>
        <p:grpSp>
          <p:nvGrpSpPr>
            <p:cNvPr id="61544" name="Group 99"/>
            <p:cNvGrpSpPr>
              <a:grpSpLocks/>
            </p:cNvGrpSpPr>
            <p:nvPr/>
          </p:nvGrpSpPr>
          <p:grpSpPr bwMode="auto">
            <a:xfrm>
              <a:off x="3703" y="998"/>
              <a:ext cx="1912" cy="3000"/>
              <a:chOff x="3848" y="950"/>
              <a:chExt cx="1912" cy="3000"/>
            </a:xfrm>
          </p:grpSpPr>
          <p:sp>
            <p:nvSpPr>
              <p:cNvPr id="61546" name="Rectangle 100"/>
              <p:cNvSpPr>
                <a:spLocks noChangeArrowheads="1"/>
              </p:cNvSpPr>
              <p:nvPr/>
            </p:nvSpPr>
            <p:spPr bwMode="auto">
              <a:xfrm>
                <a:off x="3848" y="2378"/>
                <a:ext cx="1912" cy="1572"/>
              </a:xfrm>
              <a:prstGeom prst="rect">
                <a:avLst/>
              </a:prstGeom>
              <a:solidFill>
                <a:srgbClr val="CC3300"/>
              </a:solidFill>
              <a:ln w="12700" algn="ctr">
                <a:solidFill>
                  <a:srgbClr val="000000"/>
                </a:solidFill>
                <a:miter lim="800000"/>
                <a:headEnd/>
                <a:tailEnd/>
              </a:ln>
            </p:spPr>
            <p:txBody>
              <a:bodyPr wrap="none" anchor="ct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61547" name="Rectangle 101"/>
              <p:cNvSpPr>
                <a:spLocks noChangeArrowheads="1"/>
              </p:cNvSpPr>
              <p:nvPr/>
            </p:nvSpPr>
            <p:spPr bwMode="auto">
              <a:xfrm>
                <a:off x="3848" y="1700"/>
                <a:ext cx="1912" cy="678"/>
              </a:xfrm>
              <a:prstGeom prst="rect">
                <a:avLst/>
              </a:prstGeom>
              <a:solidFill>
                <a:srgbClr val="FFFF00"/>
              </a:solidFill>
              <a:ln w="12700" algn="ctr">
                <a:solidFill>
                  <a:srgbClr val="000000"/>
                </a:solidFill>
                <a:miter lim="800000"/>
                <a:headEnd/>
                <a:tailEnd/>
              </a:ln>
            </p:spPr>
            <p:txBody>
              <a:bodyPr anchor="ct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61548" name="Rectangle 102"/>
              <p:cNvSpPr>
                <a:spLocks noChangeArrowheads="1"/>
              </p:cNvSpPr>
              <p:nvPr/>
            </p:nvSpPr>
            <p:spPr bwMode="auto">
              <a:xfrm>
                <a:off x="3848" y="950"/>
                <a:ext cx="1912" cy="750"/>
              </a:xfrm>
              <a:prstGeom prst="rect">
                <a:avLst/>
              </a:prstGeom>
              <a:solidFill>
                <a:srgbClr val="008000"/>
              </a:solidFill>
              <a:ln w="12700" algn="ctr">
                <a:solidFill>
                  <a:srgbClr val="000000"/>
                </a:solidFill>
                <a:miter lim="800000"/>
                <a:headEnd/>
                <a:tailEnd/>
              </a:ln>
            </p:spPr>
            <p:txBody>
              <a:bodyPr anchor="ct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grpSp>
        <p:sp>
          <p:nvSpPr>
            <p:cNvPr id="61545" name="Rectangle 103"/>
            <p:cNvSpPr>
              <a:spLocks noChangeArrowheads="1"/>
            </p:cNvSpPr>
            <p:nvPr/>
          </p:nvSpPr>
          <p:spPr bwMode="auto">
            <a:xfrm>
              <a:off x="3760" y="661"/>
              <a:ext cx="1798" cy="3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171450" indent="-171450">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600" i="1" u="sng" dirty="0">
                <a:solidFill>
                  <a:srgbClr val="151C77"/>
                </a:solidFill>
              </a:endParaRPr>
            </a:p>
            <a:p>
              <a:pPr algn="ctr" eaLnBrk="1" hangingPunct="1">
                <a:spcBef>
                  <a:spcPct val="0"/>
                </a:spcBef>
                <a:buClrTx/>
                <a:buSzTx/>
                <a:buFontTx/>
                <a:buNone/>
              </a:pPr>
              <a:r>
                <a:rPr lang="en-US" altLang="en-US" sz="1200" i="1" u="sng" dirty="0" err="1">
                  <a:solidFill>
                    <a:srgbClr val="151C77"/>
                  </a:solidFill>
                </a:rPr>
                <a:t>Technolog</a:t>
              </a:r>
              <a:r>
                <a:rPr lang="en-US" altLang="en-US" sz="1200" i="1" u="sng" dirty="0">
                  <a:solidFill>
                    <a:srgbClr val="151C77"/>
                  </a:solidFill>
                </a:rPr>
                <a:t> Readiness Levels (TRL)</a:t>
              </a:r>
            </a:p>
            <a:p>
              <a:pPr eaLnBrk="1" hangingPunct="1">
                <a:spcBef>
                  <a:spcPct val="0"/>
                </a:spcBef>
                <a:buClrTx/>
                <a:buSzTx/>
                <a:buFontTx/>
                <a:buNone/>
              </a:pPr>
              <a:endParaRPr lang="en-US" altLang="en-US" sz="1200" u="sng" dirty="0"/>
            </a:p>
            <a:p>
              <a:pPr eaLnBrk="1" hangingPunct="1">
                <a:spcBef>
                  <a:spcPct val="25000"/>
                </a:spcBef>
                <a:spcAft>
                  <a:spcPct val="25000"/>
                </a:spcAft>
                <a:buClrTx/>
                <a:buSzTx/>
                <a:buFontTx/>
                <a:buNone/>
              </a:pPr>
              <a:r>
                <a:rPr lang="en-US" altLang="en-US" sz="1200" dirty="0">
                  <a:solidFill>
                    <a:schemeClr val="bg1"/>
                  </a:solidFill>
                </a:rPr>
                <a:t>9.  Actual system “flight proven” through successful mission operations</a:t>
              </a:r>
            </a:p>
            <a:p>
              <a:pPr eaLnBrk="1" hangingPunct="1">
                <a:spcBef>
                  <a:spcPct val="25000"/>
                </a:spcBef>
                <a:spcAft>
                  <a:spcPct val="25000"/>
                </a:spcAft>
                <a:buClrTx/>
                <a:buSzTx/>
                <a:buFontTx/>
                <a:buNone/>
              </a:pPr>
              <a:r>
                <a:rPr lang="en-US" altLang="en-US" sz="1200" dirty="0">
                  <a:solidFill>
                    <a:schemeClr val="bg1"/>
                  </a:solidFill>
                </a:rPr>
                <a:t>8. Actual system completed and “flight qualified” through test and demo</a:t>
              </a:r>
              <a:r>
                <a:rPr lang="en-US" altLang="en-US" sz="1200" b="0" dirty="0"/>
                <a:t> </a:t>
              </a:r>
            </a:p>
            <a:p>
              <a:pPr eaLnBrk="1" hangingPunct="1">
                <a:spcBef>
                  <a:spcPct val="25000"/>
                </a:spcBef>
                <a:spcAft>
                  <a:spcPct val="25000"/>
                </a:spcAft>
                <a:buClrTx/>
                <a:buSzTx/>
                <a:buFontTx/>
                <a:buNone/>
              </a:pPr>
              <a:r>
                <a:rPr lang="en-US" altLang="en-US" sz="1200" dirty="0"/>
                <a:t>7. System prototype demonstration in a operational environment</a:t>
              </a:r>
            </a:p>
            <a:p>
              <a:pPr eaLnBrk="1" hangingPunct="1">
                <a:spcBef>
                  <a:spcPct val="25000"/>
                </a:spcBef>
                <a:spcAft>
                  <a:spcPct val="25000"/>
                </a:spcAft>
                <a:buClrTx/>
                <a:buSzTx/>
                <a:buFontTx/>
                <a:buNone/>
              </a:pPr>
              <a:r>
                <a:rPr lang="en-US" altLang="en-US" sz="1200" dirty="0"/>
                <a:t>6. System/subsystem model or prototype demonstration in a relevant environment</a:t>
              </a:r>
              <a:r>
                <a:rPr lang="en-US" altLang="en-US" sz="1200" b="0" dirty="0"/>
                <a:t> </a:t>
              </a:r>
            </a:p>
            <a:p>
              <a:pPr eaLnBrk="1" hangingPunct="1">
                <a:spcBef>
                  <a:spcPct val="25000"/>
                </a:spcBef>
                <a:spcAft>
                  <a:spcPct val="25000"/>
                </a:spcAft>
                <a:buClrTx/>
                <a:buSzTx/>
                <a:buFontTx/>
                <a:buNone/>
              </a:pPr>
              <a:r>
                <a:rPr lang="en-US" altLang="en-US" sz="1200" dirty="0">
                  <a:solidFill>
                    <a:schemeClr val="bg1"/>
                  </a:solidFill>
                </a:rPr>
                <a:t>5. Component and/or breadboard validation in relevant environment</a:t>
              </a:r>
            </a:p>
            <a:p>
              <a:pPr eaLnBrk="1" hangingPunct="1">
                <a:spcBef>
                  <a:spcPct val="25000"/>
                </a:spcBef>
                <a:spcAft>
                  <a:spcPct val="25000"/>
                </a:spcAft>
                <a:buClrTx/>
                <a:buSzTx/>
                <a:buFontTx/>
                <a:buNone/>
              </a:pPr>
              <a:r>
                <a:rPr lang="en-US" altLang="en-US" sz="1200" dirty="0">
                  <a:solidFill>
                    <a:schemeClr val="bg1"/>
                  </a:solidFill>
                </a:rPr>
                <a:t>4.  Component and/or breadboard validation in laboratory environment</a:t>
              </a:r>
              <a:endParaRPr lang="en-US" altLang="en-US" sz="1200" b="0" dirty="0">
                <a:solidFill>
                  <a:schemeClr val="bg1"/>
                </a:solidFill>
              </a:endParaRPr>
            </a:p>
            <a:p>
              <a:pPr eaLnBrk="1" hangingPunct="1">
                <a:spcBef>
                  <a:spcPct val="25000"/>
                </a:spcBef>
                <a:spcAft>
                  <a:spcPct val="25000"/>
                </a:spcAft>
                <a:buClrTx/>
                <a:buSzTx/>
                <a:buFontTx/>
                <a:buNone/>
              </a:pPr>
              <a:r>
                <a:rPr lang="en-US" altLang="en-US" sz="1200" dirty="0">
                  <a:solidFill>
                    <a:schemeClr val="bg1"/>
                  </a:solidFill>
                </a:rPr>
                <a:t>3. Analytical and experimental critical function and/or characteristic proof-of-concept</a:t>
              </a:r>
            </a:p>
            <a:p>
              <a:pPr eaLnBrk="1" hangingPunct="1">
                <a:spcBef>
                  <a:spcPct val="25000"/>
                </a:spcBef>
                <a:spcAft>
                  <a:spcPct val="25000"/>
                </a:spcAft>
                <a:buClrTx/>
                <a:buSzTx/>
                <a:buFontTx/>
                <a:buNone/>
              </a:pPr>
              <a:r>
                <a:rPr lang="en-US" altLang="en-US" sz="1200" dirty="0">
                  <a:solidFill>
                    <a:schemeClr val="bg1"/>
                  </a:solidFill>
                </a:rPr>
                <a:t>2. Technology concept and/or application formulated</a:t>
              </a:r>
            </a:p>
            <a:p>
              <a:pPr eaLnBrk="1" hangingPunct="1">
                <a:spcBef>
                  <a:spcPct val="25000"/>
                </a:spcBef>
                <a:spcAft>
                  <a:spcPct val="25000"/>
                </a:spcAft>
                <a:buClrTx/>
                <a:buSzTx/>
                <a:buFontTx/>
                <a:buNone/>
              </a:pPr>
              <a:r>
                <a:rPr lang="en-US" altLang="en-US" sz="1200" dirty="0">
                  <a:solidFill>
                    <a:schemeClr val="bg1"/>
                  </a:solidFill>
                </a:rPr>
                <a:t>1. Basic principles observed and reported</a:t>
              </a:r>
              <a:endParaRPr lang="en-US" altLang="en-US" sz="1200" b="0" dirty="0">
                <a:solidFill>
                  <a:schemeClr val="bg1"/>
                </a:solidFill>
              </a:endParaRPr>
            </a:p>
            <a:p>
              <a:pPr eaLnBrk="1" hangingPunct="1">
                <a:spcBef>
                  <a:spcPct val="0"/>
                </a:spcBef>
                <a:buClrTx/>
                <a:buSzTx/>
                <a:buFontTx/>
                <a:buNone/>
              </a:pPr>
              <a:r>
                <a:rPr lang="en-US" altLang="en-US" sz="1200" dirty="0">
                  <a:solidFill>
                    <a:srgbClr val="00279F"/>
                  </a:solidFill>
                </a:rPr>
                <a:t> </a:t>
              </a:r>
            </a:p>
          </p:txBody>
        </p:sp>
      </p:grpSp>
      <p:sp>
        <p:nvSpPr>
          <p:cNvPr id="4" name="TextBox 3"/>
          <p:cNvSpPr txBox="1"/>
          <p:nvPr/>
        </p:nvSpPr>
        <p:spPr>
          <a:xfrm>
            <a:off x="6226175" y="858838"/>
            <a:ext cx="2092325" cy="307975"/>
          </a:xfrm>
          <a:prstGeom prst="rect">
            <a:avLst/>
          </a:prstGeom>
          <a:noFill/>
        </p:spPr>
        <p:txBody>
          <a:bodyPr wrap="none">
            <a:spAutoFit/>
          </a:bodyPr>
          <a:lstStyle/>
          <a:p>
            <a:pPr algn="ctr">
              <a:defRPr/>
            </a:pPr>
            <a:r>
              <a:rPr lang="en-US" b="1" dirty="0">
                <a:solidFill>
                  <a:schemeClr val="bg1">
                    <a:lumMod val="65000"/>
                  </a:schemeClr>
                </a:solidFill>
              </a:rPr>
              <a:t>(AS Template Para 6.3)</a:t>
            </a:r>
          </a:p>
        </p:txBody>
      </p:sp>
      <p:sp>
        <p:nvSpPr>
          <p:cNvPr id="16" name="TextBox 75"/>
          <p:cNvSpPr txBox="1">
            <a:spLocks noChangeArrowheads="1"/>
          </p:cNvSpPr>
          <p:nvPr/>
        </p:nvSpPr>
        <p:spPr bwMode="auto">
          <a:xfrm>
            <a:off x="2824163" y="69850"/>
            <a:ext cx="1490662" cy="307975"/>
          </a:xfrm>
          <a:prstGeom prst="rect">
            <a:avLst/>
          </a:prstGeom>
          <a:solidFill>
            <a:srgbClr val="FFFF00"/>
          </a:solidFill>
          <a:ln w="9525">
            <a:solidFill>
              <a:schemeClr val="tx1"/>
            </a:solidFill>
            <a:miter lim="800000"/>
            <a:headEnd/>
            <a:tailEnd/>
          </a:ln>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b="0" dirty="0"/>
              <a:t>See Notes Page</a:t>
            </a:r>
          </a:p>
        </p:txBody>
      </p:sp>
      <p:sp>
        <p:nvSpPr>
          <p:cNvPr id="17" name="TextBox 2"/>
          <p:cNvSpPr txBox="1">
            <a:spLocks noChangeArrowheads="1"/>
          </p:cNvSpPr>
          <p:nvPr/>
        </p:nvSpPr>
        <p:spPr bwMode="auto">
          <a:xfrm>
            <a:off x="3485584" y="962967"/>
            <a:ext cx="1829480" cy="461665"/>
          </a:xfrm>
          <a:prstGeom prst="rect">
            <a:avLst/>
          </a:prstGeom>
          <a:solidFill>
            <a:srgbClr val="99FFCC"/>
          </a:solidFill>
          <a:ln w="9525">
            <a:solidFill>
              <a:schemeClr val="tx1"/>
            </a:solidFill>
            <a:miter lim="800000"/>
            <a:headEnd/>
            <a:tailEnd/>
          </a:ln>
        </p:spPr>
        <p:txBody>
          <a:bodyPr wrap="squar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2400" dirty="0"/>
              <a:t>SAMPLE</a:t>
            </a:r>
          </a:p>
        </p:txBody>
      </p:sp>
      <p:sp>
        <p:nvSpPr>
          <p:cNvPr id="2" name="Slide Number Placeholder 1"/>
          <p:cNvSpPr>
            <a:spLocks noGrp="1"/>
          </p:cNvSpPr>
          <p:nvPr>
            <p:ph type="sldNum" sz="quarter" idx="10"/>
          </p:nvPr>
        </p:nvSpPr>
        <p:spPr/>
        <p:txBody>
          <a:bodyPr/>
          <a:lstStyle/>
          <a:p>
            <a:pPr>
              <a:defRPr/>
            </a:pPr>
            <a:fld id="{4246D0ED-7FA0-4C7F-A9EA-99AAEFDB04EA}" type="slidenum">
              <a:rPr lang="en-US" smtClean="0"/>
              <a:pPr>
                <a:defRPr/>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object 2"/>
          <p:cNvSpPr>
            <a:spLocks/>
          </p:cNvSpPr>
          <p:nvPr/>
        </p:nvSpPr>
        <p:spPr bwMode="auto">
          <a:xfrm>
            <a:off x="381000" y="1231900"/>
            <a:ext cx="8382000" cy="0"/>
          </a:xfrm>
          <a:custGeom>
            <a:avLst/>
            <a:gdLst>
              <a:gd name="T0" fmla="*/ 0 w 8382000"/>
              <a:gd name="T1" fmla="*/ 8382000 w 8382000"/>
              <a:gd name="T2" fmla="*/ 0 60000 65536"/>
              <a:gd name="T3" fmla="*/ 0 60000 65536"/>
            </a:gdLst>
            <a:ahLst/>
            <a:cxnLst>
              <a:cxn ang="T2">
                <a:pos x="T0" y="0"/>
              </a:cxn>
              <a:cxn ang="T3">
                <a:pos x="T1" y="0"/>
              </a:cxn>
            </a:cxnLst>
            <a:rect l="0" t="0" r="r" b="b"/>
            <a:pathLst>
              <a:path w="8382000">
                <a:moveTo>
                  <a:pt x="0" y="0"/>
                </a:moveTo>
                <a:lnTo>
                  <a:pt x="8382000" y="0"/>
                </a:lnTo>
              </a:path>
            </a:pathLst>
          </a:custGeom>
          <a:noFill/>
          <a:ln w="57150">
            <a:solidFill>
              <a:srgbClr val="0C2D83"/>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3491" name="object 3"/>
          <p:cNvSpPr>
            <a:spLocks noChangeArrowheads="1"/>
          </p:cNvSpPr>
          <p:nvPr/>
        </p:nvSpPr>
        <p:spPr bwMode="auto">
          <a:xfrm>
            <a:off x="392113" y="90488"/>
            <a:ext cx="1346200" cy="1062037"/>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63493" name="object 5"/>
          <p:cNvSpPr>
            <a:spLocks/>
          </p:cNvSpPr>
          <p:nvPr/>
        </p:nvSpPr>
        <p:spPr bwMode="auto">
          <a:xfrm>
            <a:off x="231775" y="3695700"/>
            <a:ext cx="8686800" cy="1927225"/>
          </a:xfrm>
          <a:custGeom>
            <a:avLst/>
            <a:gdLst>
              <a:gd name="T0" fmla="*/ 8506109 w 8686165"/>
              <a:gd name="T1" fmla="*/ 0 h 1926589"/>
              <a:gd name="T2" fmla="*/ 192940 w 8686165"/>
              <a:gd name="T3" fmla="*/ 0 h 1926589"/>
              <a:gd name="T4" fmla="*/ 177120 w 8686165"/>
              <a:gd name="T5" fmla="*/ 638 h 1926589"/>
              <a:gd name="T6" fmla="*/ 131968 w 8686165"/>
              <a:gd name="T7" fmla="*/ 9883 h 1926589"/>
              <a:gd name="T8" fmla="*/ 91318 w 8686165"/>
              <a:gd name="T9" fmla="*/ 29071 h 1926589"/>
              <a:gd name="T10" fmla="*/ 56511 w 8686165"/>
              <a:gd name="T11" fmla="*/ 56821 h 1926589"/>
              <a:gd name="T12" fmla="*/ 28906 w 8686165"/>
              <a:gd name="T13" fmla="*/ 91796 h 1926589"/>
              <a:gd name="T14" fmla="*/ 9842 w 8686165"/>
              <a:gd name="T15" fmla="*/ 132676 h 1926589"/>
              <a:gd name="T16" fmla="*/ 638 w 8686165"/>
              <a:gd name="T17" fmla="*/ 178077 h 1926589"/>
              <a:gd name="T18" fmla="*/ 0 w 8686165"/>
              <a:gd name="T19" fmla="*/ 193990 h 1926589"/>
              <a:gd name="T20" fmla="*/ 0 w 8686165"/>
              <a:gd name="T21" fmla="*/ 1745927 h 1926589"/>
              <a:gd name="T22" fmla="*/ 5599 w 8686165"/>
              <a:gd name="T23" fmla="*/ 1792542 h 1926589"/>
              <a:gd name="T24" fmla="*/ 21546 w 8686165"/>
              <a:gd name="T25" fmla="*/ 1835072 h 1926589"/>
              <a:gd name="T26" fmla="*/ 46438 w 8686165"/>
              <a:gd name="T27" fmla="*/ 1872168 h 1926589"/>
              <a:gd name="T28" fmla="*/ 79001 w 8686165"/>
              <a:gd name="T29" fmla="*/ 1902484 h 1926589"/>
              <a:gd name="T30" fmla="*/ 117851 w 8686165"/>
              <a:gd name="T31" fmla="*/ 1924667 h 1926589"/>
              <a:gd name="T32" fmla="*/ 161651 w 8686165"/>
              <a:gd name="T33" fmla="*/ 1937374 h 1926589"/>
              <a:gd name="T34" fmla="*/ 192940 w 8686165"/>
              <a:gd name="T35" fmla="*/ 1939912 h 1926589"/>
              <a:gd name="T36" fmla="*/ 8506109 w 8686165"/>
              <a:gd name="T37" fmla="*/ 1939912 h 1926589"/>
              <a:gd name="T38" fmla="*/ 8552478 w 8686165"/>
              <a:gd name="T39" fmla="*/ 1934274 h 1926589"/>
              <a:gd name="T40" fmla="*/ 8594782 w 8686165"/>
              <a:gd name="T41" fmla="*/ 1918259 h 1926589"/>
              <a:gd name="T42" fmla="*/ 8631682 w 8686165"/>
              <a:gd name="T43" fmla="*/ 1893215 h 1926589"/>
              <a:gd name="T44" fmla="*/ 8661834 w 8686165"/>
              <a:gd name="T45" fmla="*/ 1860490 h 1926589"/>
              <a:gd name="T46" fmla="*/ 8683901 w 8686165"/>
              <a:gd name="T47" fmla="*/ 1821432 h 1926589"/>
              <a:gd name="T48" fmla="*/ 8696538 w 8686165"/>
              <a:gd name="T49" fmla="*/ 1777390 h 1926589"/>
              <a:gd name="T50" fmla="*/ 8699064 w 8686165"/>
              <a:gd name="T51" fmla="*/ 1745927 h 1926589"/>
              <a:gd name="T52" fmla="*/ 8699064 w 8686165"/>
              <a:gd name="T53" fmla="*/ 193990 h 1926589"/>
              <a:gd name="T54" fmla="*/ 8693456 w 8686165"/>
              <a:gd name="T55" fmla="*/ 147366 h 1926589"/>
              <a:gd name="T56" fmla="*/ 8677526 w 8686165"/>
              <a:gd name="T57" fmla="*/ 104835 h 1926589"/>
              <a:gd name="T58" fmla="*/ 8652616 w 8686165"/>
              <a:gd name="T59" fmla="*/ 67734 h 1926589"/>
              <a:gd name="T60" fmla="*/ 8620065 w 8686165"/>
              <a:gd name="T61" fmla="*/ 37420 h 1926589"/>
              <a:gd name="T62" fmla="*/ 8581216 w 8686165"/>
              <a:gd name="T63" fmla="*/ 15243 h 1926589"/>
              <a:gd name="T64" fmla="*/ 8537407 w 8686165"/>
              <a:gd name="T65" fmla="*/ 2542 h 1926589"/>
              <a:gd name="T66" fmla="*/ 8506109 w 8686165"/>
              <a:gd name="T67" fmla="*/ 0 h 192658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8686165" h="1926589">
                <a:moveTo>
                  <a:pt x="8493061" y="0"/>
                </a:moveTo>
                <a:lnTo>
                  <a:pt x="192646" y="0"/>
                </a:lnTo>
                <a:lnTo>
                  <a:pt x="176847" y="638"/>
                </a:lnTo>
                <a:lnTo>
                  <a:pt x="131758" y="9820"/>
                </a:lnTo>
                <a:lnTo>
                  <a:pt x="91171" y="28861"/>
                </a:lnTo>
                <a:lnTo>
                  <a:pt x="56427" y="56422"/>
                </a:lnTo>
                <a:lnTo>
                  <a:pt x="28864" y="91166"/>
                </a:lnTo>
                <a:lnTo>
                  <a:pt x="9821" y="131753"/>
                </a:lnTo>
                <a:lnTo>
                  <a:pt x="638" y="176845"/>
                </a:lnTo>
                <a:lnTo>
                  <a:pt x="0" y="192646"/>
                </a:lnTo>
                <a:lnTo>
                  <a:pt x="0" y="1733867"/>
                </a:lnTo>
                <a:lnTo>
                  <a:pt x="5599" y="1780160"/>
                </a:lnTo>
                <a:lnTo>
                  <a:pt x="21504" y="1822396"/>
                </a:lnTo>
                <a:lnTo>
                  <a:pt x="46375" y="1859236"/>
                </a:lnTo>
                <a:lnTo>
                  <a:pt x="78875" y="1889342"/>
                </a:lnTo>
                <a:lnTo>
                  <a:pt x="117662" y="1911373"/>
                </a:lnTo>
                <a:lnTo>
                  <a:pt x="161399" y="1923992"/>
                </a:lnTo>
                <a:lnTo>
                  <a:pt x="192646" y="1926513"/>
                </a:lnTo>
                <a:lnTo>
                  <a:pt x="8493061" y="1926513"/>
                </a:lnTo>
                <a:lnTo>
                  <a:pt x="8539359" y="1920914"/>
                </a:lnTo>
                <a:lnTo>
                  <a:pt x="8581598" y="1905009"/>
                </a:lnTo>
                <a:lnTo>
                  <a:pt x="8618441" y="1880137"/>
                </a:lnTo>
                <a:lnTo>
                  <a:pt x="8648547" y="1847638"/>
                </a:lnTo>
                <a:lnTo>
                  <a:pt x="8670580" y="1808850"/>
                </a:lnTo>
                <a:lnTo>
                  <a:pt x="8683198" y="1765113"/>
                </a:lnTo>
                <a:lnTo>
                  <a:pt x="8685720" y="1733867"/>
                </a:lnTo>
                <a:lnTo>
                  <a:pt x="8685720" y="192646"/>
                </a:lnTo>
                <a:lnTo>
                  <a:pt x="8680121" y="146349"/>
                </a:lnTo>
                <a:lnTo>
                  <a:pt x="8664215" y="104112"/>
                </a:lnTo>
                <a:lnTo>
                  <a:pt x="8639343" y="67272"/>
                </a:lnTo>
                <a:lnTo>
                  <a:pt x="8606842" y="37168"/>
                </a:lnTo>
                <a:lnTo>
                  <a:pt x="8568052" y="15138"/>
                </a:lnTo>
                <a:lnTo>
                  <a:pt x="8524311" y="2521"/>
                </a:lnTo>
                <a:lnTo>
                  <a:pt x="8493061" y="0"/>
                </a:lnTo>
                <a:close/>
              </a:path>
            </a:pathLst>
          </a:custGeom>
          <a:solidFill>
            <a:srgbClr val="CDCDE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 name="object 6"/>
          <p:cNvSpPr txBox="1"/>
          <p:nvPr/>
        </p:nvSpPr>
        <p:spPr>
          <a:xfrm>
            <a:off x="333375" y="4545013"/>
            <a:ext cx="1285875" cy="228600"/>
          </a:xfrm>
          <a:prstGeom prst="rect">
            <a:avLst/>
          </a:prstGeom>
        </p:spPr>
        <p:txBody>
          <a:bodyPr lIns="0" tIns="0" rIns="0" bIns="0">
            <a:spAutoFit/>
          </a:bodyPr>
          <a:lstStyle/>
          <a:p>
            <a:pPr marL="12700" algn="ctr">
              <a:defRPr/>
            </a:pPr>
            <a:r>
              <a:rPr sz="1600" b="1" spc="-10" dirty="0">
                <a:latin typeface="Arial"/>
                <a:cs typeface="Arial"/>
              </a:rPr>
              <a:t>Ex</a:t>
            </a:r>
            <a:r>
              <a:rPr sz="1600" b="1" spc="-15" dirty="0">
                <a:latin typeface="Arial"/>
                <a:cs typeface="Arial"/>
              </a:rPr>
              <a:t>p</a:t>
            </a:r>
            <a:r>
              <a:rPr sz="1600" b="1" spc="-10" dirty="0">
                <a:latin typeface="Arial"/>
                <a:cs typeface="Arial"/>
              </a:rPr>
              <a:t>ec</a:t>
            </a:r>
            <a:r>
              <a:rPr sz="1600" b="1" spc="-15" dirty="0">
                <a:latin typeface="Arial"/>
                <a:cs typeface="Arial"/>
              </a:rPr>
              <a:t>t</a:t>
            </a:r>
            <a:r>
              <a:rPr sz="1600" b="1" spc="-10" dirty="0">
                <a:latin typeface="Arial"/>
                <a:cs typeface="Arial"/>
              </a:rPr>
              <a:t>a</a:t>
            </a:r>
            <a:r>
              <a:rPr sz="1600" b="1" spc="-15" dirty="0">
                <a:latin typeface="Arial"/>
                <a:cs typeface="Arial"/>
              </a:rPr>
              <a:t>t</a:t>
            </a:r>
            <a:r>
              <a:rPr sz="1600" b="1" spc="-5" dirty="0">
                <a:latin typeface="Arial"/>
                <a:cs typeface="Arial"/>
              </a:rPr>
              <a:t>i</a:t>
            </a:r>
            <a:r>
              <a:rPr sz="1600" b="1" spc="-15" dirty="0">
                <a:latin typeface="Arial"/>
                <a:cs typeface="Arial"/>
              </a:rPr>
              <a:t>ons</a:t>
            </a:r>
            <a:endParaRPr sz="1600" dirty="0">
              <a:latin typeface="Arial"/>
              <a:cs typeface="Arial"/>
            </a:endParaRPr>
          </a:p>
        </p:txBody>
      </p:sp>
      <p:sp>
        <p:nvSpPr>
          <p:cNvPr id="63495" name="object 7"/>
          <p:cNvSpPr>
            <a:spLocks/>
          </p:cNvSpPr>
          <p:nvPr/>
        </p:nvSpPr>
        <p:spPr bwMode="auto">
          <a:xfrm>
            <a:off x="193675" y="2373313"/>
            <a:ext cx="8732838" cy="1228725"/>
          </a:xfrm>
          <a:custGeom>
            <a:avLst/>
            <a:gdLst>
              <a:gd name="T0" fmla="*/ 8603764 w 8733155"/>
              <a:gd name="T1" fmla="*/ 0 h 1228089"/>
              <a:gd name="T2" fmla="*/ 112790 w 8733155"/>
              <a:gd name="T3" fmla="*/ 394 h 1228089"/>
              <a:gd name="T4" fmla="*/ 71674 w 8733155"/>
              <a:gd name="T5" fmla="*/ 11207 h 1228089"/>
              <a:gd name="T6" fmla="*/ 37554 w 8733155"/>
              <a:gd name="T7" fmla="*/ 34756 h 1228089"/>
              <a:gd name="T8" fmla="*/ 13061 w 8733155"/>
              <a:gd name="T9" fmla="*/ 68351 h 1228089"/>
              <a:gd name="T10" fmla="*/ 865 w 8733155"/>
              <a:gd name="T11" fmla="*/ 109304 h 1228089"/>
              <a:gd name="T12" fmla="*/ 0 w 8733155"/>
              <a:gd name="T13" fmla="*/ 124127 h 1228089"/>
              <a:gd name="T14" fmla="*/ 394 w 8733155"/>
              <a:gd name="T15" fmla="*/ 1127151 h 1228089"/>
              <a:gd name="T16" fmla="*/ 11083 w 8733155"/>
              <a:gd name="T17" fmla="*/ 1168743 h 1228089"/>
              <a:gd name="T18" fmla="*/ 34362 w 8733155"/>
              <a:gd name="T19" fmla="*/ 1203278 h 1228089"/>
              <a:gd name="T20" fmla="*/ 67580 w 8733155"/>
              <a:gd name="T21" fmla="*/ 1228056 h 1228089"/>
              <a:gd name="T22" fmla="*/ 108044 w 8733155"/>
              <a:gd name="T23" fmla="*/ 1240382 h 1228089"/>
              <a:gd name="T24" fmla="*/ 122699 w 8733155"/>
              <a:gd name="T25" fmla="*/ 1241259 h 1228089"/>
              <a:gd name="T26" fmla="*/ 8613656 w 8733155"/>
              <a:gd name="T27" fmla="*/ 1240860 h 1228089"/>
              <a:gd name="T28" fmla="*/ 8654772 w 8733155"/>
              <a:gd name="T29" fmla="*/ 1230054 h 1228089"/>
              <a:gd name="T30" fmla="*/ 8688901 w 8733155"/>
              <a:gd name="T31" fmla="*/ 1206504 h 1228089"/>
              <a:gd name="T32" fmla="*/ 8713404 w 8733155"/>
              <a:gd name="T33" fmla="*/ 1172902 h 1228089"/>
              <a:gd name="T34" fmla="*/ 8725581 w 8733155"/>
              <a:gd name="T35" fmla="*/ 1131950 h 1228089"/>
              <a:gd name="T36" fmla="*/ 8726447 w 8733155"/>
              <a:gd name="T37" fmla="*/ 1117132 h 1228089"/>
              <a:gd name="T38" fmla="*/ 8726053 w 8733155"/>
              <a:gd name="T39" fmla="*/ 114110 h 1228089"/>
              <a:gd name="T40" fmla="*/ 8715375 w 8733155"/>
              <a:gd name="T41" fmla="*/ 72510 h 1228089"/>
              <a:gd name="T42" fmla="*/ 8692084 w 8733155"/>
              <a:gd name="T43" fmla="*/ 37985 h 1228089"/>
              <a:gd name="T44" fmla="*/ 8658884 w 8733155"/>
              <a:gd name="T45" fmla="*/ 13205 h 1228089"/>
              <a:gd name="T46" fmla="*/ 8618402 w 8733155"/>
              <a:gd name="T47" fmla="*/ 865 h 1228089"/>
              <a:gd name="T48" fmla="*/ 8603764 w 8733155"/>
              <a:gd name="T49" fmla="*/ 0 h 122808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733155" h="1228089">
                <a:moveTo>
                  <a:pt x="8610320" y="0"/>
                </a:moveTo>
                <a:lnTo>
                  <a:pt x="112874" y="394"/>
                </a:lnTo>
                <a:lnTo>
                  <a:pt x="71737" y="11081"/>
                </a:lnTo>
                <a:lnTo>
                  <a:pt x="37575" y="34378"/>
                </a:lnTo>
                <a:lnTo>
                  <a:pt x="13061" y="67616"/>
                </a:lnTo>
                <a:lnTo>
                  <a:pt x="865" y="108125"/>
                </a:lnTo>
                <a:lnTo>
                  <a:pt x="0" y="122783"/>
                </a:lnTo>
                <a:lnTo>
                  <a:pt x="394" y="1114962"/>
                </a:lnTo>
                <a:lnTo>
                  <a:pt x="11083" y="1156104"/>
                </a:lnTo>
                <a:lnTo>
                  <a:pt x="34383" y="1190265"/>
                </a:lnTo>
                <a:lnTo>
                  <a:pt x="67622" y="1214777"/>
                </a:lnTo>
                <a:lnTo>
                  <a:pt x="108128" y="1226970"/>
                </a:lnTo>
                <a:lnTo>
                  <a:pt x="122783" y="1227836"/>
                </a:lnTo>
                <a:lnTo>
                  <a:pt x="8620229" y="1227441"/>
                </a:lnTo>
                <a:lnTo>
                  <a:pt x="8661366" y="1216754"/>
                </a:lnTo>
                <a:lnTo>
                  <a:pt x="8695528" y="1193457"/>
                </a:lnTo>
                <a:lnTo>
                  <a:pt x="8720043" y="1160219"/>
                </a:lnTo>
                <a:lnTo>
                  <a:pt x="8732238" y="1119710"/>
                </a:lnTo>
                <a:lnTo>
                  <a:pt x="8733104" y="1105052"/>
                </a:lnTo>
                <a:lnTo>
                  <a:pt x="8732710" y="112873"/>
                </a:lnTo>
                <a:lnTo>
                  <a:pt x="8722020" y="71731"/>
                </a:lnTo>
                <a:lnTo>
                  <a:pt x="8698720" y="37570"/>
                </a:lnTo>
                <a:lnTo>
                  <a:pt x="8665482" y="13058"/>
                </a:lnTo>
                <a:lnTo>
                  <a:pt x="8624975" y="865"/>
                </a:lnTo>
                <a:lnTo>
                  <a:pt x="8610320" y="0"/>
                </a:lnTo>
                <a:close/>
              </a:path>
            </a:pathLst>
          </a:custGeom>
          <a:solidFill>
            <a:srgbClr val="CDCDE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8" name="object 8"/>
          <p:cNvSpPr txBox="1"/>
          <p:nvPr/>
        </p:nvSpPr>
        <p:spPr>
          <a:xfrm>
            <a:off x="293688" y="2873375"/>
            <a:ext cx="1206500" cy="228600"/>
          </a:xfrm>
          <a:prstGeom prst="rect">
            <a:avLst/>
          </a:prstGeom>
        </p:spPr>
        <p:txBody>
          <a:bodyPr lIns="0" tIns="0" rIns="0" bIns="0">
            <a:spAutoFit/>
          </a:bodyPr>
          <a:lstStyle/>
          <a:p>
            <a:pPr marL="12700" algn="ctr">
              <a:defRPr/>
            </a:pPr>
            <a:r>
              <a:rPr sz="1600" b="1" spc="-5" dirty="0">
                <a:latin typeface="Arial"/>
                <a:cs typeface="Arial"/>
              </a:rPr>
              <a:t>I</a:t>
            </a:r>
            <a:r>
              <a:rPr sz="1600" b="1" spc="-20" dirty="0">
                <a:latin typeface="Arial"/>
                <a:cs typeface="Arial"/>
              </a:rPr>
              <a:t>mp</a:t>
            </a:r>
            <a:r>
              <a:rPr sz="1600" b="1" spc="-10" dirty="0">
                <a:latin typeface="Arial"/>
                <a:cs typeface="Arial"/>
              </a:rPr>
              <a:t>lica</a:t>
            </a:r>
            <a:r>
              <a:rPr sz="1600" b="1" spc="-15" dirty="0">
                <a:latin typeface="Arial"/>
                <a:cs typeface="Arial"/>
              </a:rPr>
              <a:t>t</a:t>
            </a:r>
            <a:r>
              <a:rPr sz="1600" b="1" spc="-5" dirty="0">
                <a:latin typeface="Arial"/>
                <a:cs typeface="Arial"/>
              </a:rPr>
              <a:t>i</a:t>
            </a:r>
            <a:r>
              <a:rPr sz="1600" b="1" spc="-15" dirty="0">
                <a:latin typeface="Arial"/>
                <a:cs typeface="Arial"/>
              </a:rPr>
              <a:t>on</a:t>
            </a:r>
            <a:r>
              <a:rPr sz="1600" b="1" spc="-10" dirty="0">
                <a:latin typeface="Arial"/>
                <a:cs typeface="Arial"/>
              </a:rPr>
              <a:t>s</a:t>
            </a:r>
            <a:endParaRPr sz="1600" dirty="0">
              <a:latin typeface="Arial"/>
              <a:cs typeface="Arial"/>
            </a:endParaRPr>
          </a:p>
        </p:txBody>
      </p:sp>
      <p:sp>
        <p:nvSpPr>
          <p:cNvPr id="63497" name="object 9"/>
          <p:cNvSpPr>
            <a:spLocks/>
          </p:cNvSpPr>
          <p:nvPr/>
        </p:nvSpPr>
        <p:spPr bwMode="auto">
          <a:xfrm>
            <a:off x="242888" y="1303338"/>
            <a:ext cx="8678862" cy="971550"/>
          </a:xfrm>
          <a:custGeom>
            <a:avLst/>
            <a:gdLst>
              <a:gd name="T0" fmla="*/ 8575253 w 8679180"/>
              <a:gd name="T1" fmla="*/ 0 h 972185"/>
              <a:gd name="T2" fmla="*/ 85068 w 8679180"/>
              <a:gd name="T3" fmla="*/ 742 h 972185"/>
              <a:gd name="T4" fmla="*/ 45539 w 8679180"/>
              <a:gd name="T5" fmla="*/ 14617 h 972185"/>
              <a:gd name="T6" fmla="*/ 16125 w 8679180"/>
              <a:gd name="T7" fmla="*/ 42950 h 972185"/>
              <a:gd name="T8" fmla="*/ 1088 w 8679180"/>
              <a:gd name="T9" fmla="*/ 81486 h 972185"/>
              <a:gd name="T10" fmla="*/ 0 w 8679180"/>
              <a:gd name="T11" fmla="*/ 95882 h 972185"/>
              <a:gd name="T12" fmla="*/ 742 w 8679180"/>
              <a:gd name="T13" fmla="*/ 874841 h 972185"/>
              <a:gd name="T14" fmla="*/ 14806 w 8679180"/>
              <a:gd name="T15" fmla="*/ 913857 h 972185"/>
              <a:gd name="T16" fmla="*/ 43496 w 8679180"/>
              <a:gd name="T17" fmla="*/ 942888 h 972185"/>
              <a:gd name="T18" fmla="*/ 82550 w 8679180"/>
              <a:gd name="T19" fmla="*/ 957739 h 972185"/>
              <a:gd name="T20" fmla="*/ 97121 w 8679180"/>
              <a:gd name="T21" fmla="*/ 958810 h 972185"/>
              <a:gd name="T22" fmla="*/ 8587318 w 8679180"/>
              <a:gd name="T23" fmla="*/ 958078 h 972185"/>
              <a:gd name="T24" fmla="*/ 8626850 w 8679180"/>
              <a:gd name="T25" fmla="*/ 944185 h 972185"/>
              <a:gd name="T26" fmla="*/ 8656263 w 8679180"/>
              <a:gd name="T27" fmla="*/ 915868 h 972185"/>
              <a:gd name="T28" fmla="*/ 8671299 w 8679180"/>
              <a:gd name="T29" fmla="*/ 877325 h 972185"/>
              <a:gd name="T30" fmla="*/ 8672387 w 8679180"/>
              <a:gd name="T31" fmla="*/ 862931 h 972185"/>
              <a:gd name="T32" fmla="*/ 8671643 w 8679180"/>
              <a:gd name="T33" fmla="*/ 83964 h 972185"/>
              <a:gd name="T34" fmla="*/ 8657577 w 8679180"/>
              <a:gd name="T35" fmla="*/ 44953 h 972185"/>
              <a:gd name="T36" fmla="*/ 8628885 w 8679180"/>
              <a:gd name="T37" fmla="*/ 15927 h 972185"/>
              <a:gd name="T38" fmla="*/ 8589826 w 8679180"/>
              <a:gd name="T39" fmla="*/ 1066 h 972185"/>
              <a:gd name="T40" fmla="*/ 8575253 w 8679180"/>
              <a:gd name="T41" fmla="*/ 0 h 97218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8679180" h="972185">
                <a:moveTo>
                  <a:pt x="8581847" y="0"/>
                </a:moveTo>
                <a:lnTo>
                  <a:pt x="85131" y="742"/>
                </a:lnTo>
                <a:lnTo>
                  <a:pt x="45581" y="14827"/>
                </a:lnTo>
                <a:lnTo>
                  <a:pt x="16146" y="43538"/>
                </a:lnTo>
                <a:lnTo>
                  <a:pt x="1088" y="82613"/>
                </a:lnTo>
                <a:lnTo>
                  <a:pt x="0" y="97205"/>
                </a:lnTo>
                <a:lnTo>
                  <a:pt x="742" y="886928"/>
                </a:lnTo>
                <a:lnTo>
                  <a:pt x="14827" y="926482"/>
                </a:lnTo>
                <a:lnTo>
                  <a:pt x="43538" y="955914"/>
                </a:lnTo>
                <a:lnTo>
                  <a:pt x="82613" y="970970"/>
                </a:lnTo>
                <a:lnTo>
                  <a:pt x="97205" y="972057"/>
                </a:lnTo>
                <a:lnTo>
                  <a:pt x="8593933" y="971314"/>
                </a:lnTo>
                <a:lnTo>
                  <a:pt x="8633486" y="957230"/>
                </a:lnTo>
                <a:lnTo>
                  <a:pt x="8662920" y="928522"/>
                </a:lnTo>
                <a:lnTo>
                  <a:pt x="8677977" y="889446"/>
                </a:lnTo>
                <a:lnTo>
                  <a:pt x="8679065" y="874852"/>
                </a:lnTo>
                <a:lnTo>
                  <a:pt x="8678321" y="85122"/>
                </a:lnTo>
                <a:lnTo>
                  <a:pt x="8664234" y="45576"/>
                </a:lnTo>
                <a:lnTo>
                  <a:pt x="8635521" y="16144"/>
                </a:lnTo>
                <a:lnTo>
                  <a:pt x="8596441" y="1087"/>
                </a:lnTo>
                <a:lnTo>
                  <a:pt x="8581847" y="0"/>
                </a:lnTo>
                <a:close/>
              </a:path>
            </a:pathLst>
          </a:custGeom>
          <a:solidFill>
            <a:srgbClr val="CDCDE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10" name="object 10"/>
          <p:cNvSpPr txBox="1"/>
          <p:nvPr/>
        </p:nvSpPr>
        <p:spPr>
          <a:xfrm>
            <a:off x="344488" y="1674813"/>
            <a:ext cx="2044700" cy="228600"/>
          </a:xfrm>
          <a:prstGeom prst="rect">
            <a:avLst/>
          </a:prstGeom>
        </p:spPr>
        <p:txBody>
          <a:bodyPr lIns="0" tIns="0" rIns="0" bIns="0">
            <a:spAutoFit/>
          </a:bodyPr>
          <a:lstStyle/>
          <a:p>
            <a:pPr marL="12700" algn="ctr">
              <a:defRPr/>
            </a:pPr>
            <a:r>
              <a:rPr sz="1600" b="1" spc="-15" dirty="0">
                <a:latin typeface="Arial"/>
                <a:cs typeface="Arial"/>
              </a:rPr>
              <a:t>F</a:t>
            </a:r>
            <a:r>
              <a:rPr sz="1600" b="1" spc="-10" dirty="0">
                <a:latin typeface="Arial"/>
                <a:cs typeface="Arial"/>
              </a:rPr>
              <a:t>ra</a:t>
            </a:r>
            <a:r>
              <a:rPr sz="1600" b="1" spc="-20" dirty="0">
                <a:latin typeface="Arial"/>
                <a:cs typeface="Arial"/>
              </a:rPr>
              <a:t>m</a:t>
            </a:r>
            <a:r>
              <a:rPr sz="1600" b="1" spc="-5" dirty="0">
                <a:latin typeface="Arial"/>
                <a:cs typeface="Arial"/>
              </a:rPr>
              <a:t>i</a:t>
            </a:r>
            <a:r>
              <a:rPr sz="1600" b="1" spc="-15" dirty="0">
                <a:latin typeface="Arial"/>
                <a:cs typeface="Arial"/>
              </a:rPr>
              <a:t>n</a:t>
            </a:r>
            <a:r>
              <a:rPr sz="1600" b="1" spc="-10" dirty="0">
                <a:latin typeface="Arial"/>
                <a:cs typeface="Arial"/>
              </a:rPr>
              <a:t>g</a:t>
            </a:r>
            <a:r>
              <a:rPr sz="1600" b="1" spc="-40" dirty="0">
                <a:latin typeface="Arial"/>
                <a:cs typeface="Arial"/>
              </a:rPr>
              <a:t> </a:t>
            </a:r>
            <a:r>
              <a:rPr sz="1600" b="1" spc="-65" dirty="0">
                <a:latin typeface="Arial"/>
                <a:cs typeface="Arial"/>
              </a:rPr>
              <a:t>A</a:t>
            </a:r>
            <a:r>
              <a:rPr sz="1600" b="1" spc="-10" dirty="0">
                <a:latin typeface="Arial"/>
                <a:cs typeface="Arial"/>
              </a:rPr>
              <a:t>ss</a:t>
            </a:r>
            <a:r>
              <a:rPr sz="1600" b="1" spc="-5" dirty="0">
                <a:latin typeface="Arial"/>
                <a:cs typeface="Arial"/>
              </a:rPr>
              <a:t>u</a:t>
            </a:r>
            <a:r>
              <a:rPr sz="1600" b="1" spc="-20" dirty="0">
                <a:latin typeface="Arial"/>
                <a:cs typeface="Arial"/>
              </a:rPr>
              <a:t>m</a:t>
            </a:r>
            <a:r>
              <a:rPr sz="1600" b="1" spc="-5" dirty="0">
                <a:latin typeface="Arial"/>
                <a:cs typeface="Arial"/>
              </a:rPr>
              <a:t>p</a:t>
            </a:r>
            <a:r>
              <a:rPr sz="1600" b="1" spc="-15" dirty="0">
                <a:latin typeface="Arial"/>
                <a:cs typeface="Arial"/>
              </a:rPr>
              <a:t>t</a:t>
            </a:r>
            <a:r>
              <a:rPr sz="1600" b="1" spc="-5" dirty="0">
                <a:latin typeface="Arial"/>
                <a:cs typeface="Arial"/>
              </a:rPr>
              <a:t>io</a:t>
            </a:r>
            <a:r>
              <a:rPr sz="1600" b="1" spc="-10" dirty="0">
                <a:latin typeface="Arial"/>
                <a:cs typeface="Arial"/>
              </a:rPr>
              <a:t>n</a:t>
            </a:r>
            <a:endParaRPr sz="1600" dirty="0">
              <a:latin typeface="Arial"/>
              <a:cs typeface="Arial"/>
            </a:endParaRPr>
          </a:p>
        </p:txBody>
      </p:sp>
      <p:sp>
        <p:nvSpPr>
          <p:cNvPr id="63499" name="object 11"/>
          <p:cNvSpPr>
            <a:spLocks/>
          </p:cNvSpPr>
          <p:nvPr/>
        </p:nvSpPr>
        <p:spPr bwMode="auto">
          <a:xfrm>
            <a:off x="4511675" y="1360488"/>
            <a:ext cx="1552575" cy="741362"/>
          </a:xfrm>
          <a:custGeom>
            <a:avLst/>
            <a:gdLst>
              <a:gd name="T0" fmla="*/ 1466508 w 1553210"/>
              <a:gd name="T1" fmla="*/ 0 h 741044"/>
              <a:gd name="T2" fmla="*/ 69793 w 1553210"/>
              <a:gd name="T3" fmla="*/ 89 h 741044"/>
              <a:gd name="T4" fmla="*/ 30625 w 1553210"/>
              <a:gd name="T5" fmla="*/ 13999 h 741044"/>
              <a:gd name="T6" fmla="*/ 5445 w 1553210"/>
              <a:gd name="T7" fmla="*/ 46456 h 741044"/>
              <a:gd name="T8" fmla="*/ 0 w 1553210"/>
              <a:gd name="T9" fmla="*/ 74738 h 741044"/>
              <a:gd name="T10" fmla="*/ 88 w 1553210"/>
              <a:gd name="T11" fmla="*/ 676279 h 741044"/>
              <a:gd name="T12" fmla="*/ 13743 w 1553210"/>
              <a:gd name="T13" fmla="*/ 716142 h 741044"/>
              <a:gd name="T14" fmla="*/ 45635 w 1553210"/>
              <a:gd name="T15" fmla="*/ 741779 h 741044"/>
              <a:gd name="T16" fmla="*/ 73436 w 1553210"/>
              <a:gd name="T17" fmla="*/ 747315 h 741044"/>
              <a:gd name="T18" fmla="*/ 1470121 w 1553210"/>
              <a:gd name="T19" fmla="*/ 747227 h 741044"/>
              <a:gd name="T20" fmla="*/ 1509293 w 1553210"/>
              <a:gd name="T21" fmla="*/ 733328 h 741044"/>
              <a:gd name="T22" fmla="*/ 1534489 w 1553210"/>
              <a:gd name="T23" fmla="*/ 700877 h 741044"/>
              <a:gd name="T24" fmla="*/ 1539930 w 1553210"/>
              <a:gd name="T25" fmla="*/ 672592 h 741044"/>
              <a:gd name="T26" fmla="*/ 1539841 w 1553210"/>
              <a:gd name="T27" fmla="*/ 71042 h 741044"/>
              <a:gd name="T28" fmla="*/ 1526182 w 1553210"/>
              <a:gd name="T29" fmla="*/ 31175 h 741044"/>
              <a:gd name="T30" fmla="*/ 1494300 w 1553210"/>
              <a:gd name="T31" fmla="*/ 5530 h 741044"/>
              <a:gd name="T32" fmla="*/ 1466508 w 1553210"/>
              <a:gd name="T33" fmla="*/ 0 h 74104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53210" h="741044">
                <a:moveTo>
                  <a:pt x="1479156" y="0"/>
                </a:moveTo>
                <a:lnTo>
                  <a:pt x="70402" y="89"/>
                </a:lnTo>
                <a:lnTo>
                  <a:pt x="30898" y="13873"/>
                </a:lnTo>
                <a:lnTo>
                  <a:pt x="5487" y="46036"/>
                </a:lnTo>
                <a:lnTo>
                  <a:pt x="0" y="74066"/>
                </a:lnTo>
                <a:lnTo>
                  <a:pt x="88" y="670213"/>
                </a:lnTo>
                <a:lnTo>
                  <a:pt x="13869" y="709718"/>
                </a:lnTo>
                <a:lnTo>
                  <a:pt x="46034" y="735126"/>
                </a:lnTo>
                <a:lnTo>
                  <a:pt x="74066" y="740613"/>
                </a:lnTo>
                <a:lnTo>
                  <a:pt x="1482799" y="740525"/>
                </a:lnTo>
                <a:lnTo>
                  <a:pt x="1522310" y="726751"/>
                </a:lnTo>
                <a:lnTo>
                  <a:pt x="1547722" y="694591"/>
                </a:lnTo>
                <a:lnTo>
                  <a:pt x="1553210" y="666559"/>
                </a:lnTo>
                <a:lnTo>
                  <a:pt x="1553121" y="70412"/>
                </a:lnTo>
                <a:lnTo>
                  <a:pt x="1539344" y="30902"/>
                </a:lnTo>
                <a:lnTo>
                  <a:pt x="1507186" y="5488"/>
                </a:lnTo>
                <a:lnTo>
                  <a:pt x="1479156"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3500" name="object 12"/>
          <p:cNvSpPr>
            <a:spLocks/>
          </p:cNvSpPr>
          <p:nvPr/>
        </p:nvSpPr>
        <p:spPr bwMode="auto">
          <a:xfrm>
            <a:off x="4511675" y="1360488"/>
            <a:ext cx="1552575" cy="741362"/>
          </a:xfrm>
          <a:custGeom>
            <a:avLst/>
            <a:gdLst>
              <a:gd name="T0" fmla="*/ 0 w 1553210"/>
              <a:gd name="T1" fmla="*/ 74738 h 741044"/>
              <a:gd name="T2" fmla="*/ 11833 w 1553210"/>
              <a:gd name="T3" fmla="*/ 34036 h 741044"/>
              <a:gd name="T4" fmla="*/ 42501 w 1553210"/>
              <a:gd name="T5" fmla="*/ 6936 h 741044"/>
              <a:gd name="T6" fmla="*/ 1466508 w 1553210"/>
              <a:gd name="T7" fmla="*/ 0 h 741044"/>
              <a:gd name="T8" fmla="*/ 1480878 w 1553210"/>
              <a:gd name="T9" fmla="*/ 1438 h 741044"/>
              <a:gd name="T10" fmla="*/ 1517219 w 1553210"/>
              <a:gd name="T11" fmla="*/ 20691 h 741044"/>
              <a:gd name="T12" fmla="*/ 1537762 w 1553210"/>
              <a:gd name="T13" fmla="*/ 56633 h 741044"/>
              <a:gd name="T14" fmla="*/ 1539930 w 1553210"/>
              <a:gd name="T15" fmla="*/ 672592 h 741044"/>
              <a:gd name="T16" fmla="*/ 1538523 w 1553210"/>
              <a:gd name="T17" fmla="*/ 687218 h 741044"/>
              <a:gd name="T18" fmla="*/ 1519602 w 1553210"/>
              <a:gd name="T19" fmla="*/ 724208 h 741044"/>
              <a:gd name="T20" fmla="*/ 1484281 w 1553210"/>
              <a:gd name="T21" fmla="*/ 745112 h 741044"/>
              <a:gd name="T22" fmla="*/ 73436 w 1553210"/>
              <a:gd name="T23" fmla="*/ 747315 h 741044"/>
              <a:gd name="T24" fmla="*/ 59068 w 1553210"/>
              <a:gd name="T25" fmla="*/ 745886 h 741044"/>
              <a:gd name="T26" fmla="*/ 22722 w 1553210"/>
              <a:gd name="T27" fmla="*/ 726633 h 741044"/>
              <a:gd name="T28" fmla="*/ 2165 w 1553210"/>
              <a:gd name="T29" fmla="*/ 690690 h 741044"/>
              <a:gd name="T30" fmla="*/ 0 w 1553210"/>
              <a:gd name="T31" fmla="*/ 74738 h 7410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553210" h="741044">
                <a:moveTo>
                  <a:pt x="0" y="74066"/>
                </a:moveTo>
                <a:lnTo>
                  <a:pt x="11938" y="33726"/>
                </a:lnTo>
                <a:lnTo>
                  <a:pt x="42862" y="6873"/>
                </a:lnTo>
                <a:lnTo>
                  <a:pt x="1479156" y="0"/>
                </a:lnTo>
                <a:lnTo>
                  <a:pt x="1493649" y="1417"/>
                </a:lnTo>
                <a:lnTo>
                  <a:pt x="1530305" y="20502"/>
                </a:lnTo>
                <a:lnTo>
                  <a:pt x="1551024" y="56129"/>
                </a:lnTo>
                <a:lnTo>
                  <a:pt x="1553210" y="666559"/>
                </a:lnTo>
                <a:lnTo>
                  <a:pt x="1551792" y="681053"/>
                </a:lnTo>
                <a:lnTo>
                  <a:pt x="1532709" y="717712"/>
                </a:lnTo>
                <a:lnTo>
                  <a:pt x="1497083" y="738429"/>
                </a:lnTo>
                <a:lnTo>
                  <a:pt x="74066" y="740613"/>
                </a:lnTo>
                <a:lnTo>
                  <a:pt x="59572" y="739196"/>
                </a:lnTo>
                <a:lnTo>
                  <a:pt x="22911" y="720116"/>
                </a:lnTo>
                <a:lnTo>
                  <a:pt x="2186" y="684495"/>
                </a:lnTo>
                <a:lnTo>
                  <a:pt x="0" y="74066"/>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3501" name="object 13"/>
          <p:cNvSpPr txBox="1">
            <a:spLocks noChangeArrowheads="1"/>
          </p:cNvSpPr>
          <p:nvPr/>
        </p:nvSpPr>
        <p:spPr bwMode="auto">
          <a:xfrm>
            <a:off x="4565650" y="1482725"/>
            <a:ext cx="1443038"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lnSpc>
                <a:spcPct val="86000"/>
              </a:lnSpc>
              <a:spcBef>
                <a:spcPct val="0"/>
              </a:spcBef>
              <a:buClrTx/>
              <a:buSzTx/>
              <a:buFontTx/>
              <a:buNone/>
            </a:pPr>
            <a:r>
              <a:rPr lang="en-US" altLang="en-US" sz="1200">
                <a:solidFill>
                  <a:srgbClr val="FFFFFF"/>
                </a:solidFill>
                <a:cs typeface="Arial" panose="020B0604020202020204" pitchFamily="34" charset="0"/>
              </a:rPr>
              <a:t>Purpose-built will be competitive with existing designs</a:t>
            </a:r>
            <a:endParaRPr lang="en-US" altLang="en-US" sz="1200" b="0">
              <a:cs typeface="Arial" panose="020B0604020202020204" pitchFamily="34" charset="0"/>
            </a:endParaRPr>
          </a:p>
        </p:txBody>
      </p:sp>
      <p:sp>
        <p:nvSpPr>
          <p:cNvPr id="63502" name="object 14"/>
          <p:cNvSpPr>
            <a:spLocks/>
          </p:cNvSpPr>
          <p:nvPr/>
        </p:nvSpPr>
        <p:spPr bwMode="auto">
          <a:xfrm>
            <a:off x="3640138" y="2100263"/>
            <a:ext cx="1647825" cy="385762"/>
          </a:xfrm>
          <a:custGeom>
            <a:avLst/>
            <a:gdLst>
              <a:gd name="T0" fmla="*/ 1635049 w 1648460"/>
              <a:gd name="T1" fmla="*/ 0 h 385444"/>
              <a:gd name="T2" fmla="*/ 1635049 w 1648460"/>
              <a:gd name="T3" fmla="*/ 195830 h 385444"/>
              <a:gd name="T4" fmla="*/ 0 w 1648460"/>
              <a:gd name="T5" fmla="*/ 195830 h 385444"/>
              <a:gd name="T6" fmla="*/ 0 w 1648460"/>
              <a:gd name="T7" fmla="*/ 391662 h 38544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48460" h="385444">
                <a:moveTo>
                  <a:pt x="1648332" y="0"/>
                </a:moveTo>
                <a:lnTo>
                  <a:pt x="1648332" y="192468"/>
                </a:lnTo>
                <a:lnTo>
                  <a:pt x="0" y="192468"/>
                </a:lnTo>
                <a:lnTo>
                  <a:pt x="0" y="384937"/>
                </a:lnTo>
              </a:path>
            </a:pathLst>
          </a:custGeom>
          <a:noFill/>
          <a:ln w="25399">
            <a:solidFill>
              <a:srgbClr val="2727A2"/>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3503" name="object 15"/>
          <p:cNvSpPr>
            <a:spLocks/>
          </p:cNvSpPr>
          <p:nvPr/>
        </p:nvSpPr>
        <p:spPr bwMode="auto">
          <a:xfrm>
            <a:off x="2328863" y="2486025"/>
            <a:ext cx="2622550" cy="922338"/>
          </a:xfrm>
          <a:custGeom>
            <a:avLst/>
            <a:gdLst>
              <a:gd name="T0" fmla="*/ 2517680 w 2623185"/>
              <a:gd name="T1" fmla="*/ 0 h 922654"/>
              <a:gd name="T2" fmla="*/ 87772 w 2623185"/>
              <a:gd name="T3" fmla="*/ 86 h 922654"/>
              <a:gd name="T4" fmla="*/ 47284 w 2623185"/>
              <a:gd name="T5" fmla="*/ 11468 h 922654"/>
              <a:gd name="T6" fmla="*/ 16832 w 2623185"/>
              <a:gd name="T7" fmla="*/ 38719 h 922654"/>
              <a:gd name="T8" fmla="*/ 1144 w 2623185"/>
              <a:gd name="T9" fmla="*/ 77118 h 922654"/>
              <a:gd name="T10" fmla="*/ 0 w 2623185"/>
              <a:gd name="T11" fmla="*/ 91592 h 922654"/>
              <a:gd name="T12" fmla="*/ 86 w 2623185"/>
              <a:gd name="T13" fmla="*/ 828359 h 922654"/>
              <a:gd name="T14" fmla="*/ 11489 w 2623185"/>
              <a:gd name="T15" fmla="*/ 868765 h 922654"/>
              <a:gd name="T16" fmla="*/ 38803 w 2623185"/>
              <a:gd name="T17" fmla="*/ 899145 h 922654"/>
              <a:gd name="T18" fmla="*/ 77277 w 2623185"/>
              <a:gd name="T19" fmla="*/ 914804 h 922654"/>
              <a:gd name="T20" fmla="*/ 91790 w 2623185"/>
              <a:gd name="T21" fmla="*/ 915940 h 922654"/>
              <a:gd name="T22" fmla="*/ 2521697 w 2623185"/>
              <a:gd name="T23" fmla="*/ 915853 h 922654"/>
              <a:gd name="T24" fmla="*/ 2562185 w 2623185"/>
              <a:gd name="T25" fmla="*/ 904470 h 922654"/>
              <a:gd name="T26" fmla="*/ 2592630 w 2623185"/>
              <a:gd name="T27" fmla="*/ 877227 h 922654"/>
              <a:gd name="T28" fmla="*/ 2608325 w 2623185"/>
              <a:gd name="T29" fmla="*/ 838821 h 922654"/>
              <a:gd name="T30" fmla="*/ 2609464 w 2623185"/>
              <a:gd name="T31" fmla="*/ 824349 h 922654"/>
              <a:gd name="T32" fmla="*/ 2609379 w 2623185"/>
              <a:gd name="T33" fmla="*/ 87583 h 922654"/>
              <a:gd name="T34" fmla="*/ 2597968 w 2623185"/>
              <a:gd name="T35" fmla="*/ 47180 h 922654"/>
              <a:gd name="T36" fmla="*/ 2570666 w 2623185"/>
              <a:gd name="T37" fmla="*/ 16790 h 922654"/>
              <a:gd name="T38" fmla="*/ 2532180 w 2623185"/>
              <a:gd name="T39" fmla="*/ 1144 h 922654"/>
              <a:gd name="T40" fmla="*/ 2517680 w 2623185"/>
              <a:gd name="T41" fmla="*/ 0 h 9226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623185" h="922654">
                <a:moveTo>
                  <a:pt x="2530513" y="0"/>
                </a:moveTo>
                <a:lnTo>
                  <a:pt x="88213" y="86"/>
                </a:lnTo>
                <a:lnTo>
                  <a:pt x="47516" y="11552"/>
                </a:lnTo>
                <a:lnTo>
                  <a:pt x="16916" y="38992"/>
                </a:lnTo>
                <a:lnTo>
                  <a:pt x="1144" y="77676"/>
                </a:lnTo>
                <a:lnTo>
                  <a:pt x="0" y="92252"/>
                </a:lnTo>
                <a:lnTo>
                  <a:pt x="86" y="834339"/>
                </a:lnTo>
                <a:lnTo>
                  <a:pt x="11552" y="875037"/>
                </a:lnTo>
                <a:lnTo>
                  <a:pt x="38992" y="905636"/>
                </a:lnTo>
                <a:lnTo>
                  <a:pt x="77676" y="921408"/>
                </a:lnTo>
                <a:lnTo>
                  <a:pt x="92252" y="922553"/>
                </a:lnTo>
                <a:lnTo>
                  <a:pt x="2534551" y="922466"/>
                </a:lnTo>
                <a:lnTo>
                  <a:pt x="2575244" y="911000"/>
                </a:lnTo>
                <a:lnTo>
                  <a:pt x="2605845" y="883561"/>
                </a:lnTo>
                <a:lnTo>
                  <a:pt x="2621620" y="844876"/>
                </a:lnTo>
                <a:lnTo>
                  <a:pt x="2622765" y="830300"/>
                </a:lnTo>
                <a:lnTo>
                  <a:pt x="2622679" y="88213"/>
                </a:lnTo>
                <a:lnTo>
                  <a:pt x="2611210" y="47516"/>
                </a:lnTo>
                <a:lnTo>
                  <a:pt x="2583768" y="16916"/>
                </a:lnTo>
                <a:lnTo>
                  <a:pt x="2545086" y="1144"/>
                </a:lnTo>
                <a:lnTo>
                  <a:pt x="2530513"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3504" name="object 16"/>
          <p:cNvSpPr>
            <a:spLocks/>
          </p:cNvSpPr>
          <p:nvPr/>
        </p:nvSpPr>
        <p:spPr bwMode="auto">
          <a:xfrm>
            <a:off x="2328863" y="2486025"/>
            <a:ext cx="2622550" cy="922338"/>
          </a:xfrm>
          <a:custGeom>
            <a:avLst/>
            <a:gdLst>
              <a:gd name="T0" fmla="*/ 0 w 2623185"/>
              <a:gd name="T1" fmla="*/ 91592 h 922654"/>
              <a:gd name="T2" fmla="*/ 9736 w 2623185"/>
              <a:gd name="T3" fmla="*/ 50514 h 922654"/>
              <a:gd name="T4" fmla="*/ 35771 w 2623185"/>
              <a:gd name="T5" fmla="*/ 19010 h 922654"/>
              <a:gd name="T6" fmla="*/ 73439 w 2623185"/>
              <a:gd name="T7" fmla="*/ 1820 h 922654"/>
              <a:gd name="T8" fmla="*/ 2517680 w 2623185"/>
              <a:gd name="T9" fmla="*/ 0 h 922654"/>
              <a:gd name="T10" fmla="*/ 2532180 w 2623185"/>
              <a:gd name="T11" fmla="*/ 1144 h 922654"/>
              <a:gd name="T12" fmla="*/ 2570666 w 2623185"/>
              <a:gd name="T13" fmla="*/ 16790 h 922654"/>
              <a:gd name="T14" fmla="*/ 2597968 w 2623185"/>
              <a:gd name="T15" fmla="*/ 47180 h 922654"/>
              <a:gd name="T16" fmla="*/ 2609379 w 2623185"/>
              <a:gd name="T17" fmla="*/ 87583 h 922654"/>
              <a:gd name="T18" fmla="*/ 2609464 w 2623185"/>
              <a:gd name="T19" fmla="*/ 824349 h 922654"/>
              <a:gd name="T20" fmla="*/ 2608325 w 2623185"/>
              <a:gd name="T21" fmla="*/ 838821 h 922654"/>
              <a:gd name="T22" fmla="*/ 2592630 w 2623185"/>
              <a:gd name="T23" fmla="*/ 877227 h 922654"/>
              <a:gd name="T24" fmla="*/ 2562185 w 2623185"/>
              <a:gd name="T25" fmla="*/ 904470 h 922654"/>
              <a:gd name="T26" fmla="*/ 2521697 w 2623185"/>
              <a:gd name="T27" fmla="*/ 915853 h 922654"/>
              <a:gd name="T28" fmla="*/ 91790 w 2623185"/>
              <a:gd name="T29" fmla="*/ 915940 h 922654"/>
              <a:gd name="T30" fmla="*/ 77277 w 2623185"/>
              <a:gd name="T31" fmla="*/ 914804 h 922654"/>
              <a:gd name="T32" fmla="*/ 38803 w 2623185"/>
              <a:gd name="T33" fmla="*/ 899145 h 922654"/>
              <a:gd name="T34" fmla="*/ 11489 w 2623185"/>
              <a:gd name="T35" fmla="*/ 868765 h 922654"/>
              <a:gd name="T36" fmla="*/ 86 w 2623185"/>
              <a:gd name="T37" fmla="*/ 828359 h 922654"/>
              <a:gd name="T38" fmla="*/ 0 w 2623185"/>
              <a:gd name="T39" fmla="*/ 91592 h 92265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623185" h="922654">
                <a:moveTo>
                  <a:pt x="0" y="92252"/>
                </a:moveTo>
                <a:lnTo>
                  <a:pt x="9778" y="50871"/>
                </a:lnTo>
                <a:lnTo>
                  <a:pt x="35960" y="19157"/>
                </a:lnTo>
                <a:lnTo>
                  <a:pt x="73817" y="1841"/>
                </a:lnTo>
                <a:lnTo>
                  <a:pt x="2530513" y="0"/>
                </a:lnTo>
                <a:lnTo>
                  <a:pt x="2545086" y="1144"/>
                </a:lnTo>
                <a:lnTo>
                  <a:pt x="2583768" y="16916"/>
                </a:lnTo>
                <a:lnTo>
                  <a:pt x="2611210" y="47516"/>
                </a:lnTo>
                <a:lnTo>
                  <a:pt x="2622679" y="88213"/>
                </a:lnTo>
                <a:lnTo>
                  <a:pt x="2622765" y="830300"/>
                </a:lnTo>
                <a:lnTo>
                  <a:pt x="2621620" y="844876"/>
                </a:lnTo>
                <a:lnTo>
                  <a:pt x="2605845" y="883561"/>
                </a:lnTo>
                <a:lnTo>
                  <a:pt x="2575244" y="911000"/>
                </a:lnTo>
                <a:lnTo>
                  <a:pt x="2534551" y="922466"/>
                </a:lnTo>
                <a:lnTo>
                  <a:pt x="92252" y="922553"/>
                </a:lnTo>
                <a:lnTo>
                  <a:pt x="77676" y="921408"/>
                </a:lnTo>
                <a:lnTo>
                  <a:pt x="38992" y="905636"/>
                </a:lnTo>
                <a:lnTo>
                  <a:pt x="11552" y="875037"/>
                </a:lnTo>
                <a:lnTo>
                  <a:pt x="86" y="834339"/>
                </a:lnTo>
                <a:lnTo>
                  <a:pt x="0" y="92252"/>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3505" name="object 17"/>
          <p:cNvSpPr txBox="1">
            <a:spLocks noChangeArrowheads="1"/>
          </p:cNvSpPr>
          <p:nvPr/>
        </p:nvSpPr>
        <p:spPr bwMode="auto">
          <a:xfrm>
            <a:off x="2403475" y="2698750"/>
            <a:ext cx="2471738"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1113">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lnSpc>
                <a:spcPct val="86000"/>
              </a:lnSpc>
              <a:spcBef>
                <a:spcPct val="0"/>
              </a:spcBef>
              <a:buClrTx/>
              <a:buSzTx/>
              <a:buFontTx/>
              <a:buNone/>
            </a:pPr>
            <a:r>
              <a:rPr lang="en-US" altLang="en-US" sz="1200">
                <a:solidFill>
                  <a:srgbClr val="FFFFFF"/>
                </a:solidFill>
                <a:cs typeface="Arial" panose="020B0604020202020204" pitchFamily="34" charset="0"/>
              </a:rPr>
              <a:t>Basic aircraft and training system designs will be complete through vendor-conducted CDRs</a:t>
            </a:r>
            <a:endParaRPr lang="en-US" altLang="en-US" sz="1200" b="0">
              <a:cs typeface="Arial" panose="020B0604020202020204" pitchFamily="34" charset="0"/>
            </a:endParaRPr>
          </a:p>
        </p:txBody>
      </p:sp>
      <p:sp>
        <p:nvSpPr>
          <p:cNvPr id="63506" name="object 18"/>
          <p:cNvSpPr>
            <a:spLocks/>
          </p:cNvSpPr>
          <p:nvPr/>
        </p:nvSpPr>
        <p:spPr bwMode="auto">
          <a:xfrm>
            <a:off x="2189163" y="3408363"/>
            <a:ext cx="1450975" cy="1025525"/>
          </a:xfrm>
          <a:custGeom>
            <a:avLst/>
            <a:gdLst>
              <a:gd name="T0" fmla="*/ 1450987 w 1450975"/>
              <a:gd name="T1" fmla="*/ 0 h 1026160"/>
              <a:gd name="T2" fmla="*/ 1450987 w 1450975"/>
              <a:gd name="T3" fmla="*/ 506415 h 1026160"/>
              <a:gd name="T4" fmla="*/ 0 w 1450975"/>
              <a:gd name="T5" fmla="*/ 506415 h 1026160"/>
              <a:gd name="T6" fmla="*/ 0 w 1450975"/>
              <a:gd name="T7" fmla="*/ 1012844 h 10261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0975" h="1026160">
                <a:moveTo>
                  <a:pt x="1450987" y="0"/>
                </a:moveTo>
                <a:lnTo>
                  <a:pt x="1450987" y="513041"/>
                </a:lnTo>
                <a:lnTo>
                  <a:pt x="0" y="513041"/>
                </a:lnTo>
                <a:lnTo>
                  <a:pt x="0" y="1026096"/>
                </a:lnTo>
              </a:path>
            </a:pathLst>
          </a:custGeom>
          <a:noFill/>
          <a:ln w="25400">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3507" name="object 19"/>
          <p:cNvSpPr>
            <a:spLocks/>
          </p:cNvSpPr>
          <p:nvPr/>
        </p:nvSpPr>
        <p:spPr bwMode="auto">
          <a:xfrm>
            <a:off x="1825625" y="4433888"/>
            <a:ext cx="727075" cy="549275"/>
          </a:xfrm>
          <a:custGeom>
            <a:avLst/>
            <a:gdLst>
              <a:gd name="T0" fmla="*/ 683346 w 726439"/>
              <a:gd name="T1" fmla="*/ 0 h 549275"/>
              <a:gd name="T2" fmla="*/ 54187 w 726439"/>
              <a:gd name="T3" fmla="*/ 26 h 549275"/>
              <a:gd name="T4" fmla="*/ 15816 w 726439"/>
              <a:gd name="T5" fmla="*/ 16662 h 549275"/>
              <a:gd name="T6" fmla="*/ 0 w 726439"/>
              <a:gd name="T7" fmla="*/ 54927 h 549275"/>
              <a:gd name="T8" fmla="*/ 26 w 726439"/>
              <a:gd name="T9" fmla="*/ 496035 h 549275"/>
              <a:gd name="T10" fmla="*/ 16973 w 726439"/>
              <a:gd name="T11" fmla="*/ 533709 h 549275"/>
              <a:gd name="T12" fmla="*/ 55946 w 726439"/>
              <a:gd name="T13" fmla="*/ 549236 h 549275"/>
              <a:gd name="T14" fmla="*/ 685105 w 726439"/>
              <a:gd name="T15" fmla="*/ 549210 h 549275"/>
              <a:gd name="T16" fmla="*/ 723478 w 726439"/>
              <a:gd name="T17" fmla="*/ 532573 h 549275"/>
              <a:gd name="T18" fmla="*/ 739292 w 726439"/>
              <a:gd name="T19" fmla="*/ 494309 h 549275"/>
              <a:gd name="T20" fmla="*/ 739265 w 726439"/>
              <a:gd name="T21" fmla="*/ 53201 h 549275"/>
              <a:gd name="T22" fmla="*/ 722321 w 726439"/>
              <a:gd name="T23" fmla="*/ 15527 h 549275"/>
              <a:gd name="T24" fmla="*/ 683346 w 726439"/>
              <a:gd name="T25" fmla="*/ 0 h 54927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26439" h="549275">
                <a:moveTo>
                  <a:pt x="670902" y="0"/>
                </a:moveTo>
                <a:lnTo>
                  <a:pt x="53200" y="26"/>
                </a:lnTo>
                <a:lnTo>
                  <a:pt x="15522" y="16662"/>
                </a:lnTo>
                <a:lnTo>
                  <a:pt x="0" y="54927"/>
                </a:lnTo>
                <a:lnTo>
                  <a:pt x="26" y="496035"/>
                </a:lnTo>
                <a:lnTo>
                  <a:pt x="16658" y="533709"/>
                </a:lnTo>
                <a:lnTo>
                  <a:pt x="54927" y="549236"/>
                </a:lnTo>
                <a:lnTo>
                  <a:pt x="672629" y="549210"/>
                </a:lnTo>
                <a:lnTo>
                  <a:pt x="710303" y="532573"/>
                </a:lnTo>
                <a:lnTo>
                  <a:pt x="725830" y="494309"/>
                </a:lnTo>
                <a:lnTo>
                  <a:pt x="725803" y="53201"/>
                </a:lnTo>
                <a:lnTo>
                  <a:pt x="709167" y="15527"/>
                </a:lnTo>
                <a:lnTo>
                  <a:pt x="670902"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3508" name="object 20"/>
          <p:cNvSpPr>
            <a:spLocks/>
          </p:cNvSpPr>
          <p:nvPr/>
        </p:nvSpPr>
        <p:spPr bwMode="auto">
          <a:xfrm>
            <a:off x="1825625" y="4433888"/>
            <a:ext cx="727075" cy="549275"/>
          </a:xfrm>
          <a:custGeom>
            <a:avLst/>
            <a:gdLst>
              <a:gd name="T0" fmla="*/ 0 w 726439"/>
              <a:gd name="T1" fmla="*/ 54927 h 549275"/>
              <a:gd name="T2" fmla="*/ 15816 w 726439"/>
              <a:gd name="T3" fmla="*/ 16662 h 549275"/>
              <a:gd name="T4" fmla="*/ 54187 w 726439"/>
              <a:gd name="T5" fmla="*/ 26 h 549275"/>
              <a:gd name="T6" fmla="*/ 683346 w 726439"/>
              <a:gd name="T7" fmla="*/ 0 h 549275"/>
              <a:gd name="T8" fmla="*/ 697946 w 726439"/>
              <a:gd name="T9" fmla="*/ 1890 h 549275"/>
              <a:gd name="T10" fmla="*/ 731088 w 726439"/>
              <a:gd name="T11" fmla="*/ 26284 h 549275"/>
              <a:gd name="T12" fmla="*/ 739292 w 726439"/>
              <a:gd name="T13" fmla="*/ 494309 h 549275"/>
              <a:gd name="T14" fmla="*/ 737367 w 726439"/>
              <a:gd name="T15" fmla="*/ 508642 h 549275"/>
              <a:gd name="T16" fmla="*/ 712521 w 726439"/>
              <a:gd name="T17" fmla="*/ 541182 h 549275"/>
              <a:gd name="T18" fmla="*/ 55946 w 726439"/>
              <a:gd name="T19" fmla="*/ 549236 h 549275"/>
              <a:gd name="T20" fmla="*/ 41345 w 726439"/>
              <a:gd name="T21" fmla="*/ 547346 h 549275"/>
              <a:gd name="T22" fmla="*/ 8198 w 726439"/>
              <a:gd name="T23" fmla="*/ 522952 h 549275"/>
              <a:gd name="T24" fmla="*/ 0 w 726439"/>
              <a:gd name="T25" fmla="*/ 54927 h 54927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26439" h="549275">
                <a:moveTo>
                  <a:pt x="0" y="54927"/>
                </a:moveTo>
                <a:lnTo>
                  <a:pt x="15522" y="16662"/>
                </a:lnTo>
                <a:lnTo>
                  <a:pt x="53200" y="26"/>
                </a:lnTo>
                <a:lnTo>
                  <a:pt x="670902" y="0"/>
                </a:lnTo>
                <a:lnTo>
                  <a:pt x="685236" y="1890"/>
                </a:lnTo>
                <a:lnTo>
                  <a:pt x="717775" y="26284"/>
                </a:lnTo>
                <a:lnTo>
                  <a:pt x="725830" y="494309"/>
                </a:lnTo>
                <a:lnTo>
                  <a:pt x="723940" y="508642"/>
                </a:lnTo>
                <a:lnTo>
                  <a:pt x="699546" y="541182"/>
                </a:lnTo>
                <a:lnTo>
                  <a:pt x="54927" y="549236"/>
                </a:lnTo>
                <a:lnTo>
                  <a:pt x="40589" y="547346"/>
                </a:lnTo>
                <a:lnTo>
                  <a:pt x="8051" y="522952"/>
                </a:lnTo>
                <a:lnTo>
                  <a:pt x="0" y="54927"/>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3509" name="object 21"/>
          <p:cNvSpPr txBox="1">
            <a:spLocks noChangeArrowheads="1"/>
          </p:cNvSpPr>
          <p:nvPr/>
        </p:nvSpPr>
        <p:spPr bwMode="auto">
          <a:xfrm>
            <a:off x="1892300" y="4540250"/>
            <a:ext cx="5921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04775" indent="-92075">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lnSpc>
                <a:spcPts val="1250"/>
              </a:lnSpc>
              <a:spcBef>
                <a:spcPct val="0"/>
              </a:spcBef>
              <a:buClrTx/>
              <a:buSzTx/>
              <a:buFontTx/>
              <a:buNone/>
            </a:pPr>
            <a:r>
              <a:rPr lang="en-US" altLang="en-US" sz="1200">
                <a:solidFill>
                  <a:srgbClr val="FFFFFF"/>
                </a:solidFill>
                <a:cs typeface="Arial" panose="020B0604020202020204" pitchFamily="34" charset="0"/>
              </a:rPr>
              <a:t>Enter at MS B</a:t>
            </a:r>
            <a:endParaRPr lang="en-US" altLang="en-US" sz="1200" b="0">
              <a:cs typeface="Arial" panose="020B0604020202020204" pitchFamily="34" charset="0"/>
            </a:endParaRPr>
          </a:p>
        </p:txBody>
      </p:sp>
      <p:sp>
        <p:nvSpPr>
          <p:cNvPr id="63510" name="object 22"/>
          <p:cNvSpPr>
            <a:spLocks/>
          </p:cNvSpPr>
          <p:nvPr/>
        </p:nvSpPr>
        <p:spPr bwMode="auto">
          <a:xfrm>
            <a:off x="3140075" y="3408363"/>
            <a:ext cx="500063" cy="1028700"/>
          </a:xfrm>
          <a:custGeom>
            <a:avLst/>
            <a:gdLst>
              <a:gd name="T0" fmla="*/ 506414 w 499745"/>
              <a:gd name="T1" fmla="*/ 0 h 1028064"/>
              <a:gd name="T2" fmla="*/ 506414 w 499745"/>
              <a:gd name="T3" fmla="*/ 520570 h 1028064"/>
              <a:gd name="T4" fmla="*/ 0 w 499745"/>
              <a:gd name="T5" fmla="*/ 520570 h 1028064"/>
              <a:gd name="T6" fmla="*/ 0 w 499745"/>
              <a:gd name="T7" fmla="*/ 1041131 h 102806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99745" h="1028064">
                <a:moveTo>
                  <a:pt x="499694" y="0"/>
                </a:moveTo>
                <a:lnTo>
                  <a:pt x="499694" y="513854"/>
                </a:lnTo>
                <a:lnTo>
                  <a:pt x="0" y="513854"/>
                </a:lnTo>
                <a:lnTo>
                  <a:pt x="0" y="1027696"/>
                </a:lnTo>
              </a:path>
            </a:pathLst>
          </a:custGeom>
          <a:noFill/>
          <a:ln w="25400">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3511" name="object 23"/>
          <p:cNvSpPr>
            <a:spLocks/>
          </p:cNvSpPr>
          <p:nvPr/>
        </p:nvSpPr>
        <p:spPr bwMode="auto">
          <a:xfrm>
            <a:off x="2670175" y="4435475"/>
            <a:ext cx="939800" cy="863600"/>
          </a:xfrm>
          <a:custGeom>
            <a:avLst/>
            <a:gdLst>
              <a:gd name="T0" fmla="*/ 864975 w 939164"/>
              <a:gd name="T1" fmla="*/ 0 h 862964"/>
              <a:gd name="T2" fmla="*/ 78460 w 939164"/>
              <a:gd name="T3" fmla="*/ 456 h 862964"/>
              <a:gd name="T4" fmla="*/ 38530 w 939164"/>
              <a:gd name="T5" fmla="*/ 15007 h 862964"/>
              <a:gd name="T6" fmla="*/ 10544 w 939164"/>
              <a:gd name="T7" fmla="*/ 45893 h 862964"/>
              <a:gd name="T8" fmla="*/ 0 w 939164"/>
              <a:gd name="T9" fmla="*/ 87628 h 862964"/>
              <a:gd name="T10" fmla="*/ 455 w 939164"/>
              <a:gd name="T11" fmla="*/ 797684 h 862964"/>
              <a:gd name="T12" fmla="*/ 14982 w 939164"/>
              <a:gd name="T13" fmla="*/ 837666 h 862964"/>
              <a:gd name="T14" fmla="*/ 45836 w 939164"/>
              <a:gd name="T15" fmla="*/ 865682 h 862964"/>
              <a:gd name="T16" fmla="*/ 87520 w 939164"/>
              <a:gd name="T17" fmla="*/ 876239 h 862964"/>
              <a:gd name="T18" fmla="*/ 874026 w 939164"/>
              <a:gd name="T19" fmla="*/ 875776 h 862964"/>
              <a:gd name="T20" fmla="*/ 913963 w 939164"/>
              <a:gd name="T21" fmla="*/ 861239 h 862964"/>
              <a:gd name="T22" fmla="*/ 941947 w 939164"/>
              <a:gd name="T23" fmla="*/ 830359 h 862964"/>
              <a:gd name="T24" fmla="*/ 952496 w 939164"/>
              <a:gd name="T25" fmla="*/ 788624 h 862964"/>
              <a:gd name="T26" fmla="*/ 952031 w 939164"/>
              <a:gd name="T27" fmla="*/ 78557 h 862964"/>
              <a:gd name="T28" fmla="*/ 937507 w 939164"/>
              <a:gd name="T29" fmla="*/ 38572 h 862964"/>
              <a:gd name="T30" fmla="*/ 906660 w 939164"/>
              <a:gd name="T31" fmla="*/ 10565 h 862964"/>
              <a:gd name="T32" fmla="*/ 864975 w 939164"/>
              <a:gd name="T33" fmla="*/ 0 h 86296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39164" h="862964">
                <a:moveTo>
                  <a:pt x="852766" y="0"/>
                </a:moveTo>
                <a:lnTo>
                  <a:pt x="77351" y="456"/>
                </a:lnTo>
                <a:lnTo>
                  <a:pt x="37984" y="14776"/>
                </a:lnTo>
                <a:lnTo>
                  <a:pt x="10397" y="45188"/>
                </a:lnTo>
                <a:lnTo>
                  <a:pt x="0" y="86283"/>
                </a:lnTo>
                <a:lnTo>
                  <a:pt x="455" y="785438"/>
                </a:lnTo>
                <a:lnTo>
                  <a:pt x="14772" y="824806"/>
                </a:lnTo>
                <a:lnTo>
                  <a:pt x="45185" y="852391"/>
                </a:lnTo>
                <a:lnTo>
                  <a:pt x="86283" y="862787"/>
                </a:lnTo>
                <a:lnTo>
                  <a:pt x="861689" y="862331"/>
                </a:lnTo>
                <a:lnTo>
                  <a:pt x="901061" y="848018"/>
                </a:lnTo>
                <a:lnTo>
                  <a:pt x="928651" y="817611"/>
                </a:lnTo>
                <a:lnTo>
                  <a:pt x="939050" y="776516"/>
                </a:lnTo>
                <a:lnTo>
                  <a:pt x="938593" y="77351"/>
                </a:lnTo>
                <a:lnTo>
                  <a:pt x="924274" y="37984"/>
                </a:lnTo>
                <a:lnTo>
                  <a:pt x="893862" y="10397"/>
                </a:lnTo>
                <a:lnTo>
                  <a:pt x="852766"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3512" name="object 24"/>
          <p:cNvSpPr>
            <a:spLocks/>
          </p:cNvSpPr>
          <p:nvPr/>
        </p:nvSpPr>
        <p:spPr bwMode="auto">
          <a:xfrm>
            <a:off x="2670175" y="4435475"/>
            <a:ext cx="939800" cy="863600"/>
          </a:xfrm>
          <a:custGeom>
            <a:avLst/>
            <a:gdLst>
              <a:gd name="T0" fmla="*/ 0 w 939164"/>
              <a:gd name="T1" fmla="*/ 87628 h 862964"/>
              <a:gd name="T2" fmla="*/ 10544 w 939164"/>
              <a:gd name="T3" fmla="*/ 45893 h 862964"/>
              <a:gd name="T4" fmla="*/ 38530 w 939164"/>
              <a:gd name="T5" fmla="*/ 15007 h 862964"/>
              <a:gd name="T6" fmla="*/ 78460 w 939164"/>
              <a:gd name="T7" fmla="*/ 456 h 862964"/>
              <a:gd name="T8" fmla="*/ 864975 w 939164"/>
              <a:gd name="T9" fmla="*/ 0 h 862964"/>
              <a:gd name="T10" fmla="*/ 879737 w 939164"/>
              <a:gd name="T11" fmla="*/ 1243 h 862964"/>
              <a:gd name="T12" fmla="*/ 918418 w 939164"/>
              <a:gd name="T13" fmla="*/ 18223 h 862964"/>
              <a:gd name="T14" fmla="*/ 944434 w 939164"/>
              <a:gd name="T15" fmla="*/ 50841 h 862964"/>
              <a:gd name="T16" fmla="*/ 952496 w 939164"/>
              <a:gd name="T17" fmla="*/ 788624 h 862964"/>
              <a:gd name="T18" fmla="*/ 951256 w 939164"/>
              <a:gd name="T19" fmla="*/ 803401 h 862964"/>
              <a:gd name="T20" fmla="*/ 934285 w 939164"/>
              <a:gd name="T21" fmla="*/ 842129 h 862964"/>
              <a:gd name="T22" fmla="*/ 901707 w 939164"/>
              <a:gd name="T23" fmla="*/ 868171 h 862964"/>
              <a:gd name="T24" fmla="*/ 87520 w 939164"/>
              <a:gd name="T25" fmla="*/ 876239 h 862964"/>
              <a:gd name="T26" fmla="*/ 72760 w 939164"/>
              <a:gd name="T27" fmla="*/ 874997 h 862964"/>
              <a:gd name="T28" fmla="*/ 34076 w 939164"/>
              <a:gd name="T29" fmla="*/ 858011 h 862964"/>
              <a:gd name="T30" fmla="*/ 8049 w 939164"/>
              <a:gd name="T31" fmla="*/ 825398 h 862964"/>
              <a:gd name="T32" fmla="*/ 0 w 939164"/>
              <a:gd name="T33" fmla="*/ 87628 h 86296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39164" h="862964">
                <a:moveTo>
                  <a:pt x="0" y="86283"/>
                </a:moveTo>
                <a:lnTo>
                  <a:pt x="10397" y="45188"/>
                </a:lnTo>
                <a:lnTo>
                  <a:pt x="37984" y="14776"/>
                </a:lnTo>
                <a:lnTo>
                  <a:pt x="77351" y="456"/>
                </a:lnTo>
                <a:lnTo>
                  <a:pt x="852766" y="0"/>
                </a:lnTo>
                <a:lnTo>
                  <a:pt x="867318" y="1222"/>
                </a:lnTo>
                <a:lnTo>
                  <a:pt x="905453" y="17950"/>
                </a:lnTo>
                <a:lnTo>
                  <a:pt x="931102" y="50064"/>
                </a:lnTo>
                <a:lnTo>
                  <a:pt x="939050" y="776516"/>
                </a:lnTo>
                <a:lnTo>
                  <a:pt x="937828" y="791068"/>
                </a:lnTo>
                <a:lnTo>
                  <a:pt x="921097" y="829201"/>
                </a:lnTo>
                <a:lnTo>
                  <a:pt x="888979" y="854844"/>
                </a:lnTo>
                <a:lnTo>
                  <a:pt x="86283" y="862787"/>
                </a:lnTo>
                <a:lnTo>
                  <a:pt x="71731" y="861565"/>
                </a:lnTo>
                <a:lnTo>
                  <a:pt x="33593" y="844839"/>
                </a:lnTo>
                <a:lnTo>
                  <a:pt x="7944" y="812726"/>
                </a:lnTo>
                <a:lnTo>
                  <a:pt x="0" y="86283"/>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3513" name="object 25"/>
          <p:cNvSpPr txBox="1">
            <a:spLocks noChangeArrowheads="1"/>
          </p:cNvSpPr>
          <p:nvPr/>
        </p:nvSpPr>
        <p:spPr bwMode="auto">
          <a:xfrm>
            <a:off x="2738438" y="4540250"/>
            <a:ext cx="803275"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indent="-1588">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lnSpc>
                <a:spcPct val="86000"/>
              </a:lnSpc>
              <a:spcBef>
                <a:spcPct val="0"/>
              </a:spcBef>
              <a:buClrTx/>
              <a:buSzTx/>
              <a:buFontTx/>
              <a:buNone/>
            </a:pPr>
            <a:r>
              <a:rPr lang="en-US" altLang="en-US" sz="1200">
                <a:solidFill>
                  <a:srgbClr val="FFFFFF"/>
                </a:solidFill>
                <a:cs typeface="Arial" panose="020B0604020202020204" pitchFamily="34" charset="0"/>
              </a:rPr>
              <a:t>Limited EMD of “deltas” to meet spec</a:t>
            </a:r>
            <a:endParaRPr lang="en-US" altLang="en-US" sz="1200" b="0">
              <a:cs typeface="Arial" panose="020B0604020202020204" pitchFamily="34" charset="0"/>
            </a:endParaRPr>
          </a:p>
        </p:txBody>
      </p:sp>
      <p:sp>
        <p:nvSpPr>
          <p:cNvPr id="63514" name="object 26"/>
          <p:cNvSpPr>
            <a:spLocks/>
          </p:cNvSpPr>
          <p:nvPr/>
        </p:nvSpPr>
        <p:spPr bwMode="auto">
          <a:xfrm>
            <a:off x="3640138" y="3408363"/>
            <a:ext cx="725487" cy="1028700"/>
          </a:xfrm>
          <a:custGeom>
            <a:avLst/>
            <a:gdLst>
              <a:gd name="T0" fmla="*/ 0 w 725804"/>
              <a:gd name="T1" fmla="*/ 0 h 1029335"/>
              <a:gd name="T2" fmla="*/ 0 w 725804"/>
              <a:gd name="T3" fmla="*/ 507803 h 1029335"/>
              <a:gd name="T4" fmla="*/ 718887 w 725804"/>
              <a:gd name="T5" fmla="*/ 507803 h 1029335"/>
              <a:gd name="T6" fmla="*/ 718887 w 725804"/>
              <a:gd name="T7" fmla="*/ 1015618 h 102933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25804" h="1029335">
                <a:moveTo>
                  <a:pt x="0" y="0"/>
                </a:moveTo>
                <a:lnTo>
                  <a:pt x="0" y="514426"/>
                </a:lnTo>
                <a:lnTo>
                  <a:pt x="725512" y="514426"/>
                </a:lnTo>
                <a:lnTo>
                  <a:pt x="725512" y="1028865"/>
                </a:lnTo>
              </a:path>
            </a:pathLst>
          </a:custGeom>
          <a:noFill/>
          <a:ln w="25400">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3515" name="object 27"/>
          <p:cNvSpPr>
            <a:spLocks/>
          </p:cNvSpPr>
          <p:nvPr/>
        </p:nvSpPr>
        <p:spPr bwMode="auto">
          <a:xfrm>
            <a:off x="3763963" y="4437063"/>
            <a:ext cx="1203325" cy="974725"/>
          </a:xfrm>
          <a:custGeom>
            <a:avLst/>
            <a:gdLst>
              <a:gd name="T0" fmla="*/ 1094083 w 1203960"/>
              <a:gd name="T1" fmla="*/ 0 h 974089"/>
              <a:gd name="T2" fmla="*/ 84069 w 1203960"/>
              <a:gd name="T3" fmla="*/ 802 h 974089"/>
              <a:gd name="T4" fmla="*/ 45000 w 1203960"/>
              <a:gd name="T5" fmla="*/ 15175 h 974089"/>
              <a:gd name="T6" fmla="*/ 15947 w 1203960"/>
              <a:gd name="T7" fmla="*/ 44333 h 974089"/>
              <a:gd name="T8" fmla="*/ 1064 w 1203960"/>
              <a:gd name="T9" fmla="*/ 83958 h 974089"/>
              <a:gd name="T10" fmla="*/ 0 w 1203960"/>
              <a:gd name="T11" fmla="*/ 98752 h 974089"/>
              <a:gd name="T12" fmla="*/ 780 w 1203960"/>
              <a:gd name="T13" fmla="*/ 901290 h 974089"/>
              <a:gd name="T14" fmla="*/ 14794 w 1203960"/>
              <a:gd name="T15" fmla="*/ 941339 h 974089"/>
              <a:gd name="T16" fmla="*/ 43238 w 1203960"/>
              <a:gd name="T17" fmla="*/ 971132 h 974089"/>
              <a:gd name="T18" fmla="*/ 81904 w 1203960"/>
              <a:gd name="T19" fmla="*/ 986367 h 974089"/>
              <a:gd name="T20" fmla="*/ 96338 w 1203960"/>
              <a:gd name="T21" fmla="*/ 987468 h 974089"/>
              <a:gd name="T22" fmla="*/ 1106325 w 1203960"/>
              <a:gd name="T23" fmla="*/ 986679 h 974089"/>
              <a:gd name="T24" fmla="*/ 1145395 w 1203960"/>
              <a:gd name="T25" fmla="*/ 972307 h 974089"/>
              <a:gd name="T26" fmla="*/ 1174465 w 1203960"/>
              <a:gd name="T27" fmla="*/ 943155 h 974089"/>
              <a:gd name="T28" fmla="*/ 1189330 w 1203960"/>
              <a:gd name="T29" fmla="*/ 903524 h 974089"/>
              <a:gd name="T30" fmla="*/ 1190402 w 1203960"/>
              <a:gd name="T31" fmla="*/ 888728 h 974089"/>
              <a:gd name="T32" fmla="*/ 1189636 w 1203960"/>
              <a:gd name="T33" fmla="*/ 86193 h 974089"/>
              <a:gd name="T34" fmla="*/ 1175608 w 1203960"/>
              <a:gd name="T35" fmla="*/ 46139 h 974089"/>
              <a:gd name="T36" fmla="*/ 1147169 w 1203960"/>
              <a:gd name="T37" fmla="*/ 16348 h 974089"/>
              <a:gd name="T38" fmla="*/ 1108512 w 1203960"/>
              <a:gd name="T39" fmla="*/ 1106 h 974089"/>
              <a:gd name="T40" fmla="*/ 1094083 w 1203960"/>
              <a:gd name="T41" fmla="*/ 0 h 97408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03960" h="974089">
                <a:moveTo>
                  <a:pt x="1106271" y="0"/>
                </a:moveTo>
                <a:lnTo>
                  <a:pt x="85008" y="781"/>
                </a:lnTo>
                <a:lnTo>
                  <a:pt x="45504" y="14965"/>
                </a:lnTo>
                <a:lnTo>
                  <a:pt x="16115" y="43724"/>
                </a:lnTo>
                <a:lnTo>
                  <a:pt x="1085" y="82816"/>
                </a:lnTo>
                <a:lnTo>
                  <a:pt x="0" y="97408"/>
                </a:lnTo>
                <a:lnTo>
                  <a:pt x="780" y="889021"/>
                </a:lnTo>
                <a:lnTo>
                  <a:pt x="14962" y="928525"/>
                </a:lnTo>
                <a:lnTo>
                  <a:pt x="43721" y="957912"/>
                </a:lnTo>
                <a:lnTo>
                  <a:pt x="82815" y="972940"/>
                </a:lnTo>
                <a:lnTo>
                  <a:pt x="97409" y="974026"/>
                </a:lnTo>
                <a:lnTo>
                  <a:pt x="1118650" y="973247"/>
                </a:lnTo>
                <a:lnTo>
                  <a:pt x="1158156" y="959071"/>
                </a:lnTo>
                <a:lnTo>
                  <a:pt x="1187548" y="930316"/>
                </a:lnTo>
                <a:lnTo>
                  <a:pt x="1202581" y="891224"/>
                </a:lnTo>
                <a:lnTo>
                  <a:pt x="1203667" y="876630"/>
                </a:lnTo>
                <a:lnTo>
                  <a:pt x="1202887" y="85017"/>
                </a:lnTo>
                <a:lnTo>
                  <a:pt x="1188705" y="45509"/>
                </a:lnTo>
                <a:lnTo>
                  <a:pt x="1159949" y="16117"/>
                </a:lnTo>
                <a:lnTo>
                  <a:pt x="1120862" y="1085"/>
                </a:lnTo>
                <a:lnTo>
                  <a:pt x="1106271"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3516" name="object 28"/>
          <p:cNvSpPr>
            <a:spLocks/>
          </p:cNvSpPr>
          <p:nvPr/>
        </p:nvSpPr>
        <p:spPr bwMode="auto">
          <a:xfrm>
            <a:off x="3763963" y="4437063"/>
            <a:ext cx="1203325" cy="974725"/>
          </a:xfrm>
          <a:custGeom>
            <a:avLst/>
            <a:gdLst>
              <a:gd name="T0" fmla="*/ 0 w 1203960"/>
              <a:gd name="T1" fmla="*/ 98752 h 974089"/>
              <a:gd name="T2" fmla="*/ 9195 w 1203960"/>
              <a:gd name="T3" fmla="*/ 56590 h 974089"/>
              <a:gd name="T4" fmla="*/ 33996 w 1203960"/>
              <a:gd name="T5" fmla="*/ 23457 h 974089"/>
              <a:gd name="T6" fmla="*/ 70201 w 1203960"/>
              <a:gd name="T7" fmla="*/ 3670 h 974089"/>
              <a:gd name="T8" fmla="*/ 1094083 w 1203960"/>
              <a:gd name="T9" fmla="*/ 0 h 974089"/>
              <a:gd name="T10" fmla="*/ 1108512 w 1203960"/>
              <a:gd name="T11" fmla="*/ 1106 h 974089"/>
              <a:gd name="T12" fmla="*/ 1147169 w 1203960"/>
              <a:gd name="T13" fmla="*/ 16348 h 974089"/>
              <a:gd name="T14" fmla="*/ 1175608 w 1203960"/>
              <a:gd name="T15" fmla="*/ 46139 h 974089"/>
              <a:gd name="T16" fmla="*/ 1189636 w 1203960"/>
              <a:gd name="T17" fmla="*/ 86193 h 974089"/>
              <a:gd name="T18" fmla="*/ 1190402 w 1203960"/>
              <a:gd name="T19" fmla="*/ 888728 h 974089"/>
              <a:gd name="T20" fmla="*/ 1189330 w 1203960"/>
              <a:gd name="T21" fmla="*/ 903524 h 974089"/>
              <a:gd name="T22" fmla="*/ 1174465 w 1203960"/>
              <a:gd name="T23" fmla="*/ 943155 h 974089"/>
              <a:gd name="T24" fmla="*/ 1145395 w 1203960"/>
              <a:gd name="T25" fmla="*/ 972307 h 974089"/>
              <a:gd name="T26" fmla="*/ 1106325 w 1203960"/>
              <a:gd name="T27" fmla="*/ 986679 h 974089"/>
              <a:gd name="T28" fmla="*/ 96338 w 1203960"/>
              <a:gd name="T29" fmla="*/ 987468 h 974089"/>
              <a:gd name="T30" fmla="*/ 81904 w 1203960"/>
              <a:gd name="T31" fmla="*/ 986367 h 974089"/>
              <a:gd name="T32" fmla="*/ 43238 w 1203960"/>
              <a:gd name="T33" fmla="*/ 971132 h 974089"/>
              <a:gd name="T34" fmla="*/ 14794 w 1203960"/>
              <a:gd name="T35" fmla="*/ 941339 h 974089"/>
              <a:gd name="T36" fmla="*/ 780 w 1203960"/>
              <a:gd name="T37" fmla="*/ 901290 h 974089"/>
              <a:gd name="T38" fmla="*/ 0 w 1203960"/>
              <a:gd name="T39" fmla="*/ 98752 h 97408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203960" h="974089">
                <a:moveTo>
                  <a:pt x="0" y="97408"/>
                </a:moveTo>
                <a:lnTo>
                  <a:pt x="9300" y="55816"/>
                </a:lnTo>
                <a:lnTo>
                  <a:pt x="34374" y="23142"/>
                </a:lnTo>
                <a:lnTo>
                  <a:pt x="70978" y="3628"/>
                </a:lnTo>
                <a:lnTo>
                  <a:pt x="1106271" y="0"/>
                </a:lnTo>
                <a:lnTo>
                  <a:pt x="1120862" y="1085"/>
                </a:lnTo>
                <a:lnTo>
                  <a:pt x="1159949" y="16117"/>
                </a:lnTo>
                <a:lnTo>
                  <a:pt x="1188705" y="45509"/>
                </a:lnTo>
                <a:lnTo>
                  <a:pt x="1202887" y="85017"/>
                </a:lnTo>
                <a:lnTo>
                  <a:pt x="1203667" y="876630"/>
                </a:lnTo>
                <a:lnTo>
                  <a:pt x="1202581" y="891224"/>
                </a:lnTo>
                <a:lnTo>
                  <a:pt x="1187548" y="930316"/>
                </a:lnTo>
                <a:lnTo>
                  <a:pt x="1158156" y="959071"/>
                </a:lnTo>
                <a:lnTo>
                  <a:pt x="1118650" y="973247"/>
                </a:lnTo>
                <a:lnTo>
                  <a:pt x="97409" y="974026"/>
                </a:lnTo>
                <a:lnTo>
                  <a:pt x="82815" y="972940"/>
                </a:lnTo>
                <a:lnTo>
                  <a:pt x="43721" y="957912"/>
                </a:lnTo>
                <a:lnTo>
                  <a:pt x="14962" y="928525"/>
                </a:lnTo>
                <a:lnTo>
                  <a:pt x="780" y="889021"/>
                </a:lnTo>
                <a:lnTo>
                  <a:pt x="0" y="97408"/>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3517" name="object 29"/>
          <p:cNvSpPr txBox="1">
            <a:spLocks noChangeArrowheads="1"/>
          </p:cNvSpPr>
          <p:nvPr/>
        </p:nvSpPr>
        <p:spPr bwMode="auto">
          <a:xfrm>
            <a:off x="3929063" y="4518025"/>
            <a:ext cx="871537" cy="811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lnSpc>
                <a:spcPct val="87000"/>
              </a:lnSpc>
              <a:spcBef>
                <a:spcPct val="0"/>
              </a:spcBef>
              <a:buClrTx/>
              <a:buSzTx/>
              <a:buFontTx/>
              <a:buNone/>
            </a:pPr>
            <a:r>
              <a:rPr lang="en-US" altLang="en-US" sz="1200" dirty="0">
                <a:solidFill>
                  <a:srgbClr val="FFFFFF"/>
                </a:solidFill>
                <a:cs typeface="Arial" panose="020B0604020202020204" pitchFamily="34" charset="0"/>
              </a:rPr>
              <a:t>PDR and competitive prototype waivers applicable</a:t>
            </a:r>
            <a:endParaRPr lang="en-US" altLang="en-US" sz="1200" b="0" dirty="0">
              <a:cs typeface="Arial" panose="020B0604020202020204" pitchFamily="34" charset="0"/>
            </a:endParaRPr>
          </a:p>
        </p:txBody>
      </p:sp>
      <p:sp>
        <p:nvSpPr>
          <p:cNvPr id="63518" name="object 30"/>
          <p:cNvSpPr>
            <a:spLocks/>
          </p:cNvSpPr>
          <p:nvPr/>
        </p:nvSpPr>
        <p:spPr bwMode="auto">
          <a:xfrm>
            <a:off x="5287963" y="2100263"/>
            <a:ext cx="549275" cy="388937"/>
          </a:xfrm>
          <a:custGeom>
            <a:avLst/>
            <a:gdLst>
              <a:gd name="T0" fmla="*/ 0 w 549275"/>
              <a:gd name="T1" fmla="*/ 0 h 388619"/>
              <a:gd name="T2" fmla="*/ 0 w 549275"/>
              <a:gd name="T3" fmla="*/ 197443 h 388619"/>
              <a:gd name="T4" fmla="*/ 548690 w 549275"/>
              <a:gd name="T5" fmla="*/ 197443 h 388619"/>
              <a:gd name="T6" fmla="*/ 548690 w 549275"/>
              <a:gd name="T7" fmla="*/ 394901 h 38861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9275" h="388619">
                <a:moveTo>
                  <a:pt x="0" y="0"/>
                </a:moveTo>
                <a:lnTo>
                  <a:pt x="0" y="194081"/>
                </a:lnTo>
                <a:lnTo>
                  <a:pt x="548690" y="194081"/>
                </a:lnTo>
                <a:lnTo>
                  <a:pt x="548690" y="388175"/>
                </a:lnTo>
              </a:path>
            </a:pathLst>
          </a:custGeom>
          <a:noFill/>
          <a:ln w="25400">
            <a:solidFill>
              <a:srgbClr val="2727A2"/>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3519" name="object 31"/>
          <p:cNvSpPr>
            <a:spLocks/>
          </p:cNvSpPr>
          <p:nvPr/>
        </p:nvSpPr>
        <p:spPr bwMode="auto">
          <a:xfrm>
            <a:off x="5108575" y="2489200"/>
            <a:ext cx="1457325" cy="909638"/>
          </a:xfrm>
          <a:custGeom>
            <a:avLst/>
            <a:gdLst>
              <a:gd name="T0" fmla="*/ 1354019 w 1457959"/>
              <a:gd name="T1" fmla="*/ 0 h 909320"/>
              <a:gd name="T2" fmla="*/ 88261 w 1457959"/>
              <a:gd name="T3" fmla="*/ 18 h 909320"/>
              <a:gd name="T4" fmla="*/ 47623 w 1457959"/>
              <a:gd name="T5" fmla="*/ 10796 h 909320"/>
              <a:gd name="T6" fmla="*/ 16990 w 1457959"/>
              <a:gd name="T7" fmla="*/ 38051 h 909320"/>
              <a:gd name="T8" fmla="*/ 1149 w 1457959"/>
              <a:gd name="T9" fmla="*/ 76915 h 909320"/>
              <a:gd name="T10" fmla="*/ 0 w 1457959"/>
              <a:gd name="T11" fmla="*/ 91591 h 909320"/>
              <a:gd name="T12" fmla="*/ 18 w 1457959"/>
              <a:gd name="T13" fmla="*/ 826177 h 909320"/>
              <a:gd name="T14" fmla="*/ 10607 w 1457959"/>
              <a:gd name="T15" fmla="*/ 867487 h 909320"/>
              <a:gd name="T16" fmla="*/ 37442 w 1457959"/>
              <a:gd name="T17" fmla="*/ 898642 h 909320"/>
              <a:gd name="T18" fmla="*/ 75655 w 1457959"/>
              <a:gd name="T19" fmla="*/ 914737 h 909320"/>
              <a:gd name="T20" fmla="*/ 90097 w 1457959"/>
              <a:gd name="T21" fmla="*/ 915906 h 909320"/>
              <a:gd name="T22" fmla="*/ 1355849 w 1457959"/>
              <a:gd name="T23" fmla="*/ 915888 h 909320"/>
              <a:gd name="T24" fmla="*/ 1396483 w 1457959"/>
              <a:gd name="T25" fmla="*/ 905114 h 909320"/>
              <a:gd name="T26" fmla="*/ 1427132 w 1457959"/>
              <a:gd name="T27" fmla="*/ 877849 h 909320"/>
              <a:gd name="T28" fmla="*/ 1442961 w 1457959"/>
              <a:gd name="T29" fmla="*/ 838994 h 909320"/>
              <a:gd name="T30" fmla="*/ 1444112 w 1457959"/>
              <a:gd name="T31" fmla="*/ 824316 h 909320"/>
              <a:gd name="T32" fmla="*/ 1444093 w 1457959"/>
              <a:gd name="T33" fmla="*/ 89724 h 909320"/>
              <a:gd name="T34" fmla="*/ 1433496 w 1457959"/>
              <a:gd name="T35" fmla="*/ 48421 h 909320"/>
              <a:gd name="T36" fmla="*/ 1406677 w 1457959"/>
              <a:gd name="T37" fmla="*/ 17263 h 909320"/>
              <a:gd name="T38" fmla="*/ 1368459 w 1457959"/>
              <a:gd name="T39" fmla="*/ 1161 h 909320"/>
              <a:gd name="T40" fmla="*/ 1354019 w 1457959"/>
              <a:gd name="T41" fmla="*/ 0 h 90932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457959" h="909320">
                <a:moveTo>
                  <a:pt x="1366443" y="0"/>
                </a:moveTo>
                <a:lnTo>
                  <a:pt x="89073" y="18"/>
                </a:lnTo>
                <a:lnTo>
                  <a:pt x="48064" y="10712"/>
                </a:lnTo>
                <a:lnTo>
                  <a:pt x="17137" y="37778"/>
                </a:lnTo>
                <a:lnTo>
                  <a:pt x="1161" y="76348"/>
                </a:lnTo>
                <a:lnTo>
                  <a:pt x="0" y="90919"/>
                </a:lnTo>
                <a:lnTo>
                  <a:pt x="18" y="820132"/>
                </a:lnTo>
                <a:lnTo>
                  <a:pt x="10712" y="861141"/>
                </a:lnTo>
                <a:lnTo>
                  <a:pt x="37778" y="892068"/>
                </a:lnTo>
                <a:lnTo>
                  <a:pt x="76348" y="908044"/>
                </a:lnTo>
                <a:lnTo>
                  <a:pt x="90919" y="909205"/>
                </a:lnTo>
                <a:lnTo>
                  <a:pt x="1368289" y="909187"/>
                </a:lnTo>
                <a:lnTo>
                  <a:pt x="1409298" y="898493"/>
                </a:lnTo>
                <a:lnTo>
                  <a:pt x="1440226" y="871427"/>
                </a:lnTo>
                <a:lnTo>
                  <a:pt x="1456201" y="832857"/>
                </a:lnTo>
                <a:lnTo>
                  <a:pt x="1457363" y="818286"/>
                </a:lnTo>
                <a:lnTo>
                  <a:pt x="1457344" y="89073"/>
                </a:lnTo>
                <a:lnTo>
                  <a:pt x="1446650" y="48064"/>
                </a:lnTo>
                <a:lnTo>
                  <a:pt x="1419584" y="17137"/>
                </a:lnTo>
                <a:lnTo>
                  <a:pt x="1381015" y="1161"/>
                </a:lnTo>
                <a:lnTo>
                  <a:pt x="1366443"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3520" name="object 32"/>
          <p:cNvSpPr>
            <a:spLocks/>
          </p:cNvSpPr>
          <p:nvPr/>
        </p:nvSpPr>
        <p:spPr bwMode="auto">
          <a:xfrm>
            <a:off x="5108575" y="2489200"/>
            <a:ext cx="1457325" cy="909638"/>
          </a:xfrm>
          <a:custGeom>
            <a:avLst/>
            <a:gdLst>
              <a:gd name="T0" fmla="*/ 0 w 1457959"/>
              <a:gd name="T1" fmla="*/ 91591 h 909320"/>
              <a:gd name="T2" fmla="*/ 9826 w 1457959"/>
              <a:gd name="T3" fmla="*/ 49954 h 909320"/>
              <a:gd name="T4" fmla="*/ 36058 w 1457959"/>
              <a:gd name="T5" fmla="*/ 18281 h 909320"/>
              <a:gd name="T6" fmla="*/ 73911 w 1457959"/>
              <a:gd name="T7" fmla="*/ 1484 h 909320"/>
              <a:gd name="T8" fmla="*/ 1354019 w 1457959"/>
              <a:gd name="T9" fmla="*/ 0 h 909320"/>
              <a:gd name="T10" fmla="*/ 1368459 w 1457959"/>
              <a:gd name="T11" fmla="*/ 1161 h 909320"/>
              <a:gd name="T12" fmla="*/ 1406677 w 1457959"/>
              <a:gd name="T13" fmla="*/ 17263 h 909320"/>
              <a:gd name="T14" fmla="*/ 1433496 w 1457959"/>
              <a:gd name="T15" fmla="*/ 48421 h 909320"/>
              <a:gd name="T16" fmla="*/ 1444093 w 1457959"/>
              <a:gd name="T17" fmla="*/ 89724 h 909320"/>
              <a:gd name="T18" fmla="*/ 1444112 w 1457959"/>
              <a:gd name="T19" fmla="*/ 824316 h 909320"/>
              <a:gd name="T20" fmla="*/ 1442961 w 1457959"/>
              <a:gd name="T21" fmla="*/ 838994 h 909320"/>
              <a:gd name="T22" fmla="*/ 1427132 w 1457959"/>
              <a:gd name="T23" fmla="*/ 877849 h 909320"/>
              <a:gd name="T24" fmla="*/ 1396483 w 1457959"/>
              <a:gd name="T25" fmla="*/ 905114 h 909320"/>
              <a:gd name="T26" fmla="*/ 1355849 w 1457959"/>
              <a:gd name="T27" fmla="*/ 915888 h 909320"/>
              <a:gd name="T28" fmla="*/ 90097 w 1457959"/>
              <a:gd name="T29" fmla="*/ 915906 h 909320"/>
              <a:gd name="T30" fmla="*/ 75655 w 1457959"/>
              <a:gd name="T31" fmla="*/ 914737 h 909320"/>
              <a:gd name="T32" fmla="*/ 37442 w 1457959"/>
              <a:gd name="T33" fmla="*/ 898642 h 909320"/>
              <a:gd name="T34" fmla="*/ 10607 w 1457959"/>
              <a:gd name="T35" fmla="*/ 867487 h 909320"/>
              <a:gd name="T36" fmla="*/ 18 w 1457959"/>
              <a:gd name="T37" fmla="*/ 826177 h 909320"/>
              <a:gd name="T38" fmla="*/ 0 w 1457959"/>
              <a:gd name="T39" fmla="*/ 91591 h 90932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457959" h="909320">
                <a:moveTo>
                  <a:pt x="0" y="90919"/>
                </a:moveTo>
                <a:lnTo>
                  <a:pt x="9910" y="49597"/>
                </a:lnTo>
                <a:lnTo>
                  <a:pt x="36394" y="18155"/>
                </a:lnTo>
                <a:lnTo>
                  <a:pt x="74583" y="1463"/>
                </a:lnTo>
                <a:lnTo>
                  <a:pt x="1366443" y="0"/>
                </a:lnTo>
                <a:lnTo>
                  <a:pt x="1381015" y="1161"/>
                </a:lnTo>
                <a:lnTo>
                  <a:pt x="1419584" y="17137"/>
                </a:lnTo>
                <a:lnTo>
                  <a:pt x="1446650" y="48064"/>
                </a:lnTo>
                <a:lnTo>
                  <a:pt x="1457344" y="89073"/>
                </a:lnTo>
                <a:lnTo>
                  <a:pt x="1457363" y="818286"/>
                </a:lnTo>
                <a:lnTo>
                  <a:pt x="1456201" y="832857"/>
                </a:lnTo>
                <a:lnTo>
                  <a:pt x="1440226" y="871427"/>
                </a:lnTo>
                <a:lnTo>
                  <a:pt x="1409298" y="898493"/>
                </a:lnTo>
                <a:lnTo>
                  <a:pt x="1368289" y="909187"/>
                </a:lnTo>
                <a:lnTo>
                  <a:pt x="90919" y="909205"/>
                </a:lnTo>
                <a:lnTo>
                  <a:pt x="76348" y="908044"/>
                </a:lnTo>
                <a:lnTo>
                  <a:pt x="37778" y="892068"/>
                </a:lnTo>
                <a:lnTo>
                  <a:pt x="10712" y="861141"/>
                </a:lnTo>
                <a:lnTo>
                  <a:pt x="18" y="820132"/>
                </a:lnTo>
                <a:lnTo>
                  <a:pt x="0" y="90919"/>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3521" name="object 33"/>
          <p:cNvSpPr txBox="1">
            <a:spLocks noChangeArrowheads="1"/>
          </p:cNvSpPr>
          <p:nvPr/>
        </p:nvSpPr>
        <p:spPr bwMode="auto">
          <a:xfrm>
            <a:off x="5195888" y="2605088"/>
            <a:ext cx="1279525"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lnSpc>
                <a:spcPct val="86000"/>
              </a:lnSpc>
              <a:spcBef>
                <a:spcPct val="0"/>
              </a:spcBef>
              <a:buClrTx/>
              <a:buSzTx/>
              <a:buFontTx/>
              <a:buNone/>
            </a:pPr>
            <a:r>
              <a:rPr lang="en-US" altLang="en-US" sz="1200">
                <a:solidFill>
                  <a:srgbClr val="FFFFFF"/>
                </a:solidFill>
                <a:cs typeface="Arial" panose="020B0604020202020204" pitchFamily="34" charset="0"/>
              </a:rPr>
              <a:t>Best-value source selection must consider risk</a:t>
            </a:r>
            <a:endParaRPr lang="en-US" altLang="en-US" sz="1200" b="0">
              <a:cs typeface="Arial" panose="020B0604020202020204" pitchFamily="34" charset="0"/>
            </a:endParaRPr>
          </a:p>
        </p:txBody>
      </p:sp>
      <p:sp>
        <p:nvSpPr>
          <p:cNvPr id="63522" name="object 34"/>
          <p:cNvSpPr>
            <a:spLocks/>
          </p:cNvSpPr>
          <p:nvPr/>
        </p:nvSpPr>
        <p:spPr bwMode="auto">
          <a:xfrm>
            <a:off x="5692775" y="3398838"/>
            <a:ext cx="144463" cy="1031875"/>
          </a:xfrm>
          <a:custGeom>
            <a:avLst/>
            <a:gdLst>
              <a:gd name="T0" fmla="*/ 164473 w 143510"/>
              <a:gd name="T1" fmla="*/ 0 h 1032510"/>
              <a:gd name="T2" fmla="*/ 164473 w 143510"/>
              <a:gd name="T3" fmla="*/ 509589 h 1032510"/>
              <a:gd name="T4" fmla="*/ 0 w 143510"/>
              <a:gd name="T5" fmla="*/ 509589 h 1032510"/>
              <a:gd name="T6" fmla="*/ 0 w 143510"/>
              <a:gd name="T7" fmla="*/ 1019180 h 103251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3510" h="1032510">
                <a:moveTo>
                  <a:pt x="143128" y="0"/>
                </a:moveTo>
                <a:lnTo>
                  <a:pt x="143128" y="516216"/>
                </a:lnTo>
                <a:lnTo>
                  <a:pt x="0" y="516216"/>
                </a:lnTo>
                <a:lnTo>
                  <a:pt x="0" y="1032433"/>
                </a:lnTo>
              </a:path>
            </a:pathLst>
          </a:custGeom>
          <a:noFill/>
          <a:ln w="25400">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3523" name="object 35"/>
          <p:cNvSpPr>
            <a:spLocks/>
          </p:cNvSpPr>
          <p:nvPr/>
        </p:nvSpPr>
        <p:spPr bwMode="auto">
          <a:xfrm>
            <a:off x="5119688" y="4430713"/>
            <a:ext cx="1147762" cy="885825"/>
          </a:xfrm>
          <a:custGeom>
            <a:avLst/>
            <a:gdLst>
              <a:gd name="T0" fmla="*/ 1076686 w 1146810"/>
              <a:gd name="T1" fmla="*/ 0 h 885189"/>
              <a:gd name="T2" fmla="*/ 77348 w 1146810"/>
              <a:gd name="T3" fmla="*/ 894 h 885189"/>
              <a:gd name="T4" fmla="*/ 37863 w 1146810"/>
              <a:gd name="T5" fmla="*/ 16619 h 885189"/>
              <a:gd name="T6" fmla="*/ 10339 w 1146810"/>
              <a:gd name="T7" fmla="*/ 48002 h 885189"/>
              <a:gd name="T8" fmla="*/ 0 w 1146810"/>
              <a:gd name="T9" fmla="*/ 89838 h 885189"/>
              <a:gd name="T10" fmla="*/ 894 w 1146810"/>
              <a:gd name="T11" fmla="*/ 821220 h 885189"/>
              <a:gd name="T12" fmla="*/ 16661 w 1146810"/>
              <a:gd name="T13" fmla="*/ 860612 h 885189"/>
              <a:gd name="T14" fmla="*/ 48120 w 1146810"/>
              <a:gd name="T15" fmla="*/ 888073 h 885189"/>
              <a:gd name="T16" fmla="*/ 90050 w 1146810"/>
              <a:gd name="T17" fmla="*/ 898384 h 885189"/>
              <a:gd name="T18" fmla="*/ 1089390 w 1146810"/>
              <a:gd name="T19" fmla="*/ 897497 h 885189"/>
              <a:gd name="T20" fmla="*/ 1128875 w 1146810"/>
              <a:gd name="T21" fmla="*/ 881772 h 885189"/>
              <a:gd name="T22" fmla="*/ 1156399 w 1146810"/>
              <a:gd name="T23" fmla="*/ 850383 h 885189"/>
              <a:gd name="T24" fmla="*/ 1166737 w 1146810"/>
              <a:gd name="T25" fmla="*/ 808546 h 885189"/>
              <a:gd name="T26" fmla="*/ 1165847 w 1146810"/>
              <a:gd name="T27" fmla="*/ 77167 h 885189"/>
              <a:gd name="T28" fmla="*/ 1150084 w 1146810"/>
              <a:gd name="T29" fmla="*/ 37779 h 885189"/>
              <a:gd name="T30" fmla="*/ 1118622 w 1146810"/>
              <a:gd name="T31" fmla="*/ 10307 h 885189"/>
              <a:gd name="T32" fmla="*/ 1076686 w 1146810"/>
              <a:gd name="T33" fmla="*/ 0 h 8851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146810" h="885189">
                <a:moveTo>
                  <a:pt x="1058087" y="0"/>
                </a:moveTo>
                <a:lnTo>
                  <a:pt x="76012" y="873"/>
                </a:lnTo>
                <a:lnTo>
                  <a:pt x="37212" y="16367"/>
                </a:lnTo>
                <a:lnTo>
                  <a:pt x="10160" y="47288"/>
                </a:lnTo>
                <a:lnTo>
                  <a:pt x="0" y="88493"/>
                </a:lnTo>
                <a:lnTo>
                  <a:pt x="873" y="808926"/>
                </a:lnTo>
                <a:lnTo>
                  <a:pt x="16367" y="847729"/>
                </a:lnTo>
                <a:lnTo>
                  <a:pt x="47288" y="874778"/>
                </a:lnTo>
                <a:lnTo>
                  <a:pt x="88493" y="884935"/>
                </a:lnTo>
                <a:lnTo>
                  <a:pt x="1070571" y="884062"/>
                </a:lnTo>
                <a:lnTo>
                  <a:pt x="1109374" y="868572"/>
                </a:lnTo>
                <a:lnTo>
                  <a:pt x="1136423" y="837653"/>
                </a:lnTo>
                <a:lnTo>
                  <a:pt x="1146581" y="796442"/>
                </a:lnTo>
                <a:lnTo>
                  <a:pt x="1145708" y="76012"/>
                </a:lnTo>
                <a:lnTo>
                  <a:pt x="1130217" y="37212"/>
                </a:lnTo>
                <a:lnTo>
                  <a:pt x="1099298" y="10160"/>
                </a:lnTo>
                <a:lnTo>
                  <a:pt x="1058087"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3524" name="object 36"/>
          <p:cNvSpPr>
            <a:spLocks/>
          </p:cNvSpPr>
          <p:nvPr/>
        </p:nvSpPr>
        <p:spPr bwMode="auto">
          <a:xfrm>
            <a:off x="5119688" y="4430713"/>
            <a:ext cx="1147762" cy="885825"/>
          </a:xfrm>
          <a:custGeom>
            <a:avLst/>
            <a:gdLst>
              <a:gd name="T0" fmla="*/ 0 w 1146810"/>
              <a:gd name="T1" fmla="*/ 89838 h 885189"/>
              <a:gd name="T2" fmla="*/ 10339 w 1146810"/>
              <a:gd name="T3" fmla="*/ 48002 h 885189"/>
              <a:gd name="T4" fmla="*/ 37863 w 1146810"/>
              <a:gd name="T5" fmla="*/ 16619 h 885189"/>
              <a:gd name="T6" fmla="*/ 77348 w 1146810"/>
              <a:gd name="T7" fmla="*/ 894 h 885189"/>
              <a:gd name="T8" fmla="*/ 1076686 w 1146810"/>
              <a:gd name="T9" fmla="*/ 0 h 885189"/>
              <a:gd name="T10" fmla="*/ 1091506 w 1146810"/>
              <a:gd name="T11" fmla="*/ 1213 h 885189"/>
              <a:gd name="T12" fmla="*/ 1130532 w 1146810"/>
              <a:gd name="T13" fmla="*/ 17827 h 885189"/>
              <a:gd name="T14" fmla="*/ 1157341 w 1146810"/>
              <a:gd name="T15" fmla="*/ 49840 h 885189"/>
              <a:gd name="T16" fmla="*/ 1166737 w 1146810"/>
              <a:gd name="T17" fmla="*/ 808546 h 885189"/>
              <a:gd name="T18" fmla="*/ 1165524 w 1146810"/>
              <a:gd name="T19" fmla="*/ 823330 h 885189"/>
              <a:gd name="T20" fmla="*/ 1148876 w 1146810"/>
              <a:gd name="T21" fmla="*/ 862264 h 885189"/>
              <a:gd name="T22" fmla="*/ 1116784 w 1146810"/>
              <a:gd name="T23" fmla="*/ 889011 h 885189"/>
              <a:gd name="T24" fmla="*/ 90050 w 1146810"/>
              <a:gd name="T25" fmla="*/ 898384 h 885189"/>
              <a:gd name="T26" fmla="*/ 75232 w 1146810"/>
              <a:gd name="T27" fmla="*/ 897173 h 885189"/>
              <a:gd name="T28" fmla="*/ 36214 w 1146810"/>
              <a:gd name="T29" fmla="*/ 880567 h 885189"/>
              <a:gd name="T30" fmla="*/ 9402 w 1146810"/>
              <a:gd name="T31" fmla="*/ 848549 h 885189"/>
              <a:gd name="T32" fmla="*/ 0 w 1146810"/>
              <a:gd name="T33" fmla="*/ 89838 h 8851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146810" h="885189">
                <a:moveTo>
                  <a:pt x="0" y="88493"/>
                </a:moveTo>
                <a:lnTo>
                  <a:pt x="10160" y="47288"/>
                </a:lnTo>
                <a:lnTo>
                  <a:pt x="37212" y="16367"/>
                </a:lnTo>
                <a:lnTo>
                  <a:pt x="76012" y="873"/>
                </a:lnTo>
                <a:lnTo>
                  <a:pt x="1058087" y="0"/>
                </a:lnTo>
                <a:lnTo>
                  <a:pt x="1072651" y="1192"/>
                </a:lnTo>
                <a:lnTo>
                  <a:pt x="1111002" y="17554"/>
                </a:lnTo>
                <a:lnTo>
                  <a:pt x="1137349" y="49094"/>
                </a:lnTo>
                <a:lnTo>
                  <a:pt x="1146581" y="796442"/>
                </a:lnTo>
                <a:lnTo>
                  <a:pt x="1145389" y="811005"/>
                </a:lnTo>
                <a:lnTo>
                  <a:pt x="1129030" y="849356"/>
                </a:lnTo>
                <a:lnTo>
                  <a:pt x="1097492" y="875703"/>
                </a:lnTo>
                <a:lnTo>
                  <a:pt x="88493" y="884935"/>
                </a:lnTo>
                <a:lnTo>
                  <a:pt x="73933" y="883743"/>
                </a:lnTo>
                <a:lnTo>
                  <a:pt x="35584" y="867385"/>
                </a:lnTo>
                <a:lnTo>
                  <a:pt x="9234" y="835847"/>
                </a:lnTo>
                <a:lnTo>
                  <a:pt x="0" y="88493"/>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3525" name="object 37"/>
          <p:cNvSpPr txBox="1">
            <a:spLocks noChangeArrowheads="1"/>
          </p:cNvSpPr>
          <p:nvPr/>
        </p:nvSpPr>
        <p:spPr bwMode="auto">
          <a:xfrm>
            <a:off x="5216525" y="4546600"/>
            <a:ext cx="950913"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1113">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lnSpc>
                <a:spcPct val="86000"/>
              </a:lnSpc>
              <a:spcBef>
                <a:spcPct val="0"/>
              </a:spcBef>
              <a:buClrTx/>
              <a:buSzTx/>
              <a:buFontTx/>
              <a:buNone/>
            </a:pPr>
            <a:r>
              <a:rPr lang="en-US" altLang="en-US" sz="1200">
                <a:solidFill>
                  <a:srgbClr val="FFFFFF"/>
                </a:solidFill>
                <a:cs typeface="Arial" panose="020B0604020202020204" pitchFamily="34" charset="0"/>
              </a:rPr>
              <a:t>Contractor flight data to validate performance</a:t>
            </a:r>
            <a:endParaRPr lang="en-US" altLang="en-US" sz="1200" b="0">
              <a:cs typeface="Arial" panose="020B0604020202020204" pitchFamily="34" charset="0"/>
            </a:endParaRPr>
          </a:p>
        </p:txBody>
      </p:sp>
      <p:sp>
        <p:nvSpPr>
          <p:cNvPr id="63526" name="object 38"/>
          <p:cNvSpPr>
            <a:spLocks/>
          </p:cNvSpPr>
          <p:nvPr/>
        </p:nvSpPr>
        <p:spPr bwMode="auto">
          <a:xfrm>
            <a:off x="5287963" y="2100263"/>
            <a:ext cx="2339975" cy="377825"/>
          </a:xfrm>
          <a:custGeom>
            <a:avLst/>
            <a:gdLst>
              <a:gd name="T0" fmla="*/ 0 w 2339340"/>
              <a:gd name="T1" fmla="*/ 0 h 377825"/>
              <a:gd name="T2" fmla="*/ 0 w 2339340"/>
              <a:gd name="T3" fmla="*/ 188696 h 377825"/>
              <a:gd name="T4" fmla="*/ 2352377 w 2339340"/>
              <a:gd name="T5" fmla="*/ 188696 h 377825"/>
              <a:gd name="T6" fmla="*/ 2352377 w 2339340"/>
              <a:gd name="T7" fmla="*/ 377405 h 37782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339340" h="377825">
                <a:moveTo>
                  <a:pt x="0" y="0"/>
                </a:moveTo>
                <a:lnTo>
                  <a:pt x="0" y="188696"/>
                </a:lnTo>
                <a:lnTo>
                  <a:pt x="2339009" y="188696"/>
                </a:lnTo>
                <a:lnTo>
                  <a:pt x="2339009" y="377405"/>
                </a:lnTo>
              </a:path>
            </a:pathLst>
          </a:custGeom>
          <a:noFill/>
          <a:ln w="25400">
            <a:solidFill>
              <a:srgbClr val="2727A2"/>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3527" name="object 39"/>
          <p:cNvSpPr>
            <a:spLocks/>
          </p:cNvSpPr>
          <p:nvPr/>
        </p:nvSpPr>
        <p:spPr bwMode="auto">
          <a:xfrm>
            <a:off x="6996113" y="2478088"/>
            <a:ext cx="1262062" cy="944562"/>
          </a:xfrm>
          <a:custGeom>
            <a:avLst/>
            <a:gdLst>
              <a:gd name="T0" fmla="*/ 1161723 w 1262379"/>
              <a:gd name="T1" fmla="*/ 0 h 943610"/>
              <a:gd name="T2" fmla="*/ 86436 w 1262379"/>
              <a:gd name="T3" fmla="*/ 289 h 943610"/>
              <a:gd name="T4" fmla="*/ 46432 w 1262379"/>
              <a:gd name="T5" fmla="*/ 13176 h 943610"/>
              <a:gd name="T6" fmla="*/ 16500 w 1262379"/>
              <a:gd name="T7" fmla="*/ 41773 h 943610"/>
              <a:gd name="T8" fmla="*/ 1120 w 1262379"/>
              <a:gd name="T9" fmla="*/ 81459 h 943610"/>
              <a:gd name="T10" fmla="*/ 0 w 1262379"/>
              <a:gd name="T11" fmla="*/ 96354 h 943610"/>
              <a:gd name="T12" fmla="*/ 290 w 1262379"/>
              <a:gd name="T13" fmla="*/ 874862 h 943610"/>
              <a:gd name="T14" fmla="*/ 12847 w 1262379"/>
              <a:gd name="T15" fmla="*/ 915932 h 943610"/>
              <a:gd name="T16" fmla="*/ 40699 w 1262379"/>
              <a:gd name="T17" fmla="*/ 946673 h 943610"/>
              <a:gd name="T18" fmla="*/ 79345 w 1262379"/>
              <a:gd name="T19" fmla="*/ 962464 h 943610"/>
              <a:gd name="T20" fmla="*/ 93844 w 1262379"/>
              <a:gd name="T21" fmla="*/ 963609 h 943610"/>
              <a:gd name="T22" fmla="*/ 1169143 w 1262379"/>
              <a:gd name="T23" fmla="*/ 963310 h 943610"/>
              <a:gd name="T24" fmla="*/ 1209141 w 1262379"/>
              <a:gd name="T25" fmla="*/ 950423 h 943610"/>
              <a:gd name="T26" fmla="*/ 1239080 w 1262379"/>
              <a:gd name="T27" fmla="*/ 921824 h 943610"/>
              <a:gd name="T28" fmla="*/ 1254461 w 1262379"/>
              <a:gd name="T29" fmla="*/ 882138 h 943610"/>
              <a:gd name="T30" fmla="*/ 1255574 w 1262379"/>
              <a:gd name="T31" fmla="*/ 867242 h 943610"/>
              <a:gd name="T32" fmla="*/ 1255287 w 1262379"/>
              <a:gd name="T33" fmla="*/ 88745 h 943610"/>
              <a:gd name="T34" fmla="*/ 1242737 w 1262379"/>
              <a:gd name="T35" fmla="*/ 47674 h 943610"/>
              <a:gd name="T36" fmla="*/ 1214884 w 1262379"/>
              <a:gd name="T37" fmla="*/ 16937 h 943610"/>
              <a:gd name="T38" fmla="*/ 1176229 w 1262379"/>
              <a:gd name="T39" fmla="*/ 1140 h 943610"/>
              <a:gd name="T40" fmla="*/ 1161723 w 1262379"/>
              <a:gd name="T41" fmla="*/ 0 h 94361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62379" h="943610">
                <a:moveTo>
                  <a:pt x="1167866" y="0"/>
                </a:moveTo>
                <a:lnTo>
                  <a:pt x="86898" y="289"/>
                </a:lnTo>
                <a:lnTo>
                  <a:pt x="46684" y="12903"/>
                </a:lnTo>
                <a:lnTo>
                  <a:pt x="16584" y="40897"/>
                </a:lnTo>
                <a:lnTo>
                  <a:pt x="1120" y="79751"/>
                </a:lnTo>
                <a:lnTo>
                  <a:pt x="0" y="94335"/>
                </a:lnTo>
                <a:lnTo>
                  <a:pt x="290" y="856530"/>
                </a:lnTo>
                <a:lnTo>
                  <a:pt x="12910" y="896740"/>
                </a:lnTo>
                <a:lnTo>
                  <a:pt x="40909" y="926837"/>
                </a:lnTo>
                <a:lnTo>
                  <a:pt x="79765" y="942299"/>
                </a:lnTo>
                <a:lnTo>
                  <a:pt x="94348" y="943419"/>
                </a:lnTo>
                <a:lnTo>
                  <a:pt x="1175326" y="943128"/>
                </a:lnTo>
                <a:lnTo>
                  <a:pt x="1215535" y="930509"/>
                </a:lnTo>
                <a:lnTo>
                  <a:pt x="1245632" y="902510"/>
                </a:lnTo>
                <a:lnTo>
                  <a:pt x="1261094" y="863654"/>
                </a:lnTo>
                <a:lnTo>
                  <a:pt x="1262214" y="849071"/>
                </a:lnTo>
                <a:lnTo>
                  <a:pt x="1261925" y="86886"/>
                </a:lnTo>
                <a:lnTo>
                  <a:pt x="1249308" y="46675"/>
                </a:lnTo>
                <a:lnTo>
                  <a:pt x="1221308" y="16580"/>
                </a:lnTo>
                <a:lnTo>
                  <a:pt x="1182450" y="1119"/>
                </a:lnTo>
                <a:lnTo>
                  <a:pt x="1167866"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3528" name="object 40"/>
          <p:cNvSpPr>
            <a:spLocks/>
          </p:cNvSpPr>
          <p:nvPr/>
        </p:nvSpPr>
        <p:spPr bwMode="auto">
          <a:xfrm>
            <a:off x="6996113" y="2478088"/>
            <a:ext cx="1262062" cy="944562"/>
          </a:xfrm>
          <a:custGeom>
            <a:avLst/>
            <a:gdLst>
              <a:gd name="T0" fmla="*/ 0 w 1262379"/>
              <a:gd name="T1" fmla="*/ 96354 h 943610"/>
              <a:gd name="T2" fmla="*/ 9537 w 1262379"/>
              <a:gd name="T3" fmla="*/ 53995 h 943610"/>
              <a:gd name="T4" fmla="*/ 35115 w 1262379"/>
              <a:gd name="T5" fmla="*/ 21190 h 943610"/>
              <a:gd name="T6" fmla="*/ 72271 w 1262379"/>
              <a:gd name="T7" fmla="*/ 2569 h 943610"/>
              <a:gd name="T8" fmla="*/ 1161723 w 1262379"/>
              <a:gd name="T9" fmla="*/ 0 h 943610"/>
              <a:gd name="T10" fmla="*/ 1176229 w 1262379"/>
              <a:gd name="T11" fmla="*/ 1140 h 943610"/>
              <a:gd name="T12" fmla="*/ 1214884 w 1262379"/>
              <a:gd name="T13" fmla="*/ 16937 h 943610"/>
              <a:gd name="T14" fmla="*/ 1242737 w 1262379"/>
              <a:gd name="T15" fmla="*/ 47674 h 943610"/>
              <a:gd name="T16" fmla="*/ 1255287 w 1262379"/>
              <a:gd name="T17" fmla="*/ 88745 h 943610"/>
              <a:gd name="T18" fmla="*/ 1255574 w 1262379"/>
              <a:gd name="T19" fmla="*/ 867242 h 943610"/>
              <a:gd name="T20" fmla="*/ 1254461 w 1262379"/>
              <a:gd name="T21" fmla="*/ 882138 h 943610"/>
              <a:gd name="T22" fmla="*/ 1239080 w 1262379"/>
              <a:gd name="T23" fmla="*/ 921824 h 943610"/>
              <a:gd name="T24" fmla="*/ 1209141 w 1262379"/>
              <a:gd name="T25" fmla="*/ 950423 h 943610"/>
              <a:gd name="T26" fmla="*/ 1169143 w 1262379"/>
              <a:gd name="T27" fmla="*/ 963310 h 943610"/>
              <a:gd name="T28" fmla="*/ 93844 w 1262379"/>
              <a:gd name="T29" fmla="*/ 963609 h 943610"/>
              <a:gd name="T30" fmla="*/ 79345 w 1262379"/>
              <a:gd name="T31" fmla="*/ 962464 h 943610"/>
              <a:gd name="T32" fmla="*/ 40699 w 1262379"/>
              <a:gd name="T33" fmla="*/ 946673 h 943610"/>
              <a:gd name="T34" fmla="*/ 12847 w 1262379"/>
              <a:gd name="T35" fmla="*/ 915932 h 943610"/>
              <a:gd name="T36" fmla="*/ 290 w 1262379"/>
              <a:gd name="T37" fmla="*/ 874862 h 943610"/>
              <a:gd name="T38" fmla="*/ 0 w 1262379"/>
              <a:gd name="T39" fmla="*/ 96354 h 94361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262379" h="943610">
                <a:moveTo>
                  <a:pt x="0" y="94335"/>
                </a:moveTo>
                <a:lnTo>
                  <a:pt x="9579" y="52865"/>
                </a:lnTo>
                <a:lnTo>
                  <a:pt x="35304" y="20749"/>
                </a:lnTo>
                <a:lnTo>
                  <a:pt x="72649" y="2506"/>
                </a:lnTo>
                <a:lnTo>
                  <a:pt x="1167866" y="0"/>
                </a:lnTo>
                <a:lnTo>
                  <a:pt x="1182450" y="1119"/>
                </a:lnTo>
                <a:lnTo>
                  <a:pt x="1221308" y="16580"/>
                </a:lnTo>
                <a:lnTo>
                  <a:pt x="1249308" y="46675"/>
                </a:lnTo>
                <a:lnTo>
                  <a:pt x="1261925" y="86886"/>
                </a:lnTo>
                <a:lnTo>
                  <a:pt x="1262214" y="849071"/>
                </a:lnTo>
                <a:lnTo>
                  <a:pt x="1261094" y="863654"/>
                </a:lnTo>
                <a:lnTo>
                  <a:pt x="1245632" y="902510"/>
                </a:lnTo>
                <a:lnTo>
                  <a:pt x="1215535" y="930509"/>
                </a:lnTo>
                <a:lnTo>
                  <a:pt x="1175326" y="943128"/>
                </a:lnTo>
                <a:lnTo>
                  <a:pt x="94348" y="943419"/>
                </a:lnTo>
                <a:lnTo>
                  <a:pt x="79765" y="942299"/>
                </a:lnTo>
                <a:lnTo>
                  <a:pt x="40909" y="926837"/>
                </a:lnTo>
                <a:lnTo>
                  <a:pt x="12910" y="896740"/>
                </a:lnTo>
                <a:lnTo>
                  <a:pt x="290" y="856530"/>
                </a:lnTo>
                <a:lnTo>
                  <a:pt x="0" y="94335"/>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3529" name="object 41"/>
          <p:cNvSpPr txBox="1">
            <a:spLocks noChangeArrowheads="1"/>
          </p:cNvSpPr>
          <p:nvPr/>
        </p:nvSpPr>
        <p:spPr bwMode="auto">
          <a:xfrm>
            <a:off x="7091363" y="2774950"/>
            <a:ext cx="1068387"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6988" indent="-14288">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lnSpc>
                <a:spcPts val="1300"/>
              </a:lnSpc>
              <a:spcBef>
                <a:spcPct val="0"/>
              </a:spcBef>
              <a:buClrTx/>
              <a:buSzTx/>
              <a:buFontTx/>
              <a:buNone/>
            </a:pPr>
            <a:r>
              <a:rPr lang="en-US" altLang="en-US" sz="1200">
                <a:solidFill>
                  <a:srgbClr val="FFFFFF"/>
                </a:solidFill>
                <a:cs typeface="Arial" panose="020B0604020202020204" pitchFamily="34" charset="0"/>
              </a:rPr>
              <a:t>Single step to full capability</a:t>
            </a:r>
            <a:endParaRPr lang="en-US" altLang="en-US" sz="1200" b="0">
              <a:cs typeface="Arial" panose="020B0604020202020204" pitchFamily="34" charset="0"/>
            </a:endParaRPr>
          </a:p>
        </p:txBody>
      </p:sp>
      <p:sp>
        <p:nvSpPr>
          <p:cNvPr id="63530" name="object 42"/>
          <p:cNvSpPr>
            <a:spLocks/>
          </p:cNvSpPr>
          <p:nvPr/>
        </p:nvSpPr>
        <p:spPr bwMode="auto">
          <a:xfrm>
            <a:off x="7058025" y="3421063"/>
            <a:ext cx="568325" cy="1019175"/>
          </a:xfrm>
          <a:custGeom>
            <a:avLst/>
            <a:gdLst>
              <a:gd name="T0" fmla="*/ 555631 w 568959"/>
              <a:gd name="T1" fmla="*/ 0 h 1019175"/>
              <a:gd name="T2" fmla="*/ 555631 w 568959"/>
              <a:gd name="T3" fmla="*/ 509308 h 1019175"/>
              <a:gd name="T4" fmla="*/ 0 w 568959"/>
              <a:gd name="T5" fmla="*/ 509308 h 1019175"/>
              <a:gd name="T6" fmla="*/ 0 w 568959"/>
              <a:gd name="T7" fmla="*/ 1018628 h 101917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68959" h="1019175">
                <a:moveTo>
                  <a:pt x="568794" y="0"/>
                </a:moveTo>
                <a:lnTo>
                  <a:pt x="568794" y="509308"/>
                </a:lnTo>
                <a:lnTo>
                  <a:pt x="0" y="509308"/>
                </a:lnTo>
                <a:lnTo>
                  <a:pt x="0" y="1018628"/>
                </a:lnTo>
              </a:path>
            </a:pathLst>
          </a:custGeom>
          <a:noFill/>
          <a:ln w="25399">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3531" name="object 43"/>
          <p:cNvSpPr>
            <a:spLocks/>
          </p:cNvSpPr>
          <p:nvPr/>
        </p:nvSpPr>
        <p:spPr bwMode="auto">
          <a:xfrm>
            <a:off x="6565900" y="4440238"/>
            <a:ext cx="984250" cy="819150"/>
          </a:xfrm>
          <a:custGeom>
            <a:avLst/>
            <a:gdLst>
              <a:gd name="T0" fmla="*/ 914081 w 983615"/>
              <a:gd name="T1" fmla="*/ 0 h 818514"/>
              <a:gd name="T2" fmla="*/ 81275 w 983615"/>
              <a:gd name="T3" fmla="*/ 15 h 818514"/>
              <a:gd name="T4" fmla="*/ 40195 w 983615"/>
              <a:gd name="T5" fmla="*/ 11872 h 818514"/>
              <a:gd name="T6" fmla="*/ 11062 w 983615"/>
              <a:gd name="T7" fmla="*/ 41623 h 818514"/>
              <a:gd name="T8" fmla="*/ 0 w 983615"/>
              <a:gd name="T9" fmla="*/ 83146 h 818514"/>
              <a:gd name="T10" fmla="*/ 15 w 983615"/>
              <a:gd name="T11" fmla="*/ 749995 h 818514"/>
              <a:gd name="T12" fmla="*/ 11851 w 983615"/>
              <a:gd name="T13" fmla="*/ 791195 h 818514"/>
              <a:gd name="T14" fmla="*/ 41514 w 983615"/>
              <a:gd name="T15" fmla="*/ 820404 h 818514"/>
              <a:gd name="T16" fmla="*/ 82913 w 983615"/>
              <a:gd name="T17" fmla="*/ 831501 h 818514"/>
              <a:gd name="T18" fmla="*/ 915731 w 983615"/>
              <a:gd name="T19" fmla="*/ 831485 h 818514"/>
              <a:gd name="T20" fmla="*/ 956822 w 983615"/>
              <a:gd name="T21" fmla="*/ 819617 h 818514"/>
              <a:gd name="T22" fmla="*/ 985947 w 983615"/>
              <a:gd name="T23" fmla="*/ 789869 h 818514"/>
              <a:gd name="T24" fmla="*/ 997010 w 983615"/>
              <a:gd name="T25" fmla="*/ 748352 h 818514"/>
              <a:gd name="T26" fmla="*/ 996993 w 983615"/>
              <a:gd name="T27" fmla="*/ 81491 h 818514"/>
              <a:gd name="T28" fmla="*/ 985164 w 983615"/>
              <a:gd name="T29" fmla="*/ 40295 h 818514"/>
              <a:gd name="T30" fmla="*/ 955493 w 983615"/>
              <a:gd name="T31" fmla="*/ 11098 h 818514"/>
              <a:gd name="T32" fmla="*/ 914081 w 983615"/>
              <a:gd name="T33" fmla="*/ 0 h 8185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83615" h="818514">
                <a:moveTo>
                  <a:pt x="901776" y="0"/>
                </a:moveTo>
                <a:lnTo>
                  <a:pt x="80183" y="15"/>
                </a:lnTo>
                <a:lnTo>
                  <a:pt x="39649" y="11683"/>
                </a:lnTo>
                <a:lnTo>
                  <a:pt x="10915" y="40951"/>
                </a:lnTo>
                <a:lnTo>
                  <a:pt x="0" y="81800"/>
                </a:lnTo>
                <a:lnTo>
                  <a:pt x="15" y="737861"/>
                </a:lnTo>
                <a:lnTo>
                  <a:pt x="11683" y="778395"/>
                </a:lnTo>
                <a:lnTo>
                  <a:pt x="40951" y="807129"/>
                </a:lnTo>
                <a:lnTo>
                  <a:pt x="81800" y="818045"/>
                </a:lnTo>
                <a:lnTo>
                  <a:pt x="903404" y="818029"/>
                </a:lnTo>
                <a:lnTo>
                  <a:pt x="943941" y="806358"/>
                </a:lnTo>
                <a:lnTo>
                  <a:pt x="972675" y="777090"/>
                </a:lnTo>
                <a:lnTo>
                  <a:pt x="983589" y="736244"/>
                </a:lnTo>
                <a:lnTo>
                  <a:pt x="983573" y="80173"/>
                </a:lnTo>
                <a:lnTo>
                  <a:pt x="971902" y="39644"/>
                </a:lnTo>
                <a:lnTo>
                  <a:pt x="942631" y="10913"/>
                </a:lnTo>
                <a:lnTo>
                  <a:pt x="901776"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3532" name="object 44"/>
          <p:cNvSpPr>
            <a:spLocks/>
          </p:cNvSpPr>
          <p:nvPr/>
        </p:nvSpPr>
        <p:spPr bwMode="auto">
          <a:xfrm>
            <a:off x="6565900" y="4440238"/>
            <a:ext cx="984250" cy="819150"/>
          </a:xfrm>
          <a:custGeom>
            <a:avLst/>
            <a:gdLst>
              <a:gd name="T0" fmla="*/ 0 w 983615"/>
              <a:gd name="T1" fmla="*/ 83146 h 818514"/>
              <a:gd name="T2" fmla="*/ 11062 w 983615"/>
              <a:gd name="T3" fmla="*/ 41623 h 818514"/>
              <a:gd name="T4" fmla="*/ 40195 w 983615"/>
              <a:gd name="T5" fmla="*/ 11872 h 818514"/>
              <a:gd name="T6" fmla="*/ 81275 w 983615"/>
              <a:gd name="T7" fmla="*/ 15 h 818514"/>
              <a:gd name="T8" fmla="*/ 914081 w 983615"/>
              <a:gd name="T9" fmla="*/ 0 h 818514"/>
              <a:gd name="T10" fmla="*/ 928813 w 983615"/>
              <a:gd name="T11" fmla="*/ 1307 h 818514"/>
              <a:gd name="T12" fmla="*/ 966988 w 983615"/>
              <a:gd name="T13" fmla="*/ 19123 h 818514"/>
              <a:gd name="T14" fmla="*/ 991390 w 983615"/>
              <a:gd name="T15" fmla="*/ 53000 h 818514"/>
              <a:gd name="T16" fmla="*/ 997010 w 983615"/>
              <a:gd name="T17" fmla="*/ 748352 h 818514"/>
              <a:gd name="T18" fmla="*/ 995705 w 983615"/>
              <a:gd name="T19" fmla="*/ 763120 h 818514"/>
              <a:gd name="T20" fmla="*/ 977944 w 983615"/>
              <a:gd name="T21" fmla="*/ 801395 h 818514"/>
              <a:gd name="T22" fmla="*/ 944152 w 983615"/>
              <a:gd name="T23" fmla="*/ 825861 h 818514"/>
              <a:gd name="T24" fmla="*/ 82913 w 983615"/>
              <a:gd name="T25" fmla="*/ 831501 h 818514"/>
              <a:gd name="T26" fmla="*/ 68190 w 983615"/>
              <a:gd name="T27" fmla="*/ 830192 h 818514"/>
              <a:gd name="T28" fmla="*/ 30010 w 983615"/>
              <a:gd name="T29" fmla="*/ 812376 h 818514"/>
              <a:gd name="T30" fmla="*/ 5625 w 983615"/>
              <a:gd name="T31" fmla="*/ 778493 h 818514"/>
              <a:gd name="T32" fmla="*/ 0 w 983615"/>
              <a:gd name="T33" fmla="*/ 83146 h 8185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83615" h="818514">
                <a:moveTo>
                  <a:pt x="0" y="81800"/>
                </a:moveTo>
                <a:lnTo>
                  <a:pt x="10915" y="40951"/>
                </a:lnTo>
                <a:lnTo>
                  <a:pt x="39649" y="11683"/>
                </a:lnTo>
                <a:lnTo>
                  <a:pt x="80183" y="15"/>
                </a:lnTo>
                <a:lnTo>
                  <a:pt x="901776" y="0"/>
                </a:lnTo>
                <a:lnTo>
                  <a:pt x="916310" y="1286"/>
                </a:lnTo>
                <a:lnTo>
                  <a:pt x="953972" y="18808"/>
                </a:lnTo>
                <a:lnTo>
                  <a:pt x="978045" y="52139"/>
                </a:lnTo>
                <a:lnTo>
                  <a:pt x="983589" y="736244"/>
                </a:lnTo>
                <a:lnTo>
                  <a:pt x="982302" y="750774"/>
                </a:lnTo>
                <a:lnTo>
                  <a:pt x="964780" y="788430"/>
                </a:lnTo>
                <a:lnTo>
                  <a:pt x="931443" y="812500"/>
                </a:lnTo>
                <a:lnTo>
                  <a:pt x="81800" y="818045"/>
                </a:lnTo>
                <a:lnTo>
                  <a:pt x="67269" y="816757"/>
                </a:lnTo>
                <a:lnTo>
                  <a:pt x="29611" y="799234"/>
                </a:lnTo>
                <a:lnTo>
                  <a:pt x="5541" y="765898"/>
                </a:lnTo>
                <a:lnTo>
                  <a:pt x="0" y="81800"/>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3533" name="object 45"/>
          <p:cNvSpPr txBox="1">
            <a:spLocks noChangeArrowheads="1"/>
          </p:cNvSpPr>
          <p:nvPr/>
        </p:nvSpPr>
        <p:spPr bwMode="auto">
          <a:xfrm>
            <a:off x="6659563" y="4522788"/>
            <a:ext cx="796925" cy="65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indent="-1588">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lnSpc>
                <a:spcPct val="86000"/>
              </a:lnSpc>
              <a:spcBef>
                <a:spcPct val="0"/>
              </a:spcBef>
              <a:buClrTx/>
              <a:buSzTx/>
              <a:buFontTx/>
              <a:buNone/>
            </a:pPr>
            <a:r>
              <a:rPr lang="en-US" altLang="en-US" sz="1200">
                <a:solidFill>
                  <a:srgbClr val="FFFFFF"/>
                </a:solidFill>
                <a:cs typeface="Arial" panose="020B0604020202020204" pitchFamily="34" charset="0"/>
              </a:rPr>
              <a:t>Single award for EMD, Prod and ICS</a:t>
            </a:r>
            <a:endParaRPr lang="en-US" altLang="en-US" sz="1200" b="0">
              <a:cs typeface="Arial" panose="020B0604020202020204" pitchFamily="34" charset="0"/>
            </a:endParaRPr>
          </a:p>
        </p:txBody>
      </p:sp>
      <p:sp>
        <p:nvSpPr>
          <p:cNvPr id="63534" name="object 46"/>
          <p:cNvSpPr>
            <a:spLocks/>
          </p:cNvSpPr>
          <p:nvPr/>
        </p:nvSpPr>
        <p:spPr bwMode="auto">
          <a:xfrm>
            <a:off x="7626350" y="3421063"/>
            <a:ext cx="655638" cy="1019175"/>
          </a:xfrm>
          <a:custGeom>
            <a:avLst/>
            <a:gdLst>
              <a:gd name="T0" fmla="*/ 0 w 655320"/>
              <a:gd name="T1" fmla="*/ 0 h 1018539"/>
              <a:gd name="T2" fmla="*/ 0 w 655320"/>
              <a:gd name="T3" fmla="*/ 515681 h 1018539"/>
              <a:gd name="T4" fmla="*/ 661876 w 655320"/>
              <a:gd name="T5" fmla="*/ 515681 h 1018539"/>
              <a:gd name="T6" fmla="*/ 661876 w 655320"/>
              <a:gd name="T7" fmla="*/ 1031362 h 101853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55320" h="1018539">
                <a:moveTo>
                  <a:pt x="0" y="0"/>
                </a:moveTo>
                <a:lnTo>
                  <a:pt x="0" y="508965"/>
                </a:lnTo>
                <a:lnTo>
                  <a:pt x="655167" y="508965"/>
                </a:lnTo>
                <a:lnTo>
                  <a:pt x="655167" y="1017930"/>
                </a:lnTo>
              </a:path>
            </a:pathLst>
          </a:custGeom>
          <a:noFill/>
          <a:ln w="25400">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3535" name="object 47"/>
          <p:cNvSpPr>
            <a:spLocks/>
          </p:cNvSpPr>
          <p:nvPr/>
        </p:nvSpPr>
        <p:spPr bwMode="auto">
          <a:xfrm>
            <a:off x="7732713" y="4440238"/>
            <a:ext cx="1098550" cy="776287"/>
          </a:xfrm>
          <a:custGeom>
            <a:avLst/>
            <a:gdLst>
              <a:gd name="T0" fmla="*/ 1032384 w 1097915"/>
              <a:gd name="T1" fmla="*/ 0 h 777239"/>
              <a:gd name="T2" fmla="*/ 68995 w 1097915"/>
              <a:gd name="T3" fmla="*/ 555 h 777239"/>
              <a:gd name="T4" fmla="*/ 30070 w 1097915"/>
              <a:gd name="T5" fmla="*/ 16149 h 777239"/>
              <a:gd name="T6" fmla="*/ 5311 w 1097915"/>
              <a:gd name="T7" fmla="*/ 48287 h 777239"/>
              <a:gd name="T8" fmla="*/ 0 w 1097915"/>
              <a:gd name="T9" fmla="*/ 75699 h 777239"/>
              <a:gd name="T10" fmla="*/ 576 w 1097915"/>
              <a:gd name="T11" fmla="*/ 690568 h 777239"/>
              <a:gd name="T12" fmla="*/ 16779 w 1097915"/>
              <a:gd name="T13" fmla="*/ 728036 h 777239"/>
              <a:gd name="T14" fmla="*/ 50155 w 1097915"/>
              <a:gd name="T15" fmla="*/ 751881 h 777239"/>
              <a:gd name="T16" fmla="*/ 78618 w 1097915"/>
              <a:gd name="T17" fmla="*/ 756996 h 777239"/>
              <a:gd name="T18" fmla="*/ 1042013 w 1097915"/>
              <a:gd name="T19" fmla="*/ 756433 h 777239"/>
              <a:gd name="T20" fmla="*/ 1080929 w 1097915"/>
              <a:gd name="T21" fmla="*/ 740846 h 777239"/>
              <a:gd name="T22" fmla="*/ 1105694 w 1097915"/>
              <a:gd name="T23" fmla="*/ 708708 h 777239"/>
              <a:gd name="T24" fmla="*/ 1111005 w 1097915"/>
              <a:gd name="T25" fmla="*/ 681292 h 777239"/>
              <a:gd name="T26" fmla="*/ 1110421 w 1097915"/>
              <a:gd name="T27" fmla="*/ 66428 h 777239"/>
              <a:gd name="T28" fmla="*/ 1094234 w 1097915"/>
              <a:gd name="T29" fmla="*/ 28957 h 777239"/>
              <a:gd name="T30" fmla="*/ 1060855 w 1097915"/>
              <a:gd name="T31" fmla="*/ 5122 h 777239"/>
              <a:gd name="T32" fmla="*/ 1032384 w 1097915"/>
              <a:gd name="T33" fmla="*/ 0 h 77723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097915" h="777239">
                <a:moveTo>
                  <a:pt x="1019924" y="0"/>
                </a:moveTo>
                <a:lnTo>
                  <a:pt x="68159" y="576"/>
                </a:lnTo>
                <a:lnTo>
                  <a:pt x="29713" y="16569"/>
                </a:lnTo>
                <a:lnTo>
                  <a:pt x="5248" y="49546"/>
                </a:lnTo>
                <a:lnTo>
                  <a:pt x="0" y="77673"/>
                </a:lnTo>
                <a:lnTo>
                  <a:pt x="576" y="708572"/>
                </a:lnTo>
                <a:lnTo>
                  <a:pt x="16569" y="747018"/>
                </a:lnTo>
                <a:lnTo>
                  <a:pt x="49546" y="771483"/>
                </a:lnTo>
                <a:lnTo>
                  <a:pt x="77673" y="776731"/>
                </a:lnTo>
                <a:lnTo>
                  <a:pt x="1029437" y="776155"/>
                </a:lnTo>
                <a:lnTo>
                  <a:pt x="1067884" y="760162"/>
                </a:lnTo>
                <a:lnTo>
                  <a:pt x="1092349" y="727185"/>
                </a:lnTo>
                <a:lnTo>
                  <a:pt x="1097597" y="699058"/>
                </a:lnTo>
                <a:lnTo>
                  <a:pt x="1097020" y="68159"/>
                </a:lnTo>
                <a:lnTo>
                  <a:pt x="1081028" y="29713"/>
                </a:lnTo>
                <a:lnTo>
                  <a:pt x="1048051" y="5248"/>
                </a:lnTo>
                <a:lnTo>
                  <a:pt x="1019924"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3536" name="object 48"/>
          <p:cNvSpPr>
            <a:spLocks/>
          </p:cNvSpPr>
          <p:nvPr/>
        </p:nvSpPr>
        <p:spPr bwMode="auto">
          <a:xfrm>
            <a:off x="7732713" y="4440238"/>
            <a:ext cx="1098550" cy="776287"/>
          </a:xfrm>
          <a:custGeom>
            <a:avLst/>
            <a:gdLst>
              <a:gd name="T0" fmla="*/ 0 w 1097915"/>
              <a:gd name="T1" fmla="*/ 75699 h 777239"/>
              <a:gd name="T2" fmla="*/ 11584 w 1097915"/>
              <a:gd name="T3" fmla="*/ 36137 h 777239"/>
              <a:gd name="T4" fmla="*/ 41808 w 1097915"/>
              <a:gd name="T5" fmla="*/ 8790 h 777239"/>
              <a:gd name="T6" fmla="*/ 1032384 w 1097915"/>
              <a:gd name="T7" fmla="*/ 0 h 777239"/>
              <a:gd name="T8" fmla="*/ 1047073 w 1097915"/>
              <a:gd name="T9" fmla="*/ 1311 h 777239"/>
              <a:gd name="T10" fmla="*/ 1084684 w 1097915"/>
              <a:gd name="T11" fmla="*/ 19171 h 777239"/>
              <a:gd name="T12" fmla="*/ 1107354 w 1097915"/>
              <a:gd name="T13" fmla="*/ 52826 h 777239"/>
              <a:gd name="T14" fmla="*/ 1111005 w 1097915"/>
              <a:gd name="T15" fmla="*/ 681292 h 777239"/>
              <a:gd name="T16" fmla="*/ 1109636 w 1097915"/>
              <a:gd name="T17" fmla="*/ 695440 h 777239"/>
              <a:gd name="T18" fmla="*/ 1091091 w 1097915"/>
              <a:gd name="T19" fmla="*/ 731653 h 777239"/>
              <a:gd name="T20" fmla="*/ 1056140 w 1097915"/>
              <a:gd name="T21" fmla="*/ 753479 h 777239"/>
              <a:gd name="T22" fmla="*/ 78618 w 1097915"/>
              <a:gd name="T23" fmla="*/ 756996 h 777239"/>
              <a:gd name="T24" fmla="*/ 63937 w 1097915"/>
              <a:gd name="T25" fmla="*/ 755676 h 777239"/>
              <a:gd name="T26" fmla="*/ 26318 w 1097915"/>
              <a:gd name="T27" fmla="*/ 737820 h 777239"/>
              <a:gd name="T28" fmla="*/ 3650 w 1097915"/>
              <a:gd name="T29" fmla="*/ 704168 h 777239"/>
              <a:gd name="T30" fmla="*/ 0 w 1097915"/>
              <a:gd name="T31" fmla="*/ 75699 h 77723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097915" h="777239">
                <a:moveTo>
                  <a:pt x="0" y="77673"/>
                </a:moveTo>
                <a:lnTo>
                  <a:pt x="11437" y="37078"/>
                </a:lnTo>
                <a:lnTo>
                  <a:pt x="41304" y="9021"/>
                </a:lnTo>
                <a:lnTo>
                  <a:pt x="1019924" y="0"/>
                </a:lnTo>
                <a:lnTo>
                  <a:pt x="1034437" y="1353"/>
                </a:lnTo>
                <a:lnTo>
                  <a:pt x="1071593" y="19675"/>
                </a:lnTo>
                <a:lnTo>
                  <a:pt x="1093989" y="54202"/>
                </a:lnTo>
                <a:lnTo>
                  <a:pt x="1097597" y="699058"/>
                </a:lnTo>
                <a:lnTo>
                  <a:pt x="1096244" y="713571"/>
                </a:lnTo>
                <a:lnTo>
                  <a:pt x="1077922" y="750728"/>
                </a:lnTo>
                <a:lnTo>
                  <a:pt x="1043394" y="773123"/>
                </a:lnTo>
                <a:lnTo>
                  <a:pt x="77673" y="776731"/>
                </a:lnTo>
                <a:lnTo>
                  <a:pt x="63160" y="775378"/>
                </a:lnTo>
                <a:lnTo>
                  <a:pt x="26003" y="757056"/>
                </a:lnTo>
                <a:lnTo>
                  <a:pt x="3608" y="722529"/>
                </a:lnTo>
                <a:lnTo>
                  <a:pt x="0" y="77673"/>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9" name="object 49"/>
          <p:cNvSpPr txBox="1"/>
          <p:nvPr/>
        </p:nvSpPr>
        <p:spPr>
          <a:xfrm>
            <a:off x="7824788" y="4659313"/>
            <a:ext cx="911225" cy="336550"/>
          </a:xfrm>
          <a:prstGeom prst="rect">
            <a:avLst/>
          </a:prstGeom>
        </p:spPr>
        <p:txBody>
          <a:bodyPr lIns="0" tIns="0" rIns="0" bIns="0">
            <a:spAutoFit/>
          </a:bodyPr>
          <a:lstStyle/>
          <a:p>
            <a:pPr marL="12700" algn="ctr">
              <a:lnSpc>
                <a:spcPts val="1345"/>
              </a:lnSpc>
              <a:defRPr/>
            </a:pPr>
            <a:r>
              <a:rPr sz="1200" b="1" spc="-5" dirty="0">
                <a:solidFill>
                  <a:srgbClr val="FFFFFF"/>
                </a:solidFill>
                <a:latin typeface="Arial"/>
                <a:cs typeface="Arial"/>
              </a:rPr>
              <a:t>R</a:t>
            </a:r>
            <a:r>
              <a:rPr sz="1200" b="1" spc="-30" dirty="0">
                <a:solidFill>
                  <a:srgbClr val="FFFFFF"/>
                </a:solidFill>
                <a:latin typeface="Arial"/>
                <a:cs typeface="Arial"/>
              </a:rPr>
              <a:t>A</a:t>
            </a:r>
            <a:r>
              <a:rPr sz="1200" b="1" dirty="0">
                <a:solidFill>
                  <a:srgbClr val="FFFFFF"/>
                </a:solidFill>
                <a:latin typeface="Arial"/>
                <a:cs typeface="Arial"/>
              </a:rPr>
              <a:t>A</a:t>
            </a:r>
            <a:r>
              <a:rPr sz="1200" b="1" spc="-15" dirty="0">
                <a:solidFill>
                  <a:srgbClr val="FFFFFF"/>
                </a:solidFill>
                <a:latin typeface="Arial"/>
                <a:cs typeface="Arial"/>
              </a:rPr>
              <a:t> </a:t>
            </a:r>
            <a:r>
              <a:rPr sz="1200" b="1" dirty="0">
                <a:solidFill>
                  <a:srgbClr val="FFFFFF"/>
                </a:solidFill>
                <a:latin typeface="Arial"/>
                <a:cs typeface="Arial"/>
              </a:rPr>
              <a:t>in</a:t>
            </a:r>
            <a:r>
              <a:rPr sz="1200" b="1" spc="-15" dirty="0">
                <a:solidFill>
                  <a:srgbClr val="FFFFFF"/>
                </a:solidFill>
                <a:latin typeface="Arial"/>
                <a:cs typeface="Arial"/>
              </a:rPr>
              <a:t> </a:t>
            </a:r>
            <a:r>
              <a:rPr sz="1200" b="1" dirty="0">
                <a:solidFill>
                  <a:srgbClr val="FFFFFF"/>
                </a:solidFill>
                <a:latin typeface="Arial"/>
                <a:cs typeface="Arial"/>
              </a:rPr>
              <a:t>2023</a:t>
            </a:r>
            <a:endParaRPr sz="1200" dirty="0">
              <a:latin typeface="Arial"/>
              <a:cs typeface="Arial"/>
            </a:endParaRPr>
          </a:p>
          <a:p>
            <a:pPr marL="13970" algn="ctr">
              <a:lnSpc>
                <a:spcPts val="1345"/>
              </a:lnSpc>
              <a:defRPr/>
            </a:pPr>
            <a:r>
              <a:rPr sz="1200" b="1" spc="-5" dirty="0">
                <a:solidFill>
                  <a:srgbClr val="FFFFFF"/>
                </a:solidFill>
                <a:latin typeface="Arial"/>
                <a:cs typeface="Arial"/>
              </a:rPr>
              <a:t>F</a:t>
            </a:r>
            <a:r>
              <a:rPr sz="1200" b="1" dirty="0">
                <a:solidFill>
                  <a:srgbClr val="FFFFFF"/>
                </a:solidFill>
                <a:latin typeface="Arial"/>
                <a:cs typeface="Arial"/>
              </a:rPr>
              <a:t>OC in 2031</a:t>
            </a:r>
            <a:endParaRPr sz="1200" dirty="0">
              <a:latin typeface="Arial"/>
              <a:cs typeface="Arial"/>
            </a:endParaRPr>
          </a:p>
        </p:txBody>
      </p:sp>
      <p:sp>
        <p:nvSpPr>
          <p:cNvPr id="63541" name="TextBox 53"/>
          <p:cNvSpPr txBox="1">
            <a:spLocks noChangeArrowheads="1"/>
          </p:cNvSpPr>
          <p:nvPr/>
        </p:nvSpPr>
        <p:spPr bwMode="auto">
          <a:xfrm>
            <a:off x="2112030" y="6423025"/>
            <a:ext cx="4919937" cy="307777"/>
          </a:xfrm>
          <a:prstGeom prst="rect">
            <a:avLst/>
          </a:prstGeom>
          <a:solidFill>
            <a:srgbClr val="FFFF00"/>
          </a:solidFill>
          <a:ln>
            <a:solidFill>
              <a:schemeClr val="tx1"/>
            </a:solidFill>
          </a:ln>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b="0" dirty="0"/>
              <a:t>See Notes Page for more examples of framing assumptions</a:t>
            </a:r>
          </a:p>
        </p:txBody>
      </p:sp>
      <p:sp>
        <p:nvSpPr>
          <p:cNvPr id="56" name="Title 1"/>
          <p:cNvSpPr txBox="1">
            <a:spLocks/>
          </p:cNvSpPr>
          <p:nvPr/>
        </p:nvSpPr>
        <p:spPr bwMode="auto">
          <a:xfrm>
            <a:off x="563563" y="0"/>
            <a:ext cx="824388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a:lstStyle>
          <a:p>
            <a:r>
              <a:rPr lang="en-US" altLang="en-US" sz="2800" kern="0" dirty="0"/>
              <a:t>Acquisition Strategy </a:t>
            </a:r>
            <a:br>
              <a:rPr lang="en-US" altLang="en-US" sz="2800" kern="0" dirty="0"/>
            </a:br>
            <a:r>
              <a:rPr lang="en-US" altLang="en-US" sz="2800" kern="0" dirty="0"/>
              <a:t>Framing Assumptions #1</a:t>
            </a:r>
          </a:p>
        </p:txBody>
      </p:sp>
      <p:sp>
        <p:nvSpPr>
          <p:cNvPr id="58" name="TextBox 2"/>
          <p:cNvSpPr txBox="1">
            <a:spLocks noChangeArrowheads="1"/>
          </p:cNvSpPr>
          <p:nvPr/>
        </p:nvSpPr>
        <p:spPr bwMode="auto">
          <a:xfrm>
            <a:off x="3485584" y="962967"/>
            <a:ext cx="1829480" cy="461665"/>
          </a:xfrm>
          <a:prstGeom prst="rect">
            <a:avLst/>
          </a:prstGeom>
          <a:solidFill>
            <a:srgbClr val="99FFCC"/>
          </a:solidFill>
          <a:ln w="9525">
            <a:solidFill>
              <a:schemeClr val="tx1"/>
            </a:solidFill>
            <a:miter lim="800000"/>
            <a:headEnd/>
            <a:tailEnd/>
          </a:ln>
        </p:spPr>
        <p:txBody>
          <a:bodyPr wrap="squar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2400" dirty="0"/>
              <a:t>SAMPLE</a:t>
            </a:r>
          </a:p>
        </p:txBody>
      </p:sp>
      <p:sp>
        <p:nvSpPr>
          <p:cNvPr id="3" name="Slide Number Placeholder 2"/>
          <p:cNvSpPr>
            <a:spLocks noGrp="1"/>
          </p:cNvSpPr>
          <p:nvPr>
            <p:ph type="sldNum" sz="quarter" idx="11"/>
          </p:nvPr>
        </p:nvSpPr>
        <p:spPr/>
        <p:txBody>
          <a:bodyPr/>
          <a:lstStyle/>
          <a:p>
            <a:pPr>
              <a:defRPr/>
            </a:pPr>
            <a:fld id="{4150CED8-ECFF-4146-AE39-D06ED0197E85}" type="slidenum">
              <a:rPr lang="en-US" altLang="en-US" smtClean="0"/>
              <a:pPr>
                <a:defRPr/>
              </a:pPr>
              <a:t>13</a:t>
            </a:fld>
            <a:endParaRPr lang="en-US" altLang="en-US">
              <a:solidFill>
                <a:schemeClr val="bg2"/>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object 3"/>
          <p:cNvSpPr>
            <a:spLocks/>
          </p:cNvSpPr>
          <p:nvPr/>
        </p:nvSpPr>
        <p:spPr bwMode="auto">
          <a:xfrm>
            <a:off x="423863" y="3668713"/>
            <a:ext cx="8348662" cy="1965325"/>
          </a:xfrm>
          <a:custGeom>
            <a:avLst/>
            <a:gdLst>
              <a:gd name="T0" fmla="*/ 8170398 w 8347709"/>
              <a:gd name="T1" fmla="*/ 0 h 1965325"/>
              <a:gd name="T2" fmla="*/ 196943 w 8347709"/>
              <a:gd name="T3" fmla="*/ 0 h 1965325"/>
              <a:gd name="T4" fmla="*/ 180808 w 8347709"/>
              <a:gd name="T5" fmla="*/ 651 h 1965325"/>
              <a:gd name="T6" fmla="*/ 134695 w 8347709"/>
              <a:gd name="T7" fmla="*/ 10017 h 1965325"/>
              <a:gd name="T8" fmla="*/ 93216 w 8347709"/>
              <a:gd name="T9" fmla="*/ 29438 h 1965325"/>
              <a:gd name="T10" fmla="*/ 57697 w 8347709"/>
              <a:gd name="T11" fmla="*/ 57550 h 1965325"/>
              <a:gd name="T12" fmla="*/ 29501 w 8347709"/>
              <a:gd name="T13" fmla="*/ 92985 h 1965325"/>
              <a:gd name="T14" fmla="*/ 10038 w 8347709"/>
              <a:gd name="T15" fmla="*/ 134380 h 1965325"/>
              <a:gd name="T16" fmla="*/ 651 w 8347709"/>
              <a:gd name="T17" fmla="*/ 180367 h 1965325"/>
              <a:gd name="T18" fmla="*/ 0 w 8347709"/>
              <a:gd name="T19" fmla="*/ 196481 h 1965325"/>
              <a:gd name="T20" fmla="*/ 0 w 8347709"/>
              <a:gd name="T21" fmla="*/ 1768309 h 1965325"/>
              <a:gd name="T22" fmla="*/ 5731 w 8347709"/>
              <a:gd name="T23" fmla="*/ 1815529 h 1965325"/>
              <a:gd name="T24" fmla="*/ 21994 w 8347709"/>
              <a:gd name="T25" fmla="*/ 1858607 h 1965325"/>
              <a:gd name="T26" fmla="*/ 47403 w 8347709"/>
              <a:gd name="T27" fmla="*/ 1896181 h 1965325"/>
              <a:gd name="T28" fmla="*/ 80633 w 8347709"/>
              <a:gd name="T29" fmla="*/ 1926884 h 1965325"/>
              <a:gd name="T30" fmla="*/ 120298 w 8347709"/>
              <a:gd name="T31" fmla="*/ 1949352 h 1965325"/>
              <a:gd name="T32" fmla="*/ 165011 w 8347709"/>
              <a:gd name="T33" fmla="*/ 1962220 h 1965325"/>
              <a:gd name="T34" fmla="*/ 196943 w 8347709"/>
              <a:gd name="T35" fmla="*/ 1964791 h 1965325"/>
              <a:gd name="T36" fmla="*/ 8170398 w 8347709"/>
              <a:gd name="T37" fmla="*/ 1964791 h 1965325"/>
              <a:gd name="T38" fmla="*/ 8217730 w 8347709"/>
              <a:gd name="T39" fmla="*/ 1959081 h 1965325"/>
              <a:gd name="T40" fmla="*/ 8260912 w 8347709"/>
              <a:gd name="T41" fmla="*/ 1942862 h 1965325"/>
              <a:gd name="T42" fmla="*/ 8298575 w 8347709"/>
              <a:gd name="T43" fmla="*/ 1917497 h 1965325"/>
              <a:gd name="T44" fmla="*/ 8329352 w 8347709"/>
              <a:gd name="T45" fmla="*/ 1884352 h 1965325"/>
              <a:gd name="T46" fmla="*/ 8351873 w 8347709"/>
              <a:gd name="T47" fmla="*/ 1844792 h 1965325"/>
              <a:gd name="T48" fmla="*/ 8364774 w 8347709"/>
              <a:gd name="T49" fmla="*/ 1800182 h 1965325"/>
              <a:gd name="T50" fmla="*/ 8367350 w 8347709"/>
              <a:gd name="T51" fmla="*/ 1768309 h 1965325"/>
              <a:gd name="T52" fmla="*/ 8367350 w 8347709"/>
              <a:gd name="T53" fmla="*/ 196481 h 1965325"/>
              <a:gd name="T54" fmla="*/ 8361626 w 8347709"/>
              <a:gd name="T55" fmla="*/ 149266 h 1965325"/>
              <a:gd name="T56" fmla="*/ 8345369 w 8347709"/>
              <a:gd name="T57" fmla="*/ 106189 h 1965325"/>
              <a:gd name="T58" fmla="*/ 8319945 w 8347709"/>
              <a:gd name="T59" fmla="*/ 68615 h 1965325"/>
              <a:gd name="T60" fmla="*/ 8286719 w 8347709"/>
              <a:gd name="T61" fmla="*/ 37911 h 1965325"/>
              <a:gd name="T62" fmla="*/ 8247063 w 8347709"/>
              <a:gd name="T63" fmla="*/ 15441 h 1965325"/>
              <a:gd name="T64" fmla="*/ 8202345 w 8347709"/>
              <a:gd name="T65" fmla="*/ 2571 h 1965325"/>
              <a:gd name="T66" fmla="*/ 8170398 w 8347709"/>
              <a:gd name="T67" fmla="*/ 0 h 196532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8347709" h="1965325">
                <a:moveTo>
                  <a:pt x="8150834" y="0"/>
                </a:moveTo>
                <a:lnTo>
                  <a:pt x="196481" y="0"/>
                </a:lnTo>
                <a:lnTo>
                  <a:pt x="180367" y="651"/>
                </a:lnTo>
                <a:lnTo>
                  <a:pt x="134380" y="10017"/>
                </a:lnTo>
                <a:lnTo>
                  <a:pt x="92985" y="29438"/>
                </a:lnTo>
                <a:lnTo>
                  <a:pt x="57550" y="57550"/>
                </a:lnTo>
                <a:lnTo>
                  <a:pt x="29438" y="92985"/>
                </a:lnTo>
                <a:lnTo>
                  <a:pt x="10017" y="134380"/>
                </a:lnTo>
                <a:lnTo>
                  <a:pt x="651" y="180367"/>
                </a:lnTo>
                <a:lnTo>
                  <a:pt x="0" y="196481"/>
                </a:lnTo>
                <a:lnTo>
                  <a:pt x="0" y="1768309"/>
                </a:lnTo>
                <a:lnTo>
                  <a:pt x="5710" y="1815529"/>
                </a:lnTo>
                <a:lnTo>
                  <a:pt x="21931" y="1858607"/>
                </a:lnTo>
                <a:lnTo>
                  <a:pt x="47298" y="1896181"/>
                </a:lnTo>
                <a:lnTo>
                  <a:pt x="80444" y="1926884"/>
                </a:lnTo>
                <a:lnTo>
                  <a:pt x="120004" y="1949352"/>
                </a:lnTo>
                <a:lnTo>
                  <a:pt x="164612" y="1962220"/>
                </a:lnTo>
                <a:lnTo>
                  <a:pt x="196481" y="1964791"/>
                </a:lnTo>
                <a:lnTo>
                  <a:pt x="8150834" y="1964791"/>
                </a:lnTo>
                <a:lnTo>
                  <a:pt x="8198053" y="1959081"/>
                </a:lnTo>
                <a:lnTo>
                  <a:pt x="8241132" y="1942862"/>
                </a:lnTo>
                <a:lnTo>
                  <a:pt x="8278705" y="1917497"/>
                </a:lnTo>
                <a:lnTo>
                  <a:pt x="8309408" y="1884352"/>
                </a:lnTo>
                <a:lnTo>
                  <a:pt x="8331876" y="1844792"/>
                </a:lnTo>
                <a:lnTo>
                  <a:pt x="8344744" y="1800182"/>
                </a:lnTo>
                <a:lnTo>
                  <a:pt x="8347316" y="1768309"/>
                </a:lnTo>
                <a:lnTo>
                  <a:pt x="8347316" y="196481"/>
                </a:lnTo>
                <a:lnTo>
                  <a:pt x="8341606" y="149266"/>
                </a:lnTo>
                <a:lnTo>
                  <a:pt x="8325386" y="106189"/>
                </a:lnTo>
                <a:lnTo>
                  <a:pt x="8300022" y="68615"/>
                </a:lnTo>
                <a:lnTo>
                  <a:pt x="8266877" y="37911"/>
                </a:lnTo>
                <a:lnTo>
                  <a:pt x="8227317" y="15441"/>
                </a:lnTo>
                <a:lnTo>
                  <a:pt x="8182706" y="2571"/>
                </a:lnTo>
                <a:lnTo>
                  <a:pt x="8150834" y="0"/>
                </a:lnTo>
                <a:close/>
              </a:path>
            </a:pathLst>
          </a:custGeom>
          <a:solidFill>
            <a:srgbClr val="CDCDE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4" name="object 4"/>
          <p:cNvSpPr txBox="1"/>
          <p:nvPr/>
        </p:nvSpPr>
        <p:spPr>
          <a:xfrm>
            <a:off x="525463" y="4537075"/>
            <a:ext cx="1285875" cy="228600"/>
          </a:xfrm>
          <a:prstGeom prst="rect">
            <a:avLst/>
          </a:prstGeom>
        </p:spPr>
        <p:txBody>
          <a:bodyPr lIns="0" tIns="0" rIns="0" bIns="0">
            <a:spAutoFit/>
          </a:bodyPr>
          <a:lstStyle/>
          <a:p>
            <a:pPr marL="12700" algn="ctr">
              <a:defRPr/>
            </a:pPr>
            <a:r>
              <a:rPr sz="1600" b="1" spc="-10" dirty="0">
                <a:latin typeface="Arial"/>
                <a:cs typeface="Arial"/>
              </a:rPr>
              <a:t>Ex</a:t>
            </a:r>
            <a:r>
              <a:rPr sz="1600" b="1" spc="-15" dirty="0">
                <a:latin typeface="Arial"/>
                <a:cs typeface="Arial"/>
              </a:rPr>
              <a:t>p</a:t>
            </a:r>
            <a:r>
              <a:rPr sz="1600" b="1" spc="-10" dirty="0">
                <a:latin typeface="Arial"/>
                <a:cs typeface="Arial"/>
              </a:rPr>
              <a:t>ec</a:t>
            </a:r>
            <a:r>
              <a:rPr sz="1600" b="1" spc="-15" dirty="0">
                <a:latin typeface="Arial"/>
                <a:cs typeface="Arial"/>
              </a:rPr>
              <a:t>t</a:t>
            </a:r>
            <a:r>
              <a:rPr sz="1600" b="1" spc="-10" dirty="0">
                <a:latin typeface="Arial"/>
                <a:cs typeface="Arial"/>
              </a:rPr>
              <a:t>a</a:t>
            </a:r>
            <a:r>
              <a:rPr sz="1600" b="1" spc="-15" dirty="0">
                <a:latin typeface="Arial"/>
                <a:cs typeface="Arial"/>
              </a:rPr>
              <a:t>t</a:t>
            </a:r>
            <a:r>
              <a:rPr sz="1600" b="1" spc="-5" dirty="0">
                <a:latin typeface="Arial"/>
                <a:cs typeface="Arial"/>
              </a:rPr>
              <a:t>i</a:t>
            </a:r>
            <a:r>
              <a:rPr sz="1600" b="1" spc="-15" dirty="0">
                <a:latin typeface="Arial"/>
                <a:cs typeface="Arial"/>
              </a:rPr>
              <a:t>ons</a:t>
            </a:r>
            <a:endParaRPr sz="1600">
              <a:latin typeface="Arial"/>
              <a:cs typeface="Arial"/>
            </a:endParaRPr>
          </a:p>
        </p:txBody>
      </p:sp>
      <p:sp>
        <p:nvSpPr>
          <p:cNvPr id="65541" name="object 5"/>
          <p:cNvSpPr>
            <a:spLocks/>
          </p:cNvSpPr>
          <p:nvPr/>
        </p:nvSpPr>
        <p:spPr bwMode="auto">
          <a:xfrm>
            <a:off x="423863" y="2511425"/>
            <a:ext cx="8348662" cy="976313"/>
          </a:xfrm>
          <a:custGeom>
            <a:avLst/>
            <a:gdLst>
              <a:gd name="T0" fmla="*/ 8269619 w 8347709"/>
              <a:gd name="T1" fmla="*/ 0 h 975360"/>
              <a:gd name="T2" fmla="*/ 85164 w 8347709"/>
              <a:gd name="T3" fmla="*/ 820 h 975360"/>
              <a:gd name="T4" fmla="*/ 45575 w 8347709"/>
              <a:gd name="T5" fmla="*/ 15341 h 975360"/>
              <a:gd name="T6" fmla="*/ 16144 w 8347709"/>
              <a:gd name="T7" fmla="*/ 44713 h 975360"/>
              <a:gd name="T8" fmla="*/ 1084 w 8347709"/>
              <a:gd name="T9" fmla="*/ 84621 h 975360"/>
              <a:gd name="T10" fmla="*/ 0 w 8347709"/>
              <a:gd name="T11" fmla="*/ 99517 h 975360"/>
              <a:gd name="T12" fmla="*/ 800 w 8347709"/>
              <a:gd name="T13" fmla="*/ 908528 h 975360"/>
              <a:gd name="T14" fmla="*/ 15071 w 8347709"/>
              <a:gd name="T15" fmla="*/ 948828 h 975360"/>
              <a:gd name="T16" fmla="*/ 43914 w 8347709"/>
              <a:gd name="T17" fmla="*/ 978809 h 975360"/>
              <a:gd name="T18" fmla="*/ 83094 w 8347709"/>
              <a:gd name="T19" fmla="*/ 994138 h 975360"/>
              <a:gd name="T20" fmla="*/ 97728 w 8347709"/>
              <a:gd name="T21" fmla="*/ 995246 h 975360"/>
              <a:gd name="T22" fmla="*/ 8282201 w 8347709"/>
              <a:gd name="T23" fmla="*/ 994429 h 975360"/>
              <a:gd name="T24" fmla="*/ 8321777 w 8347709"/>
              <a:gd name="T25" fmla="*/ 979903 h 975360"/>
              <a:gd name="T26" fmla="*/ 8351212 w 8347709"/>
              <a:gd name="T27" fmla="*/ 950520 h 975360"/>
              <a:gd name="T28" fmla="*/ 8366263 w 8347709"/>
              <a:gd name="T29" fmla="*/ 910610 h 975360"/>
              <a:gd name="T30" fmla="*/ 8367350 w 8347709"/>
              <a:gd name="T31" fmla="*/ 895713 h 975360"/>
              <a:gd name="T32" fmla="*/ 8366549 w 8347709"/>
              <a:gd name="T33" fmla="*/ 86713 h 975360"/>
              <a:gd name="T34" fmla="*/ 8352287 w 8347709"/>
              <a:gd name="T35" fmla="*/ 46413 h 975360"/>
              <a:gd name="T36" fmla="*/ 8323439 w 8347709"/>
              <a:gd name="T37" fmla="*/ 16438 h 975360"/>
              <a:gd name="T38" fmla="*/ 8284248 w 8347709"/>
              <a:gd name="T39" fmla="*/ 1105 h 975360"/>
              <a:gd name="T40" fmla="*/ 8269619 w 8347709"/>
              <a:gd name="T41" fmla="*/ 0 h 97536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8347709" h="975360">
                <a:moveTo>
                  <a:pt x="8249818" y="0"/>
                </a:moveTo>
                <a:lnTo>
                  <a:pt x="84954" y="799"/>
                </a:lnTo>
                <a:lnTo>
                  <a:pt x="45470" y="15026"/>
                </a:lnTo>
                <a:lnTo>
                  <a:pt x="16102" y="43806"/>
                </a:lnTo>
                <a:lnTo>
                  <a:pt x="1084" y="82904"/>
                </a:lnTo>
                <a:lnTo>
                  <a:pt x="0" y="97497"/>
                </a:lnTo>
                <a:lnTo>
                  <a:pt x="800" y="890084"/>
                </a:lnTo>
                <a:lnTo>
                  <a:pt x="15029" y="929568"/>
                </a:lnTo>
                <a:lnTo>
                  <a:pt x="43809" y="958938"/>
                </a:lnTo>
                <a:lnTo>
                  <a:pt x="82905" y="973957"/>
                </a:lnTo>
                <a:lnTo>
                  <a:pt x="97497" y="975042"/>
                </a:lnTo>
                <a:lnTo>
                  <a:pt x="8262371" y="974241"/>
                </a:lnTo>
                <a:lnTo>
                  <a:pt x="8301851" y="960009"/>
                </a:lnTo>
                <a:lnTo>
                  <a:pt x="8331216" y="931224"/>
                </a:lnTo>
                <a:lnTo>
                  <a:pt x="8346231" y="892124"/>
                </a:lnTo>
                <a:lnTo>
                  <a:pt x="8347316" y="877531"/>
                </a:lnTo>
                <a:lnTo>
                  <a:pt x="8346516" y="84954"/>
                </a:lnTo>
                <a:lnTo>
                  <a:pt x="8332289" y="45470"/>
                </a:lnTo>
                <a:lnTo>
                  <a:pt x="8303510" y="16102"/>
                </a:lnTo>
                <a:lnTo>
                  <a:pt x="8264412" y="1084"/>
                </a:lnTo>
                <a:lnTo>
                  <a:pt x="8249818" y="0"/>
                </a:lnTo>
                <a:close/>
              </a:path>
            </a:pathLst>
          </a:custGeom>
          <a:solidFill>
            <a:srgbClr val="CDCDE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 name="object 6"/>
          <p:cNvSpPr txBox="1"/>
          <p:nvPr/>
        </p:nvSpPr>
        <p:spPr>
          <a:xfrm>
            <a:off x="525463" y="2884488"/>
            <a:ext cx="1206500" cy="228600"/>
          </a:xfrm>
          <a:prstGeom prst="rect">
            <a:avLst/>
          </a:prstGeom>
        </p:spPr>
        <p:txBody>
          <a:bodyPr lIns="0" tIns="0" rIns="0" bIns="0">
            <a:spAutoFit/>
          </a:bodyPr>
          <a:lstStyle/>
          <a:p>
            <a:pPr marL="12700" algn="ctr">
              <a:defRPr/>
            </a:pPr>
            <a:r>
              <a:rPr sz="1600" b="1" spc="-5" dirty="0">
                <a:latin typeface="Arial"/>
                <a:cs typeface="Arial"/>
              </a:rPr>
              <a:t>I</a:t>
            </a:r>
            <a:r>
              <a:rPr sz="1600" b="1" spc="-20" dirty="0">
                <a:latin typeface="Arial"/>
                <a:cs typeface="Arial"/>
              </a:rPr>
              <a:t>mp</a:t>
            </a:r>
            <a:r>
              <a:rPr sz="1600" b="1" spc="-10" dirty="0">
                <a:latin typeface="Arial"/>
                <a:cs typeface="Arial"/>
              </a:rPr>
              <a:t>lica</a:t>
            </a:r>
            <a:r>
              <a:rPr sz="1600" b="1" spc="-15" dirty="0">
                <a:latin typeface="Arial"/>
                <a:cs typeface="Arial"/>
              </a:rPr>
              <a:t>t</a:t>
            </a:r>
            <a:r>
              <a:rPr sz="1600" b="1" spc="-5" dirty="0">
                <a:latin typeface="Arial"/>
                <a:cs typeface="Arial"/>
              </a:rPr>
              <a:t>i</a:t>
            </a:r>
            <a:r>
              <a:rPr sz="1600" b="1" spc="-15" dirty="0">
                <a:latin typeface="Arial"/>
                <a:cs typeface="Arial"/>
              </a:rPr>
              <a:t>on</a:t>
            </a:r>
            <a:r>
              <a:rPr sz="1600" b="1" spc="-10" dirty="0">
                <a:latin typeface="Arial"/>
                <a:cs typeface="Arial"/>
              </a:rPr>
              <a:t>s</a:t>
            </a:r>
            <a:endParaRPr sz="1600">
              <a:latin typeface="Arial"/>
              <a:cs typeface="Arial"/>
            </a:endParaRPr>
          </a:p>
        </p:txBody>
      </p:sp>
      <p:sp>
        <p:nvSpPr>
          <p:cNvPr id="65543" name="object 7"/>
          <p:cNvSpPr>
            <a:spLocks/>
          </p:cNvSpPr>
          <p:nvPr/>
        </p:nvSpPr>
        <p:spPr bwMode="auto">
          <a:xfrm>
            <a:off x="423863" y="1566863"/>
            <a:ext cx="8348662" cy="762000"/>
          </a:xfrm>
          <a:custGeom>
            <a:avLst/>
            <a:gdLst>
              <a:gd name="T0" fmla="*/ 8290980 w 8347709"/>
              <a:gd name="T1" fmla="*/ 0 h 762000"/>
              <a:gd name="T2" fmla="*/ 69238 w 8347709"/>
              <a:gd name="T3" fmla="*/ 328 h 762000"/>
              <a:gd name="T4" fmla="*/ 30255 w 8347709"/>
              <a:gd name="T5" fmla="*/ 15446 h 762000"/>
              <a:gd name="T6" fmla="*/ 5365 w 8347709"/>
              <a:gd name="T7" fmla="*/ 48100 h 762000"/>
              <a:gd name="T8" fmla="*/ 0 w 8347709"/>
              <a:gd name="T9" fmla="*/ 76187 h 762000"/>
              <a:gd name="T10" fmla="*/ 328 w 8347709"/>
              <a:gd name="T11" fmla="*/ 692764 h 762000"/>
              <a:gd name="T12" fmla="*/ 15488 w 8347709"/>
              <a:gd name="T13" fmla="*/ 731642 h 762000"/>
              <a:gd name="T14" fmla="*/ 48210 w 8347709"/>
              <a:gd name="T15" fmla="*/ 756490 h 762000"/>
              <a:gd name="T16" fmla="*/ 76376 w 8347709"/>
              <a:gd name="T17" fmla="*/ 761834 h 762000"/>
              <a:gd name="T18" fmla="*/ 8298114 w 8347709"/>
              <a:gd name="T19" fmla="*/ 761506 h 762000"/>
              <a:gd name="T20" fmla="*/ 8337086 w 8347709"/>
              <a:gd name="T21" fmla="*/ 746388 h 762000"/>
              <a:gd name="T22" fmla="*/ 8361993 w 8347709"/>
              <a:gd name="T23" fmla="*/ 713733 h 762000"/>
              <a:gd name="T24" fmla="*/ 8367350 w 8347709"/>
              <a:gd name="T25" fmla="*/ 685647 h 762000"/>
              <a:gd name="T26" fmla="*/ 8367022 w 8347709"/>
              <a:gd name="T27" fmla="*/ 69070 h 762000"/>
              <a:gd name="T28" fmla="*/ 8351867 w 8347709"/>
              <a:gd name="T29" fmla="*/ 30192 h 762000"/>
              <a:gd name="T30" fmla="*/ 8319135 w 8347709"/>
              <a:gd name="T31" fmla="*/ 5344 h 762000"/>
              <a:gd name="T32" fmla="*/ 8290980 w 8347709"/>
              <a:gd name="T33" fmla="*/ 0 h 7620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8347709" h="762000">
                <a:moveTo>
                  <a:pt x="8271129" y="0"/>
                </a:moveTo>
                <a:lnTo>
                  <a:pt x="69070" y="328"/>
                </a:lnTo>
                <a:lnTo>
                  <a:pt x="30192" y="15446"/>
                </a:lnTo>
                <a:lnTo>
                  <a:pt x="5344" y="48100"/>
                </a:lnTo>
                <a:lnTo>
                  <a:pt x="0" y="76187"/>
                </a:lnTo>
                <a:lnTo>
                  <a:pt x="328" y="692764"/>
                </a:lnTo>
                <a:lnTo>
                  <a:pt x="15446" y="731642"/>
                </a:lnTo>
                <a:lnTo>
                  <a:pt x="48100" y="756490"/>
                </a:lnTo>
                <a:lnTo>
                  <a:pt x="76187" y="761834"/>
                </a:lnTo>
                <a:lnTo>
                  <a:pt x="8278245" y="761506"/>
                </a:lnTo>
                <a:lnTo>
                  <a:pt x="8317123" y="746388"/>
                </a:lnTo>
                <a:lnTo>
                  <a:pt x="8341971" y="713733"/>
                </a:lnTo>
                <a:lnTo>
                  <a:pt x="8347316" y="685647"/>
                </a:lnTo>
                <a:lnTo>
                  <a:pt x="8346988" y="69070"/>
                </a:lnTo>
                <a:lnTo>
                  <a:pt x="8331870" y="30192"/>
                </a:lnTo>
                <a:lnTo>
                  <a:pt x="8299215" y="5344"/>
                </a:lnTo>
                <a:lnTo>
                  <a:pt x="8271129" y="0"/>
                </a:lnTo>
                <a:close/>
              </a:path>
            </a:pathLst>
          </a:custGeom>
          <a:solidFill>
            <a:srgbClr val="CDCDE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8" name="object 8"/>
          <p:cNvSpPr txBox="1"/>
          <p:nvPr/>
        </p:nvSpPr>
        <p:spPr>
          <a:xfrm>
            <a:off x="525463" y="1833563"/>
            <a:ext cx="2044700" cy="228600"/>
          </a:xfrm>
          <a:prstGeom prst="rect">
            <a:avLst/>
          </a:prstGeom>
        </p:spPr>
        <p:txBody>
          <a:bodyPr lIns="0" tIns="0" rIns="0" bIns="0">
            <a:spAutoFit/>
          </a:bodyPr>
          <a:lstStyle/>
          <a:p>
            <a:pPr marL="12700" algn="ctr">
              <a:defRPr/>
            </a:pPr>
            <a:r>
              <a:rPr sz="1600" b="1" spc="-15" dirty="0">
                <a:latin typeface="Arial"/>
                <a:cs typeface="Arial"/>
              </a:rPr>
              <a:t>F</a:t>
            </a:r>
            <a:r>
              <a:rPr sz="1600" b="1" spc="-10" dirty="0">
                <a:latin typeface="Arial"/>
                <a:cs typeface="Arial"/>
              </a:rPr>
              <a:t>ra</a:t>
            </a:r>
            <a:r>
              <a:rPr sz="1600" b="1" spc="-20" dirty="0">
                <a:latin typeface="Arial"/>
                <a:cs typeface="Arial"/>
              </a:rPr>
              <a:t>m</a:t>
            </a:r>
            <a:r>
              <a:rPr sz="1600" b="1" spc="-5" dirty="0">
                <a:latin typeface="Arial"/>
                <a:cs typeface="Arial"/>
              </a:rPr>
              <a:t>i</a:t>
            </a:r>
            <a:r>
              <a:rPr sz="1600" b="1" spc="-15" dirty="0">
                <a:latin typeface="Arial"/>
                <a:cs typeface="Arial"/>
              </a:rPr>
              <a:t>n</a:t>
            </a:r>
            <a:r>
              <a:rPr sz="1600" b="1" spc="-10" dirty="0">
                <a:latin typeface="Arial"/>
                <a:cs typeface="Arial"/>
              </a:rPr>
              <a:t>g</a:t>
            </a:r>
            <a:r>
              <a:rPr sz="1600" b="1" spc="-40" dirty="0">
                <a:latin typeface="Arial"/>
                <a:cs typeface="Arial"/>
              </a:rPr>
              <a:t> </a:t>
            </a:r>
            <a:r>
              <a:rPr sz="1600" b="1" spc="-65" dirty="0">
                <a:latin typeface="Arial"/>
                <a:cs typeface="Arial"/>
              </a:rPr>
              <a:t>A</a:t>
            </a:r>
            <a:r>
              <a:rPr sz="1600" b="1" spc="-10" dirty="0">
                <a:latin typeface="Arial"/>
                <a:cs typeface="Arial"/>
              </a:rPr>
              <a:t>ss</a:t>
            </a:r>
            <a:r>
              <a:rPr sz="1600" b="1" spc="-5" dirty="0">
                <a:latin typeface="Arial"/>
                <a:cs typeface="Arial"/>
              </a:rPr>
              <a:t>u</a:t>
            </a:r>
            <a:r>
              <a:rPr sz="1600" b="1" spc="-20" dirty="0">
                <a:latin typeface="Arial"/>
                <a:cs typeface="Arial"/>
              </a:rPr>
              <a:t>m</a:t>
            </a:r>
            <a:r>
              <a:rPr sz="1600" b="1" spc="-5" dirty="0">
                <a:latin typeface="Arial"/>
                <a:cs typeface="Arial"/>
              </a:rPr>
              <a:t>p</a:t>
            </a:r>
            <a:r>
              <a:rPr sz="1600" b="1" spc="-15" dirty="0">
                <a:latin typeface="Arial"/>
                <a:cs typeface="Arial"/>
              </a:rPr>
              <a:t>t</a:t>
            </a:r>
            <a:r>
              <a:rPr sz="1600" b="1" spc="-5" dirty="0">
                <a:latin typeface="Arial"/>
                <a:cs typeface="Arial"/>
              </a:rPr>
              <a:t>io</a:t>
            </a:r>
            <a:r>
              <a:rPr sz="1600" b="1" spc="-10" dirty="0">
                <a:latin typeface="Arial"/>
                <a:cs typeface="Arial"/>
              </a:rPr>
              <a:t>n</a:t>
            </a:r>
            <a:endParaRPr sz="1600">
              <a:latin typeface="Arial"/>
              <a:cs typeface="Arial"/>
            </a:endParaRPr>
          </a:p>
        </p:txBody>
      </p:sp>
      <p:sp>
        <p:nvSpPr>
          <p:cNvPr id="65545" name="object 9"/>
          <p:cNvSpPr>
            <a:spLocks/>
          </p:cNvSpPr>
          <p:nvPr/>
        </p:nvSpPr>
        <p:spPr bwMode="auto">
          <a:xfrm>
            <a:off x="4460875" y="1646238"/>
            <a:ext cx="1103313" cy="569912"/>
          </a:xfrm>
          <a:custGeom>
            <a:avLst/>
            <a:gdLst>
              <a:gd name="T0" fmla="*/ 1052285 w 1102995"/>
              <a:gd name="T1" fmla="*/ 0 h 569594"/>
              <a:gd name="T2" fmla="*/ 52254 w 1102995"/>
              <a:gd name="T3" fmla="*/ 215 h 569594"/>
              <a:gd name="T4" fmla="*/ 15141 w 1102995"/>
              <a:gd name="T5" fmla="*/ 18562 h 569594"/>
              <a:gd name="T6" fmla="*/ 0 w 1102995"/>
              <a:gd name="T7" fmla="*/ 57593 h 569594"/>
              <a:gd name="T8" fmla="*/ 215 w 1102995"/>
              <a:gd name="T9" fmla="*/ 523411 h 569594"/>
              <a:gd name="T10" fmla="*/ 18462 w 1102995"/>
              <a:gd name="T11" fmla="*/ 560729 h 569594"/>
              <a:gd name="T12" fmla="*/ 57258 w 1102995"/>
              <a:gd name="T13" fmla="*/ 575963 h 569594"/>
              <a:gd name="T14" fmla="*/ 1057308 w 1102995"/>
              <a:gd name="T15" fmla="*/ 575745 h 569594"/>
              <a:gd name="T16" fmla="*/ 1094417 w 1102995"/>
              <a:gd name="T17" fmla="*/ 557386 h 569594"/>
              <a:gd name="T18" fmla="*/ 1109565 w 1102995"/>
              <a:gd name="T19" fmla="*/ 518370 h 569594"/>
              <a:gd name="T20" fmla="*/ 1109347 w 1102995"/>
              <a:gd name="T21" fmla="*/ 52536 h 569594"/>
              <a:gd name="T22" fmla="*/ 1091089 w 1102995"/>
              <a:gd name="T23" fmla="*/ 15217 h 569594"/>
              <a:gd name="T24" fmla="*/ 1052285 w 1102995"/>
              <a:gd name="T25" fmla="*/ 0 h 56959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102995" h="569594">
                <a:moveTo>
                  <a:pt x="1045933" y="0"/>
                </a:moveTo>
                <a:lnTo>
                  <a:pt x="51939" y="215"/>
                </a:lnTo>
                <a:lnTo>
                  <a:pt x="15057" y="18352"/>
                </a:lnTo>
                <a:lnTo>
                  <a:pt x="0" y="56921"/>
                </a:lnTo>
                <a:lnTo>
                  <a:pt x="215" y="517312"/>
                </a:lnTo>
                <a:lnTo>
                  <a:pt x="18357" y="554195"/>
                </a:lnTo>
                <a:lnTo>
                  <a:pt x="56921" y="569252"/>
                </a:lnTo>
                <a:lnTo>
                  <a:pt x="1050927" y="569036"/>
                </a:lnTo>
                <a:lnTo>
                  <a:pt x="1087812" y="550891"/>
                </a:lnTo>
                <a:lnTo>
                  <a:pt x="1102868" y="512330"/>
                </a:lnTo>
                <a:lnTo>
                  <a:pt x="1102652" y="51927"/>
                </a:lnTo>
                <a:lnTo>
                  <a:pt x="1084505" y="15049"/>
                </a:lnTo>
                <a:lnTo>
                  <a:pt x="1045933"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5546" name="object 10"/>
          <p:cNvSpPr>
            <a:spLocks/>
          </p:cNvSpPr>
          <p:nvPr/>
        </p:nvSpPr>
        <p:spPr bwMode="auto">
          <a:xfrm>
            <a:off x="4460875" y="1646238"/>
            <a:ext cx="1103313" cy="569912"/>
          </a:xfrm>
          <a:custGeom>
            <a:avLst/>
            <a:gdLst>
              <a:gd name="T0" fmla="*/ 0 w 1102995"/>
              <a:gd name="T1" fmla="*/ 57593 h 569594"/>
              <a:gd name="T2" fmla="*/ 15141 w 1102995"/>
              <a:gd name="T3" fmla="*/ 18562 h 569594"/>
              <a:gd name="T4" fmla="*/ 52254 w 1102995"/>
              <a:gd name="T5" fmla="*/ 215 h 569594"/>
              <a:gd name="T6" fmla="*/ 1052285 w 1102995"/>
              <a:gd name="T7" fmla="*/ 0 h 569594"/>
              <a:gd name="T8" fmla="*/ 1066730 w 1102995"/>
              <a:gd name="T9" fmla="*/ 1846 h 569594"/>
              <a:gd name="T10" fmla="*/ 1100077 w 1102995"/>
              <a:gd name="T11" fmla="*/ 25823 h 569594"/>
              <a:gd name="T12" fmla="*/ 1109565 w 1102995"/>
              <a:gd name="T13" fmla="*/ 518370 h 569594"/>
              <a:gd name="T14" fmla="*/ 1107727 w 1102995"/>
              <a:gd name="T15" fmla="*/ 532895 h 569594"/>
              <a:gd name="T16" fmla="*/ 1083870 w 1102995"/>
              <a:gd name="T17" fmla="*/ 566423 h 569594"/>
              <a:gd name="T18" fmla="*/ 57258 w 1102995"/>
              <a:gd name="T19" fmla="*/ 575963 h 569594"/>
              <a:gd name="T20" fmla="*/ 42817 w 1102995"/>
              <a:gd name="T21" fmla="*/ 574114 h 569594"/>
              <a:gd name="T22" fmla="*/ 9489 w 1102995"/>
              <a:gd name="T23" fmla="*/ 550122 h 569594"/>
              <a:gd name="T24" fmla="*/ 0 w 1102995"/>
              <a:gd name="T25" fmla="*/ 57593 h 56959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102995" h="569594">
                <a:moveTo>
                  <a:pt x="0" y="56921"/>
                </a:moveTo>
                <a:lnTo>
                  <a:pt x="15057" y="18352"/>
                </a:lnTo>
                <a:lnTo>
                  <a:pt x="51939" y="215"/>
                </a:lnTo>
                <a:lnTo>
                  <a:pt x="1045933" y="0"/>
                </a:lnTo>
                <a:lnTo>
                  <a:pt x="1060293" y="1825"/>
                </a:lnTo>
                <a:lnTo>
                  <a:pt x="1093437" y="25529"/>
                </a:lnTo>
                <a:lnTo>
                  <a:pt x="1102868" y="512330"/>
                </a:lnTo>
                <a:lnTo>
                  <a:pt x="1101041" y="526685"/>
                </a:lnTo>
                <a:lnTo>
                  <a:pt x="1077329" y="559822"/>
                </a:lnTo>
                <a:lnTo>
                  <a:pt x="56921" y="569252"/>
                </a:lnTo>
                <a:lnTo>
                  <a:pt x="42565" y="567425"/>
                </a:lnTo>
                <a:lnTo>
                  <a:pt x="9426" y="543711"/>
                </a:lnTo>
                <a:lnTo>
                  <a:pt x="0" y="56921"/>
                </a:lnTo>
                <a:close/>
              </a:path>
            </a:pathLst>
          </a:custGeom>
          <a:noFill/>
          <a:ln w="25399">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5547" name="object 11"/>
          <p:cNvSpPr txBox="1">
            <a:spLocks noChangeArrowheads="1"/>
          </p:cNvSpPr>
          <p:nvPr/>
        </p:nvSpPr>
        <p:spPr bwMode="auto">
          <a:xfrm>
            <a:off x="4514850" y="1682750"/>
            <a:ext cx="993775"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lnSpc>
                <a:spcPts val="1350"/>
              </a:lnSpc>
              <a:spcBef>
                <a:spcPct val="0"/>
              </a:spcBef>
              <a:buClrTx/>
              <a:buSzTx/>
              <a:buFontTx/>
              <a:buNone/>
            </a:pPr>
            <a:r>
              <a:rPr lang="en-US" altLang="en-US" sz="1200">
                <a:solidFill>
                  <a:srgbClr val="FFFFFF"/>
                </a:solidFill>
                <a:cs typeface="Arial" panose="020B0604020202020204" pitchFamily="34" charset="0"/>
              </a:rPr>
              <a:t>APT</a:t>
            </a:r>
            <a:endParaRPr lang="en-US" altLang="en-US" sz="1200" b="0">
              <a:cs typeface="Arial" panose="020B0604020202020204" pitchFamily="34" charset="0"/>
            </a:endParaRPr>
          </a:p>
          <a:p>
            <a:pPr algn="ctr">
              <a:lnSpc>
                <a:spcPts val="1238"/>
              </a:lnSpc>
              <a:spcBef>
                <a:spcPts val="113"/>
              </a:spcBef>
              <a:buClrTx/>
              <a:buSzTx/>
              <a:buFontTx/>
              <a:buNone/>
            </a:pPr>
            <a:r>
              <a:rPr lang="en-US" altLang="en-US" sz="1200">
                <a:solidFill>
                  <a:srgbClr val="FFFFFF"/>
                </a:solidFill>
                <a:cs typeface="Arial" panose="020B0604020202020204" pitchFamily="34" charset="0"/>
              </a:rPr>
              <a:t>requirements only</a:t>
            </a:r>
            <a:endParaRPr lang="en-US" altLang="en-US" sz="1200" b="0">
              <a:cs typeface="Arial" panose="020B0604020202020204" pitchFamily="34" charset="0"/>
            </a:endParaRPr>
          </a:p>
        </p:txBody>
      </p:sp>
      <p:sp>
        <p:nvSpPr>
          <p:cNvPr id="65548" name="object 12"/>
          <p:cNvSpPr>
            <a:spLocks/>
          </p:cNvSpPr>
          <p:nvPr/>
        </p:nvSpPr>
        <p:spPr bwMode="auto">
          <a:xfrm>
            <a:off x="3709988" y="2214563"/>
            <a:ext cx="1303337" cy="466725"/>
          </a:xfrm>
          <a:custGeom>
            <a:avLst/>
            <a:gdLst>
              <a:gd name="T0" fmla="*/ 1309142 w 1303020"/>
              <a:gd name="T1" fmla="*/ 0 h 466089"/>
              <a:gd name="T2" fmla="*/ 1309142 w 1303020"/>
              <a:gd name="T3" fmla="*/ 239671 h 466089"/>
              <a:gd name="T4" fmla="*/ 0 w 1303020"/>
              <a:gd name="T5" fmla="*/ 239671 h 466089"/>
              <a:gd name="T6" fmla="*/ 0 w 1303020"/>
              <a:gd name="T7" fmla="*/ 479328 h 46608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03020" h="466089">
                <a:moveTo>
                  <a:pt x="1302473" y="0"/>
                </a:moveTo>
                <a:lnTo>
                  <a:pt x="1302473" y="232905"/>
                </a:lnTo>
                <a:lnTo>
                  <a:pt x="0" y="232905"/>
                </a:lnTo>
                <a:lnTo>
                  <a:pt x="0" y="465797"/>
                </a:lnTo>
              </a:path>
            </a:pathLst>
          </a:custGeom>
          <a:noFill/>
          <a:ln w="25400">
            <a:solidFill>
              <a:srgbClr val="2727A2"/>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5549" name="object 13"/>
          <p:cNvSpPr>
            <a:spLocks/>
          </p:cNvSpPr>
          <p:nvPr/>
        </p:nvSpPr>
        <p:spPr bwMode="auto">
          <a:xfrm>
            <a:off x="2955925" y="2681288"/>
            <a:ext cx="1509713" cy="566737"/>
          </a:xfrm>
          <a:custGeom>
            <a:avLst/>
            <a:gdLst>
              <a:gd name="T0" fmla="*/ 1446558 w 1510029"/>
              <a:gd name="T1" fmla="*/ 0 h 567689"/>
              <a:gd name="T2" fmla="*/ 51810 w 1510029"/>
              <a:gd name="T3" fmla="*/ 193 h 567689"/>
              <a:gd name="T4" fmla="*/ 15031 w 1510029"/>
              <a:gd name="T5" fmla="*/ 17583 h 567689"/>
              <a:gd name="T6" fmla="*/ 0 w 1510029"/>
              <a:gd name="T7" fmla="*/ 54790 h 567689"/>
              <a:gd name="T8" fmla="*/ 193 w 1510029"/>
              <a:gd name="T9" fmla="*/ 497704 h 567689"/>
              <a:gd name="T10" fmla="*/ 18130 w 1510029"/>
              <a:gd name="T11" fmla="*/ 533372 h 567689"/>
              <a:gd name="T12" fmla="*/ 56504 w 1510029"/>
              <a:gd name="T13" fmla="*/ 547944 h 567689"/>
              <a:gd name="T14" fmla="*/ 1451252 w 1510029"/>
              <a:gd name="T15" fmla="*/ 547757 h 567689"/>
              <a:gd name="T16" fmla="*/ 1488037 w 1510029"/>
              <a:gd name="T17" fmla="*/ 530361 h 567689"/>
              <a:gd name="T18" fmla="*/ 1503065 w 1510029"/>
              <a:gd name="T19" fmla="*/ 493152 h 567689"/>
              <a:gd name="T20" fmla="*/ 1502873 w 1510029"/>
              <a:gd name="T21" fmla="*/ 50238 h 567689"/>
              <a:gd name="T22" fmla="*/ 1484931 w 1510029"/>
              <a:gd name="T23" fmla="*/ 14570 h 567689"/>
              <a:gd name="T24" fmla="*/ 1446558 w 1510029"/>
              <a:gd name="T25" fmla="*/ 0 h 5676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10029" h="567689">
                <a:moveTo>
                  <a:pt x="1452930" y="0"/>
                </a:moveTo>
                <a:lnTo>
                  <a:pt x="52041" y="193"/>
                </a:lnTo>
                <a:lnTo>
                  <a:pt x="15094" y="18214"/>
                </a:lnTo>
                <a:lnTo>
                  <a:pt x="0" y="56756"/>
                </a:lnTo>
                <a:lnTo>
                  <a:pt x="193" y="515559"/>
                </a:lnTo>
                <a:lnTo>
                  <a:pt x="18214" y="552507"/>
                </a:lnTo>
                <a:lnTo>
                  <a:pt x="56756" y="567601"/>
                </a:lnTo>
                <a:lnTo>
                  <a:pt x="1457645" y="567408"/>
                </a:lnTo>
                <a:lnTo>
                  <a:pt x="1494593" y="549386"/>
                </a:lnTo>
                <a:lnTo>
                  <a:pt x="1509687" y="510844"/>
                </a:lnTo>
                <a:lnTo>
                  <a:pt x="1509494" y="52041"/>
                </a:lnTo>
                <a:lnTo>
                  <a:pt x="1491472" y="15094"/>
                </a:lnTo>
                <a:lnTo>
                  <a:pt x="1452930"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5550" name="object 14"/>
          <p:cNvSpPr>
            <a:spLocks/>
          </p:cNvSpPr>
          <p:nvPr/>
        </p:nvSpPr>
        <p:spPr bwMode="auto">
          <a:xfrm>
            <a:off x="2955925" y="2681288"/>
            <a:ext cx="1509713" cy="566737"/>
          </a:xfrm>
          <a:custGeom>
            <a:avLst/>
            <a:gdLst>
              <a:gd name="T0" fmla="*/ 0 w 1510029"/>
              <a:gd name="T1" fmla="*/ 54790 h 567689"/>
              <a:gd name="T2" fmla="*/ 15031 w 1510029"/>
              <a:gd name="T3" fmla="*/ 17583 h 567689"/>
              <a:gd name="T4" fmla="*/ 51810 w 1510029"/>
              <a:gd name="T5" fmla="*/ 193 h 567689"/>
              <a:gd name="T6" fmla="*/ 1446558 w 1510029"/>
              <a:gd name="T7" fmla="*/ 0 h 567689"/>
              <a:gd name="T8" fmla="*/ 1460851 w 1510029"/>
              <a:gd name="T9" fmla="*/ 1768 h 567689"/>
              <a:gd name="T10" fmla="*/ 1493795 w 1510029"/>
              <a:gd name="T11" fmla="*/ 24711 h 567689"/>
              <a:gd name="T12" fmla="*/ 1503065 w 1510029"/>
              <a:gd name="T13" fmla="*/ 493152 h 567689"/>
              <a:gd name="T14" fmla="*/ 1501244 w 1510029"/>
              <a:gd name="T15" fmla="*/ 507011 h 567689"/>
              <a:gd name="T16" fmla="*/ 1477579 w 1510029"/>
              <a:gd name="T17" fmla="*/ 538956 h 567689"/>
              <a:gd name="T18" fmla="*/ 56504 w 1510029"/>
              <a:gd name="T19" fmla="*/ 547944 h 567689"/>
              <a:gd name="T20" fmla="*/ 42211 w 1510029"/>
              <a:gd name="T21" fmla="*/ 546175 h 567689"/>
              <a:gd name="T22" fmla="*/ 9268 w 1510029"/>
              <a:gd name="T23" fmla="*/ 523232 h 567689"/>
              <a:gd name="T24" fmla="*/ 0 w 1510029"/>
              <a:gd name="T25" fmla="*/ 54790 h 5676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10029" h="567689">
                <a:moveTo>
                  <a:pt x="0" y="56756"/>
                </a:moveTo>
                <a:lnTo>
                  <a:pt x="15094" y="18214"/>
                </a:lnTo>
                <a:lnTo>
                  <a:pt x="52041" y="193"/>
                </a:lnTo>
                <a:lnTo>
                  <a:pt x="1452930" y="0"/>
                </a:lnTo>
                <a:lnTo>
                  <a:pt x="1467286" y="1831"/>
                </a:lnTo>
                <a:lnTo>
                  <a:pt x="1500376" y="25599"/>
                </a:lnTo>
                <a:lnTo>
                  <a:pt x="1509687" y="510844"/>
                </a:lnTo>
                <a:lnTo>
                  <a:pt x="1507855" y="525200"/>
                </a:lnTo>
                <a:lnTo>
                  <a:pt x="1484087" y="558290"/>
                </a:lnTo>
                <a:lnTo>
                  <a:pt x="56756" y="567601"/>
                </a:lnTo>
                <a:lnTo>
                  <a:pt x="42400" y="565769"/>
                </a:lnTo>
                <a:lnTo>
                  <a:pt x="9310" y="542001"/>
                </a:lnTo>
                <a:lnTo>
                  <a:pt x="0" y="56756"/>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5551" name="object 15"/>
          <p:cNvSpPr txBox="1">
            <a:spLocks noChangeArrowheads="1"/>
          </p:cNvSpPr>
          <p:nvPr/>
        </p:nvSpPr>
        <p:spPr bwMode="auto">
          <a:xfrm>
            <a:off x="3049588" y="2716213"/>
            <a:ext cx="1322387"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indent="-1588">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lnSpc>
                <a:spcPct val="86000"/>
              </a:lnSpc>
              <a:spcBef>
                <a:spcPct val="0"/>
              </a:spcBef>
              <a:buClrTx/>
              <a:buSzTx/>
              <a:buFontTx/>
              <a:buNone/>
            </a:pPr>
            <a:r>
              <a:rPr lang="en-US" altLang="en-US" sz="1200">
                <a:solidFill>
                  <a:srgbClr val="FFFFFF"/>
                </a:solidFill>
                <a:cs typeface="Arial" panose="020B0604020202020204" pitchFamily="34" charset="0"/>
              </a:rPr>
              <a:t>Mature technologies and systems available</a:t>
            </a:r>
            <a:endParaRPr lang="en-US" altLang="en-US" sz="1200" b="0">
              <a:cs typeface="Arial" panose="020B0604020202020204" pitchFamily="34" charset="0"/>
            </a:endParaRPr>
          </a:p>
        </p:txBody>
      </p:sp>
      <p:sp>
        <p:nvSpPr>
          <p:cNvPr id="65552" name="object 16"/>
          <p:cNvSpPr>
            <a:spLocks/>
          </p:cNvSpPr>
          <p:nvPr/>
        </p:nvSpPr>
        <p:spPr bwMode="auto">
          <a:xfrm>
            <a:off x="3468688" y="3248025"/>
            <a:ext cx="241300" cy="877888"/>
          </a:xfrm>
          <a:custGeom>
            <a:avLst/>
            <a:gdLst>
              <a:gd name="T0" fmla="*/ 240766 w 241300"/>
              <a:gd name="T1" fmla="*/ 0 h 876935"/>
              <a:gd name="T2" fmla="*/ 240766 w 241300"/>
              <a:gd name="T3" fmla="*/ 448323 h 876935"/>
              <a:gd name="T4" fmla="*/ 0 w 241300"/>
              <a:gd name="T5" fmla="*/ 448323 h 876935"/>
              <a:gd name="T6" fmla="*/ 0 w 241300"/>
              <a:gd name="T7" fmla="*/ 896660 h 87693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41300" h="876935">
                <a:moveTo>
                  <a:pt x="240766" y="0"/>
                </a:moveTo>
                <a:lnTo>
                  <a:pt x="240766" y="438213"/>
                </a:lnTo>
                <a:lnTo>
                  <a:pt x="0" y="438213"/>
                </a:lnTo>
                <a:lnTo>
                  <a:pt x="0" y="876439"/>
                </a:lnTo>
              </a:path>
            </a:pathLst>
          </a:custGeom>
          <a:noFill/>
          <a:ln w="25399">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5553" name="object 17"/>
          <p:cNvSpPr>
            <a:spLocks/>
          </p:cNvSpPr>
          <p:nvPr/>
        </p:nvSpPr>
        <p:spPr bwMode="auto">
          <a:xfrm>
            <a:off x="2897188" y="4124325"/>
            <a:ext cx="1144587" cy="889000"/>
          </a:xfrm>
          <a:custGeom>
            <a:avLst/>
            <a:gdLst>
              <a:gd name="T0" fmla="*/ 1049717 w 1144904"/>
              <a:gd name="T1" fmla="*/ 0 h 887729"/>
              <a:gd name="T2" fmla="*/ 75411 w 1144904"/>
              <a:gd name="T3" fmla="*/ 952 h 887729"/>
              <a:gd name="T4" fmla="*/ 36908 w 1144904"/>
              <a:gd name="T5" fmla="*/ 17064 h 887729"/>
              <a:gd name="T6" fmla="*/ 10068 w 1144904"/>
              <a:gd name="T7" fmla="*/ 48989 h 887729"/>
              <a:gd name="T8" fmla="*/ 0 w 1144904"/>
              <a:gd name="T9" fmla="*/ 91467 h 887729"/>
              <a:gd name="T10" fmla="*/ 931 w 1144904"/>
              <a:gd name="T11" fmla="*/ 836485 h 887729"/>
              <a:gd name="T12" fmla="*/ 16455 w 1144904"/>
              <a:gd name="T13" fmla="*/ 876398 h 887729"/>
              <a:gd name="T14" fmla="*/ 47266 w 1144904"/>
              <a:gd name="T15" fmla="*/ 904209 h 887729"/>
              <a:gd name="T16" fmla="*/ 88245 w 1144904"/>
              <a:gd name="T17" fmla="*/ 914649 h 887729"/>
              <a:gd name="T18" fmla="*/ 1062549 w 1144904"/>
              <a:gd name="T19" fmla="*/ 913688 h 887729"/>
              <a:gd name="T20" fmla="*/ 1101060 w 1144904"/>
              <a:gd name="T21" fmla="*/ 897583 h 887729"/>
              <a:gd name="T22" fmla="*/ 1127889 w 1144904"/>
              <a:gd name="T23" fmla="*/ 865660 h 887729"/>
              <a:gd name="T24" fmla="*/ 1137963 w 1144904"/>
              <a:gd name="T25" fmla="*/ 823184 h 887729"/>
              <a:gd name="T26" fmla="*/ 1137037 w 1144904"/>
              <a:gd name="T27" fmla="*/ 78166 h 887729"/>
              <a:gd name="T28" fmla="*/ 1121498 w 1144904"/>
              <a:gd name="T29" fmla="*/ 38250 h 887729"/>
              <a:gd name="T30" fmla="*/ 1090699 w 1144904"/>
              <a:gd name="T31" fmla="*/ 10446 h 887729"/>
              <a:gd name="T32" fmla="*/ 1049717 w 1144904"/>
              <a:gd name="T33" fmla="*/ 0 h 88772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144904" h="887729">
                <a:moveTo>
                  <a:pt x="1055839" y="0"/>
                </a:moveTo>
                <a:lnTo>
                  <a:pt x="75852" y="931"/>
                </a:lnTo>
                <a:lnTo>
                  <a:pt x="37118" y="16560"/>
                </a:lnTo>
                <a:lnTo>
                  <a:pt x="10131" y="47539"/>
                </a:lnTo>
                <a:lnTo>
                  <a:pt x="0" y="88760"/>
                </a:lnTo>
                <a:lnTo>
                  <a:pt x="931" y="811725"/>
                </a:lnTo>
                <a:lnTo>
                  <a:pt x="16560" y="850459"/>
                </a:lnTo>
                <a:lnTo>
                  <a:pt x="47539" y="877446"/>
                </a:lnTo>
                <a:lnTo>
                  <a:pt x="88760" y="887577"/>
                </a:lnTo>
                <a:lnTo>
                  <a:pt x="1068747" y="886645"/>
                </a:lnTo>
                <a:lnTo>
                  <a:pt x="1107481" y="871017"/>
                </a:lnTo>
                <a:lnTo>
                  <a:pt x="1134468" y="840037"/>
                </a:lnTo>
                <a:lnTo>
                  <a:pt x="1144600" y="798817"/>
                </a:lnTo>
                <a:lnTo>
                  <a:pt x="1143668" y="75852"/>
                </a:lnTo>
                <a:lnTo>
                  <a:pt x="1128039" y="37118"/>
                </a:lnTo>
                <a:lnTo>
                  <a:pt x="1097060" y="10131"/>
                </a:lnTo>
                <a:lnTo>
                  <a:pt x="1055839"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5554" name="object 18"/>
          <p:cNvSpPr>
            <a:spLocks/>
          </p:cNvSpPr>
          <p:nvPr/>
        </p:nvSpPr>
        <p:spPr bwMode="auto">
          <a:xfrm>
            <a:off x="2897188" y="4124325"/>
            <a:ext cx="1144587" cy="889000"/>
          </a:xfrm>
          <a:custGeom>
            <a:avLst/>
            <a:gdLst>
              <a:gd name="T0" fmla="*/ 0 w 1144904"/>
              <a:gd name="T1" fmla="*/ 91467 h 887729"/>
              <a:gd name="T2" fmla="*/ 10068 w 1144904"/>
              <a:gd name="T3" fmla="*/ 48989 h 887729"/>
              <a:gd name="T4" fmla="*/ 36908 w 1144904"/>
              <a:gd name="T5" fmla="*/ 17064 h 887729"/>
              <a:gd name="T6" fmla="*/ 75411 w 1144904"/>
              <a:gd name="T7" fmla="*/ 952 h 887729"/>
              <a:gd name="T8" fmla="*/ 1049717 w 1144904"/>
              <a:gd name="T9" fmla="*/ 0 h 887729"/>
              <a:gd name="T10" fmla="*/ 1064196 w 1144904"/>
              <a:gd name="T11" fmla="*/ 1230 h 887729"/>
              <a:gd name="T12" fmla="*/ 1102348 w 1144904"/>
              <a:gd name="T13" fmla="*/ 18039 h 887729"/>
              <a:gd name="T14" fmla="*/ 1128624 w 1144904"/>
              <a:gd name="T15" fmla="*/ 50470 h 887729"/>
              <a:gd name="T16" fmla="*/ 1137963 w 1144904"/>
              <a:gd name="T17" fmla="*/ 823184 h 887729"/>
              <a:gd name="T18" fmla="*/ 1136782 w 1144904"/>
              <a:gd name="T19" fmla="*/ 838189 h 887729"/>
              <a:gd name="T20" fmla="*/ 1120557 w 1144904"/>
              <a:gd name="T21" fmla="*/ 877733 h 887729"/>
              <a:gd name="T22" fmla="*/ 1089270 w 1144904"/>
              <a:gd name="T23" fmla="*/ 904969 h 887729"/>
              <a:gd name="T24" fmla="*/ 88245 w 1144904"/>
              <a:gd name="T25" fmla="*/ 914649 h 887729"/>
              <a:gd name="T26" fmla="*/ 73769 w 1144904"/>
              <a:gd name="T27" fmla="*/ 913424 h 887729"/>
              <a:gd name="T28" fmla="*/ 35613 w 1144904"/>
              <a:gd name="T29" fmla="*/ 896609 h 887729"/>
              <a:gd name="T30" fmla="*/ 9329 w 1144904"/>
              <a:gd name="T31" fmla="*/ 864178 h 887729"/>
              <a:gd name="T32" fmla="*/ 0 w 1144904"/>
              <a:gd name="T33" fmla="*/ 91467 h 88772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144904" h="887729">
                <a:moveTo>
                  <a:pt x="0" y="88760"/>
                </a:moveTo>
                <a:lnTo>
                  <a:pt x="10131" y="47539"/>
                </a:lnTo>
                <a:lnTo>
                  <a:pt x="37118" y="16560"/>
                </a:lnTo>
                <a:lnTo>
                  <a:pt x="75852" y="931"/>
                </a:lnTo>
                <a:lnTo>
                  <a:pt x="1055839" y="0"/>
                </a:lnTo>
                <a:lnTo>
                  <a:pt x="1070402" y="1188"/>
                </a:lnTo>
                <a:lnTo>
                  <a:pt x="1108777" y="17506"/>
                </a:lnTo>
                <a:lnTo>
                  <a:pt x="1135207" y="48976"/>
                </a:lnTo>
                <a:lnTo>
                  <a:pt x="1144600" y="798817"/>
                </a:lnTo>
                <a:lnTo>
                  <a:pt x="1143411" y="813379"/>
                </a:lnTo>
                <a:lnTo>
                  <a:pt x="1127093" y="851754"/>
                </a:lnTo>
                <a:lnTo>
                  <a:pt x="1095623" y="878184"/>
                </a:lnTo>
                <a:lnTo>
                  <a:pt x="88760" y="887577"/>
                </a:lnTo>
                <a:lnTo>
                  <a:pt x="74197" y="886388"/>
                </a:lnTo>
                <a:lnTo>
                  <a:pt x="35823" y="870071"/>
                </a:lnTo>
                <a:lnTo>
                  <a:pt x="9392" y="838600"/>
                </a:lnTo>
                <a:lnTo>
                  <a:pt x="0" y="88760"/>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5555" name="object 19"/>
          <p:cNvSpPr txBox="1">
            <a:spLocks noChangeArrowheads="1"/>
          </p:cNvSpPr>
          <p:nvPr/>
        </p:nvSpPr>
        <p:spPr bwMode="auto">
          <a:xfrm>
            <a:off x="2998788" y="4321175"/>
            <a:ext cx="93980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indent="28575">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just">
              <a:lnSpc>
                <a:spcPct val="86000"/>
              </a:lnSpc>
              <a:spcBef>
                <a:spcPct val="0"/>
              </a:spcBef>
              <a:buClrTx/>
              <a:buSzTx/>
              <a:buFontTx/>
              <a:buNone/>
            </a:pPr>
            <a:r>
              <a:rPr lang="en-US" altLang="en-US" sz="1200">
                <a:solidFill>
                  <a:srgbClr val="FFFFFF"/>
                </a:solidFill>
                <a:cs typeface="Arial" panose="020B0604020202020204" pitchFamily="34" charset="0"/>
              </a:rPr>
              <a:t>Single step, limited EMD, waivers etc.</a:t>
            </a:r>
            <a:endParaRPr lang="en-US" altLang="en-US" sz="1200" b="0">
              <a:cs typeface="Arial" panose="020B0604020202020204" pitchFamily="34" charset="0"/>
            </a:endParaRPr>
          </a:p>
        </p:txBody>
      </p:sp>
      <p:sp>
        <p:nvSpPr>
          <p:cNvPr id="65556" name="object 20"/>
          <p:cNvSpPr>
            <a:spLocks/>
          </p:cNvSpPr>
          <p:nvPr/>
        </p:nvSpPr>
        <p:spPr bwMode="auto">
          <a:xfrm>
            <a:off x="5013325" y="2214563"/>
            <a:ext cx="1546225" cy="466725"/>
          </a:xfrm>
          <a:custGeom>
            <a:avLst/>
            <a:gdLst>
              <a:gd name="T0" fmla="*/ 0 w 1546225"/>
              <a:gd name="T1" fmla="*/ 0 h 466089"/>
              <a:gd name="T2" fmla="*/ 0 w 1546225"/>
              <a:gd name="T3" fmla="*/ 239671 h 466089"/>
              <a:gd name="T4" fmla="*/ 1545882 w 1546225"/>
              <a:gd name="T5" fmla="*/ 239671 h 466089"/>
              <a:gd name="T6" fmla="*/ 1545882 w 1546225"/>
              <a:gd name="T7" fmla="*/ 479328 h 46608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46225" h="466089">
                <a:moveTo>
                  <a:pt x="0" y="0"/>
                </a:moveTo>
                <a:lnTo>
                  <a:pt x="0" y="232905"/>
                </a:lnTo>
                <a:lnTo>
                  <a:pt x="1545882" y="232905"/>
                </a:lnTo>
                <a:lnTo>
                  <a:pt x="1545882" y="465797"/>
                </a:lnTo>
              </a:path>
            </a:pathLst>
          </a:custGeom>
          <a:noFill/>
          <a:ln w="25400">
            <a:solidFill>
              <a:srgbClr val="2727A2"/>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5557" name="object 21"/>
          <p:cNvSpPr>
            <a:spLocks/>
          </p:cNvSpPr>
          <p:nvPr/>
        </p:nvSpPr>
        <p:spPr bwMode="auto">
          <a:xfrm>
            <a:off x="6021388" y="2681288"/>
            <a:ext cx="1074737" cy="566737"/>
          </a:xfrm>
          <a:custGeom>
            <a:avLst/>
            <a:gdLst>
              <a:gd name="T0" fmla="*/ 1011443 w 1075054"/>
              <a:gd name="T1" fmla="*/ 0 h 567689"/>
              <a:gd name="T2" fmla="*/ 51726 w 1075054"/>
              <a:gd name="T3" fmla="*/ 193 h 567689"/>
              <a:gd name="T4" fmla="*/ 15010 w 1075054"/>
              <a:gd name="T5" fmla="*/ 17583 h 567689"/>
              <a:gd name="T6" fmla="*/ 0 w 1075054"/>
              <a:gd name="T7" fmla="*/ 54790 h 567689"/>
              <a:gd name="T8" fmla="*/ 193 w 1075054"/>
              <a:gd name="T9" fmla="*/ 497704 h 567689"/>
              <a:gd name="T10" fmla="*/ 18109 w 1075054"/>
              <a:gd name="T11" fmla="*/ 533372 h 567689"/>
              <a:gd name="T12" fmla="*/ 56399 w 1075054"/>
              <a:gd name="T13" fmla="*/ 547944 h 567689"/>
              <a:gd name="T14" fmla="*/ 1016131 w 1075054"/>
              <a:gd name="T15" fmla="*/ 547757 h 567689"/>
              <a:gd name="T16" fmla="*/ 1052852 w 1075054"/>
              <a:gd name="T17" fmla="*/ 530361 h 567689"/>
              <a:gd name="T18" fmla="*/ 1067849 w 1075054"/>
              <a:gd name="T19" fmla="*/ 493152 h 567689"/>
              <a:gd name="T20" fmla="*/ 1067658 w 1075054"/>
              <a:gd name="T21" fmla="*/ 50238 h 567689"/>
              <a:gd name="T22" fmla="*/ 1049752 w 1075054"/>
              <a:gd name="T23" fmla="*/ 14570 h 567689"/>
              <a:gd name="T24" fmla="*/ 1011443 w 1075054"/>
              <a:gd name="T25" fmla="*/ 0 h 5676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075054" h="567689">
                <a:moveTo>
                  <a:pt x="1017727" y="0"/>
                </a:moveTo>
                <a:lnTo>
                  <a:pt x="52041" y="193"/>
                </a:lnTo>
                <a:lnTo>
                  <a:pt x="15094" y="18214"/>
                </a:lnTo>
                <a:lnTo>
                  <a:pt x="0" y="56756"/>
                </a:lnTo>
                <a:lnTo>
                  <a:pt x="193" y="515559"/>
                </a:lnTo>
                <a:lnTo>
                  <a:pt x="18214" y="552507"/>
                </a:lnTo>
                <a:lnTo>
                  <a:pt x="56756" y="567601"/>
                </a:lnTo>
                <a:lnTo>
                  <a:pt x="1022443" y="567408"/>
                </a:lnTo>
                <a:lnTo>
                  <a:pt x="1059393" y="549386"/>
                </a:lnTo>
                <a:lnTo>
                  <a:pt x="1074483" y="510844"/>
                </a:lnTo>
                <a:lnTo>
                  <a:pt x="1074290" y="52041"/>
                </a:lnTo>
                <a:lnTo>
                  <a:pt x="1056273" y="15094"/>
                </a:lnTo>
                <a:lnTo>
                  <a:pt x="1017727"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5558" name="object 22"/>
          <p:cNvSpPr>
            <a:spLocks/>
          </p:cNvSpPr>
          <p:nvPr/>
        </p:nvSpPr>
        <p:spPr bwMode="auto">
          <a:xfrm>
            <a:off x="6021388" y="2681288"/>
            <a:ext cx="1074737" cy="566737"/>
          </a:xfrm>
          <a:custGeom>
            <a:avLst/>
            <a:gdLst>
              <a:gd name="T0" fmla="*/ 0 w 1075054"/>
              <a:gd name="T1" fmla="*/ 54790 h 567689"/>
              <a:gd name="T2" fmla="*/ 15010 w 1075054"/>
              <a:gd name="T3" fmla="*/ 17583 h 567689"/>
              <a:gd name="T4" fmla="*/ 51726 w 1075054"/>
              <a:gd name="T5" fmla="*/ 193 h 567689"/>
              <a:gd name="T6" fmla="*/ 1011443 w 1075054"/>
              <a:gd name="T7" fmla="*/ 0 h 567689"/>
              <a:gd name="T8" fmla="*/ 1025713 w 1075054"/>
              <a:gd name="T9" fmla="*/ 1768 h 567689"/>
              <a:gd name="T10" fmla="*/ 1058599 w 1075054"/>
              <a:gd name="T11" fmla="*/ 24711 h 567689"/>
              <a:gd name="T12" fmla="*/ 1067849 w 1075054"/>
              <a:gd name="T13" fmla="*/ 493152 h 567689"/>
              <a:gd name="T14" fmla="*/ 1066029 w 1075054"/>
              <a:gd name="T15" fmla="*/ 507011 h 567689"/>
              <a:gd name="T16" fmla="*/ 1042413 w 1075054"/>
              <a:gd name="T17" fmla="*/ 538956 h 567689"/>
              <a:gd name="T18" fmla="*/ 56399 w 1075054"/>
              <a:gd name="T19" fmla="*/ 547944 h 567689"/>
              <a:gd name="T20" fmla="*/ 42147 w 1075054"/>
              <a:gd name="T21" fmla="*/ 546175 h 567689"/>
              <a:gd name="T22" fmla="*/ 9247 w 1075054"/>
              <a:gd name="T23" fmla="*/ 523232 h 567689"/>
              <a:gd name="T24" fmla="*/ 0 w 1075054"/>
              <a:gd name="T25" fmla="*/ 54790 h 5676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075054" h="567689">
                <a:moveTo>
                  <a:pt x="0" y="56756"/>
                </a:moveTo>
                <a:lnTo>
                  <a:pt x="15094" y="18214"/>
                </a:lnTo>
                <a:lnTo>
                  <a:pt x="52041" y="193"/>
                </a:lnTo>
                <a:lnTo>
                  <a:pt x="1017727" y="0"/>
                </a:lnTo>
                <a:lnTo>
                  <a:pt x="1032086" y="1831"/>
                </a:lnTo>
                <a:lnTo>
                  <a:pt x="1065176" y="25599"/>
                </a:lnTo>
                <a:lnTo>
                  <a:pt x="1074483" y="510844"/>
                </a:lnTo>
                <a:lnTo>
                  <a:pt x="1072652" y="525200"/>
                </a:lnTo>
                <a:lnTo>
                  <a:pt x="1048889" y="558290"/>
                </a:lnTo>
                <a:lnTo>
                  <a:pt x="56756" y="567601"/>
                </a:lnTo>
                <a:lnTo>
                  <a:pt x="42400" y="565769"/>
                </a:lnTo>
                <a:lnTo>
                  <a:pt x="9310" y="542001"/>
                </a:lnTo>
                <a:lnTo>
                  <a:pt x="0" y="56756"/>
                </a:lnTo>
                <a:close/>
              </a:path>
            </a:pathLst>
          </a:custGeom>
          <a:noFill/>
          <a:ln w="25399">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5559" name="object 23"/>
          <p:cNvSpPr txBox="1">
            <a:spLocks noChangeArrowheads="1"/>
          </p:cNvSpPr>
          <p:nvPr/>
        </p:nvSpPr>
        <p:spPr bwMode="auto">
          <a:xfrm>
            <a:off x="6164263" y="2795588"/>
            <a:ext cx="7889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50800" indent="-38100">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lnSpc>
                <a:spcPts val="1250"/>
              </a:lnSpc>
              <a:spcBef>
                <a:spcPct val="0"/>
              </a:spcBef>
              <a:buClrTx/>
              <a:buSzTx/>
              <a:buFontTx/>
              <a:buNone/>
            </a:pPr>
            <a:r>
              <a:rPr lang="en-US" altLang="en-US" sz="1200">
                <a:solidFill>
                  <a:srgbClr val="FFFFFF"/>
                </a:solidFill>
                <a:cs typeface="Arial" panose="020B0604020202020204" pitchFamily="34" charset="0"/>
              </a:rPr>
              <a:t>AETC sole customer</a:t>
            </a:r>
            <a:endParaRPr lang="en-US" altLang="en-US" sz="1200" b="0">
              <a:cs typeface="Arial" panose="020B0604020202020204" pitchFamily="34" charset="0"/>
            </a:endParaRPr>
          </a:p>
        </p:txBody>
      </p:sp>
      <p:sp>
        <p:nvSpPr>
          <p:cNvPr id="65560" name="object 24"/>
          <p:cNvSpPr>
            <a:spLocks/>
          </p:cNvSpPr>
          <p:nvPr/>
        </p:nvSpPr>
        <p:spPr bwMode="auto">
          <a:xfrm>
            <a:off x="4870450" y="3248025"/>
            <a:ext cx="1687513" cy="906463"/>
          </a:xfrm>
          <a:custGeom>
            <a:avLst/>
            <a:gdLst>
              <a:gd name="T0" fmla="*/ 1668536 w 1688465"/>
              <a:gd name="T1" fmla="*/ 0 h 906145"/>
              <a:gd name="T2" fmla="*/ 1668536 w 1688465"/>
              <a:gd name="T3" fmla="*/ 456205 h 906145"/>
              <a:gd name="T4" fmla="*/ 0 w 1688465"/>
              <a:gd name="T5" fmla="*/ 456205 h 906145"/>
              <a:gd name="T6" fmla="*/ 0 w 1688465"/>
              <a:gd name="T7" fmla="*/ 912412 h 90614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88465" h="906145">
                <a:moveTo>
                  <a:pt x="1688414" y="0"/>
                </a:moveTo>
                <a:lnTo>
                  <a:pt x="1688414" y="452856"/>
                </a:lnTo>
                <a:lnTo>
                  <a:pt x="0" y="452856"/>
                </a:lnTo>
                <a:lnTo>
                  <a:pt x="0" y="905713"/>
                </a:lnTo>
              </a:path>
            </a:pathLst>
          </a:custGeom>
          <a:noFill/>
          <a:ln w="25400">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5561" name="object 25"/>
          <p:cNvSpPr>
            <a:spLocks/>
          </p:cNvSpPr>
          <p:nvPr/>
        </p:nvSpPr>
        <p:spPr bwMode="auto">
          <a:xfrm>
            <a:off x="4343400" y="4154488"/>
            <a:ext cx="1052513" cy="1077912"/>
          </a:xfrm>
          <a:custGeom>
            <a:avLst/>
            <a:gdLst>
              <a:gd name="T0" fmla="*/ 941567 w 1052829"/>
              <a:gd name="T1" fmla="*/ 0 h 1077595"/>
              <a:gd name="T2" fmla="*/ 94058 w 1052829"/>
              <a:gd name="T3" fmla="*/ 530 h 1077595"/>
              <a:gd name="T4" fmla="*/ 54026 w 1052829"/>
              <a:gd name="T5" fmla="*/ 13194 h 1077595"/>
              <a:gd name="T6" fmla="*/ 22768 w 1052829"/>
              <a:gd name="T7" fmla="*/ 39952 h 1077595"/>
              <a:gd name="T8" fmla="*/ 3914 w 1052829"/>
              <a:gd name="T9" fmla="*/ 77150 h 1077595"/>
              <a:gd name="T10" fmla="*/ 0 w 1052829"/>
              <a:gd name="T11" fmla="*/ 105933 h 1077595"/>
              <a:gd name="T12" fmla="*/ 530 w 1052829"/>
              <a:gd name="T13" fmla="*/ 988897 h 1077595"/>
              <a:gd name="T14" fmla="*/ 13023 w 1052829"/>
              <a:gd name="T15" fmla="*/ 1029430 h 1077595"/>
              <a:gd name="T16" fmla="*/ 39442 w 1052829"/>
              <a:gd name="T17" fmla="*/ 1061072 h 1077595"/>
              <a:gd name="T18" fmla="*/ 76180 w 1052829"/>
              <a:gd name="T19" fmla="*/ 1080170 h 1077595"/>
              <a:gd name="T20" fmla="*/ 104620 w 1052829"/>
              <a:gd name="T21" fmla="*/ 1084131 h 1077595"/>
              <a:gd name="T22" fmla="*/ 952136 w 1052829"/>
              <a:gd name="T23" fmla="*/ 1083596 h 1077595"/>
              <a:gd name="T24" fmla="*/ 992162 w 1052829"/>
              <a:gd name="T25" fmla="*/ 1070941 h 1077595"/>
              <a:gd name="T26" fmla="*/ 1023412 w 1052829"/>
              <a:gd name="T27" fmla="*/ 1044190 h 1077595"/>
              <a:gd name="T28" fmla="*/ 1042277 w 1052829"/>
              <a:gd name="T29" fmla="*/ 1006993 h 1077595"/>
              <a:gd name="T30" fmla="*/ 1046188 w 1052829"/>
              <a:gd name="T31" fmla="*/ 978195 h 1077595"/>
              <a:gd name="T32" fmla="*/ 1045661 w 1052829"/>
              <a:gd name="T33" fmla="*/ 95236 h 1077595"/>
              <a:gd name="T34" fmla="*/ 1033161 w 1052829"/>
              <a:gd name="T35" fmla="*/ 54704 h 1077595"/>
              <a:gd name="T36" fmla="*/ 1006737 w 1052829"/>
              <a:gd name="T37" fmla="*/ 23066 h 1077595"/>
              <a:gd name="T38" fmla="*/ 970003 w 1052829"/>
              <a:gd name="T39" fmla="*/ 3957 h 1077595"/>
              <a:gd name="T40" fmla="*/ 941567 w 1052829"/>
              <a:gd name="T41" fmla="*/ 0 h 107759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052829" h="1077595">
                <a:moveTo>
                  <a:pt x="947521" y="0"/>
                </a:moveTo>
                <a:lnTo>
                  <a:pt x="94646" y="530"/>
                </a:lnTo>
                <a:lnTo>
                  <a:pt x="54362" y="13110"/>
                </a:lnTo>
                <a:lnTo>
                  <a:pt x="22915" y="39700"/>
                </a:lnTo>
                <a:lnTo>
                  <a:pt x="3935" y="76667"/>
                </a:lnTo>
                <a:lnTo>
                  <a:pt x="0" y="105282"/>
                </a:lnTo>
                <a:lnTo>
                  <a:pt x="530" y="982808"/>
                </a:lnTo>
                <a:lnTo>
                  <a:pt x="13107" y="1023092"/>
                </a:lnTo>
                <a:lnTo>
                  <a:pt x="39694" y="1054539"/>
                </a:lnTo>
                <a:lnTo>
                  <a:pt x="76663" y="1073519"/>
                </a:lnTo>
                <a:lnTo>
                  <a:pt x="105282" y="1077455"/>
                </a:lnTo>
                <a:lnTo>
                  <a:pt x="958156" y="1076924"/>
                </a:lnTo>
                <a:lnTo>
                  <a:pt x="998436" y="1064347"/>
                </a:lnTo>
                <a:lnTo>
                  <a:pt x="1029884" y="1037760"/>
                </a:lnTo>
                <a:lnTo>
                  <a:pt x="1048868" y="1000792"/>
                </a:lnTo>
                <a:lnTo>
                  <a:pt x="1052804" y="972172"/>
                </a:lnTo>
                <a:lnTo>
                  <a:pt x="1052274" y="94648"/>
                </a:lnTo>
                <a:lnTo>
                  <a:pt x="1039694" y="54368"/>
                </a:lnTo>
                <a:lnTo>
                  <a:pt x="1013104" y="22919"/>
                </a:lnTo>
                <a:lnTo>
                  <a:pt x="976137" y="3936"/>
                </a:lnTo>
                <a:lnTo>
                  <a:pt x="947521"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5562" name="object 26"/>
          <p:cNvSpPr>
            <a:spLocks/>
          </p:cNvSpPr>
          <p:nvPr/>
        </p:nvSpPr>
        <p:spPr bwMode="auto">
          <a:xfrm>
            <a:off x="4343400" y="4154488"/>
            <a:ext cx="1052513" cy="1077912"/>
          </a:xfrm>
          <a:custGeom>
            <a:avLst/>
            <a:gdLst>
              <a:gd name="T0" fmla="*/ 0 w 1052829"/>
              <a:gd name="T1" fmla="*/ 105933 h 1077595"/>
              <a:gd name="T2" fmla="*/ 8590 w 1052829"/>
              <a:gd name="T3" fmla="*/ 63815 h 1077595"/>
              <a:gd name="T4" fmla="*/ 31982 w 1052829"/>
              <a:gd name="T5" fmla="*/ 29693 h 1077595"/>
              <a:gd name="T6" fmla="*/ 66568 w 1052829"/>
              <a:gd name="T7" fmla="*/ 7222 h 1077595"/>
              <a:gd name="T8" fmla="*/ 941567 w 1052829"/>
              <a:gd name="T9" fmla="*/ 0 h 1077595"/>
              <a:gd name="T10" fmla="*/ 956090 w 1052829"/>
              <a:gd name="T11" fmla="*/ 1006 h 1077595"/>
              <a:gd name="T12" fmla="*/ 995461 w 1052829"/>
              <a:gd name="T13" fmla="*/ 15111 h 1077595"/>
              <a:gd name="T14" fmla="*/ 1025721 w 1052829"/>
              <a:gd name="T15" fmla="*/ 42998 h 1077595"/>
              <a:gd name="T16" fmla="*/ 1043263 w 1052829"/>
              <a:gd name="T17" fmla="*/ 80968 h 1077595"/>
              <a:gd name="T18" fmla="*/ 1046188 w 1052829"/>
              <a:gd name="T19" fmla="*/ 978195 h 1077595"/>
              <a:gd name="T20" fmla="*/ 1045188 w 1052829"/>
              <a:gd name="T21" fmla="*/ 992904 h 1077595"/>
              <a:gd name="T22" fmla="*/ 1031255 w 1052829"/>
              <a:gd name="T23" fmla="*/ 1032770 h 1077595"/>
              <a:gd name="T24" fmla="*/ 1003731 w 1052829"/>
              <a:gd name="T25" fmla="*/ 1063410 h 1077595"/>
              <a:gd name="T26" fmla="*/ 966229 w 1052829"/>
              <a:gd name="T27" fmla="*/ 1081170 h 1077595"/>
              <a:gd name="T28" fmla="*/ 104620 w 1052829"/>
              <a:gd name="T29" fmla="*/ 1084131 h 1077595"/>
              <a:gd name="T30" fmla="*/ 90098 w 1052829"/>
              <a:gd name="T31" fmla="*/ 1083119 h 1077595"/>
              <a:gd name="T32" fmla="*/ 50728 w 1052829"/>
              <a:gd name="T33" fmla="*/ 1069013 h 1077595"/>
              <a:gd name="T34" fmla="*/ 20466 w 1052829"/>
              <a:gd name="T35" fmla="*/ 1041146 h 1077595"/>
              <a:gd name="T36" fmla="*/ 2921 w 1052829"/>
              <a:gd name="T37" fmla="*/ 1003171 h 1077595"/>
              <a:gd name="T38" fmla="*/ 0 w 1052829"/>
              <a:gd name="T39" fmla="*/ 105933 h 107759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052829" h="1077595">
                <a:moveTo>
                  <a:pt x="0" y="105282"/>
                </a:moveTo>
                <a:lnTo>
                  <a:pt x="8653" y="63416"/>
                </a:lnTo>
                <a:lnTo>
                  <a:pt x="32192" y="29504"/>
                </a:lnTo>
                <a:lnTo>
                  <a:pt x="66988" y="7180"/>
                </a:lnTo>
                <a:lnTo>
                  <a:pt x="947521" y="0"/>
                </a:lnTo>
                <a:lnTo>
                  <a:pt x="962136" y="1006"/>
                </a:lnTo>
                <a:lnTo>
                  <a:pt x="1001755" y="15027"/>
                </a:lnTo>
                <a:lnTo>
                  <a:pt x="1032208" y="42725"/>
                </a:lnTo>
                <a:lnTo>
                  <a:pt x="1049861" y="80464"/>
                </a:lnTo>
                <a:lnTo>
                  <a:pt x="1052804" y="972172"/>
                </a:lnTo>
                <a:lnTo>
                  <a:pt x="1051798" y="986790"/>
                </a:lnTo>
                <a:lnTo>
                  <a:pt x="1037776" y="1026411"/>
                </a:lnTo>
                <a:lnTo>
                  <a:pt x="1010079" y="1056862"/>
                </a:lnTo>
                <a:lnTo>
                  <a:pt x="972339" y="1074513"/>
                </a:lnTo>
                <a:lnTo>
                  <a:pt x="105282" y="1077455"/>
                </a:lnTo>
                <a:lnTo>
                  <a:pt x="90665" y="1076449"/>
                </a:lnTo>
                <a:lnTo>
                  <a:pt x="51043" y="1062430"/>
                </a:lnTo>
                <a:lnTo>
                  <a:pt x="20592" y="1034735"/>
                </a:lnTo>
                <a:lnTo>
                  <a:pt x="2942" y="996994"/>
                </a:lnTo>
                <a:lnTo>
                  <a:pt x="0" y="105282"/>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5563" name="object 27"/>
          <p:cNvSpPr txBox="1">
            <a:spLocks noChangeArrowheads="1"/>
          </p:cNvSpPr>
          <p:nvPr/>
        </p:nvSpPr>
        <p:spPr bwMode="auto">
          <a:xfrm>
            <a:off x="4441825" y="4287838"/>
            <a:ext cx="855663"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03188">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lnSpc>
                <a:spcPts val="1250"/>
              </a:lnSpc>
              <a:spcBef>
                <a:spcPct val="0"/>
              </a:spcBef>
              <a:buClrTx/>
              <a:buSzTx/>
              <a:buFontTx/>
              <a:buNone/>
            </a:pPr>
            <a:r>
              <a:rPr lang="en-US" altLang="en-US" sz="1200">
                <a:solidFill>
                  <a:srgbClr val="FFFFFF"/>
                </a:solidFill>
                <a:cs typeface="Arial" panose="020B0604020202020204" pitchFamily="34" charset="0"/>
              </a:rPr>
              <a:t>Separate PPBE</a:t>
            </a:r>
            <a:endParaRPr lang="en-US" altLang="en-US" sz="1200" b="0">
              <a:cs typeface="Arial" panose="020B0604020202020204" pitchFamily="34" charset="0"/>
            </a:endParaRPr>
          </a:p>
          <a:p>
            <a:pPr algn="ctr">
              <a:lnSpc>
                <a:spcPts val="1125"/>
              </a:lnSpc>
              <a:spcBef>
                <a:spcPct val="0"/>
              </a:spcBef>
              <a:buClrTx/>
              <a:buSzTx/>
              <a:buFontTx/>
              <a:buNone/>
            </a:pPr>
            <a:r>
              <a:rPr lang="en-US" altLang="en-US" sz="1200">
                <a:solidFill>
                  <a:srgbClr val="FFFFFF"/>
                </a:solidFill>
                <a:cs typeface="Arial" panose="020B0604020202020204" pitchFamily="34" charset="0"/>
              </a:rPr>
              <a:t>process for</a:t>
            </a:r>
            <a:endParaRPr lang="en-US" altLang="en-US" sz="1200" b="0">
              <a:cs typeface="Arial" panose="020B0604020202020204" pitchFamily="34" charset="0"/>
            </a:endParaRPr>
          </a:p>
          <a:p>
            <a:pPr algn="ctr">
              <a:lnSpc>
                <a:spcPts val="1250"/>
              </a:lnSpc>
              <a:spcBef>
                <a:spcPts val="100"/>
              </a:spcBef>
              <a:buClrTx/>
              <a:buSzTx/>
              <a:buFontTx/>
              <a:buNone/>
            </a:pPr>
            <a:r>
              <a:rPr lang="en-US" altLang="en-US" sz="1200">
                <a:solidFill>
                  <a:srgbClr val="FFFFFF"/>
                </a:solidFill>
                <a:cs typeface="Arial" panose="020B0604020202020204" pitchFamily="34" charset="0"/>
              </a:rPr>
              <a:t>other T-38 owners</a:t>
            </a:r>
            <a:endParaRPr lang="en-US" altLang="en-US" sz="1200" b="0">
              <a:cs typeface="Arial" panose="020B0604020202020204" pitchFamily="34" charset="0"/>
            </a:endParaRPr>
          </a:p>
        </p:txBody>
      </p:sp>
      <p:sp>
        <p:nvSpPr>
          <p:cNvPr id="65564" name="object 28"/>
          <p:cNvSpPr>
            <a:spLocks/>
          </p:cNvSpPr>
          <p:nvPr/>
        </p:nvSpPr>
        <p:spPr bwMode="auto">
          <a:xfrm>
            <a:off x="6561138" y="3248025"/>
            <a:ext cx="0" cy="863600"/>
          </a:xfrm>
          <a:custGeom>
            <a:avLst/>
            <a:gdLst>
              <a:gd name="T0" fmla="*/ 0 h 863600"/>
              <a:gd name="T1" fmla="*/ 863523 h 863600"/>
              <a:gd name="T2" fmla="*/ 0 60000 65536"/>
              <a:gd name="T3" fmla="*/ 0 60000 65536"/>
            </a:gdLst>
            <a:ahLst/>
            <a:cxnLst>
              <a:cxn ang="T2">
                <a:pos x="0" y="T0"/>
              </a:cxn>
              <a:cxn ang="T3">
                <a:pos x="0" y="T1"/>
              </a:cxn>
            </a:cxnLst>
            <a:rect l="0" t="0" r="r" b="b"/>
            <a:pathLst>
              <a:path h="863600">
                <a:moveTo>
                  <a:pt x="0" y="0"/>
                </a:moveTo>
                <a:lnTo>
                  <a:pt x="0" y="863523"/>
                </a:lnTo>
              </a:path>
            </a:pathLst>
          </a:custGeom>
          <a:noFill/>
          <a:ln w="4318">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5565" name="object 29"/>
          <p:cNvSpPr>
            <a:spLocks/>
          </p:cNvSpPr>
          <p:nvPr/>
        </p:nvSpPr>
        <p:spPr bwMode="auto">
          <a:xfrm>
            <a:off x="5748338" y="4111625"/>
            <a:ext cx="1628775" cy="1428750"/>
          </a:xfrm>
          <a:custGeom>
            <a:avLst/>
            <a:gdLst>
              <a:gd name="T0" fmla="*/ 1463176 w 1630045"/>
              <a:gd name="T1" fmla="*/ 0 h 1427479"/>
              <a:gd name="T2" fmla="*/ 127496 w 1630045"/>
              <a:gd name="T3" fmla="*/ 613 h 1427479"/>
              <a:gd name="T4" fmla="*/ 86782 w 1630045"/>
              <a:gd name="T5" fmla="*/ 10979 h 1427479"/>
              <a:gd name="T6" fmla="*/ 51730 w 1630045"/>
              <a:gd name="T7" fmla="*/ 32654 h 1427479"/>
              <a:gd name="T8" fmla="*/ 24289 w 1630045"/>
              <a:gd name="T9" fmla="*/ 63622 h 1427479"/>
              <a:gd name="T10" fmla="*/ 6396 w 1630045"/>
              <a:gd name="T11" fmla="*/ 101873 h 1427479"/>
              <a:gd name="T12" fmla="*/ 0 w 1630045"/>
              <a:gd name="T13" fmla="*/ 145389 h 1427479"/>
              <a:gd name="T14" fmla="*/ 592 w 1630045"/>
              <a:gd name="T15" fmla="*/ 1321804 h 1427479"/>
              <a:gd name="T16" fmla="*/ 10599 w 1630045"/>
              <a:gd name="T17" fmla="*/ 1363967 h 1427479"/>
              <a:gd name="T18" fmla="*/ 31516 w 1630045"/>
              <a:gd name="T19" fmla="*/ 1400271 h 1427479"/>
              <a:gd name="T20" fmla="*/ 61427 w 1630045"/>
              <a:gd name="T21" fmla="*/ 1428696 h 1427479"/>
              <a:gd name="T22" fmla="*/ 98358 w 1630045"/>
              <a:gd name="T23" fmla="*/ 1447227 h 1427479"/>
              <a:gd name="T24" fmla="*/ 140380 w 1630045"/>
              <a:gd name="T25" fmla="*/ 1453853 h 1427479"/>
              <a:gd name="T26" fmla="*/ 1476059 w 1630045"/>
              <a:gd name="T27" fmla="*/ 1453249 h 1427479"/>
              <a:gd name="T28" fmla="*/ 1516773 w 1630045"/>
              <a:gd name="T29" fmla="*/ 1442880 h 1427479"/>
              <a:gd name="T30" fmla="*/ 1551825 w 1630045"/>
              <a:gd name="T31" fmla="*/ 1421202 h 1427479"/>
              <a:gd name="T32" fmla="*/ 1579269 w 1630045"/>
              <a:gd name="T33" fmla="*/ 1390231 h 1427479"/>
              <a:gd name="T34" fmla="*/ 1597163 w 1630045"/>
              <a:gd name="T35" fmla="*/ 1351980 h 1427479"/>
              <a:gd name="T36" fmla="*/ 1603559 w 1630045"/>
              <a:gd name="T37" fmla="*/ 1308467 h 1427479"/>
              <a:gd name="T38" fmla="*/ 1602966 w 1630045"/>
              <a:gd name="T39" fmla="*/ 132047 h 1427479"/>
              <a:gd name="T40" fmla="*/ 1592959 w 1630045"/>
              <a:gd name="T41" fmla="*/ 89886 h 1427479"/>
              <a:gd name="T42" fmla="*/ 1572035 w 1630045"/>
              <a:gd name="T43" fmla="*/ 53581 h 1427479"/>
              <a:gd name="T44" fmla="*/ 1542132 w 1630045"/>
              <a:gd name="T45" fmla="*/ 25154 h 1427479"/>
              <a:gd name="T46" fmla="*/ 1505197 w 1630045"/>
              <a:gd name="T47" fmla="*/ 6628 h 1427479"/>
              <a:gd name="T48" fmla="*/ 1463176 w 1630045"/>
              <a:gd name="T49" fmla="*/ 0 h 142747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630045" h="1427479">
                <a:moveTo>
                  <a:pt x="1487322" y="0"/>
                </a:moveTo>
                <a:lnTo>
                  <a:pt x="129601" y="592"/>
                </a:lnTo>
                <a:lnTo>
                  <a:pt x="88215" y="10769"/>
                </a:lnTo>
                <a:lnTo>
                  <a:pt x="52585" y="32045"/>
                </a:lnTo>
                <a:lnTo>
                  <a:pt x="24688" y="62444"/>
                </a:lnTo>
                <a:lnTo>
                  <a:pt x="6501" y="99987"/>
                </a:lnTo>
                <a:lnTo>
                  <a:pt x="0" y="142697"/>
                </a:lnTo>
                <a:lnTo>
                  <a:pt x="592" y="1297330"/>
                </a:lnTo>
                <a:lnTo>
                  <a:pt x="10767" y="1338713"/>
                </a:lnTo>
                <a:lnTo>
                  <a:pt x="32041" y="1374343"/>
                </a:lnTo>
                <a:lnTo>
                  <a:pt x="62439" y="1402241"/>
                </a:lnTo>
                <a:lnTo>
                  <a:pt x="99982" y="1420431"/>
                </a:lnTo>
                <a:lnTo>
                  <a:pt x="142697" y="1426933"/>
                </a:lnTo>
                <a:lnTo>
                  <a:pt x="1500418" y="1426341"/>
                </a:lnTo>
                <a:lnTo>
                  <a:pt x="1541804" y="1416164"/>
                </a:lnTo>
                <a:lnTo>
                  <a:pt x="1577434" y="1394887"/>
                </a:lnTo>
                <a:lnTo>
                  <a:pt x="1605330" y="1364489"/>
                </a:lnTo>
                <a:lnTo>
                  <a:pt x="1623518" y="1326946"/>
                </a:lnTo>
                <a:lnTo>
                  <a:pt x="1630019" y="1284236"/>
                </a:lnTo>
                <a:lnTo>
                  <a:pt x="1629426" y="129603"/>
                </a:lnTo>
                <a:lnTo>
                  <a:pt x="1619251" y="88220"/>
                </a:lnTo>
                <a:lnTo>
                  <a:pt x="1597977" y="52590"/>
                </a:lnTo>
                <a:lnTo>
                  <a:pt x="1567580" y="24692"/>
                </a:lnTo>
                <a:lnTo>
                  <a:pt x="1530036" y="6502"/>
                </a:lnTo>
                <a:lnTo>
                  <a:pt x="1487322"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5566" name="object 30"/>
          <p:cNvSpPr>
            <a:spLocks/>
          </p:cNvSpPr>
          <p:nvPr/>
        </p:nvSpPr>
        <p:spPr bwMode="auto">
          <a:xfrm>
            <a:off x="5748338" y="4111625"/>
            <a:ext cx="1628775" cy="1428750"/>
          </a:xfrm>
          <a:custGeom>
            <a:avLst/>
            <a:gdLst>
              <a:gd name="T0" fmla="*/ 0 w 1630045"/>
              <a:gd name="T1" fmla="*/ 145389 h 1427479"/>
              <a:gd name="T2" fmla="*/ 6396 w 1630045"/>
              <a:gd name="T3" fmla="*/ 101873 h 1427479"/>
              <a:gd name="T4" fmla="*/ 24289 w 1630045"/>
              <a:gd name="T5" fmla="*/ 63622 h 1427479"/>
              <a:gd name="T6" fmla="*/ 51730 w 1630045"/>
              <a:gd name="T7" fmla="*/ 32654 h 1427479"/>
              <a:gd name="T8" fmla="*/ 86782 w 1630045"/>
              <a:gd name="T9" fmla="*/ 10979 h 1427479"/>
              <a:gd name="T10" fmla="*/ 127496 w 1630045"/>
              <a:gd name="T11" fmla="*/ 613 h 1427479"/>
              <a:gd name="T12" fmla="*/ 1463176 w 1630045"/>
              <a:gd name="T13" fmla="*/ 0 h 1427479"/>
              <a:gd name="T14" fmla="*/ 1477627 w 1630045"/>
              <a:gd name="T15" fmla="*/ 767 h 1427479"/>
              <a:gd name="T16" fmla="*/ 1518169 w 1630045"/>
              <a:gd name="T17" fmla="*/ 11574 h 1427479"/>
              <a:gd name="T18" fmla="*/ 1552976 w 1630045"/>
              <a:gd name="T19" fmla="*/ 33635 h 1427479"/>
              <a:gd name="T20" fmla="*/ 1580102 w 1630045"/>
              <a:gd name="T21" fmla="*/ 64907 h 1427479"/>
              <a:gd name="T22" fmla="*/ 1597611 w 1630045"/>
              <a:gd name="T23" fmla="*/ 103388 h 1427479"/>
              <a:gd name="T24" fmla="*/ 1603559 w 1630045"/>
              <a:gd name="T25" fmla="*/ 1308467 h 1427479"/>
              <a:gd name="T26" fmla="*/ 1602820 w 1630045"/>
              <a:gd name="T27" fmla="*/ 1323432 h 1427479"/>
              <a:gd name="T28" fmla="*/ 1592380 w 1630045"/>
              <a:gd name="T29" fmla="*/ 1365413 h 1427479"/>
              <a:gd name="T30" fmla="*/ 1571086 w 1630045"/>
              <a:gd name="T31" fmla="*/ 1401463 h 1427479"/>
              <a:gd name="T32" fmla="*/ 1540891 w 1630045"/>
              <a:gd name="T33" fmla="*/ 1429561 h 1427479"/>
              <a:gd name="T34" fmla="*/ 1503736 w 1630045"/>
              <a:gd name="T35" fmla="*/ 1447693 h 1427479"/>
              <a:gd name="T36" fmla="*/ 140380 w 1630045"/>
              <a:gd name="T37" fmla="*/ 1453853 h 1427479"/>
              <a:gd name="T38" fmla="*/ 125929 w 1630045"/>
              <a:gd name="T39" fmla="*/ 1453092 h 1427479"/>
              <a:gd name="T40" fmla="*/ 85386 w 1630045"/>
              <a:gd name="T41" fmla="*/ 1442274 h 1427479"/>
              <a:gd name="T42" fmla="*/ 50577 w 1630045"/>
              <a:gd name="T43" fmla="*/ 1420219 h 1427479"/>
              <a:gd name="T44" fmla="*/ 23456 w 1630045"/>
              <a:gd name="T45" fmla="*/ 1388945 h 1427479"/>
              <a:gd name="T46" fmla="*/ 5940 w 1630045"/>
              <a:gd name="T47" fmla="*/ 1350464 h 1427479"/>
              <a:gd name="T48" fmla="*/ 0 w 1630045"/>
              <a:gd name="T49" fmla="*/ 145389 h 142747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630045" h="1427479">
                <a:moveTo>
                  <a:pt x="0" y="142697"/>
                </a:moveTo>
                <a:lnTo>
                  <a:pt x="6501" y="99987"/>
                </a:lnTo>
                <a:lnTo>
                  <a:pt x="24688" y="62444"/>
                </a:lnTo>
                <a:lnTo>
                  <a:pt x="52585" y="32045"/>
                </a:lnTo>
                <a:lnTo>
                  <a:pt x="88215" y="10769"/>
                </a:lnTo>
                <a:lnTo>
                  <a:pt x="129601" y="592"/>
                </a:lnTo>
                <a:lnTo>
                  <a:pt x="1487322" y="0"/>
                </a:lnTo>
                <a:lnTo>
                  <a:pt x="1502012" y="746"/>
                </a:lnTo>
                <a:lnTo>
                  <a:pt x="1543223" y="11364"/>
                </a:lnTo>
                <a:lnTo>
                  <a:pt x="1578604" y="33010"/>
                </a:lnTo>
                <a:lnTo>
                  <a:pt x="1606180" y="63705"/>
                </a:lnTo>
                <a:lnTo>
                  <a:pt x="1623974" y="101473"/>
                </a:lnTo>
                <a:lnTo>
                  <a:pt x="1630019" y="1284236"/>
                </a:lnTo>
                <a:lnTo>
                  <a:pt x="1629272" y="1298925"/>
                </a:lnTo>
                <a:lnTo>
                  <a:pt x="1618656" y="1340132"/>
                </a:lnTo>
                <a:lnTo>
                  <a:pt x="1597013" y="1375513"/>
                </a:lnTo>
                <a:lnTo>
                  <a:pt x="1566319" y="1403091"/>
                </a:lnTo>
                <a:lnTo>
                  <a:pt x="1528551" y="1420887"/>
                </a:lnTo>
                <a:lnTo>
                  <a:pt x="142697" y="1426933"/>
                </a:lnTo>
                <a:lnTo>
                  <a:pt x="128006" y="1426186"/>
                </a:lnTo>
                <a:lnTo>
                  <a:pt x="86796" y="1415568"/>
                </a:lnTo>
                <a:lnTo>
                  <a:pt x="51414" y="1393923"/>
                </a:lnTo>
                <a:lnTo>
                  <a:pt x="23839" y="1363228"/>
                </a:lnTo>
                <a:lnTo>
                  <a:pt x="6045" y="1325460"/>
                </a:lnTo>
                <a:lnTo>
                  <a:pt x="0" y="142697"/>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5567" name="object 31"/>
          <p:cNvSpPr txBox="1">
            <a:spLocks noChangeArrowheads="1"/>
          </p:cNvSpPr>
          <p:nvPr/>
        </p:nvSpPr>
        <p:spPr bwMode="auto">
          <a:xfrm>
            <a:off x="5884863" y="4262438"/>
            <a:ext cx="1357312" cy="1125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lnSpc>
                <a:spcPct val="86000"/>
              </a:lnSpc>
              <a:spcBef>
                <a:spcPct val="0"/>
              </a:spcBef>
              <a:buClrTx/>
              <a:buSzTx/>
              <a:buFontTx/>
              <a:buNone/>
            </a:pPr>
            <a:r>
              <a:rPr lang="en-US" altLang="en-US" sz="1200">
                <a:solidFill>
                  <a:srgbClr val="FFFFFF"/>
                </a:solidFill>
                <a:cs typeface="Arial" panose="020B0604020202020204" pitchFamily="34" charset="0"/>
              </a:rPr>
              <a:t>Separate Planning Programming Budgeting and Execution (PPBE) process for APT derivative use capabilities</a:t>
            </a:r>
            <a:endParaRPr lang="en-US" altLang="en-US" sz="1200" b="0">
              <a:cs typeface="Arial" panose="020B0604020202020204" pitchFamily="34" charset="0"/>
            </a:endParaRPr>
          </a:p>
        </p:txBody>
      </p:sp>
      <p:sp>
        <p:nvSpPr>
          <p:cNvPr id="65568" name="object 32"/>
          <p:cNvSpPr>
            <a:spLocks/>
          </p:cNvSpPr>
          <p:nvPr/>
        </p:nvSpPr>
        <p:spPr bwMode="auto">
          <a:xfrm>
            <a:off x="6557963" y="3248025"/>
            <a:ext cx="1514475" cy="908050"/>
          </a:xfrm>
          <a:custGeom>
            <a:avLst/>
            <a:gdLst>
              <a:gd name="T0" fmla="*/ 0 w 1513840"/>
              <a:gd name="T1" fmla="*/ 0 h 906779"/>
              <a:gd name="T2" fmla="*/ 0 w 1513840"/>
              <a:gd name="T3" fmla="*/ 466636 h 906779"/>
              <a:gd name="T4" fmla="*/ 1527025 w 1513840"/>
              <a:gd name="T5" fmla="*/ 466636 h 906779"/>
              <a:gd name="T6" fmla="*/ 1527025 w 1513840"/>
              <a:gd name="T7" fmla="*/ 933273 h 9067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13840" h="906779">
                <a:moveTo>
                  <a:pt x="0" y="0"/>
                </a:moveTo>
                <a:lnTo>
                  <a:pt x="0" y="453110"/>
                </a:lnTo>
                <a:lnTo>
                  <a:pt x="1513636" y="453110"/>
                </a:lnTo>
                <a:lnTo>
                  <a:pt x="1513636" y="906221"/>
                </a:lnTo>
              </a:path>
            </a:pathLst>
          </a:custGeom>
          <a:noFill/>
          <a:ln w="25400">
            <a:solidFill>
              <a:srgbClr val="2D2DB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5569" name="object 33"/>
          <p:cNvSpPr>
            <a:spLocks/>
          </p:cNvSpPr>
          <p:nvPr/>
        </p:nvSpPr>
        <p:spPr bwMode="auto">
          <a:xfrm>
            <a:off x="7624763" y="4154488"/>
            <a:ext cx="895350" cy="896937"/>
          </a:xfrm>
          <a:custGeom>
            <a:avLst/>
            <a:gdLst>
              <a:gd name="T0" fmla="*/ 782934 w 896620"/>
              <a:gd name="T1" fmla="*/ 0 h 896620"/>
              <a:gd name="T2" fmla="*/ 73129 w 896620"/>
              <a:gd name="T3" fmla="*/ 1132 h 896620"/>
              <a:gd name="T4" fmla="*/ 35743 w 896620"/>
              <a:gd name="T5" fmla="*/ 17322 h 896620"/>
              <a:gd name="T6" fmla="*/ 9746 w 896620"/>
              <a:gd name="T7" fmla="*/ 48722 h 896620"/>
              <a:gd name="T8" fmla="*/ 0 w 896620"/>
              <a:gd name="T9" fmla="*/ 90295 h 896620"/>
              <a:gd name="T10" fmla="*/ 1066 w 896620"/>
              <a:gd name="T11" fmla="*/ 812611 h 896620"/>
              <a:gd name="T12" fmla="*/ 9616 w 896620"/>
              <a:gd name="T13" fmla="*/ 853922 h 896620"/>
              <a:gd name="T14" fmla="*/ 35524 w 896620"/>
              <a:gd name="T15" fmla="*/ 885404 h 896620"/>
              <a:gd name="T16" fmla="*/ 72854 w 896620"/>
              <a:gd name="T17" fmla="*/ 901704 h 896620"/>
              <a:gd name="T18" fmla="*/ 86994 w 896620"/>
              <a:gd name="T19" fmla="*/ 902891 h 896620"/>
              <a:gd name="T20" fmla="*/ 796800 w 896620"/>
              <a:gd name="T21" fmla="*/ 901763 h 896620"/>
              <a:gd name="T22" fmla="*/ 834186 w 896620"/>
              <a:gd name="T23" fmla="*/ 885579 h 896620"/>
              <a:gd name="T24" fmla="*/ 860182 w 896620"/>
              <a:gd name="T25" fmla="*/ 854178 h 896620"/>
              <a:gd name="T26" fmla="*/ 869930 w 896620"/>
              <a:gd name="T27" fmla="*/ 812611 h 896620"/>
              <a:gd name="T28" fmla="*/ 868854 w 896620"/>
              <a:gd name="T29" fmla="*/ 90295 h 896620"/>
              <a:gd name="T30" fmla="*/ 860308 w 896620"/>
              <a:gd name="T31" fmla="*/ 48968 h 896620"/>
              <a:gd name="T32" fmla="*/ 834400 w 896620"/>
              <a:gd name="T33" fmla="*/ 17485 h 896620"/>
              <a:gd name="T34" fmla="*/ 797075 w 896620"/>
              <a:gd name="T35" fmla="*/ 1177 h 896620"/>
              <a:gd name="T36" fmla="*/ 782934 w 896620"/>
              <a:gd name="T37" fmla="*/ 0 h 89662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96620" h="896620">
                <a:moveTo>
                  <a:pt x="806589" y="0"/>
                </a:moveTo>
                <a:lnTo>
                  <a:pt x="75339" y="1132"/>
                </a:lnTo>
                <a:lnTo>
                  <a:pt x="36823" y="17196"/>
                </a:lnTo>
                <a:lnTo>
                  <a:pt x="10040" y="48365"/>
                </a:lnTo>
                <a:lnTo>
                  <a:pt x="0" y="89623"/>
                </a:lnTo>
                <a:lnTo>
                  <a:pt x="1108" y="806602"/>
                </a:lnTo>
                <a:lnTo>
                  <a:pt x="9910" y="847606"/>
                </a:lnTo>
                <a:lnTo>
                  <a:pt x="36598" y="878856"/>
                </a:lnTo>
                <a:lnTo>
                  <a:pt x="75055" y="895035"/>
                </a:lnTo>
                <a:lnTo>
                  <a:pt x="89623" y="896213"/>
                </a:lnTo>
                <a:lnTo>
                  <a:pt x="820873" y="895094"/>
                </a:lnTo>
                <a:lnTo>
                  <a:pt x="859390" y="879029"/>
                </a:lnTo>
                <a:lnTo>
                  <a:pt x="886172" y="847860"/>
                </a:lnTo>
                <a:lnTo>
                  <a:pt x="896213" y="806602"/>
                </a:lnTo>
                <a:lnTo>
                  <a:pt x="895104" y="89623"/>
                </a:lnTo>
                <a:lnTo>
                  <a:pt x="886300" y="48611"/>
                </a:lnTo>
                <a:lnTo>
                  <a:pt x="859611" y="17359"/>
                </a:lnTo>
                <a:lnTo>
                  <a:pt x="821157" y="1177"/>
                </a:lnTo>
                <a:lnTo>
                  <a:pt x="806589" y="0"/>
                </a:lnTo>
                <a:close/>
              </a:path>
            </a:pathLst>
          </a:custGeom>
          <a:solidFill>
            <a:srgbClr val="3333C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65570" name="object 34"/>
          <p:cNvSpPr>
            <a:spLocks/>
          </p:cNvSpPr>
          <p:nvPr/>
        </p:nvSpPr>
        <p:spPr bwMode="auto">
          <a:xfrm>
            <a:off x="7624763" y="4154488"/>
            <a:ext cx="895350" cy="896937"/>
          </a:xfrm>
          <a:custGeom>
            <a:avLst/>
            <a:gdLst>
              <a:gd name="T0" fmla="*/ 0 w 896620"/>
              <a:gd name="T1" fmla="*/ 90295 h 896620"/>
              <a:gd name="T2" fmla="*/ 9746 w 896620"/>
              <a:gd name="T3" fmla="*/ 48722 h 896620"/>
              <a:gd name="T4" fmla="*/ 35743 w 896620"/>
              <a:gd name="T5" fmla="*/ 17322 h 896620"/>
              <a:gd name="T6" fmla="*/ 73129 w 896620"/>
              <a:gd name="T7" fmla="*/ 1132 h 896620"/>
              <a:gd name="T8" fmla="*/ 782934 w 896620"/>
              <a:gd name="T9" fmla="*/ 0 h 896620"/>
              <a:gd name="T10" fmla="*/ 797075 w 896620"/>
              <a:gd name="T11" fmla="*/ 1177 h 896620"/>
              <a:gd name="T12" fmla="*/ 834400 w 896620"/>
              <a:gd name="T13" fmla="*/ 17485 h 896620"/>
              <a:gd name="T14" fmla="*/ 860308 w 896620"/>
              <a:gd name="T15" fmla="*/ 48968 h 896620"/>
              <a:gd name="T16" fmla="*/ 869930 w 896620"/>
              <a:gd name="T17" fmla="*/ 812611 h 896620"/>
              <a:gd name="T18" fmla="*/ 868787 w 896620"/>
              <a:gd name="T19" fmla="*/ 827284 h 896620"/>
              <a:gd name="T20" fmla="*/ 853083 w 896620"/>
              <a:gd name="T21" fmla="*/ 866024 h 896620"/>
              <a:gd name="T22" fmla="*/ 822749 w 896620"/>
              <a:gd name="T23" fmla="*/ 892913 h 896620"/>
              <a:gd name="T24" fmla="*/ 86994 w 896620"/>
              <a:gd name="T25" fmla="*/ 902891 h 896620"/>
              <a:gd name="T26" fmla="*/ 72854 w 896620"/>
              <a:gd name="T27" fmla="*/ 901704 h 896620"/>
              <a:gd name="T28" fmla="*/ 35524 w 896620"/>
              <a:gd name="T29" fmla="*/ 885404 h 896620"/>
              <a:gd name="T30" fmla="*/ 9616 w 896620"/>
              <a:gd name="T31" fmla="*/ 853922 h 896620"/>
              <a:gd name="T32" fmla="*/ 0 w 896620"/>
              <a:gd name="T33" fmla="*/ 90295 h 89662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896620" h="896620">
                <a:moveTo>
                  <a:pt x="0" y="89623"/>
                </a:moveTo>
                <a:lnTo>
                  <a:pt x="10040" y="48365"/>
                </a:lnTo>
                <a:lnTo>
                  <a:pt x="36823" y="17196"/>
                </a:lnTo>
                <a:lnTo>
                  <a:pt x="75339" y="1132"/>
                </a:lnTo>
                <a:lnTo>
                  <a:pt x="806589" y="0"/>
                </a:lnTo>
                <a:lnTo>
                  <a:pt x="821157" y="1177"/>
                </a:lnTo>
                <a:lnTo>
                  <a:pt x="859611" y="17359"/>
                </a:lnTo>
                <a:lnTo>
                  <a:pt x="886300" y="48611"/>
                </a:lnTo>
                <a:lnTo>
                  <a:pt x="896213" y="806602"/>
                </a:lnTo>
                <a:lnTo>
                  <a:pt x="895036" y="821166"/>
                </a:lnTo>
                <a:lnTo>
                  <a:pt x="878858" y="859619"/>
                </a:lnTo>
                <a:lnTo>
                  <a:pt x="847607" y="886310"/>
                </a:lnTo>
                <a:lnTo>
                  <a:pt x="89623" y="896213"/>
                </a:lnTo>
                <a:lnTo>
                  <a:pt x="75055" y="895035"/>
                </a:lnTo>
                <a:lnTo>
                  <a:pt x="36598" y="878856"/>
                </a:lnTo>
                <a:lnTo>
                  <a:pt x="9910" y="847606"/>
                </a:lnTo>
                <a:lnTo>
                  <a:pt x="0" y="89623"/>
                </a:lnTo>
                <a:close/>
              </a:path>
            </a:pathLst>
          </a:custGeom>
          <a:noFill/>
          <a:ln w="25400">
            <a:solidFill>
              <a:srgbClr val="FFFFF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5571" name="object 35"/>
          <p:cNvSpPr txBox="1">
            <a:spLocks noChangeArrowheads="1"/>
          </p:cNvSpPr>
          <p:nvPr/>
        </p:nvSpPr>
        <p:spPr bwMode="auto">
          <a:xfrm>
            <a:off x="7732713" y="4513263"/>
            <a:ext cx="67945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200">
                <a:solidFill>
                  <a:srgbClr val="FFFFFF"/>
                </a:solidFill>
                <a:cs typeface="Arial" panose="020B0604020202020204" pitchFamily="34" charset="0"/>
              </a:rPr>
              <a:t>IOC 2023</a:t>
            </a:r>
            <a:endParaRPr lang="en-US" altLang="en-US" sz="1200" b="0">
              <a:cs typeface="Arial" panose="020B0604020202020204" pitchFamily="34" charset="0"/>
            </a:endParaRPr>
          </a:p>
        </p:txBody>
      </p:sp>
      <p:sp>
        <p:nvSpPr>
          <p:cNvPr id="40" name="Title 1"/>
          <p:cNvSpPr txBox="1">
            <a:spLocks/>
          </p:cNvSpPr>
          <p:nvPr/>
        </p:nvSpPr>
        <p:spPr bwMode="auto">
          <a:xfrm>
            <a:off x="563563" y="0"/>
            <a:ext cx="824388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a:lstStyle>
          <a:p>
            <a:r>
              <a:rPr lang="en-US" altLang="en-US" sz="2800" kern="0" dirty="0"/>
              <a:t>Acquisition Strategy </a:t>
            </a:r>
            <a:br>
              <a:rPr lang="en-US" altLang="en-US" sz="2800" kern="0" dirty="0"/>
            </a:br>
            <a:r>
              <a:rPr lang="en-US" altLang="en-US" sz="2800" kern="0" dirty="0"/>
              <a:t>Framing Assumptions #2</a:t>
            </a:r>
          </a:p>
        </p:txBody>
      </p:sp>
      <p:sp>
        <p:nvSpPr>
          <p:cNvPr id="42" name="TextBox 2"/>
          <p:cNvSpPr txBox="1">
            <a:spLocks noChangeArrowheads="1"/>
          </p:cNvSpPr>
          <p:nvPr/>
        </p:nvSpPr>
        <p:spPr bwMode="auto">
          <a:xfrm>
            <a:off x="3485584" y="962967"/>
            <a:ext cx="1829480" cy="461665"/>
          </a:xfrm>
          <a:prstGeom prst="rect">
            <a:avLst/>
          </a:prstGeom>
          <a:solidFill>
            <a:srgbClr val="99FFCC"/>
          </a:solidFill>
          <a:ln w="9525">
            <a:solidFill>
              <a:schemeClr val="tx1"/>
            </a:solidFill>
            <a:miter lim="800000"/>
            <a:headEnd/>
            <a:tailEnd/>
          </a:ln>
        </p:spPr>
        <p:txBody>
          <a:bodyPr wrap="squar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2400" dirty="0"/>
              <a:t>SAMPLE</a:t>
            </a:r>
          </a:p>
        </p:txBody>
      </p:sp>
      <p:sp>
        <p:nvSpPr>
          <p:cNvPr id="7" name="Slide Number Placeholder 6"/>
          <p:cNvSpPr>
            <a:spLocks noGrp="1"/>
          </p:cNvSpPr>
          <p:nvPr>
            <p:ph type="sldNum" sz="quarter" idx="11"/>
          </p:nvPr>
        </p:nvSpPr>
        <p:spPr/>
        <p:txBody>
          <a:bodyPr/>
          <a:lstStyle/>
          <a:p>
            <a:pPr>
              <a:defRPr/>
            </a:pPr>
            <a:fld id="{22FE820A-86F4-4074-80D2-C2CADF2B6CD0}" type="slidenum">
              <a:rPr lang="en-US" altLang="en-US" smtClean="0"/>
              <a:pPr>
                <a:defRPr/>
              </a:pPr>
              <a:t>14</a:t>
            </a:fld>
            <a:endParaRPr lang="en-US" altLang="en-US">
              <a:solidFill>
                <a:schemeClr val="bg2"/>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563563" y="0"/>
            <a:ext cx="8243887" cy="1219200"/>
          </a:xfrm>
        </p:spPr>
        <p:txBody>
          <a:bodyPr/>
          <a:lstStyle/>
          <a:p>
            <a:r>
              <a:rPr lang="en-US" altLang="en-US" sz="2800" dirty="0"/>
              <a:t>Acquisition Strategy </a:t>
            </a:r>
            <a:br>
              <a:rPr lang="en-US" altLang="en-US" sz="2800" dirty="0"/>
            </a:br>
            <a:r>
              <a:rPr lang="en-US" altLang="en-US" sz="2800" dirty="0"/>
              <a:t>Framing Assumptions</a:t>
            </a:r>
          </a:p>
        </p:txBody>
      </p:sp>
      <p:graphicFrame>
        <p:nvGraphicFramePr>
          <p:cNvPr id="5" name="Content Placeholder 4"/>
          <p:cNvGraphicFramePr>
            <a:graphicFrameLocks noGrp="1"/>
          </p:cNvGraphicFramePr>
          <p:nvPr>
            <p:ph idx="1"/>
          </p:nvPr>
        </p:nvGraphicFramePr>
        <p:xfrm>
          <a:off x="788988" y="1504950"/>
          <a:ext cx="7566024" cy="4521200"/>
        </p:xfrm>
        <a:graphic>
          <a:graphicData uri="http://schemas.openxmlformats.org/drawingml/2006/table">
            <a:tbl>
              <a:tblPr firstRow="1" bandRow="1">
                <a:tableStyleId>{5C22544A-7EE6-4342-B048-85BDC9FD1C3A}</a:tableStyleId>
              </a:tblPr>
              <a:tblGrid>
                <a:gridCol w="1679467">
                  <a:extLst>
                    <a:ext uri="{9D8B030D-6E8A-4147-A177-3AD203B41FA5}">
                      <a16:colId xmlns:a16="http://schemas.microsoft.com/office/drawing/2014/main" val="20000"/>
                    </a:ext>
                  </a:extLst>
                </a:gridCol>
                <a:gridCol w="2102691">
                  <a:extLst>
                    <a:ext uri="{9D8B030D-6E8A-4147-A177-3AD203B41FA5}">
                      <a16:colId xmlns:a16="http://schemas.microsoft.com/office/drawing/2014/main" val="20001"/>
                    </a:ext>
                  </a:extLst>
                </a:gridCol>
                <a:gridCol w="2318577">
                  <a:extLst>
                    <a:ext uri="{9D8B030D-6E8A-4147-A177-3AD203B41FA5}">
                      <a16:colId xmlns:a16="http://schemas.microsoft.com/office/drawing/2014/main" val="20002"/>
                    </a:ext>
                  </a:extLst>
                </a:gridCol>
                <a:gridCol w="1465289">
                  <a:extLst>
                    <a:ext uri="{9D8B030D-6E8A-4147-A177-3AD203B41FA5}">
                      <a16:colId xmlns:a16="http://schemas.microsoft.com/office/drawing/2014/main" val="20003"/>
                    </a:ext>
                  </a:extLst>
                </a:gridCol>
              </a:tblGrid>
              <a:tr h="370840">
                <a:tc>
                  <a:txBody>
                    <a:bodyPr/>
                    <a:lstStyle/>
                    <a:p>
                      <a:r>
                        <a:rPr lang="en-US" dirty="0"/>
                        <a:t>Assumption*</a:t>
                      </a:r>
                    </a:p>
                  </a:txBody>
                  <a:tcPr marL="91434" marR="91434"/>
                </a:tc>
                <a:tc>
                  <a:txBody>
                    <a:bodyPr/>
                    <a:lstStyle/>
                    <a:p>
                      <a:r>
                        <a:rPr lang="en-US" dirty="0"/>
                        <a:t>Implications**</a:t>
                      </a:r>
                    </a:p>
                  </a:txBody>
                  <a:tcPr marL="91434" marR="91434"/>
                </a:tc>
                <a:tc>
                  <a:txBody>
                    <a:bodyPr/>
                    <a:lstStyle/>
                    <a:p>
                      <a:r>
                        <a:rPr lang="en-US" dirty="0"/>
                        <a:t>Expectations***</a:t>
                      </a:r>
                    </a:p>
                  </a:txBody>
                  <a:tcPr marL="91434" marR="91434"/>
                </a:tc>
                <a:tc>
                  <a:txBody>
                    <a:bodyPr/>
                    <a:lstStyle/>
                    <a:p>
                      <a:r>
                        <a:rPr lang="en-US" dirty="0"/>
                        <a:t>Metric****</a:t>
                      </a:r>
                    </a:p>
                  </a:txBody>
                  <a:tcPr marL="91434" marR="91434"/>
                </a:tc>
                <a:extLst>
                  <a:ext uri="{0D108BD9-81ED-4DB2-BD59-A6C34878D82A}">
                    <a16:rowId xmlns:a16="http://schemas.microsoft.com/office/drawing/2014/main" val="10000"/>
                  </a:ext>
                </a:extLst>
              </a:tr>
              <a:tr h="370840">
                <a:tc>
                  <a:txBody>
                    <a:bodyPr/>
                    <a:lstStyle/>
                    <a:p>
                      <a:r>
                        <a:rPr lang="en-US" sz="1600" dirty="0"/>
                        <a:t>Design is Mature</a:t>
                      </a:r>
                    </a:p>
                  </a:txBody>
                  <a:tcPr marL="91434" marR="91434"/>
                </a:tc>
                <a:tc>
                  <a:txBody>
                    <a:bodyPr/>
                    <a:lstStyle/>
                    <a:p>
                      <a:r>
                        <a:rPr lang="en-US" sz="1600" dirty="0"/>
                        <a:t>Production</a:t>
                      </a:r>
                      <a:r>
                        <a:rPr lang="en-US" sz="1600" baseline="0" dirty="0"/>
                        <a:t> concurrency possible</a:t>
                      </a:r>
                      <a:endParaRPr lang="en-US" sz="1600" dirty="0"/>
                    </a:p>
                  </a:txBody>
                  <a:tcPr marL="91434" marR="91434"/>
                </a:tc>
                <a:tc>
                  <a:txBody>
                    <a:bodyPr/>
                    <a:lstStyle/>
                    <a:p>
                      <a:r>
                        <a:rPr lang="en-US" sz="1600" dirty="0"/>
                        <a:t>Schedule</a:t>
                      </a:r>
                      <a:r>
                        <a:rPr lang="en-US" sz="1600" baseline="0" dirty="0"/>
                        <a:t> to IOC will be achieved</a:t>
                      </a:r>
                      <a:endParaRPr lang="en-US" sz="1600" dirty="0"/>
                    </a:p>
                  </a:txBody>
                  <a:tcPr marL="91434" marR="9143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cap="none" normalizeH="0" baseline="0" dirty="0">
                          <a:ln>
                            <a:noFill/>
                          </a:ln>
                          <a:solidFill>
                            <a:schemeClr val="tx1"/>
                          </a:solidFill>
                          <a:effectLst/>
                          <a:latin typeface="Arial" charset="0"/>
                        </a:rPr>
                        <a:t>Schedule growth below historical median</a:t>
                      </a:r>
                    </a:p>
                  </a:txBody>
                  <a:tcPr marL="91434" marR="91434"/>
                </a:tc>
                <a:extLst>
                  <a:ext uri="{0D108BD9-81ED-4DB2-BD59-A6C34878D82A}">
                    <a16:rowId xmlns:a16="http://schemas.microsoft.com/office/drawing/2014/main" val="10001"/>
                  </a:ext>
                </a:extLst>
              </a:tr>
              <a:tr h="370840">
                <a:tc>
                  <a:txBody>
                    <a:bodyPr/>
                    <a:lstStyle/>
                    <a:p>
                      <a:r>
                        <a:rPr lang="en-US" sz="1600" b="0" i="0" u="none" strike="noStrike" kern="1200" baseline="0" dirty="0">
                          <a:solidFill>
                            <a:schemeClr val="dk1"/>
                          </a:solidFill>
                          <a:latin typeface="+mn-lt"/>
                          <a:ea typeface="+mn-ea"/>
                          <a:cs typeface="+mn-cs"/>
                        </a:rPr>
                        <a:t>Threat levels will not change much in the next 5 years </a:t>
                      </a:r>
                      <a:endParaRPr lang="en-US" dirty="0"/>
                    </a:p>
                  </a:txBody>
                  <a:tcPr marL="91434" marR="91434"/>
                </a:tc>
                <a:tc>
                  <a:txBody>
                    <a:bodyPr/>
                    <a:lstStyle/>
                    <a:p>
                      <a:r>
                        <a:rPr lang="en-US" sz="1600" dirty="0"/>
                        <a:t>Capability</a:t>
                      </a:r>
                      <a:r>
                        <a:rPr lang="en-US" sz="1600" baseline="0" dirty="0"/>
                        <a:t> changes unlikely</a:t>
                      </a:r>
                      <a:endParaRPr lang="en-US" sz="1600" dirty="0"/>
                    </a:p>
                  </a:txBody>
                  <a:tcPr marL="91434" marR="91434"/>
                </a:tc>
                <a:tc>
                  <a:txBody>
                    <a:bodyPr/>
                    <a:lstStyle/>
                    <a:p>
                      <a:r>
                        <a:rPr lang="en-US" sz="1600" dirty="0"/>
                        <a:t>Costs to  stay on track</a:t>
                      </a:r>
                    </a:p>
                  </a:txBody>
                  <a:tcPr marL="91434" marR="91434"/>
                </a:tc>
                <a:tc>
                  <a:txBody>
                    <a:bodyPr/>
                    <a:lstStyle/>
                    <a:p>
                      <a:endParaRPr lang="en-US" dirty="0"/>
                    </a:p>
                  </a:txBody>
                  <a:tcPr marL="91434" marR="91434"/>
                </a:tc>
                <a:extLst>
                  <a:ext uri="{0D108BD9-81ED-4DB2-BD59-A6C34878D82A}">
                    <a16:rowId xmlns:a16="http://schemas.microsoft.com/office/drawing/2014/main" val="10002"/>
                  </a:ext>
                </a:extLst>
              </a:tr>
              <a:tr h="370840">
                <a:tc>
                  <a:txBody>
                    <a:bodyPr/>
                    <a:lstStyle/>
                    <a:p>
                      <a:r>
                        <a:rPr lang="en-US" sz="1600" b="0" i="0" u="none" strike="noStrike" kern="1200" baseline="0" dirty="0">
                          <a:solidFill>
                            <a:schemeClr val="dk1"/>
                          </a:solidFill>
                          <a:latin typeface="+mn-lt"/>
                          <a:ea typeface="+mn-ea"/>
                          <a:cs typeface="+mn-cs"/>
                        </a:rPr>
                        <a:t>Commercial demand will reduce unit cost</a:t>
                      </a:r>
                      <a:endParaRPr lang="en-US" dirty="0"/>
                    </a:p>
                  </a:txBody>
                  <a:tcPr marL="91434" marR="91434"/>
                </a:tc>
                <a:tc>
                  <a:txBody>
                    <a:bodyPr/>
                    <a:lstStyle/>
                    <a:p>
                      <a:r>
                        <a:rPr lang="en-US" sz="1600" dirty="0"/>
                        <a:t>Production cost Est is realistic</a:t>
                      </a:r>
                    </a:p>
                  </a:txBody>
                  <a:tcPr marL="91434" marR="91434"/>
                </a:tc>
                <a:tc>
                  <a:txBody>
                    <a:bodyPr/>
                    <a:lstStyle/>
                    <a:p>
                      <a:r>
                        <a:rPr lang="en-US" sz="1600" dirty="0"/>
                        <a:t>No additional funding needed nor cost growth</a:t>
                      </a:r>
                    </a:p>
                  </a:txBody>
                  <a:tcPr marL="91434" marR="91434"/>
                </a:tc>
                <a:tc>
                  <a:txBody>
                    <a:bodyPr/>
                    <a:lstStyle/>
                    <a:p>
                      <a:endParaRPr lang="en-US" dirty="0"/>
                    </a:p>
                  </a:txBody>
                  <a:tcPr marL="91434" marR="91434"/>
                </a:tc>
                <a:extLst>
                  <a:ext uri="{0D108BD9-81ED-4DB2-BD59-A6C34878D82A}">
                    <a16:rowId xmlns:a16="http://schemas.microsoft.com/office/drawing/2014/main" val="10003"/>
                  </a:ext>
                </a:extLst>
              </a:tr>
              <a:tr h="370840">
                <a:tc>
                  <a:txBody>
                    <a:bodyPr/>
                    <a:lstStyle/>
                    <a:p>
                      <a:r>
                        <a:rPr lang="en-US" sz="1600" dirty="0"/>
                        <a:t>Schedule Incentive will motivate </a:t>
                      </a:r>
                      <a:r>
                        <a:rPr lang="en-US" sz="1600" dirty="0" err="1"/>
                        <a:t>Ktr</a:t>
                      </a:r>
                      <a:endParaRPr lang="en-US" sz="1600" dirty="0"/>
                    </a:p>
                  </a:txBody>
                  <a:tcPr marL="91434" marR="91434"/>
                </a:tc>
                <a:tc>
                  <a:txBody>
                    <a:bodyPr/>
                    <a:lstStyle/>
                    <a:p>
                      <a:r>
                        <a:rPr lang="en-US" sz="1600" dirty="0"/>
                        <a:t>Schedule will be achieved</a:t>
                      </a:r>
                    </a:p>
                  </a:txBody>
                  <a:tcPr marL="91434" marR="91434"/>
                </a:tc>
                <a:tc>
                  <a:txBody>
                    <a:bodyPr/>
                    <a:lstStyle/>
                    <a:p>
                      <a:r>
                        <a:rPr lang="en-US" sz="1600" dirty="0"/>
                        <a:t>Warfighter</a:t>
                      </a:r>
                      <a:r>
                        <a:rPr lang="en-US" sz="1600" baseline="0" dirty="0"/>
                        <a:t> IOC date will be met</a:t>
                      </a:r>
                      <a:endParaRPr lang="en-US" sz="1600" dirty="0"/>
                    </a:p>
                  </a:txBody>
                  <a:tcPr marL="91434" marR="91434"/>
                </a:tc>
                <a:tc>
                  <a:txBody>
                    <a:bodyPr/>
                    <a:lstStyle/>
                    <a:p>
                      <a:endParaRPr lang="en-US" dirty="0"/>
                    </a:p>
                  </a:txBody>
                  <a:tcPr marL="91434" marR="91434"/>
                </a:tc>
                <a:extLst>
                  <a:ext uri="{0D108BD9-81ED-4DB2-BD59-A6C34878D82A}">
                    <a16:rowId xmlns:a16="http://schemas.microsoft.com/office/drawing/2014/main" val="10004"/>
                  </a:ext>
                </a:extLst>
              </a:tr>
              <a:tr h="370840">
                <a:tc>
                  <a:txBody>
                    <a:bodyPr/>
                    <a:lstStyle/>
                    <a:p>
                      <a:endParaRPr lang="en-US" dirty="0"/>
                    </a:p>
                  </a:txBody>
                  <a:tcPr marL="91434" marR="91434"/>
                </a:tc>
                <a:tc>
                  <a:txBody>
                    <a:bodyPr/>
                    <a:lstStyle/>
                    <a:p>
                      <a:endParaRPr lang="en-US" dirty="0"/>
                    </a:p>
                  </a:txBody>
                  <a:tcPr marL="91434" marR="91434"/>
                </a:tc>
                <a:tc>
                  <a:txBody>
                    <a:bodyPr/>
                    <a:lstStyle/>
                    <a:p>
                      <a:endParaRPr lang="en-US" dirty="0"/>
                    </a:p>
                  </a:txBody>
                  <a:tcPr marL="91434" marR="91434"/>
                </a:tc>
                <a:tc>
                  <a:txBody>
                    <a:bodyPr/>
                    <a:lstStyle/>
                    <a:p>
                      <a:endParaRPr lang="en-US" dirty="0"/>
                    </a:p>
                  </a:txBody>
                  <a:tcPr marL="91434" marR="91434"/>
                </a:tc>
                <a:extLst>
                  <a:ext uri="{0D108BD9-81ED-4DB2-BD59-A6C34878D82A}">
                    <a16:rowId xmlns:a16="http://schemas.microsoft.com/office/drawing/2014/main" val="10005"/>
                  </a:ext>
                </a:extLst>
              </a:tr>
            </a:tbl>
          </a:graphicData>
        </a:graphic>
      </p:graphicFrame>
      <p:sp>
        <p:nvSpPr>
          <p:cNvPr id="7" name="TextBox 75"/>
          <p:cNvSpPr txBox="1">
            <a:spLocks noChangeArrowheads="1"/>
          </p:cNvSpPr>
          <p:nvPr/>
        </p:nvSpPr>
        <p:spPr bwMode="auto">
          <a:xfrm>
            <a:off x="2824739" y="69850"/>
            <a:ext cx="1489510" cy="307777"/>
          </a:xfrm>
          <a:prstGeom prst="rect">
            <a:avLst/>
          </a:prstGeom>
          <a:solidFill>
            <a:srgbClr val="FFFF00"/>
          </a:solidFill>
          <a:ln w="9525">
            <a:solidFill>
              <a:schemeClr val="tx1"/>
            </a:solidFill>
            <a:miter lim="800000"/>
            <a:headEnd/>
            <a:tailEnd/>
          </a:ln>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b="0" dirty="0"/>
              <a:t>See Notes Page</a:t>
            </a:r>
          </a:p>
        </p:txBody>
      </p:sp>
      <p:sp>
        <p:nvSpPr>
          <p:cNvPr id="8" name="TextBox 2"/>
          <p:cNvSpPr txBox="1">
            <a:spLocks noChangeArrowheads="1"/>
          </p:cNvSpPr>
          <p:nvPr/>
        </p:nvSpPr>
        <p:spPr bwMode="auto">
          <a:xfrm>
            <a:off x="2925286" y="947390"/>
            <a:ext cx="3520440" cy="461665"/>
          </a:xfrm>
          <a:prstGeom prst="rect">
            <a:avLst/>
          </a:prstGeom>
          <a:solidFill>
            <a:srgbClr val="99FFCC"/>
          </a:solidFill>
          <a:ln w="9525">
            <a:solidFill>
              <a:schemeClr val="tx1"/>
            </a:solidFill>
            <a:miter lim="800000"/>
            <a:headEnd/>
            <a:tailEnd/>
          </a:ln>
        </p:spPr>
        <p:txBody>
          <a:bodyPr wrap="squar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2400" dirty="0"/>
              <a:t>ALTERNATE SAMPLE</a:t>
            </a:r>
          </a:p>
        </p:txBody>
      </p:sp>
      <p:sp>
        <p:nvSpPr>
          <p:cNvPr id="2" name="Slide Number Placeholder 1"/>
          <p:cNvSpPr>
            <a:spLocks noGrp="1"/>
          </p:cNvSpPr>
          <p:nvPr>
            <p:ph type="sldNum" sz="quarter" idx="11"/>
          </p:nvPr>
        </p:nvSpPr>
        <p:spPr/>
        <p:txBody>
          <a:bodyPr/>
          <a:lstStyle/>
          <a:p>
            <a:pPr>
              <a:defRPr/>
            </a:pPr>
            <a:fld id="{4150CED8-ECFF-4146-AE39-D06ED0197E85}" type="slidenum">
              <a:rPr lang="en-US" altLang="en-US" smtClean="0"/>
              <a:pPr>
                <a:defRPr/>
              </a:pPr>
              <a:t>15</a:t>
            </a:fld>
            <a:endParaRPr lang="en-US" altLang="en-US">
              <a:solidFill>
                <a:schemeClr val="bg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2"/>
          <p:cNvSpPr>
            <a:spLocks noGrp="1" noChangeArrowheads="1"/>
          </p:cNvSpPr>
          <p:nvPr>
            <p:ph type="title"/>
          </p:nvPr>
        </p:nvSpPr>
        <p:spPr/>
        <p:txBody>
          <a:bodyPr/>
          <a:lstStyle/>
          <a:p>
            <a:r>
              <a:rPr lang="en-US" altLang="en-US" sz="2800" dirty="0">
                <a:solidFill>
                  <a:srgbClr val="000066"/>
                </a:solidFill>
              </a:rPr>
              <a:t>Proposed </a:t>
            </a:r>
            <a:br>
              <a:rPr lang="en-US" altLang="en-US" sz="2800" dirty="0">
                <a:solidFill>
                  <a:srgbClr val="000066"/>
                </a:solidFill>
              </a:rPr>
            </a:br>
            <a:r>
              <a:rPr lang="en-US" altLang="en-US" sz="2800" dirty="0">
                <a:solidFill>
                  <a:srgbClr val="000066"/>
                </a:solidFill>
              </a:rPr>
              <a:t>Acquisition Strategy</a:t>
            </a:r>
          </a:p>
        </p:txBody>
      </p:sp>
      <p:sp>
        <p:nvSpPr>
          <p:cNvPr id="26628" name="Rectangle 3"/>
          <p:cNvSpPr>
            <a:spLocks noGrp="1" noChangeArrowheads="1"/>
          </p:cNvSpPr>
          <p:nvPr>
            <p:ph type="body" idx="1"/>
          </p:nvPr>
        </p:nvSpPr>
        <p:spPr>
          <a:xfrm>
            <a:off x="373062" y="1304925"/>
            <a:ext cx="8397875" cy="4943475"/>
          </a:xfrm>
        </p:spPr>
        <p:txBody>
          <a:bodyPr/>
          <a:lstStyle/>
          <a:p>
            <a:pPr>
              <a:defRPr/>
            </a:pPr>
            <a:r>
              <a:rPr lang="en-US" dirty="0">
                <a:solidFill>
                  <a:srgbClr val="000000"/>
                </a:solidFill>
                <a:cs typeface="Arial" charset="0"/>
              </a:rPr>
              <a:t>The Acquisition Strategy defines the approach the program will use to achieve full capability: either evolutionary or single step; it should include a brief rationale to justify the choice. </a:t>
            </a:r>
            <a:r>
              <a:rPr lang="en-US" sz="1200" dirty="0">
                <a:solidFill>
                  <a:schemeClr val="bg1">
                    <a:lumMod val="65000"/>
                  </a:schemeClr>
                </a:solidFill>
              </a:rPr>
              <a:t>(AS Template Para 3)</a:t>
            </a:r>
            <a:endParaRPr lang="en-US" sz="1200" dirty="0">
              <a:solidFill>
                <a:srgbClr val="000000"/>
              </a:solidFill>
              <a:cs typeface="Arial" charset="0"/>
            </a:endParaRPr>
          </a:p>
          <a:p>
            <a:pPr lvl="1">
              <a:defRPr/>
            </a:pPr>
            <a:r>
              <a:rPr lang="en-US" sz="1800" b="0" dirty="0"/>
              <a:t>If evolutionary acquisition approach, summarize the cost, schedule, and performance drivers for the increment under consideration, and the plan to transition from the initial increment to later increments. </a:t>
            </a:r>
          </a:p>
          <a:p>
            <a:pPr lvl="1">
              <a:defRPr/>
            </a:pPr>
            <a:r>
              <a:rPr lang="en-US" sz="1800" b="0" dirty="0"/>
              <a:t>Specify any unique program circumstances </a:t>
            </a:r>
          </a:p>
          <a:p>
            <a:pPr lvl="1">
              <a:defRPr/>
            </a:pPr>
            <a:r>
              <a:rPr lang="en-US" sz="1800" b="0" dirty="0"/>
              <a:t>Are you replacing an existing system (modification or new capability) </a:t>
            </a:r>
          </a:p>
          <a:p>
            <a:pPr lvl="1">
              <a:defRPr/>
            </a:pPr>
            <a:r>
              <a:rPr lang="en-US" sz="1800" b="0" dirty="0"/>
              <a:t>New Start  </a:t>
            </a:r>
          </a:p>
          <a:p>
            <a:pPr lvl="1">
              <a:defRPr/>
            </a:pPr>
            <a:r>
              <a:rPr lang="en-US" sz="1800" b="0" dirty="0"/>
              <a:t>Is this a joint program?</a:t>
            </a:r>
          </a:p>
          <a:p>
            <a:pPr lvl="2">
              <a:defRPr/>
            </a:pPr>
            <a:r>
              <a:rPr lang="en-US" sz="1800" b="0" dirty="0"/>
              <a:t>Identify Service(s)/DoD Components; Service-specific technical and operational differences; roles and responsibilities; and program funding </a:t>
            </a:r>
          </a:p>
          <a:p>
            <a:pPr lvl="1">
              <a:defRPr/>
            </a:pPr>
            <a:r>
              <a:rPr lang="en-US" sz="1800" b="0" dirty="0"/>
              <a:t>If MS B or C total planned production and LRIP quantities.  If LRIP quantity exceeds 10% provide justification. </a:t>
            </a:r>
          </a:p>
          <a:p>
            <a:pPr lvl="1">
              <a:defRPr/>
            </a:pPr>
            <a:r>
              <a:rPr lang="en-US" sz="1800" b="0" dirty="0"/>
              <a:t>Address and regulatory tailoring necessary for program efficiency</a:t>
            </a:r>
          </a:p>
        </p:txBody>
      </p:sp>
      <p:sp>
        <p:nvSpPr>
          <p:cNvPr id="69637" name="TextBox 1"/>
          <p:cNvSpPr txBox="1">
            <a:spLocks noChangeArrowheads="1"/>
          </p:cNvSpPr>
          <p:nvPr/>
        </p:nvSpPr>
        <p:spPr bwMode="auto">
          <a:xfrm>
            <a:off x="1558925" y="6248400"/>
            <a:ext cx="6026150" cy="523875"/>
          </a:xfrm>
          <a:prstGeom prst="rect">
            <a:avLst/>
          </a:prstGeom>
          <a:solidFill>
            <a:srgbClr val="FFFF00"/>
          </a:solidFill>
          <a:ln w="12700" cmpd="tri">
            <a:solidFill>
              <a:schemeClr val="tx1"/>
            </a:solidFill>
            <a:miter lim="800000"/>
            <a:headEnd/>
            <a:tailEnd/>
          </a:ln>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b="0" dirty="0"/>
              <a:t>SEE BACK UP for sample charts on alternatives considered and rationale</a:t>
            </a:r>
          </a:p>
          <a:p>
            <a:pPr algn="ctr">
              <a:spcBef>
                <a:spcPct val="0"/>
              </a:spcBef>
              <a:buClrTx/>
              <a:buSzTx/>
              <a:buFontTx/>
              <a:buNone/>
            </a:pPr>
            <a:r>
              <a:rPr lang="en-US" altLang="en-US" sz="1400" b="0" dirty="0"/>
              <a:t>for the strategy selected</a:t>
            </a:r>
          </a:p>
        </p:txBody>
      </p:sp>
      <p:sp>
        <p:nvSpPr>
          <p:cNvPr id="2" name="Slide Number Placeholder 1"/>
          <p:cNvSpPr>
            <a:spLocks noGrp="1"/>
          </p:cNvSpPr>
          <p:nvPr>
            <p:ph type="sldNum" sz="quarter" idx="11"/>
          </p:nvPr>
        </p:nvSpPr>
        <p:spPr/>
        <p:txBody>
          <a:bodyPr/>
          <a:lstStyle/>
          <a:p>
            <a:pPr>
              <a:defRPr/>
            </a:pPr>
            <a:fld id="{4150CED8-ECFF-4146-AE39-D06ED0197E85}" type="slidenum">
              <a:rPr lang="en-US" altLang="en-US" smtClean="0"/>
              <a:pPr>
                <a:defRPr/>
              </a:pPr>
              <a:t>16</a:t>
            </a:fld>
            <a:endParaRPr lang="en-US" altLang="en-US">
              <a:solidFill>
                <a:schemeClr val="bg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4"/>
          <p:cNvSpPr txBox="1">
            <a:spLocks noChangeArrowheads="1"/>
          </p:cNvSpPr>
          <p:nvPr/>
        </p:nvSpPr>
        <p:spPr>
          <a:xfrm>
            <a:off x="379709" y="1320612"/>
            <a:ext cx="8375354" cy="5119687"/>
          </a:xfrm>
          <a:prstGeom prst="rect">
            <a:avLst/>
          </a:prstGeom>
        </p:spPr>
        <p:txBody>
          <a:bodyPr/>
          <a:lstStyle>
            <a:lvl1pPr marL="285750" indent="-285750" algn="l" rtl="0" eaLnBrk="0" fontAlgn="base" hangingPunct="0">
              <a:spcBef>
                <a:spcPct val="50000"/>
              </a:spcBef>
              <a:spcAft>
                <a:spcPct val="0"/>
              </a:spcAft>
              <a:buClr>
                <a:srgbClr val="151C77"/>
              </a:buClr>
              <a:buSzPct val="80000"/>
              <a:buFont typeface="Wingdings" panose="05000000000000000000" pitchFamily="2" charset="2"/>
              <a:buChar char="n"/>
              <a:defRPr sz="2000" b="1">
                <a:solidFill>
                  <a:schemeClr val="tx1"/>
                </a:solidFill>
                <a:latin typeface="+mn-lt"/>
                <a:ea typeface="+mn-ea"/>
                <a:cs typeface="+mn-cs"/>
              </a:defRPr>
            </a:lvl1pPr>
            <a:lvl2pPr marL="688975" indent="-282575" algn="l" rtl="0" eaLnBrk="0" fontAlgn="base" hangingPunct="0">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2pPr>
            <a:lvl3pPr marL="1027113" indent="-223838" algn="l" rtl="0" eaLnBrk="0" fontAlgn="base" hangingPunct="0">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3pPr>
            <a:lvl4pPr marL="1600200" indent="-228600" algn="l" rtl="0" eaLnBrk="0" fontAlgn="base" hangingPunct="0">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4pPr>
            <a:lvl5pPr marL="2057400" indent="-228600" algn="l" rtl="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9pPr>
          </a:lstStyle>
          <a:p>
            <a:pPr marL="285750" lvl="1" indent="-285750">
              <a:spcBef>
                <a:spcPts val="600"/>
              </a:spcBef>
              <a:defRPr/>
            </a:pPr>
            <a:r>
              <a:rPr lang="en-US" sz="1800" kern="0" dirty="0"/>
              <a:t>Discuss the program’s business strategy for the contractor/government ownership of the architecture, labs and knowledge-based tools</a:t>
            </a:r>
          </a:p>
          <a:p>
            <a:pPr marL="623888" lvl="2" indent="-285750">
              <a:spcBef>
                <a:spcPts val="600"/>
              </a:spcBef>
              <a:defRPr/>
            </a:pPr>
            <a:r>
              <a:rPr lang="en-US" sz="1600" b="0" kern="0" dirty="0"/>
              <a:t>E.g. Own the Technical Baseline (OTB), and/or Modeling Strategy objectives:</a:t>
            </a:r>
          </a:p>
          <a:p>
            <a:pPr marL="1196975" lvl="3" indent="-285750">
              <a:spcBef>
                <a:spcPts val="600"/>
              </a:spcBef>
              <a:defRPr/>
            </a:pPr>
            <a:r>
              <a:rPr lang="en-US" sz="1400" b="0" kern="0" dirty="0"/>
              <a:t>Government Organic &amp; Controlled / Model Centric</a:t>
            </a:r>
          </a:p>
          <a:p>
            <a:pPr marL="1196975" lvl="3" indent="-285750">
              <a:spcBef>
                <a:spcPts val="600"/>
              </a:spcBef>
              <a:defRPr/>
            </a:pPr>
            <a:r>
              <a:rPr lang="en-US" sz="1400" b="0" kern="0" dirty="0"/>
              <a:t>Hybrid Government &amp; Contractor Collaborative / Model Collaborative</a:t>
            </a:r>
          </a:p>
          <a:p>
            <a:pPr marL="1196975" lvl="3" indent="-285750">
              <a:spcBef>
                <a:spcPts val="600"/>
              </a:spcBef>
              <a:defRPr/>
            </a:pPr>
            <a:r>
              <a:rPr lang="en-US" sz="1400" b="0" kern="0" dirty="0"/>
              <a:t>Government Influenced &amp; Contractor Supported / Model Supported</a:t>
            </a:r>
          </a:p>
          <a:p>
            <a:pPr eaLnBrk="1" hangingPunct="1">
              <a:spcBef>
                <a:spcPts val="600"/>
              </a:spcBef>
              <a:defRPr/>
            </a:pPr>
            <a:r>
              <a:rPr lang="en-US" altLang="en-US" sz="1800" dirty="0"/>
              <a:t>Discuss the contractor/government collaboration approach over the program lifecycle for knowledge sharing concepts including</a:t>
            </a:r>
          </a:p>
          <a:p>
            <a:pPr lvl="1" eaLnBrk="1" hangingPunct="1">
              <a:spcBef>
                <a:spcPts val="600"/>
              </a:spcBef>
              <a:defRPr/>
            </a:pPr>
            <a:r>
              <a:rPr lang="en-US" altLang="en-US" sz="1600" b="0" dirty="0"/>
              <a:t>Digital Ecosystem / Integrated Digital Environment (IDE)</a:t>
            </a:r>
          </a:p>
          <a:p>
            <a:pPr lvl="1" eaLnBrk="1" hangingPunct="1">
              <a:spcBef>
                <a:spcPts val="600"/>
              </a:spcBef>
              <a:defRPr/>
            </a:pPr>
            <a:r>
              <a:rPr lang="en-US" altLang="en-US" sz="1600" b="0" dirty="0"/>
              <a:t>Product Lifecycle Management (PLM) </a:t>
            </a:r>
          </a:p>
          <a:p>
            <a:pPr lvl="1" eaLnBrk="1" hangingPunct="1">
              <a:spcBef>
                <a:spcPts val="600"/>
              </a:spcBef>
              <a:defRPr/>
            </a:pPr>
            <a:r>
              <a:rPr lang="en-US" altLang="en-US" sz="1600" b="0" dirty="0"/>
              <a:t>Authoritative Source of Truth (ASOT)</a:t>
            </a:r>
          </a:p>
          <a:p>
            <a:pPr marL="285750" lvl="1" indent="-285750">
              <a:spcBef>
                <a:spcPts val="600"/>
              </a:spcBef>
              <a:defRPr/>
            </a:pPr>
            <a:r>
              <a:rPr lang="en-US" altLang="en-US" sz="1800" dirty="0"/>
              <a:t>Discuss the Digital Engineering &amp; Management and Open Systems business strategies being utilized by the program</a:t>
            </a:r>
          </a:p>
          <a:p>
            <a:pPr marL="285750" lvl="1" indent="-285750">
              <a:spcBef>
                <a:spcPts val="600"/>
              </a:spcBef>
              <a:defRPr/>
            </a:pPr>
            <a:r>
              <a:rPr lang="en-US" sz="1800" dirty="0"/>
              <a:t>Discuss the software development approach (Agile, </a:t>
            </a:r>
            <a:r>
              <a:rPr lang="en-US" sz="1800" dirty="0" err="1"/>
              <a:t>DevSecOps</a:t>
            </a:r>
            <a:r>
              <a:rPr lang="en-US" sz="1800" dirty="0"/>
              <a:t>, </a:t>
            </a:r>
            <a:r>
              <a:rPr lang="en-US" sz="1800" dirty="0" err="1"/>
              <a:t>DevStarOps</a:t>
            </a:r>
            <a:r>
              <a:rPr lang="en-US" sz="1800" dirty="0"/>
              <a:t>, </a:t>
            </a:r>
            <a:r>
              <a:rPr lang="en-US" sz="1800" dirty="0" err="1"/>
              <a:t>etc</a:t>
            </a:r>
            <a:r>
              <a:rPr lang="en-US" sz="1800" dirty="0"/>
              <a:t>) and how it supports the acquisition strategy</a:t>
            </a:r>
          </a:p>
          <a:p>
            <a:pPr eaLnBrk="1" hangingPunct="1">
              <a:spcBef>
                <a:spcPts val="600"/>
              </a:spcBef>
              <a:defRPr/>
            </a:pPr>
            <a:endParaRPr lang="en-US" altLang="en-US" sz="1800" kern="0" dirty="0">
              <a:solidFill>
                <a:srgbClr val="FF0000"/>
              </a:solidFill>
            </a:endParaRPr>
          </a:p>
        </p:txBody>
      </p:sp>
      <p:sp>
        <p:nvSpPr>
          <p:cNvPr id="71683" name="Rectangle 2"/>
          <p:cNvSpPr>
            <a:spLocks noGrp="1" noChangeArrowheads="1"/>
          </p:cNvSpPr>
          <p:nvPr>
            <p:ph type="title"/>
          </p:nvPr>
        </p:nvSpPr>
        <p:spPr>
          <a:xfrm>
            <a:off x="1820863" y="195263"/>
            <a:ext cx="6934200" cy="914400"/>
          </a:xfrm>
        </p:spPr>
        <p:txBody>
          <a:bodyPr/>
          <a:lstStyle/>
          <a:p>
            <a:r>
              <a:rPr lang="en-US" altLang="en-US" sz="2800" dirty="0"/>
              <a:t>Business Strategy</a:t>
            </a:r>
          </a:p>
        </p:txBody>
      </p:sp>
      <p:sp>
        <p:nvSpPr>
          <p:cNvPr id="2" name="Slide Number Placeholder 1"/>
          <p:cNvSpPr>
            <a:spLocks noGrp="1"/>
          </p:cNvSpPr>
          <p:nvPr>
            <p:ph type="sldNum" sz="quarter" idx="11"/>
          </p:nvPr>
        </p:nvSpPr>
        <p:spPr/>
        <p:txBody>
          <a:bodyPr/>
          <a:lstStyle/>
          <a:p>
            <a:pPr>
              <a:defRPr/>
            </a:pPr>
            <a:fld id="{7DB977DC-359B-456F-8D0B-C64D093E29B2}" type="slidenum">
              <a:rPr lang="en-US" altLang="en-US" smtClean="0"/>
              <a:pPr>
                <a:defRPr/>
              </a:pPr>
              <a:t>17</a:t>
            </a:fld>
            <a:endParaRPr lang="en-US" altLang="en-US">
              <a:solidFill>
                <a:schemeClr val="bg2"/>
              </a:solidFill>
            </a:endParaRPr>
          </a:p>
        </p:txBody>
      </p:sp>
      <p:sp>
        <p:nvSpPr>
          <p:cNvPr id="5" name="TextBox 75"/>
          <p:cNvSpPr txBox="1">
            <a:spLocks noChangeArrowheads="1"/>
          </p:cNvSpPr>
          <p:nvPr/>
        </p:nvSpPr>
        <p:spPr bwMode="auto">
          <a:xfrm>
            <a:off x="2824739" y="69850"/>
            <a:ext cx="1489510" cy="307777"/>
          </a:xfrm>
          <a:prstGeom prst="rect">
            <a:avLst/>
          </a:prstGeom>
          <a:solidFill>
            <a:srgbClr val="FFFF00"/>
          </a:solidFill>
          <a:ln w="9525">
            <a:solidFill>
              <a:schemeClr val="tx1"/>
            </a:solidFill>
            <a:miter lim="800000"/>
            <a:headEnd/>
            <a:tailEnd/>
          </a:ln>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b="0" dirty="0"/>
              <a:t>See Notes Page</a:t>
            </a:r>
          </a:p>
        </p:txBody>
      </p:sp>
    </p:spTree>
    <p:extLst>
      <p:ext uri="{BB962C8B-B14F-4D97-AF65-F5344CB8AC3E}">
        <p14:creationId xmlns:p14="http://schemas.microsoft.com/office/powerpoint/2010/main" val="2887862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3"/>
          <p:cNvSpPr>
            <a:spLocks noGrp="1" noChangeArrowheads="1"/>
          </p:cNvSpPr>
          <p:nvPr>
            <p:ph type="title"/>
          </p:nvPr>
        </p:nvSpPr>
        <p:spPr>
          <a:xfrm>
            <a:off x="1087438" y="47625"/>
            <a:ext cx="7772400" cy="1143000"/>
          </a:xfrm>
        </p:spPr>
        <p:txBody>
          <a:bodyPr/>
          <a:lstStyle/>
          <a:p>
            <a:r>
              <a:rPr lang="en-US" altLang="en-US" sz="2800" dirty="0"/>
              <a:t>Competition Strategy/Market Research</a:t>
            </a:r>
          </a:p>
        </p:txBody>
      </p:sp>
      <p:sp>
        <p:nvSpPr>
          <p:cNvPr id="40964" name="Rectangle 24"/>
          <p:cNvSpPr>
            <a:spLocks noGrp="1" noChangeArrowheads="1"/>
          </p:cNvSpPr>
          <p:nvPr>
            <p:ph type="body" idx="1"/>
          </p:nvPr>
        </p:nvSpPr>
        <p:spPr>
          <a:xfrm>
            <a:off x="384048" y="1222693"/>
            <a:ext cx="8475790" cy="5303837"/>
          </a:xfrm>
        </p:spPr>
        <p:txBody>
          <a:bodyPr/>
          <a:lstStyle/>
          <a:p>
            <a:pPr marL="285750" lvl="1" indent="-285750">
              <a:spcBef>
                <a:spcPct val="50000"/>
              </a:spcBef>
              <a:defRPr/>
            </a:pPr>
            <a:r>
              <a:rPr lang="en-US" sz="1800" kern="1200" dirty="0">
                <a:cs typeface="Times New Roman" pitchFamily="18" charset="0"/>
              </a:rPr>
              <a:t>Competition Strategy </a:t>
            </a:r>
            <a:r>
              <a:rPr lang="en-US" sz="1600" dirty="0">
                <a:solidFill>
                  <a:schemeClr val="bg1">
                    <a:lumMod val="65000"/>
                  </a:schemeClr>
                </a:solidFill>
              </a:rPr>
              <a:t>(AS Template Para 7.1)</a:t>
            </a:r>
            <a:endParaRPr lang="en-US" sz="1800" kern="1200" dirty="0">
              <a:cs typeface="Times New Roman" pitchFamily="18" charset="0"/>
            </a:endParaRPr>
          </a:p>
          <a:p>
            <a:pPr lvl="1">
              <a:spcBef>
                <a:spcPts val="0"/>
              </a:spcBef>
              <a:defRPr/>
            </a:pPr>
            <a:r>
              <a:rPr lang="en-US" sz="1600" b="0" kern="1200" dirty="0">
                <a:cs typeface="Times New Roman" pitchFamily="18" charset="0"/>
              </a:rPr>
              <a:t>Explain how a competitive environment will be sought, promoted, and sustained throughout all program phases. </a:t>
            </a:r>
          </a:p>
          <a:p>
            <a:pPr lvl="1">
              <a:defRPr/>
            </a:pPr>
            <a:r>
              <a:rPr lang="en-US" sz="1600" b="0" dirty="0"/>
              <a:t>Summarize the competition strategy for the upcoming phase</a:t>
            </a:r>
          </a:p>
          <a:p>
            <a:pPr lvl="1">
              <a:defRPr/>
            </a:pPr>
            <a:r>
              <a:rPr lang="en-US" sz="1600" b="0" dirty="0"/>
              <a:t>Where head-to-head competition is not possible, explain how dissimilar competition or other competitive approaches will be used</a:t>
            </a:r>
          </a:p>
          <a:p>
            <a:pPr lvl="1">
              <a:defRPr/>
            </a:pPr>
            <a:r>
              <a:rPr lang="en-US" altLang="en-US" sz="1600" b="0" dirty="0"/>
              <a:t>Include Digital Acquisition in Competition Strategy (Digital fly-offs, Simulations, etc.)</a:t>
            </a:r>
            <a:endParaRPr lang="en-US" sz="1600" b="0" kern="1200" dirty="0">
              <a:cs typeface="Times New Roman" pitchFamily="18" charset="0"/>
            </a:endParaRPr>
          </a:p>
          <a:p>
            <a:pPr marL="285750" lvl="1" indent="-285750">
              <a:spcBef>
                <a:spcPts val="0"/>
              </a:spcBef>
              <a:defRPr/>
            </a:pPr>
            <a:r>
              <a:rPr lang="en-US" sz="1800" dirty="0">
                <a:cs typeface="Times New Roman" pitchFamily="18" charset="0"/>
              </a:rPr>
              <a:t>Market Research</a:t>
            </a:r>
            <a:r>
              <a:rPr lang="en-US" sz="1600" dirty="0">
                <a:solidFill>
                  <a:schemeClr val="bg1">
                    <a:lumMod val="65000"/>
                  </a:schemeClr>
                </a:solidFill>
              </a:rPr>
              <a:t> (AS Template Para 7.2)</a:t>
            </a:r>
            <a:endParaRPr lang="en-US" sz="1800" dirty="0">
              <a:cs typeface="Times New Roman" pitchFamily="18" charset="0"/>
            </a:endParaRPr>
          </a:p>
          <a:p>
            <a:pPr lvl="1">
              <a:spcBef>
                <a:spcPts val="0"/>
              </a:spcBef>
              <a:defRPr/>
            </a:pPr>
            <a:r>
              <a:rPr lang="en-US" sz="1600" b="0" dirty="0"/>
              <a:t>Summarize research conducted and results.  Indicate the specific impact of those results on the various elements of the program.</a:t>
            </a:r>
          </a:p>
          <a:p>
            <a:pPr lvl="1">
              <a:defRPr/>
            </a:pPr>
            <a:r>
              <a:rPr lang="en-US" sz="1600" b="0" dirty="0"/>
              <a:t>Plans for continuing market research to support the program throughout development and production. </a:t>
            </a:r>
          </a:p>
          <a:p>
            <a:pPr lvl="1">
              <a:defRPr/>
            </a:pPr>
            <a:r>
              <a:rPr lang="en-US" sz="1600" b="0" dirty="0"/>
              <a:t>Plans for getting industry insights on potential requirements and cost trade space to support AF’s cost capability analysis</a:t>
            </a:r>
          </a:p>
          <a:p>
            <a:pPr marL="285750" lvl="1" indent="-285750">
              <a:spcBef>
                <a:spcPts val="600"/>
              </a:spcBef>
              <a:defRPr/>
            </a:pPr>
            <a:r>
              <a:rPr lang="en-US" sz="1800" dirty="0">
                <a:cs typeface="Times New Roman" pitchFamily="18" charset="0"/>
              </a:rPr>
              <a:t>Sole Source Authority</a:t>
            </a:r>
            <a:r>
              <a:rPr lang="en-US" sz="1600" dirty="0">
                <a:solidFill>
                  <a:schemeClr val="bg1">
                    <a:lumMod val="65000"/>
                  </a:schemeClr>
                </a:solidFill>
              </a:rPr>
              <a:t>(AS Template Para 7.5..1.5)</a:t>
            </a:r>
            <a:endParaRPr lang="en-US" sz="1800" dirty="0">
              <a:cs typeface="Times New Roman" pitchFamily="18" charset="0"/>
            </a:endParaRPr>
          </a:p>
          <a:p>
            <a:pPr lvl="1">
              <a:spcBef>
                <a:spcPts val="0"/>
              </a:spcBef>
              <a:defRPr/>
            </a:pPr>
            <a:r>
              <a:rPr lang="en-US" sz="1600" b="0" dirty="0">
                <a:cs typeface="Times New Roman" pitchFamily="18" charset="0"/>
              </a:rPr>
              <a:t>Identify legal authority and basis</a:t>
            </a:r>
          </a:p>
          <a:p>
            <a:pPr lvl="1">
              <a:spcBef>
                <a:spcPts val="0"/>
              </a:spcBef>
              <a:defRPr/>
            </a:pPr>
            <a:r>
              <a:rPr lang="en-US" sz="1600" b="0" dirty="0">
                <a:cs typeface="Times New Roman" pitchFamily="18" charset="0"/>
              </a:rPr>
              <a:t>Planned Action to obtain future competition (e.g., buying tech data package &amp; associated intellectual property rights</a:t>
            </a:r>
          </a:p>
          <a:p>
            <a:pPr lvl="2">
              <a:lnSpc>
                <a:spcPts val="2000"/>
              </a:lnSpc>
              <a:defRPr/>
            </a:pPr>
            <a:endParaRPr lang="en-US" sz="1000" dirty="0"/>
          </a:p>
        </p:txBody>
      </p:sp>
      <p:sp>
        <p:nvSpPr>
          <p:cNvPr id="2" name="Slide Number Placeholder 1"/>
          <p:cNvSpPr>
            <a:spLocks noGrp="1"/>
          </p:cNvSpPr>
          <p:nvPr>
            <p:ph type="sldNum" sz="quarter" idx="11"/>
          </p:nvPr>
        </p:nvSpPr>
        <p:spPr/>
        <p:txBody>
          <a:bodyPr/>
          <a:lstStyle/>
          <a:p>
            <a:pPr>
              <a:defRPr/>
            </a:pPr>
            <a:fld id="{4150CED8-ECFF-4146-AE39-D06ED0197E85}" type="slidenum">
              <a:rPr lang="en-US" altLang="en-US" smtClean="0"/>
              <a:pPr>
                <a:defRPr/>
              </a:pPr>
              <a:t>18</a:t>
            </a:fld>
            <a:endParaRPr lang="en-US" altLang="en-US">
              <a:solidFill>
                <a:schemeClr val="bg2"/>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type="title"/>
          </p:nvPr>
        </p:nvSpPr>
        <p:spPr>
          <a:xfrm>
            <a:off x="962025" y="77788"/>
            <a:ext cx="7772400" cy="1143000"/>
          </a:xfrm>
        </p:spPr>
        <p:txBody>
          <a:bodyPr/>
          <a:lstStyle/>
          <a:p>
            <a:r>
              <a:rPr lang="en-US" altLang="en-US" sz="2800" dirty="0"/>
              <a:t>Competition Strategy/Market Research</a:t>
            </a:r>
            <a:br>
              <a:rPr lang="en-US" altLang="en-US" sz="2800" dirty="0"/>
            </a:br>
            <a:r>
              <a:rPr lang="en-US" altLang="en-US" sz="2800" dirty="0"/>
              <a:t>Source Selection Approach</a:t>
            </a:r>
          </a:p>
        </p:txBody>
      </p:sp>
      <p:sp>
        <p:nvSpPr>
          <p:cNvPr id="40964" name="Rectangle 24"/>
          <p:cNvSpPr>
            <a:spLocks noGrp="1" noChangeArrowheads="1"/>
          </p:cNvSpPr>
          <p:nvPr>
            <p:ph type="body" idx="1"/>
          </p:nvPr>
        </p:nvSpPr>
        <p:spPr>
          <a:xfrm>
            <a:off x="476248" y="1253808"/>
            <a:ext cx="8258175" cy="5178742"/>
          </a:xfrm>
        </p:spPr>
        <p:txBody>
          <a:bodyPr/>
          <a:lstStyle/>
          <a:p>
            <a:pPr marL="285750" lvl="1" indent="-285750">
              <a:spcBef>
                <a:spcPts val="400"/>
              </a:spcBef>
              <a:defRPr/>
            </a:pPr>
            <a:r>
              <a:rPr lang="en-US" sz="1800" dirty="0"/>
              <a:t>List the known sources </a:t>
            </a:r>
            <a:r>
              <a:rPr lang="en-US" sz="1400" dirty="0">
                <a:solidFill>
                  <a:schemeClr val="bg1">
                    <a:lumMod val="65000"/>
                  </a:schemeClr>
                </a:solidFill>
              </a:rPr>
              <a:t>(AS Template Para 7.5.5)</a:t>
            </a:r>
            <a:endParaRPr lang="en-US" sz="1400" dirty="0"/>
          </a:p>
          <a:p>
            <a:pPr marL="285750" lvl="1" indent="-285750">
              <a:spcBef>
                <a:spcPts val="400"/>
              </a:spcBef>
              <a:defRPr/>
            </a:pPr>
            <a:r>
              <a:rPr lang="en-US" sz="1800" dirty="0">
                <a:cs typeface="Times New Roman" pitchFamily="18" charset="0"/>
              </a:rPr>
              <a:t>Source Selection Procedures/Organization  </a:t>
            </a:r>
            <a:r>
              <a:rPr lang="en-US" sz="1400" dirty="0">
                <a:solidFill>
                  <a:schemeClr val="bg1">
                    <a:lumMod val="65000"/>
                  </a:schemeClr>
                </a:solidFill>
              </a:rPr>
              <a:t>(AS Template Para 7.5.4)</a:t>
            </a:r>
            <a:endParaRPr lang="en-US" sz="1800" dirty="0">
              <a:cs typeface="Times New Roman" pitchFamily="18" charset="0"/>
            </a:endParaRPr>
          </a:p>
          <a:p>
            <a:pPr lvl="1">
              <a:spcBef>
                <a:spcPts val="400"/>
              </a:spcBef>
              <a:defRPr/>
            </a:pPr>
            <a:r>
              <a:rPr lang="en-US" sz="1600" b="0" dirty="0">
                <a:cs typeface="Times New Roman" pitchFamily="18" charset="0"/>
              </a:rPr>
              <a:t>Address the Source Selection experience of the team (see notes)</a:t>
            </a:r>
          </a:p>
          <a:p>
            <a:pPr>
              <a:spcBef>
                <a:spcPts val="400"/>
              </a:spcBef>
              <a:defRPr/>
            </a:pPr>
            <a:r>
              <a:rPr lang="en-US" sz="1800" dirty="0">
                <a:cs typeface="Times New Roman" pitchFamily="18" charset="0"/>
              </a:rPr>
              <a:t>Best Value approach </a:t>
            </a:r>
            <a:r>
              <a:rPr lang="en-US" sz="1400" b="0" dirty="0"/>
              <a:t>(e.g., Trade-off/Lowest Price Technically Acceptable)</a:t>
            </a:r>
            <a:endParaRPr lang="en-US" sz="1400" b="0" dirty="0">
              <a:cs typeface="Times New Roman" pitchFamily="18" charset="0"/>
            </a:endParaRPr>
          </a:p>
          <a:p>
            <a:pPr lvl="1">
              <a:spcBef>
                <a:spcPts val="400"/>
              </a:spcBef>
              <a:defRPr/>
            </a:pPr>
            <a:r>
              <a:rPr lang="en-US" sz="1600" b="0" dirty="0">
                <a:solidFill>
                  <a:srgbClr val="000000"/>
                </a:solidFill>
              </a:rPr>
              <a:t>Only use LPTA when able to clearly define Technical Acceptability</a:t>
            </a:r>
            <a:endParaRPr lang="en-US" sz="1600" b="0" dirty="0">
              <a:cs typeface="Times New Roman" pitchFamily="18" charset="0"/>
            </a:endParaRPr>
          </a:p>
          <a:p>
            <a:pPr marL="285750" lvl="1" indent="-285750">
              <a:spcBef>
                <a:spcPts val="400"/>
              </a:spcBef>
              <a:defRPr/>
            </a:pPr>
            <a:r>
              <a:rPr lang="en-US" sz="1800" dirty="0">
                <a:cs typeface="Times New Roman" pitchFamily="18" charset="0"/>
              </a:rPr>
              <a:t>Evaluation Criteria with Weighting</a:t>
            </a:r>
            <a:endParaRPr lang="en-US" sz="1400" b="0" dirty="0">
              <a:cs typeface="Times New Roman" pitchFamily="18" charset="0"/>
            </a:endParaRPr>
          </a:p>
          <a:p>
            <a:pPr lvl="1">
              <a:spcBef>
                <a:spcPts val="400"/>
              </a:spcBef>
              <a:defRPr/>
            </a:pPr>
            <a:r>
              <a:rPr lang="en-US" sz="1600" b="0" dirty="0">
                <a:cs typeface="Times New Roman" pitchFamily="18" charset="0"/>
              </a:rPr>
              <a:t>Tied to Risks and Significant Discriminators</a:t>
            </a:r>
          </a:p>
          <a:p>
            <a:pPr lvl="2" eaLnBrk="1" hangingPunct="1">
              <a:spcBef>
                <a:spcPts val="400"/>
              </a:spcBef>
              <a:defRPr/>
            </a:pPr>
            <a:r>
              <a:rPr lang="en-US" sz="1600" b="0" dirty="0">
                <a:cs typeface="Times New Roman" pitchFamily="18" charset="0"/>
              </a:rPr>
              <a:t>Evaluation Criteria—Section L&amp;M criteria</a:t>
            </a:r>
          </a:p>
          <a:p>
            <a:pPr lvl="3" eaLnBrk="1" hangingPunct="1">
              <a:spcBef>
                <a:spcPts val="400"/>
              </a:spcBef>
              <a:defRPr/>
            </a:pPr>
            <a:r>
              <a:rPr lang="en-US" sz="1600" b="0" dirty="0">
                <a:cs typeface="Times New Roman" pitchFamily="18" charset="0"/>
              </a:rPr>
              <a:t>Factor/subfactor weightings</a:t>
            </a:r>
          </a:p>
          <a:p>
            <a:pPr lvl="2">
              <a:spcBef>
                <a:spcPts val="400"/>
              </a:spcBef>
              <a:defRPr/>
            </a:pPr>
            <a:r>
              <a:rPr lang="en-US" sz="1600" b="0" dirty="0"/>
              <a:t>Identify the criteria that will be used to select the winning bidder. Indicate how those criteria reflect the key government goals for the program. </a:t>
            </a:r>
          </a:p>
          <a:p>
            <a:pPr lvl="2">
              <a:spcBef>
                <a:spcPts val="400"/>
              </a:spcBef>
              <a:defRPr/>
            </a:pPr>
            <a:r>
              <a:rPr lang="en-US" sz="1600" b="0" dirty="0">
                <a:cs typeface="Times New Roman" pitchFamily="18" charset="0"/>
              </a:rPr>
              <a:t>How will data and data rights acquisition be evaluated</a:t>
            </a:r>
          </a:p>
          <a:p>
            <a:pPr lvl="2">
              <a:spcBef>
                <a:spcPts val="400"/>
              </a:spcBef>
              <a:defRPr/>
            </a:pPr>
            <a:r>
              <a:rPr lang="en-US" sz="1600" u="sng" dirty="0">
                <a:cs typeface="Times New Roman" pitchFamily="18" charset="0"/>
              </a:rPr>
              <a:t>Be prepared to Discuss in detail</a:t>
            </a:r>
          </a:p>
          <a:p>
            <a:pPr eaLnBrk="1" hangingPunct="1">
              <a:spcBef>
                <a:spcPts val="400"/>
              </a:spcBef>
              <a:defRPr/>
            </a:pPr>
            <a:r>
              <a:rPr lang="en-US" altLang="en-US" sz="1800" dirty="0"/>
              <a:t>Will the program’s Digital Acquisition objectives over the life cycle be leveraged in source selection?</a:t>
            </a:r>
          </a:p>
          <a:p>
            <a:pPr eaLnBrk="1" hangingPunct="1">
              <a:spcBef>
                <a:spcPts val="400"/>
              </a:spcBef>
              <a:defRPr/>
            </a:pPr>
            <a:r>
              <a:rPr lang="en-US" sz="1800" dirty="0">
                <a:cs typeface="Times New Roman" pitchFamily="18" charset="0"/>
              </a:rPr>
              <a:t>Discuss the robustness of the Gov’t Digital Reference Library &amp; bidders library based on program’s Digital Strategy</a:t>
            </a:r>
          </a:p>
        </p:txBody>
      </p:sp>
      <p:sp>
        <p:nvSpPr>
          <p:cNvPr id="75781" name="TextBox 5"/>
          <p:cNvSpPr txBox="1">
            <a:spLocks noChangeArrowheads="1"/>
          </p:cNvSpPr>
          <p:nvPr/>
        </p:nvSpPr>
        <p:spPr bwMode="auto">
          <a:xfrm>
            <a:off x="3064690" y="6432550"/>
            <a:ext cx="3081293" cy="307777"/>
          </a:xfrm>
          <a:prstGeom prst="rect">
            <a:avLst/>
          </a:prstGeom>
          <a:solidFill>
            <a:srgbClr val="FFFF00"/>
          </a:solidFill>
          <a:ln w="9525">
            <a:solidFill>
              <a:schemeClr val="tx1"/>
            </a:solidFill>
            <a:miter lim="800000"/>
            <a:headEnd/>
            <a:tailEnd/>
          </a:ln>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b="0" dirty="0"/>
              <a:t>See notes section for OSD guidance</a:t>
            </a:r>
          </a:p>
        </p:txBody>
      </p:sp>
      <p:sp>
        <p:nvSpPr>
          <p:cNvPr id="2" name="Slide Number Placeholder 1"/>
          <p:cNvSpPr>
            <a:spLocks noGrp="1"/>
          </p:cNvSpPr>
          <p:nvPr>
            <p:ph type="sldNum" sz="quarter" idx="11"/>
          </p:nvPr>
        </p:nvSpPr>
        <p:spPr/>
        <p:txBody>
          <a:bodyPr/>
          <a:lstStyle/>
          <a:p>
            <a:pPr>
              <a:defRPr/>
            </a:pPr>
            <a:fld id="{4150CED8-ECFF-4146-AE39-D06ED0197E85}" type="slidenum">
              <a:rPr lang="en-US" altLang="en-US" smtClean="0"/>
              <a:pPr>
                <a:defRPr/>
              </a:pPr>
              <a:t>19</a:t>
            </a:fld>
            <a:endParaRPr lang="en-US" altLang="en-US">
              <a:solidFill>
                <a:schemeClr val="bg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2"/>
          <p:cNvSpPr>
            <a:spLocks noGrp="1" noChangeArrowheads="1"/>
          </p:cNvSpPr>
          <p:nvPr>
            <p:ph type="title"/>
          </p:nvPr>
        </p:nvSpPr>
        <p:spPr>
          <a:xfrm>
            <a:off x="685800" y="152400"/>
            <a:ext cx="7772400" cy="1143000"/>
          </a:xfrm>
        </p:spPr>
        <p:txBody>
          <a:bodyPr/>
          <a:lstStyle/>
          <a:p>
            <a:r>
              <a:rPr lang="en-US" altLang="en-US" sz="2800" dirty="0"/>
              <a:t>Outline</a:t>
            </a:r>
          </a:p>
        </p:txBody>
      </p:sp>
      <p:sp>
        <p:nvSpPr>
          <p:cNvPr id="11271" name="Rectangle 9"/>
          <p:cNvSpPr>
            <a:spLocks noChangeArrowheads="1"/>
          </p:cNvSpPr>
          <p:nvPr/>
        </p:nvSpPr>
        <p:spPr bwMode="auto">
          <a:xfrm>
            <a:off x="304800" y="1281113"/>
            <a:ext cx="4419600" cy="5029200"/>
          </a:xfrm>
          <a:prstGeom prst="rect">
            <a:avLst/>
          </a:prstGeom>
          <a:noFill/>
          <a:ln w="9525">
            <a:noFill/>
            <a:miter lim="800000"/>
            <a:headEnd/>
            <a:tailEnd/>
          </a:ln>
        </p:spPr>
        <p:txBody>
          <a:bodyPr/>
          <a:lstStyle/>
          <a:p>
            <a:pPr marL="342900" indent="-342900">
              <a:spcBef>
                <a:spcPct val="20000"/>
              </a:spcBef>
              <a:buClr>
                <a:srgbClr val="151C77"/>
              </a:buClr>
              <a:buSzPct val="80000"/>
              <a:buFont typeface="Wingdings" pitchFamily="2" charset="2"/>
              <a:buChar char="n"/>
              <a:defRPr/>
            </a:pPr>
            <a:r>
              <a:rPr lang="en-US" sz="1900" b="1" dirty="0">
                <a:latin typeface="Arial" charset="0"/>
              </a:rPr>
              <a:t>Bottom </a:t>
            </a:r>
            <a:r>
              <a:rPr lang="en-US" sz="1900" b="1" dirty="0"/>
              <a:t>Line Up Front (B</a:t>
            </a:r>
            <a:r>
              <a:rPr lang="en-US" sz="1900" b="1" dirty="0">
                <a:latin typeface="Arial" charset="0"/>
              </a:rPr>
              <a:t>LUF)</a:t>
            </a:r>
          </a:p>
          <a:p>
            <a:pPr marL="342900" indent="-342900">
              <a:spcBef>
                <a:spcPct val="20000"/>
              </a:spcBef>
              <a:buClr>
                <a:srgbClr val="151C77"/>
              </a:buClr>
              <a:buSzPct val="80000"/>
              <a:buFont typeface="Wingdings" pitchFamily="2" charset="2"/>
              <a:buChar char="n"/>
              <a:defRPr/>
            </a:pPr>
            <a:r>
              <a:rPr lang="en-US" sz="1900" b="1" dirty="0">
                <a:latin typeface="Arial" charset="0"/>
              </a:rPr>
              <a:t>Program Structure</a:t>
            </a:r>
          </a:p>
          <a:p>
            <a:pPr marL="800100" lvl="1" indent="-342900">
              <a:spcBef>
                <a:spcPct val="20000"/>
              </a:spcBef>
              <a:buClr>
                <a:srgbClr val="151C77"/>
              </a:buClr>
              <a:buSzPct val="80000"/>
              <a:buFont typeface="Wingdings" pitchFamily="2" charset="2"/>
              <a:buChar char="n"/>
              <a:defRPr/>
            </a:pPr>
            <a:r>
              <a:rPr lang="en-US" sz="1800" dirty="0"/>
              <a:t>Program Schedule</a:t>
            </a:r>
            <a:endParaRPr lang="en-US" sz="1800" b="1" dirty="0">
              <a:latin typeface="Arial" charset="0"/>
            </a:endParaRPr>
          </a:p>
          <a:p>
            <a:pPr marL="342900" indent="-342900">
              <a:spcBef>
                <a:spcPct val="20000"/>
              </a:spcBef>
              <a:buClr>
                <a:srgbClr val="151C77"/>
              </a:buClr>
              <a:buSzPct val="80000"/>
              <a:buFont typeface="Wingdings" pitchFamily="2" charset="2"/>
              <a:buChar char="n"/>
              <a:defRPr/>
            </a:pPr>
            <a:r>
              <a:rPr lang="en-US" sz="1900" b="1" dirty="0">
                <a:latin typeface="Arial" charset="0"/>
              </a:rPr>
              <a:t>Factors shaping strategy</a:t>
            </a:r>
          </a:p>
          <a:p>
            <a:pPr marL="742950" lvl="1" indent="-285750">
              <a:spcBef>
                <a:spcPct val="20000"/>
              </a:spcBef>
              <a:buClr>
                <a:srgbClr val="151C77"/>
              </a:buClr>
              <a:buSzPct val="80000"/>
              <a:buFont typeface="Wingdings" pitchFamily="2" charset="2"/>
              <a:buChar char="n"/>
              <a:defRPr/>
            </a:pPr>
            <a:r>
              <a:rPr lang="en-US" sz="1800" dirty="0">
                <a:latin typeface="Arial" charset="0"/>
              </a:rPr>
              <a:t>Capability Needs </a:t>
            </a:r>
          </a:p>
          <a:p>
            <a:pPr marL="742950" lvl="1" indent="-285750">
              <a:spcBef>
                <a:spcPct val="20000"/>
              </a:spcBef>
              <a:buClr>
                <a:srgbClr val="151C77"/>
              </a:buClr>
              <a:buSzPct val="80000"/>
              <a:buFont typeface="Wingdings" pitchFamily="2" charset="2"/>
              <a:buChar char="n"/>
              <a:defRPr/>
            </a:pPr>
            <a:r>
              <a:rPr lang="en-US" sz="1800" dirty="0">
                <a:latin typeface="Arial" charset="0"/>
              </a:rPr>
              <a:t>Affordability</a:t>
            </a:r>
          </a:p>
          <a:p>
            <a:pPr marL="742950" lvl="1" indent="-285750">
              <a:spcBef>
                <a:spcPct val="20000"/>
              </a:spcBef>
              <a:buClr>
                <a:srgbClr val="151C77"/>
              </a:buClr>
              <a:buSzPct val="80000"/>
              <a:buFont typeface="Wingdings" pitchFamily="2" charset="2"/>
              <a:buChar char="n"/>
              <a:defRPr/>
            </a:pPr>
            <a:r>
              <a:rPr lang="en-US" sz="1800" dirty="0">
                <a:latin typeface="Arial" charset="0"/>
              </a:rPr>
              <a:t>Program Cost Est./Funding </a:t>
            </a:r>
          </a:p>
          <a:p>
            <a:pPr marL="742950" lvl="1" indent="-285750">
              <a:spcBef>
                <a:spcPct val="20000"/>
              </a:spcBef>
              <a:buClr>
                <a:srgbClr val="151C77"/>
              </a:buClr>
              <a:buSzPct val="80000"/>
              <a:buFont typeface="Wingdings" pitchFamily="2" charset="2"/>
              <a:buChar char="n"/>
              <a:defRPr/>
            </a:pPr>
            <a:r>
              <a:rPr lang="en-US" sz="1800" dirty="0">
                <a:latin typeface="Arial" charset="0"/>
              </a:rPr>
              <a:t>Program Risks</a:t>
            </a:r>
          </a:p>
          <a:p>
            <a:pPr marL="742950" lvl="1" indent="-285750">
              <a:spcBef>
                <a:spcPct val="20000"/>
              </a:spcBef>
              <a:buClr>
                <a:srgbClr val="151C77"/>
              </a:buClr>
              <a:buSzPct val="80000"/>
              <a:buFont typeface="Wingdings" pitchFamily="2" charset="2"/>
              <a:buChar char="n"/>
              <a:defRPr/>
            </a:pPr>
            <a:r>
              <a:rPr lang="en-US" sz="1800" dirty="0">
                <a:latin typeface="Arial" charset="0"/>
              </a:rPr>
              <a:t>Technology Transition</a:t>
            </a:r>
          </a:p>
          <a:p>
            <a:pPr marL="342900" indent="-342900">
              <a:spcBef>
                <a:spcPct val="20000"/>
              </a:spcBef>
              <a:buClr>
                <a:srgbClr val="151C77"/>
              </a:buClr>
              <a:buSzPct val="80000"/>
              <a:buFont typeface="Wingdings" pitchFamily="2" charset="2"/>
              <a:buChar char="n"/>
              <a:defRPr/>
            </a:pPr>
            <a:r>
              <a:rPr lang="en-US" sz="1900" b="1" dirty="0">
                <a:latin typeface="Arial" charset="0"/>
              </a:rPr>
              <a:t>Acquisition Strategy</a:t>
            </a:r>
          </a:p>
          <a:p>
            <a:pPr marL="742950" lvl="1" indent="-285750">
              <a:spcBef>
                <a:spcPct val="20000"/>
              </a:spcBef>
              <a:buClr>
                <a:srgbClr val="151C77"/>
              </a:buClr>
              <a:buSzPct val="80000"/>
              <a:buFont typeface="Wingdings" pitchFamily="2" charset="2"/>
              <a:buChar char="n"/>
              <a:defRPr/>
            </a:pPr>
            <a:r>
              <a:rPr lang="en-US" sz="1800" dirty="0">
                <a:latin typeface="Arial" charset="0"/>
              </a:rPr>
              <a:t>Framing Assumptions</a:t>
            </a:r>
          </a:p>
          <a:p>
            <a:pPr marL="742950" lvl="1" indent="-285750">
              <a:spcBef>
                <a:spcPct val="20000"/>
              </a:spcBef>
              <a:buClr>
                <a:srgbClr val="151C77"/>
              </a:buClr>
              <a:buSzPct val="80000"/>
              <a:buFont typeface="Wingdings" pitchFamily="2" charset="2"/>
              <a:buChar char="n"/>
              <a:defRPr/>
            </a:pPr>
            <a:r>
              <a:rPr lang="en-US" sz="1800" dirty="0">
                <a:latin typeface="Arial" charset="0"/>
              </a:rPr>
              <a:t>Proposed Acquisition Strategy</a:t>
            </a:r>
          </a:p>
          <a:p>
            <a:pPr marL="285750" indent="-285750">
              <a:spcBef>
                <a:spcPct val="20000"/>
              </a:spcBef>
              <a:buClr>
                <a:srgbClr val="151C77"/>
              </a:buClr>
              <a:buSzPct val="80000"/>
              <a:buFont typeface="Wingdings" pitchFamily="2" charset="2"/>
              <a:buChar char="n"/>
              <a:defRPr/>
            </a:pPr>
            <a:r>
              <a:rPr lang="en-US" sz="1800" b="1" dirty="0"/>
              <a:t>Business Considerations</a:t>
            </a:r>
          </a:p>
          <a:p>
            <a:pPr marL="742950" lvl="1" indent="-285750">
              <a:spcBef>
                <a:spcPct val="20000"/>
              </a:spcBef>
              <a:buClr>
                <a:srgbClr val="151C77"/>
              </a:buClr>
              <a:buSzPct val="80000"/>
              <a:buFont typeface="Wingdings" pitchFamily="2" charset="2"/>
              <a:buChar char="n"/>
              <a:defRPr/>
            </a:pPr>
            <a:r>
              <a:rPr lang="en-US" sz="1800" dirty="0">
                <a:latin typeface="Arial" charset="0"/>
              </a:rPr>
              <a:t>Business Strategy</a:t>
            </a:r>
          </a:p>
        </p:txBody>
      </p:sp>
      <p:sp>
        <p:nvSpPr>
          <p:cNvPr id="11272" name="Rectangle 10"/>
          <p:cNvSpPr>
            <a:spLocks noChangeArrowheads="1"/>
          </p:cNvSpPr>
          <p:nvPr/>
        </p:nvSpPr>
        <p:spPr bwMode="auto">
          <a:xfrm>
            <a:off x="5181600" y="1281113"/>
            <a:ext cx="3733800" cy="5029200"/>
          </a:xfrm>
          <a:prstGeom prst="rect">
            <a:avLst/>
          </a:prstGeom>
          <a:noFill/>
          <a:ln w="9525">
            <a:noFill/>
            <a:miter lim="800000"/>
            <a:headEnd/>
            <a:tailEnd/>
          </a:ln>
        </p:spPr>
        <p:txBody>
          <a:bodyPr/>
          <a:lstStyle/>
          <a:p>
            <a:pPr marL="342900" indent="-342900">
              <a:spcBef>
                <a:spcPct val="20000"/>
              </a:spcBef>
              <a:buClr>
                <a:srgbClr val="151C77"/>
              </a:buClr>
              <a:buSzPct val="80000"/>
              <a:buFont typeface="Wingdings" pitchFamily="2" charset="2"/>
              <a:buChar char="n"/>
              <a:defRPr/>
            </a:pPr>
            <a:r>
              <a:rPr lang="en-US" sz="1800" b="1" dirty="0">
                <a:latin typeface="+mn-lt"/>
              </a:rPr>
              <a:t>Contract Considerations</a:t>
            </a:r>
          </a:p>
          <a:p>
            <a:pPr marL="742950" lvl="1" indent="-285750">
              <a:spcBef>
                <a:spcPct val="20000"/>
              </a:spcBef>
              <a:buClr>
                <a:srgbClr val="151C77"/>
              </a:buClr>
              <a:buSzPct val="80000"/>
              <a:buFont typeface="Wingdings" pitchFamily="2" charset="2"/>
              <a:buChar char="n"/>
              <a:defRPr/>
            </a:pPr>
            <a:r>
              <a:rPr lang="en-US" sz="1800" dirty="0">
                <a:latin typeface="+mn-lt"/>
              </a:rPr>
              <a:t>Competition Strategy/Market Research</a:t>
            </a:r>
          </a:p>
          <a:p>
            <a:pPr marL="742950" lvl="1" indent="-285750">
              <a:spcBef>
                <a:spcPct val="20000"/>
              </a:spcBef>
              <a:buClr>
                <a:srgbClr val="151C77"/>
              </a:buClr>
              <a:buSzPct val="80000"/>
              <a:buFont typeface="Wingdings" pitchFamily="2" charset="2"/>
              <a:buChar char="n"/>
              <a:defRPr/>
            </a:pPr>
            <a:r>
              <a:rPr lang="en-US" sz="1800" dirty="0">
                <a:latin typeface="+mn-lt"/>
              </a:rPr>
              <a:t>Contract Parameters</a:t>
            </a:r>
          </a:p>
          <a:p>
            <a:pPr marL="742950" lvl="1" indent="-285750">
              <a:spcBef>
                <a:spcPct val="20000"/>
              </a:spcBef>
              <a:buClr>
                <a:srgbClr val="151C77"/>
              </a:buClr>
              <a:buSzPct val="80000"/>
              <a:buFont typeface="Wingdings" pitchFamily="2" charset="2"/>
              <a:buChar char="n"/>
              <a:defRPr/>
            </a:pPr>
            <a:r>
              <a:rPr lang="en-US" sz="1800" dirty="0">
                <a:latin typeface="+mn-lt"/>
              </a:rPr>
              <a:t>Data Rights</a:t>
            </a:r>
          </a:p>
          <a:p>
            <a:pPr marL="742950" lvl="1" indent="-285750">
              <a:spcBef>
                <a:spcPct val="20000"/>
              </a:spcBef>
              <a:buClr>
                <a:srgbClr val="151C77"/>
              </a:buClr>
              <a:buSzPct val="80000"/>
              <a:buFont typeface="Wingdings" pitchFamily="2" charset="2"/>
              <a:buChar char="n"/>
              <a:defRPr/>
            </a:pPr>
            <a:r>
              <a:rPr lang="en-US" sz="1800" dirty="0">
                <a:latin typeface="+mn-lt"/>
              </a:rPr>
              <a:t>Small Business</a:t>
            </a:r>
          </a:p>
          <a:p>
            <a:pPr marL="285750" lvl="1" indent="-285750">
              <a:spcBef>
                <a:spcPct val="20000"/>
              </a:spcBef>
              <a:buClr>
                <a:srgbClr val="151C77"/>
              </a:buClr>
              <a:buSzPct val="80000"/>
              <a:buFont typeface="Wingdings" pitchFamily="2" charset="2"/>
              <a:buChar char="n"/>
              <a:defRPr/>
            </a:pPr>
            <a:r>
              <a:rPr lang="en-US" sz="1800" b="1" dirty="0"/>
              <a:t>System Engineering </a:t>
            </a:r>
          </a:p>
          <a:p>
            <a:pPr marL="742950" lvl="2" indent="-285750">
              <a:spcBef>
                <a:spcPct val="20000"/>
              </a:spcBef>
              <a:buClr>
                <a:srgbClr val="151C77"/>
              </a:buClr>
              <a:buSzPct val="80000"/>
              <a:buFont typeface="Wingdings" pitchFamily="2" charset="2"/>
              <a:buChar char="n"/>
              <a:defRPr/>
            </a:pPr>
            <a:r>
              <a:rPr lang="en-US" sz="1800" dirty="0"/>
              <a:t>Digital Engineering/MBSE</a:t>
            </a:r>
          </a:p>
          <a:p>
            <a:pPr marL="742950" lvl="2" indent="-285750">
              <a:spcBef>
                <a:spcPct val="20000"/>
              </a:spcBef>
              <a:buClr>
                <a:srgbClr val="151C77"/>
              </a:buClr>
              <a:buSzPct val="80000"/>
              <a:buFont typeface="Wingdings" pitchFamily="2" charset="2"/>
              <a:buChar char="n"/>
              <a:defRPr/>
            </a:pPr>
            <a:r>
              <a:rPr lang="en-US" sz="1800" dirty="0"/>
              <a:t>Cybersecurity</a:t>
            </a:r>
          </a:p>
          <a:p>
            <a:pPr marL="285750" lvl="1" indent="-285750">
              <a:spcBef>
                <a:spcPct val="20000"/>
              </a:spcBef>
              <a:buClr>
                <a:srgbClr val="151C77"/>
              </a:buClr>
              <a:buSzPct val="80000"/>
              <a:buFont typeface="Wingdings" pitchFamily="2" charset="2"/>
              <a:buChar char="n"/>
              <a:defRPr/>
            </a:pPr>
            <a:r>
              <a:rPr lang="en-US" sz="1800" b="1" dirty="0">
                <a:latin typeface="Arial" charset="0"/>
              </a:rPr>
              <a:t>Product Support Strategy</a:t>
            </a:r>
          </a:p>
          <a:p>
            <a:pPr marL="285750" lvl="1" indent="-285750">
              <a:spcBef>
                <a:spcPct val="20000"/>
              </a:spcBef>
              <a:buClr>
                <a:srgbClr val="151C77"/>
              </a:buClr>
              <a:buSzPct val="80000"/>
              <a:buFont typeface="Wingdings" pitchFamily="2" charset="2"/>
              <a:buChar char="n"/>
              <a:defRPr/>
            </a:pPr>
            <a:r>
              <a:rPr lang="en-US" sz="1800" b="1" dirty="0">
                <a:latin typeface="Arial" charset="0"/>
              </a:rPr>
              <a:t>Test and Evaluation</a:t>
            </a:r>
          </a:p>
          <a:p>
            <a:pPr marL="342900" indent="-342900">
              <a:spcBef>
                <a:spcPct val="20000"/>
              </a:spcBef>
              <a:buClr>
                <a:srgbClr val="151C77"/>
              </a:buClr>
              <a:buSzPct val="80000"/>
              <a:buFont typeface="Wingdings" pitchFamily="2" charset="2"/>
              <a:buChar char="n"/>
              <a:defRPr/>
            </a:pPr>
            <a:r>
              <a:rPr lang="en-US" sz="1800" b="1" dirty="0">
                <a:latin typeface="+mn-lt"/>
              </a:rPr>
              <a:t>What Worries me</a:t>
            </a:r>
          </a:p>
          <a:p>
            <a:pPr marL="342900" indent="-342900">
              <a:spcBef>
                <a:spcPct val="20000"/>
              </a:spcBef>
              <a:buClr>
                <a:srgbClr val="151C77"/>
              </a:buClr>
              <a:buSzPct val="80000"/>
              <a:buFont typeface="Wingdings" pitchFamily="2" charset="2"/>
              <a:buChar char="n"/>
              <a:defRPr/>
            </a:pPr>
            <a:r>
              <a:rPr lang="en-US" sz="1800" b="1" dirty="0">
                <a:latin typeface="+mn-lt"/>
              </a:rPr>
              <a:t>Recommendations</a:t>
            </a:r>
            <a:endParaRPr lang="en-US" sz="1800" b="1" dirty="0"/>
          </a:p>
          <a:p>
            <a:pPr marL="800100" lvl="1" indent="-342900">
              <a:spcBef>
                <a:spcPct val="20000"/>
              </a:spcBef>
              <a:buClr>
                <a:srgbClr val="151C77"/>
              </a:buClr>
              <a:buSzPct val="80000"/>
              <a:buFont typeface="Wingdings" pitchFamily="2" charset="2"/>
              <a:buChar char="n"/>
              <a:defRPr/>
            </a:pPr>
            <a:endParaRPr lang="en-US" sz="1800" b="1" dirty="0">
              <a:latin typeface="Arial" charset="0"/>
            </a:endParaRPr>
          </a:p>
        </p:txBody>
      </p:sp>
      <p:sp>
        <p:nvSpPr>
          <p:cNvPr id="36871" name="TextBox 5"/>
          <p:cNvSpPr txBox="1">
            <a:spLocks noChangeArrowheads="1"/>
          </p:cNvSpPr>
          <p:nvPr/>
        </p:nvSpPr>
        <p:spPr bwMode="auto">
          <a:xfrm>
            <a:off x="304800" y="6002338"/>
            <a:ext cx="8610600" cy="615950"/>
          </a:xfrm>
          <a:prstGeom prst="rect">
            <a:avLst/>
          </a:prstGeom>
          <a:solidFill>
            <a:srgbClr val="7030A0"/>
          </a:solidFill>
          <a:ln w="9525">
            <a:solidFill>
              <a:schemeClr val="tx1"/>
            </a:solidFill>
            <a:miter lim="800000"/>
            <a:headEnd/>
            <a:tailEnd/>
          </a:ln>
        </p:spPr>
        <p:txBody>
          <a:bodyPr wrap="squar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None/>
            </a:pPr>
            <a:r>
              <a:rPr lang="en-US" altLang="en-US" sz="1600" dirty="0">
                <a:solidFill>
                  <a:schemeClr val="bg1"/>
                </a:solidFill>
              </a:rPr>
              <a:t>HQ AF ASPs </a:t>
            </a:r>
            <a:r>
              <a:rPr lang="en-US" altLang="en-US" sz="1600" u="sng" dirty="0">
                <a:solidFill>
                  <a:schemeClr val="bg1"/>
                </a:solidFill>
              </a:rPr>
              <a:t>will be scheduled for 1 ½ hour </a:t>
            </a:r>
          </a:p>
          <a:p>
            <a:pPr algn="ctr">
              <a:spcBef>
                <a:spcPct val="0"/>
              </a:spcBef>
              <a:buClrTx/>
              <a:buSzTx/>
              <a:buNone/>
            </a:pPr>
            <a:r>
              <a:rPr lang="en-US" altLang="en-US" sz="1600" dirty="0">
                <a:solidFill>
                  <a:schemeClr val="bg1"/>
                </a:solidFill>
              </a:rPr>
              <a:t>Program office goal should be to present no more than ~30-35 charts</a:t>
            </a:r>
            <a:r>
              <a:rPr lang="en-US" altLang="en-US" sz="1700" dirty="0">
                <a:solidFill>
                  <a:schemeClr val="bg1"/>
                </a:solidFill>
              </a:rPr>
              <a:t> </a:t>
            </a:r>
          </a:p>
        </p:txBody>
      </p:sp>
      <p:sp>
        <p:nvSpPr>
          <p:cNvPr id="2" name="Slide Number Placeholder 1"/>
          <p:cNvSpPr>
            <a:spLocks noGrp="1"/>
          </p:cNvSpPr>
          <p:nvPr>
            <p:ph type="sldNum" sz="quarter" idx="11"/>
          </p:nvPr>
        </p:nvSpPr>
        <p:spPr/>
        <p:txBody>
          <a:bodyPr/>
          <a:lstStyle/>
          <a:p>
            <a:pPr>
              <a:defRPr/>
            </a:pPr>
            <a:fld id="{4150CED8-ECFF-4146-AE39-D06ED0197E85}" type="slidenum">
              <a:rPr lang="en-US" altLang="en-US" smtClean="0"/>
              <a:pPr>
                <a:defRPr/>
              </a:pPr>
              <a:t>2</a:t>
            </a:fld>
            <a:endParaRPr lang="en-US" altLang="en-US">
              <a:solidFill>
                <a:schemeClr val="bg2"/>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2"/>
          <p:cNvSpPr>
            <a:spLocks noGrp="1" noChangeArrowheads="1"/>
          </p:cNvSpPr>
          <p:nvPr>
            <p:ph type="title"/>
          </p:nvPr>
        </p:nvSpPr>
        <p:spPr>
          <a:xfrm>
            <a:off x="1033463" y="61913"/>
            <a:ext cx="7772400" cy="1143000"/>
          </a:xfrm>
        </p:spPr>
        <p:txBody>
          <a:bodyPr/>
          <a:lstStyle/>
          <a:p>
            <a:r>
              <a:rPr lang="en-US" altLang="en-US" sz="2800" dirty="0"/>
              <a:t>Contract Parameters</a:t>
            </a:r>
          </a:p>
        </p:txBody>
      </p:sp>
      <p:sp>
        <p:nvSpPr>
          <p:cNvPr id="45060" name="Rectangle 3"/>
          <p:cNvSpPr>
            <a:spLocks noGrp="1" noChangeArrowheads="1"/>
          </p:cNvSpPr>
          <p:nvPr>
            <p:ph type="body" idx="1"/>
          </p:nvPr>
        </p:nvSpPr>
        <p:spPr>
          <a:xfrm>
            <a:off x="486121" y="1338470"/>
            <a:ext cx="8458200" cy="4955468"/>
          </a:xfrm>
        </p:spPr>
        <p:txBody>
          <a:bodyPr/>
          <a:lstStyle/>
          <a:p>
            <a:pPr marL="285750" lvl="1" indent="-285750">
              <a:spcBef>
                <a:spcPts val="200"/>
              </a:spcBef>
              <a:spcAft>
                <a:spcPts val="0"/>
              </a:spcAft>
              <a:defRPr/>
            </a:pPr>
            <a:r>
              <a:rPr lang="en-US" dirty="0"/>
              <a:t>Contract Type </a:t>
            </a:r>
            <a:r>
              <a:rPr lang="en-US" dirty="0">
                <a:solidFill>
                  <a:schemeClr val="bg1">
                    <a:lumMod val="65000"/>
                  </a:schemeClr>
                </a:solidFill>
              </a:rPr>
              <a:t>(AS Template Para 7.5)</a:t>
            </a:r>
            <a:endParaRPr lang="en-US" dirty="0"/>
          </a:p>
          <a:p>
            <a:pPr lvl="1">
              <a:spcBef>
                <a:spcPts val="200"/>
              </a:spcBef>
              <a:spcAft>
                <a:spcPts val="0"/>
              </a:spcAft>
              <a:defRPr/>
            </a:pPr>
            <a:r>
              <a:rPr lang="en-US" sz="1800" b="0" dirty="0"/>
              <a:t>Need to discuss the rationale for your contract type</a:t>
            </a:r>
          </a:p>
          <a:p>
            <a:pPr lvl="2">
              <a:spcBef>
                <a:spcPts val="200"/>
              </a:spcBef>
              <a:spcAft>
                <a:spcPts val="0"/>
              </a:spcAft>
              <a:defRPr/>
            </a:pPr>
            <a:r>
              <a:rPr lang="en-US" sz="1600" b="0" dirty="0"/>
              <a:t>What measures are in place to control contract costs?</a:t>
            </a:r>
          </a:p>
          <a:p>
            <a:pPr lvl="1">
              <a:spcBef>
                <a:spcPts val="200"/>
              </a:spcBef>
              <a:spcAft>
                <a:spcPts val="0"/>
              </a:spcAft>
              <a:defRPr/>
            </a:pPr>
            <a:r>
              <a:rPr lang="en-US" sz="1800" b="0" dirty="0">
                <a:cs typeface="Times New Roman" pitchFamily="18" charset="0"/>
              </a:rPr>
              <a:t>Describe type &amp; number of contracts expected &amp; </a:t>
            </a:r>
            <a:r>
              <a:rPr lang="en-US" sz="1800" b="0" u="sng" dirty="0">
                <a:cs typeface="Times New Roman" pitchFamily="18" charset="0"/>
              </a:rPr>
              <a:t>why</a:t>
            </a:r>
            <a:r>
              <a:rPr lang="en-US" sz="1800" b="0" dirty="0">
                <a:cs typeface="Times New Roman" pitchFamily="18" charset="0"/>
              </a:rPr>
              <a:t> you chose that approach—will this reduce program risk?</a:t>
            </a:r>
          </a:p>
          <a:p>
            <a:pPr lvl="1">
              <a:spcBef>
                <a:spcPts val="200"/>
              </a:spcBef>
              <a:spcAft>
                <a:spcPts val="0"/>
              </a:spcAft>
              <a:defRPr/>
            </a:pPr>
            <a:r>
              <a:rPr lang="en-US" sz="1800" b="0" dirty="0"/>
              <a:t>Have you considered breakout of subsystems?</a:t>
            </a:r>
          </a:p>
          <a:p>
            <a:pPr>
              <a:spcBef>
                <a:spcPts val="200"/>
              </a:spcBef>
              <a:spcAft>
                <a:spcPts val="0"/>
              </a:spcAft>
              <a:defRPr/>
            </a:pPr>
            <a:r>
              <a:rPr lang="en-US" dirty="0"/>
              <a:t>Contract Structure (Length, Options, CLINs)</a:t>
            </a:r>
          </a:p>
          <a:p>
            <a:pPr>
              <a:spcBef>
                <a:spcPts val="200"/>
              </a:spcBef>
              <a:spcAft>
                <a:spcPts val="0"/>
              </a:spcAft>
              <a:defRPr/>
            </a:pPr>
            <a:r>
              <a:rPr lang="en-US" dirty="0"/>
              <a:t>Special Terms and Conditions</a:t>
            </a:r>
          </a:p>
          <a:p>
            <a:pPr lvl="1">
              <a:spcBef>
                <a:spcPts val="200"/>
              </a:spcBef>
              <a:spcAft>
                <a:spcPts val="0"/>
              </a:spcAft>
              <a:defRPr/>
            </a:pPr>
            <a:r>
              <a:rPr lang="en-US" sz="1800" b="0" dirty="0"/>
              <a:t>E.g., Organizational Conflict of Interest (OCI), Pricing Matrix, </a:t>
            </a:r>
            <a:r>
              <a:rPr lang="en-US" sz="1800" b="0" dirty="0">
                <a:cs typeface="Times New Roman" pitchFamily="18" charset="0"/>
              </a:rPr>
              <a:t>Warranty of Data (DFARS 252.246-7001), warranties, Advance procurement</a:t>
            </a:r>
          </a:p>
          <a:p>
            <a:pPr lvl="1">
              <a:spcBef>
                <a:spcPts val="200"/>
              </a:spcBef>
              <a:spcAft>
                <a:spcPts val="0"/>
              </a:spcAft>
              <a:defRPr/>
            </a:pPr>
            <a:r>
              <a:rPr lang="en-US" sz="1800" b="0" dirty="0">
                <a:cs typeface="Times New Roman" pitchFamily="18" charset="0"/>
              </a:rPr>
              <a:t>If an Undefinitized Contract Action (UCA) is planned discuss rationale and what led to this situation as well as get well plan</a:t>
            </a:r>
            <a:endParaRPr lang="en-US" sz="1800" b="0" dirty="0"/>
          </a:p>
          <a:p>
            <a:pPr>
              <a:spcBef>
                <a:spcPts val="200"/>
              </a:spcBef>
              <a:spcAft>
                <a:spcPts val="0"/>
              </a:spcAft>
              <a:defRPr/>
            </a:pPr>
            <a:r>
              <a:rPr lang="en-US" dirty="0"/>
              <a:t>Subcontractor Management</a:t>
            </a:r>
          </a:p>
          <a:p>
            <a:pPr lvl="1">
              <a:spcBef>
                <a:spcPts val="200"/>
              </a:spcBef>
              <a:spcAft>
                <a:spcPts val="0"/>
              </a:spcAft>
              <a:defRPr/>
            </a:pPr>
            <a:r>
              <a:rPr lang="en-US" sz="1800" b="0" dirty="0"/>
              <a:t>Make or Buy considerations</a:t>
            </a:r>
          </a:p>
          <a:p>
            <a:pPr>
              <a:spcBef>
                <a:spcPts val="200"/>
              </a:spcBef>
              <a:spcAft>
                <a:spcPts val="0"/>
              </a:spcAft>
              <a:defRPr/>
            </a:pPr>
            <a:r>
              <a:rPr lang="en-US" dirty="0">
                <a:cs typeface="Times New Roman" pitchFamily="18" charset="0"/>
              </a:rPr>
              <a:t>Discuss usage of model-based contract language based on programs Digital Strategy/Modeling Objectives</a:t>
            </a:r>
          </a:p>
          <a:p>
            <a:pPr>
              <a:spcBef>
                <a:spcPts val="200"/>
              </a:spcBef>
              <a:spcAft>
                <a:spcPts val="0"/>
              </a:spcAft>
              <a:defRPr/>
            </a:pPr>
            <a:endParaRPr lang="en-US" sz="1600" dirty="0"/>
          </a:p>
        </p:txBody>
      </p:sp>
      <p:sp>
        <p:nvSpPr>
          <p:cNvPr id="2" name="Slide Number Placeholder 1"/>
          <p:cNvSpPr>
            <a:spLocks noGrp="1"/>
          </p:cNvSpPr>
          <p:nvPr>
            <p:ph type="sldNum" sz="quarter" idx="11"/>
          </p:nvPr>
        </p:nvSpPr>
        <p:spPr/>
        <p:txBody>
          <a:bodyPr/>
          <a:lstStyle/>
          <a:p>
            <a:pPr>
              <a:defRPr/>
            </a:pPr>
            <a:fld id="{4150CED8-ECFF-4146-AE39-D06ED0197E85}" type="slidenum">
              <a:rPr lang="en-US" altLang="en-US" smtClean="0"/>
              <a:pPr>
                <a:defRPr/>
              </a:pPr>
              <a:t>20</a:t>
            </a:fld>
            <a:endParaRPr lang="en-US" altLang="en-US">
              <a:solidFill>
                <a:schemeClr val="bg2"/>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2"/>
          <p:cNvSpPr>
            <a:spLocks noGrp="1" noChangeArrowheads="1"/>
          </p:cNvSpPr>
          <p:nvPr>
            <p:ph type="title"/>
          </p:nvPr>
        </p:nvSpPr>
        <p:spPr>
          <a:xfrm>
            <a:off x="973138" y="119063"/>
            <a:ext cx="7772400" cy="1143000"/>
          </a:xfrm>
        </p:spPr>
        <p:txBody>
          <a:bodyPr/>
          <a:lstStyle/>
          <a:p>
            <a:r>
              <a:rPr lang="en-US" altLang="en-US" sz="2800" dirty="0"/>
              <a:t>Contract Parameters</a:t>
            </a:r>
            <a:br>
              <a:rPr lang="en-US" altLang="en-US" sz="2800" dirty="0"/>
            </a:br>
            <a:r>
              <a:rPr lang="en-US" altLang="en-US" sz="2800" dirty="0"/>
              <a:t>&amp; Incentives</a:t>
            </a:r>
          </a:p>
        </p:txBody>
      </p:sp>
      <p:sp>
        <p:nvSpPr>
          <p:cNvPr id="45060" name="Rectangle 3"/>
          <p:cNvSpPr>
            <a:spLocks noGrp="1" noChangeArrowheads="1"/>
          </p:cNvSpPr>
          <p:nvPr>
            <p:ph type="body" idx="1"/>
          </p:nvPr>
        </p:nvSpPr>
        <p:spPr>
          <a:xfrm>
            <a:off x="439738" y="1262063"/>
            <a:ext cx="8458200" cy="5186362"/>
          </a:xfrm>
        </p:spPr>
        <p:txBody>
          <a:bodyPr/>
          <a:lstStyle/>
          <a:p>
            <a:pPr marL="285750" lvl="1" indent="-285750">
              <a:lnSpc>
                <a:spcPct val="80000"/>
              </a:lnSpc>
              <a:spcBef>
                <a:spcPts val="300"/>
              </a:spcBef>
              <a:spcAft>
                <a:spcPts val="200"/>
              </a:spcAft>
              <a:defRPr/>
            </a:pPr>
            <a:r>
              <a:rPr lang="en-US" dirty="0"/>
              <a:t>Discuss planned Incentives </a:t>
            </a:r>
            <a:r>
              <a:rPr lang="en-US" sz="1600" dirty="0">
                <a:solidFill>
                  <a:schemeClr val="bg1">
                    <a:lumMod val="65000"/>
                  </a:schemeClr>
                </a:solidFill>
              </a:rPr>
              <a:t>(AS Template Para 7.5.2)</a:t>
            </a:r>
            <a:endParaRPr lang="en-US" sz="1600" dirty="0"/>
          </a:p>
          <a:p>
            <a:pPr lvl="1">
              <a:lnSpc>
                <a:spcPct val="80000"/>
              </a:lnSpc>
              <a:spcBef>
                <a:spcPts val="300"/>
              </a:spcBef>
              <a:spcAft>
                <a:spcPts val="200"/>
              </a:spcAft>
              <a:defRPr/>
            </a:pPr>
            <a:r>
              <a:rPr lang="en-US" sz="1800" b="0" dirty="0"/>
              <a:t>What are the key program risks and how can incentives help to mitigate risks and improve probability of success? </a:t>
            </a:r>
          </a:p>
          <a:p>
            <a:pPr lvl="1">
              <a:lnSpc>
                <a:spcPct val="80000"/>
              </a:lnSpc>
              <a:spcBef>
                <a:spcPts val="300"/>
              </a:spcBef>
              <a:spcAft>
                <a:spcPts val="200"/>
              </a:spcAft>
              <a:defRPr/>
            </a:pPr>
            <a:r>
              <a:rPr lang="en-US" sz="1800" b="0" dirty="0"/>
              <a:t>What Objective Incentives were considered and why? </a:t>
            </a:r>
          </a:p>
          <a:p>
            <a:pPr>
              <a:lnSpc>
                <a:spcPct val="80000"/>
              </a:lnSpc>
              <a:spcBef>
                <a:spcPts val="300"/>
              </a:spcBef>
              <a:spcAft>
                <a:spcPts val="200"/>
              </a:spcAft>
              <a:defRPr/>
            </a:pPr>
            <a:r>
              <a:rPr lang="en-US" dirty="0"/>
              <a:t>Award Fee</a:t>
            </a:r>
          </a:p>
          <a:p>
            <a:pPr lvl="1">
              <a:lnSpc>
                <a:spcPct val="80000"/>
              </a:lnSpc>
              <a:spcBef>
                <a:spcPts val="300"/>
              </a:spcBef>
              <a:spcAft>
                <a:spcPts val="200"/>
              </a:spcAft>
              <a:defRPr/>
            </a:pPr>
            <a:r>
              <a:rPr lang="en-US" sz="1800" b="0" dirty="0"/>
              <a:t>How is award fees linked to the acquisition outcomes—cost, schedule and performance?</a:t>
            </a:r>
          </a:p>
          <a:p>
            <a:pPr lvl="2">
              <a:lnSpc>
                <a:spcPct val="80000"/>
              </a:lnSpc>
              <a:spcBef>
                <a:spcPts val="300"/>
              </a:spcBef>
              <a:spcAft>
                <a:spcPts val="200"/>
              </a:spcAft>
              <a:defRPr/>
            </a:pPr>
            <a:r>
              <a:rPr lang="en-US" sz="1800" b="0" dirty="0"/>
              <a:t>How is award fee tied to specific challenges, commitments &amp; delivered capability versus just “effort”</a:t>
            </a:r>
          </a:p>
          <a:p>
            <a:pPr>
              <a:spcBef>
                <a:spcPts val="300"/>
              </a:spcBef>
              <a:spcAft>
                <a:spcPts val="200"/>
              </a:spcAft>
              <a:defRPr/>
            </a:pPr>
            <a:r>
              <a:rPr lang="en-US" dirty="0"/>
              <a:t>Are there negative incentives for overrun or poor performance?</a:t>
            </a:r>
          </a:p>
          <a:p>
            <a:pPr>
              <a:spcBef>
                <a:spcPts val="300"/>
              </a:spcBef>
              <a:spcAft>
                <a:spcPts val="200"/>
              </a:spcAft>
              <a:defRPr/>
            </a:pPr>
            <a:r>
              <a:rPr lang="en-US" dirty="0"/>
              <a:t>If more than one incentive is planned explain how the incentives complement each other and do not conflict. </a:t>
            </a:r>
          </a:p>
          <a:p>
            <a:pPr>
              <a:spcBef>
                <a:spcPts val="300"/>
              </a:spcBef>
              <a:spcAft>
                <a:spcPts val="200"/>
              </a:spcAft>
              <a:defRPr/>
            </a:pPr>
            <a:r>
              <a:rPr lang="en-US" dirty="0"/>
              <a:t>Why will the incentive motivate the contractor?</a:t>
            </a:r>
          </a:p>
          <a:p>
            <a:pPr>
              <a:spcBef>
                <a:spcPts val="300"/>
              </a:spcBef>
              <a:spcAft>
                <a:spcPts val="200"/>
              </a:spcAft>
              <a:defRPr/>
            </a:pPr>
            <a:r>
              <a:rPr lang="en-US" altLang="en-US" dirty="0"/>
              <a:t>What incentives do the contractors intrinsically have and/or what incentives is the government providing to meet program office Digital Acquisition objectives?</a:t>
            </a:r>
            <a:endParaRPr lang="en-US" dirty="0"/>
          </a:p>
        </p:txBody>
      </p:sp>
      <p:sp>
        <p:nvSpPr>
          <p:cNvPr id="2" name="Slide Number Placeholder 1"/>
          <p:cNvSpPr>
            <a:spLocks noGrp="1"/>
          </p:cNvSpPr>
          <p:nvPr>
            <p:ph type="sldNum" sz="quarter" idx="11"/>
          </p:nvPr>
        </p:nvSpPr>
        <p:spPr/>
        <p:txBody>
          <a:bodyPr/>
          <a:lstStyle/>
          <a:p>
            <a:pPr>
              <a:defRPr/>
            </a:pPr>
            <a:fld id="{4150CED8-ECFF-4146-AE39-D06ED0197E85}" type="slidenum">
              <a:rPr lang="en-US" altLang="en-US" smtClean="0"/>
              <a:pPr>
                <a:defRPr/>
              </a:pPr>
              <a:t>21</a:t>
            </a:fld>
            <a:endParaRPr lang="en-US" altLang="en-US">
              <a:solidFill>
                <a:schemeClr val="bg2"/>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a:xfrm>
            <a:off x="2276475" y="161925"/>
            <a:ext cx="6530975" cy="1219200"/>
          </a:xfrm>
        </p:spPr>
        <p:txBody>
          <a:bodyPr/>
          <a:lstStyle/>
          <a:p>
            <a:pPr>
              <a:defRPr/>
            </a:pPr>
            <a:r>
              <a:rPr lang="en-US" sz="2800" dirty="0"/>
              <a:t>Intellectual Property (IP) Strategy</a:t>
            </a:r>
            <a:br>
              <a:rPr lang="en-US" sz="2000" kern="1200" dirty="0">
                <a:cs typeface="Times New Roman" pitchFamily="18" charset="0"/>
              </a:rPr>
            </a:br>
            <a:endParaRPr lang="en-US" sz="2000" dirty="0"/>
          </a:p>
        </p:txBody>
      </p:sp>
      <p:sp>
        <p:nvSpPr>
          <p:cNvPr id="37892" name="Rectangle 3"/>
          <p:cNvSpPr>
            <a:spLocks noGrp="1" noChangeArrowheads="1"/>
          </p:cNvSpPr>
          <p:nvPr>
            <p:ph type="body" idx="1"/>
          </p:nvPr>
        </p:nvSpPr>
        <p:spPr>
          <a:xfrm>
            <a:off x="314324" y="1220788"/>
            <a:ext cx="8674227" cy="5276850"/>
          </a:xfrm>
        </p:spPr>
        <p:txBody>
          <a:bodyPr/>
          <a:lstStyle/>
          <a:p>
            <a:pPr marL="285750" lvl="1" indent="-285750">
              <a:spcBef>
                <a:spcPct val="50000"/>
              </a:spcBef>
              <a:defRPr/>
            </a:pPr>
            <a:r>
              <a:rPr lang="en-US" sz="1400" dirty="0"/>
              <a:t>What do you need? </a:t>
            </a:r>
            <a:r>
              <a:rPr lang="en-US" sz="1400" dirty="0">
                <a:solidFill>
                  <a:schemeClr val="bg1">
                    <a:lumMod val="65000"/>
                  </a:schemeClr>
                </a:solidFill>
              </a:rPr>
              <a:t>(AS Template Para 7.6)</a:t>
            </a:r>
            <a:endParaRPr lang="en-US" sz="1400" dirty="0"/>
          </a:p>
          <a:p>
            <a:pPr lvl="1">
              <a:spcBef>
                <a:spcPts val="200"/>
              </a:spcBef>
              <a:defRPr/>
            </a:pPr>
            <a:r>
              <a:rPr lang="en-US" sz="1400" b="0" dirty="0"/>
              <a:t>What technical data rights &amp; deliverables will be needed throughout the system’s life cycle?</a:t>
            </a:r>
          </a:p>
          <a:p>
            <a:pPr lvl="2">
              <a:spcBef>
                <a:spcPts val="200"/>
              </a:spcBef>
              <a:defRPr/>
            </a:pPr>
            <a:r>
              <a:rPr lang="en-US" sz="1400" b="0" dirty="0"/>
              <a:t>What is needed to support the sustainment plan (OEM maintained or organically sustained)?</a:t>
            </a:r>
          </a:p>
          <a:p>
            <a:pPr lvl="1">
              <a:spcBef>
                <a:spcPts val="200"/>
              </a:spcBef>
              <a:defRPr/>
            </a:pPr>
            <a:r>
              <a:rPr lang="en-US" sz="1400" b="0" dirty="0"/>
              <a:t>How is a Modular Open Systems Architecture (MOSA) business strategy being used in harmony with the IP Strategy to ensure competition at both prime &amp; subcontract level throughout life-cycle (including system/subsystem upgrades &amp; maintenance (CLS/ Depot)?</a:t>
            </a:r>
          </a:p>
          <a:p>
            <a:pPr lvl="1">
              <a:spcBef>
                <a:spcPts val="200"/>
              </a:spcBef>
              <a:defRPr/>
            </a:pPr>
            <a:r>
              <a:rPr lang="en-US" sz="1400" b="0" dirty="0"/>
              <a:t>How does your Government Reference Architecture (GRA) and open standards impact IP needs?</a:t>
            </a:r>
          </a:p>
          <a:p>
            <a:pPr lvl="1">
              <a:spcBef>
                <a:spcPts val="200"/>
              </a:spcBef>
              <a:defRPr/>
            </a:pPr>
            <a:r>
              <a:rPr lang="en-US" sz="1400" b="0" dirty="0"/>
              <a:t>Who is paying for development (</a:t>
            </a:r>
            <a:r>
              <a:rPr lang="en-US" sz="1400" b="0" dirty="0" err="1"/>
              <a:t>govt</a:t>
            </a:r>
            <a:r>
              <a:rPr lang="en-US" sz="1400" b="0" dirty="0"/>
              <a:t> or contractor) and what rights have been previously procured?</a:t>
            </a:r>
          </a:p>
          <a:p>
            <a:pPr marL="285750" lvl="1" indent="-285750">
              <a:spcBef>
                <a:spcPts val="600"/>
              </a:spcBef>
              <a:defRPr/>
            </a:pPr>
            <a:r>
              <a:rPr lang="en-US" sz="1400" dirty="0"/>
              <a:t>How will you buy it?</a:t>
            </a:r>
          </a:p>
          <a:p>
            <a:pPr marL="685800" lvl="2" indent="-283464">
              <a:spcBef>
                <a:spcPts val="200"/>
              </a:spcBef>
              <a:defRPr/>
            </a:pPr>
            <a:r>
              <a:rPr lang="en-US" sz="1400" b="0" dirty="0"/>
              <a:t>Discuss strategy for technical data/software data rights procurement, data access &amp; data delivery. </a:t>
            </a:r>
          </a:p>
          <a:p>
            <a:pPr marL="685800" lvl="2" indent="-283464">
              <a:spcBef>
                <a:spcPts val="200"/>
              </a:spcBef>
              <a:defRPr/>
            </a:pPr>
            <a:r>
              <a:rPr lang="en-US" sz="1400" b="0" dirty="0"/>
              <a:t>For a competitive procurement, describe evaluation factors that will be used to assess the price and adequacy of the technical data during source selection.  Discuss use of options for delivery of technical data and obtaining additional rights in the technical data.</a:t>
            </a:r>
          </a:p>
          <a:p>
            <a:pPr marL="685800" lvl="1" indent="-283464">
              <a:spcBef>
                <a:spcPts val="200"/>
              </a:spcBef>
              <a:defRPr/>
            </a:pPr>
            <a:r>
              <a:rPr lang="en-US" sz="1400" b="0" dirty="0"/>
              <a:t>Assess merits of including a priced contract option for future (or deferred) delivery of technical data and intellectual property rights.   (See DOD 5010.12-M Chapter 5 for pricing data.)</a:t>
            </a:r>
          </a:p>
          <a:p>
            <a:pPr marL="685800" lvl="1" indent="-283464">
              <a:spcBef>
                <a:spcPts val="200"/>
              </a:spcBef>
              <a:defRPr/>
            </a:pPr>
            <a:r>
              <a:rPr lang="en-US" sz="1400" b="0" dirty="0"/>
              <a:t>Discuss strategy for acquiring software (</a:t>
            </a:r>
            <a:r>
              <a:rPr lang="en-US" sz="1400" b="0" u="sng" dirty="0"/>
              <a:t>source code</a:t>
            </a:r>
            <a:r>
              <a:rPr lang="en-US" sz="1400" b="0" dirty="0"/>
              <a:t>, documentation, and development artifacts)</a:t>
            </a:r>
          </a:p>
          <a:p>
            <a:pPr>
              <a:spcBef>
                <a:spcPts val="600"/>
              </a:spcBef>
              <a:defRPr/>
            </a:pPr>
            <a:r>
              <a:rPr lang="en-US" sz="1400" dirty="0"/>
              <a:t> How will you manage it?</a:t>
            </a:r>
          </a:p>
          <a:p>
            <a:pPr lvl="1">
              <a:spcBef>
                <a:spcPts val="200"/>
              </a:spcBef>
              <a:defRPr/>
            </a:pPr>
            <a:r>
              <a:rPr lang="en-US" sz="1400" b="0" dirty="0"/>
              <a:t>What approach will be used to ensure delivery and adequacy of data?  </a:t>
            </a:r>
          </a:p>
          <a:p>
            <a:pPr lvl="1">
              <a:spcBef>
                <a:spcPts val="200"/>
              </a:spcBef>
              <a:defRPr/>
            </a:pPr>
            <a:r>
              <a:rPr lang="en-US" sz="1400" b="0" dirty="0"/>
              <a:t>How will program office verify contractor’s assertion of restricted use &amp; release of data?</a:t>
            </a:r>
          </a:p>
          <a:p>
            <a:pPr lvl="1">
              <a:spcBef>
                <a:spcPts val="200"/>
              </a:spcBef>
              <a:defRPr/>
            </a:pPr>
            <a:r>
              <a:rPr lang="en-US" sz="1400" b="0" dirty="0"/>
              <a:t>What considerations are being made for digital product design data requirements?</a:t>
            </a:r>
          </a:p>
          <a:p>
            <a:pPr lvl="1">
              <a:spcBef>
                <a:spcPts val="200"/>
              </a:spcBef>
              <a:defRPr/>
            </a:pPr>
            <a:r>
              <a:rPr lang="en-US" altLang="en-US" sz="1400" b="0" dirty="0"/>
              <a:t>What is the Product Lifecycle Management (PLM) strategy/process to ensure Data Rights are managed &amp; protected when required?</a:t>
            </a:r>
          </a:p>
          <a:p>
            <a:pPr lvl="1">
              <a:defRPr/>
            </a:pPr>
            <a:endParaRPr lang="en-US" sz="1400" b="0" dirty="0">
              <a:solidFill>
                <a:srgbClr val="FF0000"/>
              </a:solidFill>
            </a:endParaRPr>
          </a:p>
          <a:p>
            <a:pPr lvl="1">
              <a:defRPr/>
            </a:pPr>
            <a:endParaRPr lang="en-US" sz="1000" dirty="0"/>
          </a:p>
          <a:p>
            <a:pPr marL="1196975" lvl="3" indent="-285750">
              <a:spcBef>
                <a:spcPct val="50000"/>
              </a:spcBef>
              <a:defRPr/>
            </a:pPr>
            <a:endParaRPr lang="en-US" sz="800" dirty="0"/>
          </a:p>
        </p:txBody>
      </p:sp>
      <p:sp>
        <p:nvSpPr>
          <p:cNvPr id="7" name="TextBox 75"/>
          <p:cNvSpPr txBox="1">
            <a:spLocks noChangeArrowheads="1"/>
          </p:cNvSpPr>
          <p:nvPr/>
        </p:nvSpPr>
        <p:spPr bwMode="auto">
          <a:xfrm>
            <a:off x="2824163" y="69850"/>
            <a:ext cx="1490662" cy="307975"/>
          </a:xfrm>
          <a:prstGeom prst="rect">
            <a:avLst/>
          </a:prstGeom>
          <a:solidFill>
            <a:srgbClr val="FFFF00"/>
          </a:solidFill>
          <a:ln w="9525">
            <a:solidFill>
              <a:schemeClr val="tx1"/>
            </a:solidFill>
            <a:miter lim="800000"/>
            <a:headEnd/>
            <a:tailEnd/>
          </a:ln>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b="0" dirty="0"/>
              <a:t>See Notes Page</a:t>
            </a:r>
          </a:p>
        </p:txBody>
      </p:sp>
      <p:sp>
        <p:nvSpPr>
          <p:cNvPr id="2" name="Slide Number Placeholder 1"/>
          <p:cNvSpPr>
            <a:spLocks noGrp="1"/>
          </p:cNvSpPr>
          <p:nvPr>
            <p:ph type="sldNum" sz="quarter" idx="11"/>
          </p:nvPr>
        </p:nvSpPr>
        <p:spPr/>
        <p:txBody>
          <a:bodyPr/>
          <a:lstStyle/>
          <a:p>
            <a:pPr>
              <a:defRPr/>
            </a:pPr>
            <a:fld id="{4150CED8-ECFF-4146-AE39-D06ED0197E85}" type="slidenum">
              <a:rPr lang="en-US" altLang="en-US" smtClean="0"/>
              <a:pPr>
                <a:defRPr/>
              </a:pPr>
              <a:t>22</a:t>
            </a:fld>
            <a:endParaRPr lang="en-US" altLang="en-US">
              <a:solidFill>
                <a:schemeClr val="bg2"/>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Line 5"/>
          <p:cNvSpPr>
            <a:spLocks noChangeShapeType="1"/>
          </p:cNvSpPr>
          <p:nvPr/>
        </p:nvSpPr>
        <p:spPr bwMode="auto">
          <a:xfrm>
            <a:off x="304800" y="12192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971" name="Line 5"/>
          <p:cNvSpPr>
            <a:spLocks noChangeShapeType="1"/>
          </p:cNvSpPr>
          <p:nvPr/>
        </p:nvSpPr>
        <p:spPr bwMode="auto">
          <a:xfrm>
            <a:off x="304800" y="64770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 name="Rectangle 2"/>
          <p:cNvSpPr txBox="1">
            <a:spLocks noChangeArrowheads="1"/>
          </p:cNvSpPr>
          <p:nvPr/>
        </p:nvSpPr>
        <p:spPr bwMode="auto">
          <a:xfrm>
            <a:off x="1663700" y="76200"/>
            <a:ext cx="7251700" cy="1143000"/>
          </a:xfrm>
          <a:prstGeom prst="rect">
            <a:avLst/>
          </a:prstGeom>
          <a:noFill/>
          <a:ln w="9525">
            <a:noFill/>
            <a:miter lim="800000"/>
            <a:headEnd/>
            <a:tailEnd/>
          </a:ln>
        </p:spPr>
        <p:txBody>
          <a:bodyPr anchor="ctr"/>
          <a:lstStyle/>
          <a:p>
            <a:pPr algn="r">
              <a:defRPr/>
            </a:pPr>
            <a:r>
              <a:rPr lang="en-US" sz="2800" b="1" i="1" kern="0" dirty="0">
                <a:solidFill>
                  <a:srgbClr val="0C2D83"/>
                </a:solidFill>
                <a:latin typeface="+mj-lt"/>
                <a:ea typeface="+mj-ea"/>
                <a:cs typeface="+mj-cs"/>
              </a:rPr>
              <a:t>Small Business </a:t>
            </a:r>
          </a:p>
        </p:txBody>
      </p:sp>
      <p:sp>
        <p:nvSpPr>
          <p:cNvPr id="13317" name="Content Placeholder 8"/>
          <p:cNvSpPr>
            <a:spLocks noGrp="1"/>
          </p:cNvSpPr>
          <p:nvPr>
            <p:ph idx="1"/>
          </p:nvPr>
        </p:nvSpPr>
        <p:spPr>
          <a:xfrm>
            <a:off x="304800" y="1295400"/>
            <a:ext cx="8458200" cy="5133976"/>
          </a:xfrm>
        </p:spPr>
        <p:txBody>
          <a:bodyPr/>
          <a:lstStyle/>
          <a:p>
            <a:pPr marL="285750" lvl="1" indent="-285750">
              <a:spcBef>
                <a:spcPct val="50000"/>
              </a:spcBef>
              <a:defRPr/>
            </a:pPr>
            <a:r>
              <a:rPr lang="en-US" dirty="0"/>
              <a:t>What does your Industrial Base Survey indicate is the small business (SB) Capability?</a:t>
            </a:r>
            <a:r>
              <a:rPr lang="en-US" sz="1600" dirty="0">
                <a:solidFill>
                  <a:schemeClr val="bg1">
                    <a:lumMod val="65000"/>
                  </a:schemeClr>
                </a:solidFill>
              </a:rPr>
              <a:t> (AS Template Para 7.5.7)</a:t>
            </a:r>
            <a:endParaRPr lang="en-US" sz="1600" dirty="0"/>
          </a:p>
          <a:p>
            <a:pPr lvl="1">
              <a:defRPr/>
            </a:pPr>
            <a:r>
              <a:rPr lang="en-US" sz="1800" b="0" dirty="0"/>
              <a:t>Identify NAICS ($’s or employee size standard) and Product Service Code (PSC) used based on market intelligence</a:t>
            </a:r>
          </a:p>
          <a:p>
            <a:pPr>
              <a:defRPr/>
            </a:pPr>
            <a:r>
              <a:rPr lang="en-US" dirty="0"/>
              <a:t>Is this acquisition appropriate for a SB set -aside?</a:t>
            </a:r>
          </a:p>
          <a:p>
            <a:pPr marL="285750" lvl="1" indent="-285750">
              <a:spcBef>
                <a:spcPct val="50000"/>
              </a:spcBef>
              <a:defRPr/>
            </a:pPr>
            <a:r>
              <a:rPr lang="en-US" dirty="0"/>
              <a:t>If so, what are your recommendations? Breakout opportunities?</a:t>
            </a:r>
          </a:p>
          <a:p>
            <a:pPr>
              <a:defRPr/>
            </a:pPr>
            <a:r>
              <a:rPr lang="en-US" dirty="0"/>
              <a:t>Are there any bundling or consolidation decisions?</a:t>
            </a:r>
          </a:p>
          <a:p>
            <a:pPr>
              <a:defRPr/>
            </a:pPr>
            <a:r>
              <a:rPr lang="en-US" dirty="0"/>
              <a:t>If no prime opportunities, describe your plan for SB participation</a:t>
            </a:r>
          </a:p>
          <a:p>
            <a:pPr lvl="1">
              <a:defRPr/>
            </a:pPr>
            <a:r>
              <a:rPr lang="en-US" sz="1800" b="0" dirty="0"/>
              <a:t>Identify planned contract incentives to encourage aggressive SB subcontracting</a:t>
            </a:r>
          </a:p>
          <a:p>
            <a:pPr lvl="1">
              <a:defRPr/>
            </a:pPr>
            <a:r>
              <a:rPr lang="en-US" sz="1800" b="0" dirty="0"/>
              <a:t>Identify percentage requirements for SB subcontracting </a:t>
            </a:r>
          </a:p>
          <a:p>
            <a:pPr>
              <a:defRPr/>
            </a:pPr>
            <a:r>
              <a:rPr lang="en-US" dirty="0"/>
              <a:t>How will small business be evaluated in source selection?</a:t>
            </a:r>
          </a:p>
          <a:p>
            <a:pPr>
              <a:defRPr/>
            </a:pPr>
            <a:r>
              <a:rPr lang="en-US" dirty="0"/>
              <a:t>Discuss your plan for post award monitoring</a:t>
            </a:r>
          </a:p>
        </p:txBody>
      </p:sp>
      <p:sp>
        <p:nvSpPr>
          <p:cNvPr id="2" name="Slide Number Placeholder 1"/>
          <p:cNvSpPr>
            <a:spLocks noGrp="1"/>
          </p:cNvSpPr>
          <p:nvPr>
            <p:ph type="sldNum" sz="quarter" idx="11"/>
          </p:nvPr>
        </p:nvSpPr>
        <p:spPr/>
        <p:txBody>
          <a:bodyPr/>
          <a:lstStyle/>
          <a:p>
            <a:pPr>
              <a:defRPr/>
            </a:pPr>
            <a:fld id="{065A9764-384C-49F9-866A-6E696AFA78F0}" type="slidenum">
              <a:rPr lang="en-US" smtClean="0"/>
              <a:pPr>
                <a:defRPr/>
              </a:pPr>
              <a:t>23</a:t>
            </a:fld>
            <a:endParaRPr lang="en-US" dirty="0">
              <a:solidFill>
                <a:schemeClr val="bg2"/>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2"/>
          <p:cNvSpPr>
            <a:spLocks noGrp="1" noChangeArrowheads="1"/>
          </p:cNvSpPr>
          <p:nvPr>
            <p:ph type="title"/>
          </p:nvPr>
        </p:nvSpPr>
        <p:spPr/>
        <p:txBody>
          <a:bodyPr/>
          <a:lstStyle/>
          <a:p>
            <a:r>
              <a:rPr lang="en-US" altLang="en-US" sz="2800" dirty="0"/>
              <a:t>Systems Engineering (SE)</a:t>
            </a:r>
            <a:endParaRPr lang="en-US" altLang="en-US" sz="2800" dirty="0">
              <a:solidFill>
                <a:srgbClr val="000099"/>
              </a:solidFill>
            </a:endParaRPr>
          </a:p>
        </p:txBody>
      </p:sp>
      <p:sp>
        <p:nvSpPr>
          <p:cNvPr id="6" name="Content Placeholder 5"/>
          <p:cNvSpPr>
            <a:spLocks noGrp="1"/>
          </p:cNvSpPr>
          <p:nvPr>
            <p:ph idx="1"/>
          </p:nvPr>
        </p:nvSpPr>
        <p:spPr>
          <a:xfrm>
            <a:off x="320040" y="1308893"/>
            <a:ext cx="8622792" cy="5126038"/>
          </a:xfrm>
        </p:spPr>
        <p:txBody>
          <a:bodyPr/>
          <a:lstStyle/>
          <a:p>
            <a:pPr>
              <a:lnSpc>
                <a:spcPct val="90000"/>
              </a:lnSpc>
              <a:defRPr/>
            </a:pPr>
            <a:r>
              <a:rPr lang="en-US" sz="1800" dirty="0"/>
              <a:t>Outline the </a:t>
            </a:r>
            <a:r>
              <a:rPr lang="en-US" sz="1800" i="1" dirty="0"/>
              <a:t>open systems architecture </a:t>
            </a:r>
            <a:r>
              <a:rPr lang="en-US" sz="1800" dirty="0"/>
              <a:t>approach, combined with the </a:t>
            </a:r>
            <a:r>
              <a:rPr lang="en-US" sz="1800" i="1" dirty="0"/>
              <a:t>Product Support and IP strategy</a:t>
            </a:r>
            <a:r>
              <a:rPr lang="en-US" sz="1800" dirty="0"/>
              <a:t>, which the government will pursue in order to ensure a lifetime consideration of competition </a:t>
            </a:r>
            <a:r>
              <a:rPr lang="en-US" sz="1600" dirty="0">
                <a:solidFill>
                  <a:schemeClr val="bg1">
                    <a:lumMod val="65000"/>
                  </a:schemeClr>
                </a:solidFill>
              </a:rPr>
              <a:t>(AS Template various)</a:t>
            </a:r>
            <a:endParaRPr lang="en-US" sz="1600" dirty="0"/>
          </a:p>
          <a:p>
            <a:pPr lvl="1">
              <a:lnSpc>
                <a:spcPct val="90000"/>
              </a:lnSpc>
              <a:defRPr/>
            </a:pPr>
            <a:r>
              <a:rPr lang="en-US" sz="1600" b="0" dirty="0"/>
              <a:t>Address the program’s Government Reference Architecture (GRA) </a:t>
            </a:r>
            <a:r>
              <a:rPr lang="en-US" altLang="en-US" sz="1600" b="0" dirty="0"/>
              <a:t>with open key interfaces &amp; open/common standards identified</a:t>
            </a:r>
            <a:r>
              <a:rPr lang="en-US" sz="1600" b="0" dirty="0"/>
              <a:t> for your domain of operation for systems &amp; subsystems (including software &amp; hardware)</a:t>
            </a:r>
          </a:p>
          <a:p>
            <a:pPr>
              <a:lnSpc>
                <a:spcPct val="90000"/>
              </a:lnSpc>
              <a:defRPr/>
            </a:pPr>
            <a:r>
              <a:rPr lang="en-US" sz="1800" dirty="0"/>
              <a:t>Systems Engineering Tradeoff analysis</a:t>
            </a:r>
          </a:p>
          <a:p>
            <a:pPr lvl="1">
              <a:lnSpc>
                <a:spcPct val="90000"/>
              </a:lnSpc>
              <a:defRPr/>
            </a:pPr>
            <a:r>
              <a:rPr lang="en-US" sz="1600" b="0" dirty="0"/>
              <a:t>Show your approach to determining how cost varies as the major design parameters and time to complete are traded off against each other</a:t>
            </a:r>
          </a:p>
          <a:p>
            <a:pPr>
              <a:defRPr/>
            </a:pPr>
            <a:r>
              <a:rPr lang="en-US" sz="1800" dirty="0">
                <a:cs typeface="Times New Roman" pitchFamily="18" charset="0"/>
              </a:rPr>
              <a:t>Discuss key requirements impacting Acquisition Strategy</a:t>
            </a:r>
          </a:p>
          <a:p>
            <a:pPr lvl="1">
              <a:defRPr/>
            </a:pPr>
            <a:r>
              <a:rPr lang="en-US" sz="1600" b="0" dirty="0">
                <a:cs typeface="Times New Roman" pitchFamily="18" charset="0"/>
              </a:rPr>
              <a:t>Discuss requirements maturity and stability</a:t>
            </a:r>
          </a:p>
          <a:p>
            <a:pPr lvl="1">
              <a:defRPr/>
            </a:pPr>
            <a:r>
              <a:rPr lang="en-US" sz="1600" b="0" dirty="0">
                <a:cs typeface="Times New Roman" pitchFamily="18" charset="0"/>
              </a:rPr>
              <a:t>Discuss how </a:t>
            </a:r>
            <a:r>
              <a:rPr lang="en-US" altLang="en-US" sz="1600" b="0" dirty="0"/>
              <a:t>the </a:t>
            </a:r>
            <a:r>
              <a:rPr lang="en-US" altLang="en-US" sz="1600" b="0" dirty="0" err="1"/>
              <a:t>SysML</a:t>
            </a:r>
            <a:r>
              <a:rPr lang="en-US" altLang="en-US" sz="1600" b="0" dirty="0"/>
              <a:t>-compliant </a:t>
            </a:r>
            <a:r>
              <a:rPr lang="en-US" sz="1600" b="0" dirty="0">
                <a:cs typeface="Times New Roman" pitchFamily="18" charset="0"/>
              </a:rPr>
              <a:t>Government Reference Architecture (GRA) is being used</a:t>
            </a:r>
            <a:r>
              <a:rPr lang="en-US" altLang="en-US" sz="1600" b="0" dirty="0"/>
              <a:t> &amp; leveraged for requirements traceability and maturity </a:t>
            </a:r>
          </a:p>
          <a:p>
            <a:pPr lvl="1">
              <a:defRPr/>
            </a:pPr>
            <a:r>
              <a:rPr lang="en-US" altLang="en-US" sz="1600" b="0" dirty="0"/>
              <a:t>Address how GRA model (or leverage/modify existing GRA models) supports implementing the program Digital </a:t>
            </a:r>
            <a:r>
              <a:rPr lang="en-US" altLang="en-US" sz="1600" b="0" dirty="0" err="1"/>
              <a:t>Eng</a:t>
            </a:r>
            <a:r>
              <a:rPr lang="en-US" altLang="en-US" sz="1600" b="0" dirty="0"/>
              <a:t>/</a:t>
            </a:r>
            <a:r>
              <a:rPr lang="en-US" altLang="en-US" sz="1600" b="0" dirty="0" err="1"/>
              <a:t>Mgmt</a:t>
            </a:r>
            <a:r>
              <a:rPr lang="en-US" altLang="en-US" sz="1600" b="0" dirty="0"/>
              <a:t> &amp; Open Architecture objectives </a:t>
            </a:r>
          </a:p>
          <a:p>
            <a:pPr marL="285750" lvl="1" indent="-285750">
              <a:spcBef>
                <a:spcPct val="50000"/>
              </a:spcBef>
              <a:defRPr/>
            </a:pPr>
            <a:r>
              <a:rPr lang="en-US" sz="1800" dirty="0">
                <a:cs typeface="Times New Roman" pitchFamily="18" charset="0"/>
              </a:rPr>
              <a:t>Discuss how Reliability, Maintainability and Availability are addressed in the SRD </a:t>
            </a:r>
            <a:r>
              <a:rPr lang="en-US" sz="1600" dirty="0">
                <a:solidFill>
                  <a:schemeClr val="bg1">
                    <a:lumMod val="65000"/>
                  </a:schemeClr>
                </a:solidFill>
              </a:rPr>
              <a:t>(AS Template Para 7.5.10)</a:t>
            </a:r>
            <a:endParaRPr lang="en-US" sz="1600" dirty="0"/>
          </a:p>
          <a:p>
            <a:pPr marL="285750" lvl="1" indent="-285750">
              <a:spcBef>
                <a:spcPct val="50000"/>
              </a:spcBef>
              <a:defRPr/>
            </a:pPr>
            <a:endParaRPr lang="en-US" sz="1600" dirty="0"/>
          </a:p>
          <a:p>
            <a:pPr>
              <a:defRPr/>
            </a:pPr>
            <a:endParaRPr lang="en-US" dirty="0"/>
          </a:p>
          <a:p>
            <a:pPr>
              <a:defRPr/>
            </a:pPr>
            <a:endParaRPr lang="en-US" sz="1800" dirty="0"/>
          </a:p>
        </p:txBody>
      </p:sp>
      <p:sp>
        <p:nvSpPr>
          <p:cNvPr id="2" name="Slide Number Placeholder 1"/>
          <p:cNvSpPr>
            <a:spLocks noGrp="1"/>
          </p:cNvSpPr>
          <p:nvPr>
            <p:ph type="sldNum" sz="quarter" idx="11"/>
          </p:nvPr>
        </p:nvSpPr>
        <p:spPr/>
        <p:txBody>
          <a:bodyPr/>
          <a:lstStyle/>
          <a:p>
            <a:pPr>
              <a:defRPr/>
            </a:pPr>
            <a:fld id="{4150CED8-ECFF-4146-AE39-D06ED0197E85}" type="slidenum">
              <a:rPr lang="en-US" altLang="en-US" smtClean="0"/>
              <a:pPr>
                <a:defRPr/>
              </a:pPr>
              <a:t>24</a:t>
            </a:fld>
            <a:endParaRPr lang="en-US" altLang="en-US">
              <a:solidFill>
                <a:schemeClr val="bg2"/>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2"/>
          <p:cNvSpPr>
            <a:spLocks noGrp="1" noChangeArrowheads="1"/>
          </p:cNvSpPr>
          <p:nvPr>
            <p:ph type="title"/>
          </p:nvPr>
        </p:nvSpPr>
        <p:spPr/>
        <p:txBody>
          <a:bodyPr/>
          <a:lstStyle/>
          <a:p>
            <a:r>
              <a:rPr lang="en-US" altLang="en-US" sz="2800" dirty="0"/>
              <a:t>Systems Engineering </a:t>
            </a:r>
            <a:br>
              <a:rPr lang="en-US" altLang="en-US" sz="2800" dirty="0"/>
            </a:br>
            <a:r>
              <a:rPr lang="en-US" altLang="en-US" sz="2000" dirty="0"/>
              <a:t>(Continued)</a:t>
            </a:r>
          </a:p>
        </p:txBody>
      </p:sp>
      <p:sp>
        <p:nvSpPr>
          <p:cNvPr id="35844" name="Rectangle 3"/>
          <p:cNvSpPr>
            <a:spLocks noGrp="1" noChangeArrowheads="1"/>
          </p:cNvSpPr>
          <p:nvPr>
            <p:ph type="body" idx="1"/>
          </p:nvPr>
        </p:nvSpPr>
        <p:spPr>
          <a:xfrm>
            <a:off x="437769" y="1236662"/>
            <a:ext cx="8486775" cy="5084763"/>
          </a:xfrm>
        </p:spPr>
        <p:txBody>
          <a:bodyPr/>
          <a:lstStyle/>
          <a:p>
            <a:pPr>
              <a:spcBef>
                <a:spcPts val="600"/>
              </a:spcBef>
              <a:defRPr/>
            </a:pPr>
            <a:r>
              <a:rPr lang="en-US" sz="1800" dirty="0">
                <a:cs typeface="Times New Roman" pitchFamily="18" charset="0"/>
              </a:rPr>
              <a:t>Discuss status of initial manufacturing concepts and their implementation (pre-MS B/C)?   What is the status of LRIP manufacturing capabilities and ability to ramp up to full rate production?  </a:t>
            </a:r>
          </a:p>
          <a:p>
            <a:pPr lvl="1">
              <a:spcBef>
                <a:spcPts val="600"/>
              </a:spcBef>
              <a:defRPr/>
            </a:pPr>
            <a:r>
              <a:rPr lang="en-US" sz="1600" b="0" dirty="0">
                <a:cs typeface="Times New Roman" pitchFamily="18" charset="0"/>
              </a:rPr>
              <a:t>Status of Production Readiness Review</a:t>
            </a:r>
          </a:p>
          <a:p>
            <a:pPr lvl="1">
              <a:spcBef>
                <a:spcPts val="600"/>
              </a:spcBef>
              <a:defRPr/>
            </a:pPr>
            <a:r>
              <a:rPr lang="en-US" sz="1600" b="0" dirty="0">
                <a:cs typeface="Times New Roman" pitchFamily="18" charset="0"/>
              </a:rPr>
              <a:t>What are the critical manufacturing elements?</a:t>
            </a:r>
          </a:p>
          <a:p>
            <a:pPr lvl="1">
              <a:spcBef>
                <a:spcPts val="600"/>
              </a:spcBef>
              <a:defRPr/>
            </a:pPr>
            <a:r>
              <a:rPr lang="en-US" sz="1600" b="0" dirty="0">
                <a:cs typeface="Times New Roman" pitchFamily="18" charset="0"/>
              </a:rPr>
              <a:t>Plans for addressing manufacturability and maturity</a:t>
            </a:r>
          </a:p>
          <a:p>
            <a:pPr>
              <a:lnSpc>
                <a:spcPct val="80000"/>
              </a:lnSpc>
              <a:spcBef>
                <a:spcPts val="600"/>
              </a:spcBef>
              <a:defRPr/>
            </a:pPr>
            <a:r>
              <a:rPr lang="en-US" sz="1800" dirty="0"/>
              <a:t>Describe key SE components of the RFP and contract</a:t>
            </a:r>
          </a:p>
          <a:p>
            <a:pPr lvl="1">
              <a:lnSpc>
                <a:spcPct val="80000"/>
              </a:lnSpc>
              <a:spcBef>
                <a:spcPts val="600"/>
              </a:spcBef>
              <a:defRPr/>
            </a:pPr>
            <a:r>
              <a:rPr lang="en-US" sz="1600" b="0" dirty="0"/>
              <a:t>Identify SE RFP requirements and selection criteria </a:t>
            </a:r>
            <a:r>
              <a:rPr lang="en-US" sz="1600" b="0" dirty="0">
                <a:solidFill>
                  <a:srgbClr val="0000CC"/>
                </a:solidFill>
              </a:rPr>
              <a:t>(</a:t>
            </a:r>
            <a:r>
              <a:rPr lang="en-US" sz="1400" b="0" i="1" dirty="0">
                <a:solidFill>
                  <a:srgbClr val="0000CC"/>
                </a:solidFill>
              </a:rPr>
              <a:t>or address in source selection part of brief)</a:t>
            </a:r>
            <a:r>
              <a:rPr lang="en-US" sz="1600" b="0" i="1" dirty="0">
                <a:solidFill>
                  <a:srgbClr val="0000CC"/>
                </a:solidFill>
              </a:rPr>
              <a:t>  </a:t>
            </a:r>
            <a:endParaRPr lang="en-US" sz="800" b="0" i="1" dirty="0">
              <a:solidFill>
                <a:srgbClr val="FF6600"/>
              </a:solidFill>
            </a:endParaRPr>
          </a:p>
          <a:p>
            <a:pPr lvl="1">
              <a:lnSpc>
                <a:spcPct val="80000"/>
              </a:lnSpc>
              <a:spcBef>
                <a:spcPts val="600"/>
              </a:spcBef>
              <a:defRPr/>
            </a:pPr>
            <a:r>
              <a:rPr lang="en-US" sz="1600" b="0" dirty="0"/>
              <a:t>Identify SE contractual provisions to ensure contractor implements proposed approach</a:t>
            </a:r>
          </a:p>
          <a:p>
            <a:pPr lvl="1">
              <a:lnSpc>
                <a:spcPct val="80000"/>
              </a:lnSpc>
              <a:spcBef>
                <a:spcPts val="600"/>
              </a:spcBef>
              <a:defRPr/>
            </a:pPr>
            <a:r>
              <a:rPr lang="en-US" sz="1600" b="0" dirty="0"/>
              <a:t>Address Digital Acquisition/Engineering requirements that will be implemented</a:t>
            </a:r>
          </a:p>
          <a:p>
            <a:pPr>
              <a:spcBef>
                <a:spcPts val="600"/>
              </a:spcBef>
              <a:defRPr/>
            </a:pPr>
            <a:r>
              <a:rPr lang="en-US" altLang="en-US" sz="1800" dirty="0"/>
              <a:t>Address Digital model artifacts/analysis and any Digital Thread / Digital Twin requirements traceability for manufacturing</a:t>
            </a:r>
          </a:p>
          <a:p>
            <a:pPr>
              <a:spcBef>
                <a:spcPts val="600"/>
              </a:spcBef>
              <a:defRPr/>
            </a:pPr>
            <a:r>
              <a:rPr lang="en-US" sz="1800" dirty="0">
                <a:cs typeface="Times New Roman" pitchFamily="18" charset="0"/>
              </a:rPr>
              <a:t>Is a configuration management plan required and, if so has one been developed?</a:t>
            </a:r>
          </a:p>
          <a:p>
            <a:pPr marL="285750" lvl="1" indent="-285750">
              <a:spcBef>
                <a:spcPts val="600"/>
              </a:spcBef>
              <a:defRPr/>
            </a:pPr>
            <a:r>
              <a:rPr lang="en-US" sz="1800" dirty="0">
                <a:solidFill>
                  <a:prstClr val="black"/>
                </a:solidFill>
                <a:cs typeface="Times New Roman" pitchFamily="18" charset="0"/>
              </a:rPr>
              <a:t>Have defense exportability features been considered in the initial designs </a:t>
            </a:r>
            <a:r>
              <a:rPr lang="en-US" sz="1600" dirty="0">
                <a:solidFill>
                  <a:schemeClr val="bg1">
                    <a:lumMod val="65000"/>
                  </a:schemeClr>
                </a:solidFill>
              </a:rPr>
              <a:t>(AS Template Para 10.3)</a:t>
            </a:r>
            <a:endParaRPr lang="en-US" sz="1600" dirty="0"/>
          </a:p>
          <a:p>
            <a:pPr marL="285750" lvl="1" indent="-285750">
              <a:spcBef>
                <a:spcPts val="600"/>
              </a:spcBef>
              <a:defRPr/>
            </a:pPr>
            <a:endParaRPr lang="en-US" kern="1200" dirty="0">
              <a:cs typeface="Times New Roman" pitchFamily="18" charset="0"/>
            </a:endParaRPr>
          </a:p>
          <a:p>
            <a:pPr marL="285750" lvl="1" indent="-285750">
              <a:spcBef>
                <a:spcPts val="600"/>
              </a:spcBef>
              <a:defRPr/>
            </a:pPr>
            <a:endParaRPr lang="en-US" dirty="0">
              <a:solidFill>
                <a:prstClr val="black"/>
              </a:solidFill>
              <a:cs typeface="Times New Roman" pitchFamily="18" charset="0"/>
            </a:endParaRPr>
          </a:p>
          <a:p>
            <a:pPr>
              <a:spcBef>
                <a:spcPts val="600"/>
              </a:spcBef>
              <a:defRPr/>
            </a:pPr>
            <a:endParaRPr lang="en-US" dirty="0">
              <a:cs typeface="Times New Roman" pitchFamily="18" charset="0"/>
            </a:endParaRPr>
          </a:p>
          <a:p>
            <a:pPr>
              <a:spcBef>
                <a:spcPts val="600"/>
              </a:spcBef>
              <a:defRPr/>
            </a:pPr>
            <a:endParaRPr lang="en-US" sz="1600" dirty="0">
              <a:solidFill>
                <a:srgbClr val="FF0000"/>
              </a:solidFill>
              <a:cs typeface="Times New Roman" pitchFamily="18" charset="0"/>
            </a:endParaRPr>
          </a:p>
          <a:p>
            <a:pPr lvl="1">
              <a:spcBef>
                <a:spcPts val="600"/>
              </a:spcBef>
              <a:buFont typeface="Wingdings" panose="05000000000000000000" pitchFamily="2" charset="2"/>
              <a:buNone/>
              <a:defRPr/>
            </a:pPr>
            <a:endParaRPr lang="en-US" sz="1400" dirty="0"/>
          </a:p>
        </p:txBody>
      </p:sp>
      <p:sp>
        <p:nvSpPr>
          <p:cNvPr id="2" name="Slide Number Placeholder 1"/>
          <p:cNvSpPr>
            <a:spLocks noGrp="1"/>
          </p:cNvSpPr>
          <p:nvPr>
            <p:ph type="sldNum" sz="quarter" idx="11"/>
          </p:nvPr>
        </p:nvSpPr>
        <p:spPr/>
        <p:txBody>
          <a:bodyPr/>
          <a:lstStyle/>
          <a:p>
            <a:pPr>
              <a:defRPr/>
            </a:pPr>
            <a:fld id="{4150CED8-ECFF-4146-AE39-D06ED0197E85}" type="slidenum">
              <a:rPr lang="en-US" altLang="en-US" smtClean="0"/>
              <a:pPr>
                <a:defRPr/>
              </a:pPr>
              <a:t>25</a:t>
            </a:fld>
            <a:endParaRPr lang="en-US" altLang="en-US">
              <a:solidFill>
                <a:schemeClr val="bg2"/>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p:txBody>
          <a:bodyPr/>
          <a:lstStyle/>
          <a:p>
            <a:r>
              <a:rPr lang="en-US" altLang="en-US" dirty="0"/>
              <a:t>Digital Engineering/MBSE </a:t>
            </a:r>
            <a:br>
              <a:rPr lang="en-US" altLang="en-US" dirty="0"/>
            </a:br>
            <a:r>
              <a:rPr lang="en-US" altLang="en-US" dirty="0"/>
              <a:t>Strategy</a:t>
            </a:r>
          </a:p>
        </p:txBody>
      </p:sp>
      <p:sp>
        <p:nvSpPr>
          <p:cNvPr id="90115" name="Content Placeholder 2"/>
          <p:cNvSpPr>
            <a:spLocks noGrp="1"/>
          </p:cNvSpPr>
          <p:nvPr>
            <p:ph idx="1"/>
          </p:nvPr>
        </p:nvSpPr>
        <p:spPr>
          <a:xfrm>
            <a:off x="321945" y="1349502"/>
            <a:ext cx="8397875" cy="5060442"/>
          </a:xfrm>
        </p:spPr>
        <p:txBody>
          <a:bodyPr/>
          <a:lstStyle/>
          <a:p>
            <a:pPr>
              <a:spcBef>
                <a:spcPts val="600"/>
              </a:spcBef>
            </a:pPr>
            <a:r>
              <a:rPr lang="en-US" altLang="en-US" sz="1800" dirty="0"/>
              <a:t>Define how the DE/MBSE strategy was derived-from and maps-to the business strategy</a:t>
            </a:r>
          </a:p>
          <a:p>
            <a:pPr>
              <a:spcBef>
                <a:spcPts val="600"/>
              </a:spcBef>
            </a:pPr>
            <a:r>
              <a:rPr lang="en-US" altLang="en-US" sz="1800" dirty="0"/>
              <a:t>Define the expected benefits of DE/MBSE and its injection points in the acquisition schedule</a:t>
            </a:r>
          </a:p>
          <a:p>
            <a:pPr>
              <a:spcBef>
                <a:spcPts val="600"/>
              </a:spcBef>
            </a:pPr>
            <a:r>
              <a:rPr lang="en-US" altLang="en-US" sz="1800" dirty="0"/>
              <a:t>Define the acquisition</a:t>
            </a:r>
          </a:p>
          <a:p>
            <a:pPr lvl="1">
              <a:spcBef>
                <a:spcPts val="600"/>
              </a:spcBef>
            </a:pPr>
            <a:r>
              <a:rPr lang="en-US" altLang="en-US" sz="1600" b="0" dirty="0"/>
              <a:t>Modeling objectives</a:t>
            </a:r>
          </a:p>
          <a:p>
            <a:pPr lvl="1">
              <a:spcBef>
                <a:spcPts val="600"/>
              </a:spcBef>
            </a:pPr>
            <a:r>
              <a:rPr lang="en-US" altLang="en-US" sz="1600" b="0" dirty="0"/>
              <a:t>Model-based Capabilities Assessment results to ensure the government team is ready for modeling and contractor modeling results</a:t>
            </a:r>
          </a:p>
          <a:p>
            <a:pPr lvl="1">
              <a:spcBef>
                <a:spcPts val="600"/>
              </a:spcBef>
            </a:pPr>
            <a:r>
              <a:rPr lang="en-US" altLang="en-US" sz="1600" b="0" dirty="0"/>
              <a:t>Model element and data needs that are necessary to meet the modeling objectives and result in RFP/model contract data requirements</a:t>
            </a:r>
          </a:p>
          <a:p>
            <a:pPr lvl="1">
              <a:spcBef>
                <a:spcPts val="600"/>
              </a:spcBef>
            </a:pPr>
            <a:r>
              <a:rPr lang="en-US" altLang="en-US" sz="1600" b="0" dirty="0"/>
              <a:t>Modeling plan as part of the SEP, TEMP, LCMP, </a:t>
            </a:r>
            <a:r>
              <a:rPr lang="en-US" altLang="en-US" sz="1600" b="0" dirty="0" err="1"/>
              <a:t>etc</a:t>
            </a:r>
            <a:endParaRPr lang="en-US" altLang="en-US" sz="1600" b="0" dirty="0"/>
          </a:p>
          <a:p>
            <a:pPr>
              <a:spcBef>
                <a:spcPts val="600"/>
              </a:spcBef>
            </a:pPr>
            <a:r>
              <a:rPr lang="en-US" altLang="en-US" sz="1800" dirty="0"/>
              <a:t>Define the software strategy</a:t>
            </a:r>
          </a:p>
          <a:p>
            <a:pPr lvl="1">
              <a:spcBef>
                <a:spcPts val="600"/>
              </a:spcBef>
            </a:pPr>
            <a:r>
              <a:rPr lang="en-US" altLang="en-US" sz="1600" b="0" dirty="0"/>
              <a:t>Address your Agile Software </a:t>
            </a:r>
            <a:r>
              <a:rPr lang="en-US" altLang="en-US" sz="1600" b="0" dirty="0" err="1"/>
              <a:t>DevSecOps</a:t>
            </a:r>
            <a:r>
              <a:rPr lang="en-US" altLang="en-US" sz="1600" b="0" dirty="0"/>
              <a:t> and/or Dev*Ops strategy. Tailor  your program objectives/requirements for “baked” in security (</a:t>
            </a:r>
            <a:r>
              <a:rPr lang="en-US" altLang="en-US" sz="1600" b="0" dirty="0" err="1"/>
              <a:t>DevSecOps</a:t>
            </a:r>
            <a:r>
              <a:rPr lang="en-US" altLang="en-US" sz="1600" b="0" dirty="0"/>
              <a:t>) methods to enforce cybersecurity, and where applicable additional “baked” in factors like safety and certification requirements (Dev</a:t>
            </a:r>
            <a:r>
              <a:rPr lang="en-US" altLang="en-US" sz="1800" b="0" dirty="0"/>
              <a:t>*</a:t>
            </a:r>
            <a:r>
              <a:rPr lang="en-US" altLang="en-US" sz="1600" b="0" dirty="0"/>
              <a:t>Ops where the “</a:t>
            </a:r>
            <a:r>
              <a:rPr lang="en-US" altLang="en-US" sz="1800" b="0" dirty="0"/>
              <a:t>*</a:t>
            </a:r>
            <a:r>
              <a:rPr lang="en-US" altLang="en-US" sz="1600" b="0" dirty="0"/>
              <a:t>” represents the additional factors)  </a:t>
            </a:r>
          </a:p>
          <a:p>
            <a:pPr>
              <a:spcBef>
                <a:spcPts val="600"/>
              </a:spcBef>
            </a:pPr>
            <a:endParaRPr lang="en-US" altLang="en-US" sz="1600" b="0" dirty="0">
              <a:solidFill>
                <a:srgbClr val="FF0000"/>
              </a:solidFill>
            </a:endParaRPr>
          </a:p>
        </p:txBody>
      </p:sp>
      <p:sp>
        <p:nvSpPr>
          <p:cNvPr id="2" name="Slide Number Placeholder 1"/>
          <p:cNvSpPr>
            <a:spLocks noGrp="1"/>
          </p:cNvSpPr>
          <p:nvPr>
            <p:ph type="sldNum" sz="quarter" idx="11"/>
          </p:nvPr>
        </p:nvSpPr>
        <p:spPr/>
        <p:txBody>
          <a:bodyPr/>
          <a:lstStyle/>
          <a:p>
            <a:pPr>
              <a:defRPr/>
            </a:pPr>
            <a:fld id="{4150CED8-ECFF-4146-AE39-D06ED0197E85}" type="slidenum">
              <a:rPr lang="en-US" altLang="en-US" smtClean="0"/>
              <a:pPr>
                <a:defRPr/>
              </a:pPr>
              <a:t>26</a:t>
            </a:fld>
            <a:endParaRPr lang="en-US" altLang="en-US">
              <a:solidFill>
                <a:schemeClr val="bg2"/>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a:xfrm>
            <a:off x="2714625" y="0"/>
            <a:ext cx="6019800" cy="1143000"/>
          </a:xfrm>
        </p:spPr>
        <p:txBody>
          <a:bodyPr/>
          <a:lstStyle/>
          <a:p>
            <a:pPr algn="r"/>
            <a:r>
              <a:rPr lang="en-US" altLang="en-US" sz="2800" dirty="0"/>
              <a:t>Cybersecurity &amp; Resiliency Acquisition Strategy Panel Chart</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854572199"/>
              </p:ext>
            </p:extLst>
          </p:nvPr>
        </p:nvGraphicFramePr>
        <p:xfrm>
          <a:off x="466344" y="1422399"/>
          <a:ext cx="8161338" cy="4822826"/>
        </p:xfrm>
        <a:graphic>
          <a:graphicData uri="http://schemas.openxmlformats.org/drawingml/2006/table">
            <a:tbl>
              <a:tblPr firstRow="1" firstCol="1" bandRow="1"/>
              <a:tblGrid>
                <a:gridCol w="1165443">
                  <a:extLst>
                    <a:ext uri="{9D8B030D-6E8A-4147-A177-3AD203B41FA5}">
                      <a16:colId xmlns:a16="http://schemas.microsoft.com/office/drawing/2014/main" val="1127702250"/>
                    </a:ext>
                  </a:extLst>
                </a:gridCol>
                <a:gridCol w="1134364">
                  <a:extLst>
                    <a:ext uri="{9D8B030D-6E8A-4147-A177-3AD203B41FA5}">
                      <a16:colId xmlns:a16="http://schemas.microsoft.com/office/drawing/2014/main" val="1528026557"/>
                    </a:ext>
                  </a:extLst>
                </a:gridCol>
                <a:gridCol w="712675">
                  <a:extLst>
                    <a:ext uri="{9D8B030D-6E8A-4147-A177-3AD203B41FA5}">
                      <a16:colId xmlns:a16="http://schemas.microsoft.com/office/drawing/2014/main" val="4215781303"/>
                    </a:ext>
                  </a:extLst>
                </a:gridCol>
                <a:gridCol w="2016427">
                  <a:extLst>
                    <a:ext uri="{9D8B030D-6E8A-4147-A177-3AD203B41FA5}">
                      <a16:colId xmlns:a16="http://schemas.microsoft.com/office/drawing/2014/main" val="2545067859"/>
                    </a:ext>
                  </a:extLst>
                </a:gridCol>
                <a:gridCol w="1094122">
                  <a:extLst>
                    <a:ext uri="{9D8B030D-6E8A-4147-A177-3AD203B41FA5}">
                      <a16:colId xmlns:a16="http://schemas.microsoft.com/office/drawing/2014/main" val="1582419986"/>
                    </a:ext>
                  </a:extLst>
                </a:gridCol>
                <a:gridCol w="1021180">
                  <a:extLst>
                    <a:ext uri="{9D8B030D-6E8A-4147-A177-3AD203B41FA5}">
                      <a16:colId xmlns:a16="http://schemas.microsoft.com/office/drawing/2014/main" val="2284547267"/>
                    </a:ext>
                  </a:extLst>
                </a:gridCol>
                <a:gridCol w="1017127">
                  <a:extLst>
                    <a:ext uri="{9D8B030D-6E8A-4147-A177-3AD203B41FA5}">
                      <a16:colId xmlns:a16="http://schemas.microsoft.com/office/drawing/2014/main" val="1714295092"/>
                    </a:ext>
                  </a:extLst>
                </a:gridCol>
              </a:tblGrid>
              <a:tr h="1066800">
                <a:tc>
                  <a:txBody>
                    <a:bodyPr/>
                    <a:lstStyle/>
                    <a:p>
                      <a:pPr marL="0" marR="0" algn="ctr">
                        <a:spcBef>
                          <a:spcPts val="0"/>
                        </a:spcBef>
                        <a:spcAft>
                          <a:spcPts val="0"/>
                        </a:spcAft>
                      </a:pPr>
                      <a:r>
                        <a:rPr lang="en-US" sz="1400" b="1" kern="1200" dirty="0" err="1">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CyberSecurity</a:t>
                      </a:r>
                      <a:r>
                        <a:rPr lang="en-US" sz="1400" b="1"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 and Resiliency</a:t>
                      </a:r>
                      <a:endParaRPr lang="en-US" sz="2000" dirty="0">
                        <a:solidFill>
                          <a:schemeClr val="bg1"/>
                        </a:solidFill>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400" kern="12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Authority and Date concurrence</a:t>
                      </a:r>
                      <a:endParaRPr lang="en-US" sz="2000" dirty="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400" kern="12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SRD/ Spec</a:t>
                      </a:r>
                      <a:endParaRPr lang="en-US" sz="2000" dirty="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400" kern="120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Statement of Objectives (SOO) / Statement of Work (SOW) / Performance Work Statement (PWS)</a:t>
                      </a:r>
                      <a:endParaRPr lang="en-US" sz="200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400" kern="120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Request for Proposal (RFP) Section L / Section M</a:t>
                      </a:r>
                      <a:endParaRPr lang="en-US" sz="200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400" kern="120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FAR / DFARS / AFFARS Clauses</a:t>
                      </a:r>
                      <a:endParaRPr lang="en-US" sz="200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400" kern="120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Sufficiency Assessment</a:t>
                      </a:r>
                      <a:endParaRPr lang="en-US" sz="200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269702395"/>
                  </a:ext>
                </a:extLst>
              </a:tr>
              <a:tr h="441885">
                <a:tc>
                  <a:txBody>
                    <a:bodyPr/>
                    <a:lstStyle/>
                    <a:p>
                      <a:pPr marL="0" marR="0" algn="ctr">
                        <a:spcBef>
                          <a:spcPts val="0"/>
                        </a:spcBef>
                        <a:spcAft>
                          <a:spcPts val="0"/>
                        </a:spcAft>
                      </a:pPr>
                      <a:r>
                        <a:rPr lang="en-US" sz="1400" b="1"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Program Protection</a:t>
                      </a:r>
                      <a:endParaRPr lang="en-US" sz="2000" dirty="0">
                        <a:solidFill>
                          <a:schemeClr val="bg1"/>
                        </a:solidFill>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 </a:t>
                      </a:r>
                      <a:endParaRPr lang="en-US" sz="200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 </a:t>
                      </a:r>
                      <a:endParaRPr lang="en-US" sz="200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algn="ctr">
                        <a:spcBef>
                          <a:spcPts val="0"/>
                        </a:spcBef>
                        <a:spcAft>
                          <a:spcPts val="0"/>
                        </a:spcAft>
                      </a:pPr>
                      <a:r>
                        <a:rPr lang="en-US" sz="1400" i="1"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Ex: Section 2.3</a:t>
                      </a:r>
                      <a:endParaRPr lang="en-US" sz="200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algn="ctr">
                        <a:spcBef>
                          <a:spcPts val="0"/>
                        </a:spcBef>
                        <a:spcAft>
                          <a:spcPts val="0"/>
                        </a:spcAft>
                      </a:pPr>
                      <a:r>
                        <a:rPr lang="en-US" sz="1400" i="1">
                          <a:effectLst/>
                          <a:latin typeface="Calibri" panose="020F0502020204030204" pitchFamily="34" charset="0"/>
                          <a:ea typeface="Times New Roman" panose="02020603050405020304" pitchFamily="18" charset="0"/>
                          <a:cs typeface="Calibri" panose="020F0502020204030204" pitchFamily="34" charset="0"/>
                        </a:rPr>
                        <a:t> </a:t>
                      </a:r>
                      <a:endParaRPr lang="en-US" sz="200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algn="ctr">
                        <a:spcBef>
                          <a:spcPts val="0"/>
                        </a:spcBef>
                        <a:spcAft>
                          <a:spcPts val="0"/>
                        </a:spcAft>
                      </a:pPr>
                      <a:r>
                        <a:rPr lang="en-US" sz="1400" i="1">
                          <a:effectLst/>
                          <a:latin typeface="Calibri" panose="020F0502020204030204" pitchFamily="34" charset="0"/>
                          <a:ea typeface="Times New Roman" panose="02020603050405020304" pitchFamily="18" charset="0"/>
                          <a:cs typeface="Calibri" panose="020F0502020204030204" pitchFamily="34" charset="0"/>
                        </a:rPr>
                        <a:t> </a:t>
                      </a:r>
                      <a:endParaRPr lang="en-US" sz="200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algn="ctr">
                        <a:spcBef>
                          <a:spcPts val="0"/>
                        </a:spcBef>
                        <a:spcAft>
                          <a:spcPts val="0"/>
                        </a:spcAft>
                      </a:pPr>
                      <a:r>
                        <a:rPr lang="en-US" sz="1400" i="1"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Ex: G</a:t>
                      </a:r>
                      <a:endParaRPr lang="en-US" sz="200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151239530"/>
                  </a:ext>
                </a:extLst>
              </a:tr>
              <a:tr h="1325657">
                <a:tc>
                  <a:txBody>
                    <a:bodyPr/>
                    <a:lstStyle/>
                    <a:p>
                      <a:pPr marL="0" marR="0">
                        <a:spcBef>
                          <a:spcPts val="0"/>
                        </a:spcBef>
                        <a:spcAft>
                          <a:spcPts val="0"/>
                        </a:spcAft>
                      </a:pPr>
                      <a:r>
                        <a:rPr lang="en-US" sz="1400" b="1"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Cybersecurity</a:t>
                      </a:r>
                      <a:endParaRPr lang="en-US" sz="1800" dirty="0">
                        <a:solidFill>
                          <a:schemeClr val="bg1"/>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1400" b="1"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 (to include Trusted Systems and Networks (TSN))</a:t>
                      </a:r>
                      <a:endParaRPr lang="en-US" sz="2000" dirty="0">
                        <a:solidFill>
                          <a:schemeClr val="bg1"/>
                        </a:solidFill>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 </a:t>
                      </a:r>
                      <a:endParaRPr lang="en-US" sz="200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0" marR="0" algn="ctr">
                        <a:spcBef>
                          <a:spcPts val="0"/>
                        </a:spcBef>
                        <a:spcAft>
                          <a:spcPts val="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endParaRPr lang="en-US" sz="2000" dirty="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 </a:t>
                      </a:r>
                      <a:endParaRPr lang="en-US" sz="200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 </a:t>
                      </a:r>
                      <a:endParaRPr lang="en-US" sz="200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 </a:t>
                      </a:r>
                      <a:endParaRPr lang="en-US" sz="200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 </a:t>
                      </a:r>
                      <a:endParaRPr lang="en-US" sz="200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extLst>
                  <a:ext uri="{0D108BD9-81ED-4DB2-BD59-A6C34878D82A}">
                    <a16:rowId xmlns:a16="http://schemas.microsoft.com/office/drawing/2014/main" val="3947829935"/>
                  </a:ext>
                </a:extLst>
              </a:tr>
              <a:tr h="1104714">
                <a:tc>
                  <a:txBody>
                    <a:bodyPr/>
                    <a:lstStyle/>
                    <a:p>
                      <a:pPr marL="0" marR="0" algn="ctr">
                        <a:spcBef>
                          <a:spcPts val="0"/>
                        </a:spcBef>
                        <a:spcAft>
                          <a:spcPts val="0"/>
                        </a:spcAft>
                      </a:pPr>
                      <a:r>
                        <a:rPr lang="en-US" sz="1400" b="1"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Critical Program Information /Anti-Tamper (AT)</a:t>
                      </a:r>
                      <a:endParaRPr lang="en-US" sz="2000" dirty="0">
                        <a:solidFill>
                          <a:schemeClr val="bg1"/>
                        </a:solidFill>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 </a:t>
                      </a:r>
                      <a:endParaRPr lang="en-US" sz="200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 </a:t>
                      </a:r>
                      <a:endParaRPr lang="en-US" sz="200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 </a:t>
                      </a:r>
                      <a:endParaRPr lang="en-US" sz="200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 </a:t>
                      </a:r>
                      <a:endParaRPr lang="en-US" sz="200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 </a:t>
                      </a:r>
                      <a:endParaRPr lang="en-US" sz="200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 </a:t>
                      </a:r>
                      <a:endParaRPr lang="en-US" sz="200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449620360"/>
                  </a:ext>
                </a:extLst>
              </a:tr>
              <a:tr h="441885">
                <a:tc>
                  <a:txBody>
                    <a:bodyPr/>
                    <a:lstStyle/>
                    <a:p>
                      <a:pPr marL="0" marR="0" algn="ctr">
                        <a:spcBef>
                          <a:spcPts val="0"/>
                        </a:spcBef>
                        <a:spcAft>
                          <a:spcPts val="0"/>
                        </a:spcAft>
                      </a:pPr>
                      <a:r>
                        <a:rPr lang="en-US" sz="1400" b="1"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Security Management</a:t>
                      </a:r>
                      <a:endParaRPr lang="en-US" sz="2000" dirty="0">
                        <a:solidFill>
                          <a:schemeClr val="bg1"/>
                        </a:solidFill>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 </a:t>
                      </a:r>
                      <a:endParaRPr lang="en-US" sz="200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 </a:t>
                      </a:r>
                      <a:endParaRPr lang="en-US" sz="200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 </a:t>
                      </a:r>
                      <a:endParaRPr lang="en-US" sz="200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 </a:t>
                      </a:r>
                      <a:endParaRPr lang="en-US" sz="200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 </a:t>
                      </a:r>
                      <a:endParaRPr lang="en-US" sz="200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 </a:t>
                      </a:r>
                      <a:endParaRPr lang="en-US" sz="200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extLst>
                  <a:ext uri="{0D108BD9-81ED-4DB2-BD59-A6C34878D82A}">
                    <a16:rowId xmlns:a16="http://schemas.microsoft.com/office/drawing/2014/main" val="693175635"/>
                  </a:ext>
                </a:extLst>
              </a:tr>
              <a:tr h="441885">
                <a:tc>
                  <a:txBody>
                    <a:bodyPr/>
                    <a:lstStyle/>
                    <a:p>
                      <a:pPr marL="0" marR="0" algn="ctr">
                        <a:spcBef>
                          <a:spcPts val="0"/>
                        </a:spcBef>
                        <a:spcAft>
                          <a:spcPts val="0"/>
                        </a:spcAft>
                      </a:pPr>
                      <a:r>
                        <a:rPr lang="en-US" sz="1400" b="1" kern="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Cyber Resiliency</a:t>
                      </a:r>
                      <a:endParaRPr lang="en-US" sz="2000" dirty="0">
                        <a:solidFill>
                          <a:schemeClr val="bg1"/>
                        </a:solidFill>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 </a:t>
                      </a:r>
                      <a:endParaRPr lang="en-US" sz="200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 </a:t>
                      </a:r>
                      <a:endParaRPr lang="en-US" sz="200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 </a:t>
                      </a:r>
                      <a:endParaRPr lang="en-US" sz="200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 </a:t>
                      </a:r>
                      <a:endParaRPr lang="en-US" sz="200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Calibri" panose="020F0502020204030204" pitchFamily="34" charset="0"/>
                        </a:rPr>
                        <a:t> </a:t>
                      </a:r>
                      <a:endParaRPr lang="en-US" sz="200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algn="ctr">
                        <a:spcBef>
                          <a:spcPts val="0"/>
                        </a:spcBef>
                        <a:spcAft>
                          <a:spcPts val="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endParaRPr lang="en-US" sz="2000" dirty="0">
                        <a:effectLst/>
                        <a:latin typeface="Times New Roman" panose="02020603050405020304" pitchFamily="18" charset="0"/>
                        <a:ea typeface="Times New Roman" panose="02020603050405020304" pitchFamily="18" charset="0"/>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1973951999"/>
                  </a:ext>
                </a:extLst>
              </a:tr>
            </a:tbl>
          </a:graphicData>
        </a:graphic>
      </p:graphicFrame>
      <p:sp>
        <p:nvSpPr>
          <p:cNvPr id="2" name="Slide Number Placeholder 1"/>
          <p:cNvSpPr>
            <a:spLocks noGrp="1"/>
          </p:cNvSpPr>
          <p:nvPr>
            <p:ph type="sldNum" sz="quarter" idx="11"/>
          </p:nvPr>
        </p:nvSpPr>
        <p:spPr/>
        <p:txBody>
          <a:bodyPr/>
          <a:lstStyle/>
          <a:p>
            <a:pPr>
              <a:defRPr/>
            </a:pPr>
            <a:fld id="{4150CED8-ECFF-4146-AE39-D06ED0197E85}" type="slidenum">
              <a:rPr lang="en-US" altLang="en-US" smtClean="0"/>
              <a:pPr>
                <a:defRPr/>
              </a:pPr>
              <a:t>27</a:t>
            </a:fld>
            <a:endParaRPr lang="en-US" altLang="en-US">
              <a:solidFill>
                <a:schemeClr val="bg2"/>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9144" y="1189832"/>
            <a:ext cx="9122156" cy="5677185"/>
          </a:xfrm>
          <a:prstGeom prst="rect">
            <a:avLst/>
          </a:prstGeom>
          <a:solidFill>
            <a:schemeClr val="bg1"/>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sp>
        <p:nvSpPr>
          <p:cNvPr id="2774" name="Line 726"/>
          <p:cNvSpPr>
            <a:spLocks noChangeShapeType="1"/>
          </p:cNvSpPr>
          <p:nvPr/>
        </p:nvSpPr>
        <p:spPr bwMode="auto">
          <a:xfrm flipV="1">
            <a:off x="1219200" y="4191000"/>
            <a:ext cx="3276600" cy="6350"/>
          </a:xfrm>
          <a:prstGeom prst="line">
            <a:avLst/>
          </a:prstGeom>
          <a:noFill/>
          <a:ln w="25400">
            <a:solidFill>
              <a:schemeClr val="accent6">
                <a:lumMod val="75000"/>
              </a:schemeClr>
            </a:solidFill>
            <a:round/>
            <a:headEnd/>
            <a:tailEnd type="triangle" w="med" len="med"/>
          </a:ln>
          <a:effectLst/>
        </p:spPr>
        <p:txBody>
          <a:bodyPr/>
          <a:lstStyle/>
          <a:p>
            <a:pPr algn="ctr">
              <a:defRPr/>
            </a:pPr>
            <a:endParaRPr lang="en-US" dirty="0"/>
          </a:p>
        </p:txBody>
      </p:sp>
      <p:sp>
        <p:nvSpPr>
          <p:cNvPr id="2250" name="Text Box 202"/>
          <p:cNvSpPr txBox="1">
            <a:spLocks noChangeArrowheads="1"/>
          </p:cNvSpPr>
          <p:nvPr/>
        </p:nvSpPr>
        <p:spPr bwMode="auto">
          <a:xfrm>
            <a:off x="762000" y="1113092"/>
            <a:ext cx="3200400" cy="338137"/>
          </a:xfrm>
          <a:prstGeom prst="rect">
            <a:avLst/>
          </a:prstGeom>
          <a:noFill/>
          <a:ln w="9525">
            <a:noFill/>
            <a:miter lim="800000"/>
            <a:headEnd/>
            <a:tailEnd/>
          </a:ln>
          <a:effectLst/>
        </p:spPr>
        <p:txBody>
          <a:bodyPr>
            <a:spAutoFit/>
          </a:bodyPr>
          <a:lstStyle/>
          <a:p>
            <a:pPr algn="ctr">
              <a:spcBef>
                <a:spcPct val="50000"/>
              </a:spcBef>
              <a:defRPr/>
            </a:pPr>
            <a:r>
              <a:rPr lang="en-US" b="1" dirty="0">
                <a:solidFill>
                  <a:schemeClr val="tx2">
                    <a:lumMod val="75000"/>
                  </a:schemeClr>
                </a:solidFill>
              </a:rPr>
              <a:t>Product Support Strategy</a:t>
            </a:r>
          </a:p>
        </p:txBody>
      </p:sp>
      <p:graphicFrame>
        <p:nvGraphicFramePr>
          <p:cNvPr id="2967" name="Group 919"/>
          <p:cNvGraphicFramePr>
            <a:graphicFrameLocks noGrp="1"/>
          </p:cNvGraphicFramePr>
          <p:nvPr>
            <p:extLst>
              <p:ext uri="{D42A27DB-BD31-4B8C-83A1-F6EECF244321}">
                <p14:modId xmlns:p14="http://schemas.microsoft.com/office/powerpoint/2010/main" val="3501070900"/>
              </p:ext>
            </p:extLst>
          </p:nvPr>
        </p:nvGraphicFramePr>
        <p:xfrm>
          <a:off x="4656138" y="1262220"/>
          <a:ext cx="4267200" cy="2166937"/>
        </p:xfrm>
        <a:graphic>
          <a:graphicData uri="http://schemas.openxmlformats.org/drawingml/2006/table">
            <a:tbl>
              <a:tblPr/>
              <a:tblGrid>
                <a:gridCol w="977900">
                  <a:extLst>
                    <a:ext uri="{9D8B030D-6E8A-4147-A177-3AD203B41FA5}">
                      <a16:colId xmlns:a16="http://schemas.microsoft.com/office/drawing/2014/main" val="20000"/>
                    </a:ext>
                  </a:extLst>
                </a:gridCol>
                <a:gridCol w="889000">
                  <a:extLst>
                    <a:ext uri="{9D8B030D-6E8A-4147-A177-3AD203B41FA5}">
                      <a16:colId xmlns:a16="http://schemas.microsoft.com/office/drawing/2014/main" val="20001"/>
                    </a:ext>
                  </a:extLst>
                </a:gridCol>
                <a:gridCol w="800100">
                  <a:extLst>
                    <a:ext uri="{9D8B030D-6E8A-4147-A177-3AD203B41FA5}">
                      <a16:colId xmlns:a16="http://schemas.microsoft.com/office/drawing/2014/main" val="20002"/>
                    </a:ext>
                  </a:extLst>
                </a:gridCol>
                <a:gridCol w="800100">
                  <a:extLst>
                    <a:ext uri="{9D8B030D-6E8A-4147-A177-3AD203B41FA5}">
                      <a16:colId xmlns:a16="http://schemas.microsoft.com/office/drawing/2014/main" val="20003"/>
                    </a:ext>
                  </a:extLst>
                </a:gridCol>
                <a:gridCol w="800100">
                  <a:extLst>
                    <a:ext uri="{9D8B030D-6E8A-4147-A177-3AD203B41FA5}">
                      <a16:colId xmlns:a16="http://schemas.microsoft.com/office/drawing/2014/main" val="20004"/>
                    </a:ext>
                  </a:extLst>
                </a:gridCol>
              </a:tblGrid>
              <a:tr h="54891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a:ln>
                            <a:noFill/>
                          </a:ln>
                          <a:solidFill>
                            <a:schemeClr val="bg1"/>
                          </a:solidFill>
                          <a:effectLst/>
                          <a:latin typeface="Arial" charset="0"/>
                        </a:rPr>
                        <a:t>Metric</a:t>
                      </a:r>
                    </a:p>
                  </a:txBody>
                  <a:tcPr marT="45732" marB="45732" anchor="ctr"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a:ln>
                            <a:noFill/>
                          </a:ln>
                          <a:solidFill>
                            <a:schemeClr val="bg1"/>
                          </a:solidFill>
                          <a:effectLst/>
                          <a:latin typeface="Arial" charset="0"/>
                        </a:rPr>
                        <a:t>Antecedent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a:ln>
                            <a:noFill/>
                          </a:ln>
                          <a:solidFill>
                            <a:schemeClr val="bg1"/>
                          </a:solidFill>
                          <a:effectLst/>
                          <a:latin typeface="Arial" charset="0"/>
                        </a:rPr>
                        <a:t>Actual</a:t>
                      </a:r>
                    </a:p>
                  </a:txBody>
                  <a:tcPr marT="45732" marB="4573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a:ln>
                            <a:noFill/>
                          </a:ln>
                          <a:solidFill>
                            <a:schemeClr val="bg1"/>
                          </a:solidFill>
                          <a:effectLst/>
                          <a:latin typeface="Arial" charset="0"/>
                        </a:rPr>
                        <a:t>Original Goal</a:t>
                      </a:r>
                    </a:p>
                  </a:txBody>
                  <a:tcPr marT="45732" marB="4573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a:ln>
                            <a:noFill/>
                          </a:ln>
                          <a:solidFill>
                            <a:schemeClr val="bg1"/>
                          </a:solidFill>
                          <a:effectLst/>
                          <a:latin typeface="Arial" charset="0"/>
                        </a:rPr>
                        <a:t>Current Goal</a:t>
                      </a:r>
                    </a:p>
                  </a:txBody>
                  <a:tcPr marT="45732" marB="4573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a:ln>
                            <a:noFill/>
                          </a:ln>
                          <a:solidFill>
                            <a:schemeClr val="bg1"/>
                          </a:solidFill>
                          <a:effectLst/>
                          <a:latin typeface="Arial" charset="0"/>
                        </a:rPr>
                        <a:t>Current Estimate/ Actual</a:t>
                      </a:r>
                    </a:p>
                  </a:txBody>
                  <a:tcPr marT="45732" marB="45732" anchor="ctr" horzOverflow="overflow">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extLst>
                  <a:ext uri="{0D108BD9-81ED-4DB2-BD59-A6C34878D82A}">
                    <a16:rowId xmlns:a16="http://schemas.microsoft.com/office/drawing/2014/main" val="10000"/>
                  </a:ext>
                </a:extLst>
              </a:tr>
              <a:tr h="3964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a:ln>
                            <a:noFill/>
                          </a:ln>
                          <a:solidFill>
                            <a:schemeClr val="bg1"/>
                          </a:solidFill>
                          <a:effectLst/>
                          <a:latin typeface="Arial" charset="0"/>
                        </a:rPr>
                        <a:t>Materiel Availability</a:t>
                      </a:r>
                    </a:p>
                  </a:txBody>
                  <a:tcPr marT="45732" marB="45732"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76%</a:t>
                      </a:r>
                    </a:p>
                  </a:txBody>
                  <a:tcPr marT="45732" marB="4573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80%</a:t>
                      </a:r>
                    </a:p>
                  </a:txBody>
                  <a:tcPr marT="45732" marB="4573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77%</a:t>
                      </a:r>
                    </a:p>
                  </a:txBody>
                  <a:tcPr marT="45732" marB="4573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71%</a:t>
                      </a:r>
                    </a:p>
                  </a:txBody>
                  <a:tcPr marT="45732" marB="45732" anchor="ctr" horzOverflow="overflow">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3300"/>
                    </a:solidFill>
                  </a:tcPr>
                </a:tc>
                <a:extLst>
                  <a:ext uri="{0D108BD9-81ED-4DB2-BD59-A6C34878D82A}">
                    <a16:rowId xmlns:a16="http://schemas.microsoft.com/office/drawing/2014/main" val="10001"/>
                  </a:ext>
                </a:extLst>
              </a:tr>
              <a:tr h="3964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a:ln>
                            <a:noFill/>
                          </a:ln>
                          <a:solidFill>
                            <a:schemeClr val="bg1"/>
                          </a:solidFill>
                          <a:effectLst/>
                          <a:latin typeface="Arial" charset="0"/>
                        </a:rPr>
                        <a:t>Materiel Reliability</a:t>
                      </a:r>
                    </a:p>
                  </a:txBody>
                  <a:tcPr marT="45732" marB="45732"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37 hrs</a:t>
                      </a:r>
                    </a:p>
                  </a:txBody>
                  <a:tcPr marT="45732" marB="4573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50 hrs</a:t>
                      </a:r>
                    </a:p>
                  </a:txBody>
                  <a:tcPr marT="45732" marB="4573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50.5 hrs</a:t>
                      </a:r>
                    </a:p>
                  </a:txBody>
                  <a:tcPr marT="45732" marB="4573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48 hrs</a:t>
                      </a:r>
                    </a:p>
                  </a:txBody>
                  <a:tcPr marT="45732" marB="45732" anchor="ctr" horzOverflow="overflow">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2"/>
                  </a:ext>
                </a:extLst>
              </a:tr>
              <a:tr h="42873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a:ln>
                            <a:noFill/>
                          </a:ln>
                          <a:solidFill>
                            <a:schemeClr val="bg1"/>
                          </a:solidFill>
                          <a:effectLst/>
                          <a:latin typeface="Arial" charset="0"/>
                        </a:rPr>
                        <a:t>Ownership Cost</a:t>
                      </a:r>
                    </a:p>
                  </a:txBody>
                  <a:tcPr marT="45732" marB="45732"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245.6B</a:t>
                      </a:r>
                    </a:p>
                  </a:txBody>
                  <a:tcPr marT="45732" marB="4573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385.5B</a:t>
                      </a:r>
                    </a:p>
                  </a:txBody>
                  <a:tcPr marT="45732" marB="4573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395.1B</a:t>
                      </a:r>
                    </a:p>
                  </a:txBody>
                  <a:tcPr marT="45732" marB="4573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395.1B</a:t>
                      </a:r>
                    </a:p>
                  </a:txBody>
                  <a:tcPr marT="45732" marB="45732" anchor="ctr" horzOverflow="overflow">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FF00"/>
                    </a:solidFill>
                  </a:tcPr>
                </a:tc>
                <a:extLst>
                  <a:ext uri="{0D108BD9-81ED-4DB2-BD59-A6C34878D82A}">
                    <a16:rowId xmlns:a16="http://schemas.microsoft.com/office/drawing/2014/main" val="10003"/>
                  </a:ext>
                </a:extLst>
              </a:tr>
              <a:tr h="3964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dirty="0">
                          <a:ln>
                            <a:noFill/>
                          </a:ln>
                          <a:solidFill>
                            <a:schemeClr val="bg1"/>
                          </a:solidFill>
                          <a:effectLst/>
                          <a:latin typeface="Arial" charset="0"/>
                        </a:rPr>
                        <a:t>Mean Down Time</a:t>
                      </a:r>
                    </a:p>
                  </a:txBody>
                  <a:tcPr marT="45732" marB="45732"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12 hrs</a:t>
                      </a:r>
                    </a:p>
                  </a:txBody>
                  <a:tcPr marT="45732" marB="4573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20 hrs</a:t>
                      </a:r>
                    </a:p>
                  </a:txBody>
                  <a:tcPr marT="45732" marB="4573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18 hrs</a:t>
                      </a:r>
                    </a:p>
                  </a:txBody>
                  <a:tcPr marT="45732" marB="4573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rPr>
                        <a:t>15 hrs</a:t>
                      </a:r>
                    </a:p>
                  </a:txBody>
                  <a:tcPr marT="45732" marB="45732" anchor="ctr" horzOverflow="overflow">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FF00"/>
                    </a:solidFill>
                  </a:tcPr>
                </a:tc>
                <a:extLst>
                  <a:ext uri="{0D108BD9-81ED-4DB2-BD59-A6C34878D82A}">
                    <a16:rowId xmlns:a16="http://schemas.microsoft.com/office/drawing/2014/main" val="10004"/>
                  </a:ext>
                </a:extLst>
              </a:tr>
            </a:tbl>
          </a:graphicData>
        </a:graphic>
      </p:graphicFrame>
      <p:sp>
        <p:nvSpPr>
          <p:cNvPr id="2297" name="Text Box 249"/>
          <p:cNvSpPr txBox="1">
            <a:spLocks noChangeArrowheads="1"/>
          </p:cNvSpPr>
          <p:nvPr/>
        </p:nvSpPr>
        <p:spPr bwMode="auto">
          <a:xfrm>
            <a:off x="5191538" y="1035336"/>
            <a:ext cx="3200400" cy="338138"/>
          </a:xfrm>
          <a:prstGeom prst="rect">
            <a:avLst/>
          </a:prstGeom>
          <a:noFill/>
          <a:ln w="9525">
            <a:noFill/>
            <a:miter lim="800000"/>
            <a:headEnd/>
            <a:tailEnd/>
          </a:ln>
          <a:effectLst/>
        </p:spPr>
        <p:txBody>
          <a:bodyPr>
            <a:spAutoFit/>
          </a:bodyPr>
          <a:lstStyle/>
          <a:p>
            <a:pPr algn="ctr">
              <a:spcBef>
                <a:spcPct val="50000"/>
              </a:spcBef>
              <a:defRPr/>
            </a:pPr>
            <a:r>
              <a:rPr lang="en-US" b="1" dirty="0">
                <a:solidFill>
                  <a:schemeClr val="tx2">
                    <a:lumMod val="75000"/>
                  </a:schemeClr>
                </a:solidFill>
              </a:rPr>
              <a:t>Metrics Data</a:t>
            </a:r>
          </a:p>
        </p:txBody>
      </p:sp>
      <p:sp>
        <p:nvSpPr>
          <p:cNvPr id="94251" name="Text Box 303"/>
          <p:cNvSpPr txBox="1">
            <a:spLocks noChangeArrowheads="1"/>
          </p:cNvSpPr>
          <p:nvPr/>
        </p:nvSpPr>
        <p:spPr bwMode="auto">
          <a:xfrm>
            <a:off x="4686302" y="3370827"/>
            <a:ext cx="4244973"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900" b="0" dirty="0"/>
              <a:t>* Test or fielding event data derived from _______ Notes: </a:t>
            </a:r>
          </a:p>
        </p:txBody>
      </p:sp>
      <p:sp>
        <p:nvSpPr>
          <p:cNvPr id="2363" name="Text Box 315"/>
          <p:cNvSpPr txBox="1">
            <a:spLocks noChangeArrowheads="1"/>
          </p:cNvSpPr>
          <p:nvPr/>
        </p:nvSpPr>
        <p:spPr bwMode="auto">
          <a:xfrm>
            <a:off x="758950" y="3643281"/>
            <a:ext cx="3200400" cy="338138"/>
          </a:xfrm>
          <a:prstGeom prst="rect">
            <a:avLst/>
          </a:prstGeom>
          <a:noFill/>
          <a:ln w="9525">
            <a:noFill/>
            <a:miter lim="800000"/>
            <a:headEnd/>
            <a:tailEnd/>
          </a:ln>
          <a:effectLst/>
        </p:spPr>
        <p:txBody>
          <a:bodyPr>
            <a:spAutoFit/>
          </a:bodyPr>
          <a:lstStyle/>
          <a:p>
            <a:pPr algn="ctr">
              <a:spcBef>
                <a:spcPct val="50000"/>
              </a:spcBef>
              <a:defRPr/>
            </a:pPr>
            <a:r>
              <a:rPr lang="en-US" b="1" dirty="0">
                <a:solidFill>
                  <a:schemeClr val="tx2">
                    <a:lumMod val="75000"/>
                  </a:schemeClr>
                </a:solidFill>
              </a:rPr>
              <a:t>Sustainment Schedule</a:t>
            </a:r>
          </a:p>
        </p:txBody>
      </p:sp>
      <p:sp>
        <p:nvSpPr>
          <p:cNvPr id="2364" name="Text Box 316"/>
          <p:cNvSpPr txBox="1">
            <a:spLocks noChangeArrowheads="1"/>
          </p:cNvSpPr>
          <p:nvPr/>
        </p:nvSpPr>
        <p:spPr bwMode="auto">
          <a:xfrm>
            <a:off x="5208588" y="3624805"/>
            <a:ext cx="3200400" cy="338138"/>
          </a:xfrm>
          <a:prstGeom prst="rect">
            <a:avLst/>
          </a:prstGeom>
          <a:noFill/>
          <a:ln w="9525">
            <a:noFill/>
            <a:miter lim="800000"/>
            <a:headEnd/>
            <a:tailEnd/>
          </a:ln>
          <a:effectLst/>
        </p:spPr>
        <p:txBody>
          <a:bodyPr>
            <a:spAutoFit/>
          </a:bodyPr>
          <a:lstStyle/>
          <a:p>
            <a:pPr algn="ctr">
              <a:spcBef>
                <a:spcPct val="50000"/>
              </a:spcBef>
              <a:defRPr/>
            </a:pPr>
            <a:r>
              <a:rPr lang="en-US" b="1" dirty="0">
                <a:solidFill>
                  <a:schemeClr val="tx2">
                    <a:lumMod val="75000"/>
                  </a:schemeClr>
                </a:solidFill>
              </a:rPr>
              <a:t>O&amp;S Data</a:t>
            </a:r>
          </a:p>
        </p:txBody>
      </p:sp>
      <p:sp>
        <p:nvSpPr>
          <p:cNvPr id="94254" name="Line 714"/>
          <p:cNvSpPr>
            <a:spLocks noChangeShapeType="1"/>
          </p:cNvSpPr>
          <p:nvPr/>
        </p:nvSpPr>
        <p:spPr bwMode="auto">
          <a:xfrm>
            <a:off x="0" y="4283075"/>
            <a:ext cx="45720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3" name="AutoShape 715"/>
          <p:cNvSpPr>
            <a:spLocks noChangeArrowheads="1"/>
          </p:cNvSpPr>
          <p:nvPr/>
        </p:nvSpPr>
        <p:spPr bwMode="auto">
          <a:xfrm>
            <a:off x="152400" y="4130675"/>
            <a:ext cx="228600" cy="152400"/>
          </a:xfrm>
          <a:prstGeom prst="triangle">
            <a:avLst>
              <a:gd name="adj" fmla="val 50000"/>
            </a:avLst>
          </a:prstGeom>
          <a:solidFill>
            <a:schemeClr val="accent3"/>
          </a:solidFill>
          <a:ln w="9525">
            <a:noFill/>
            <a:miter lim="800000"/>
            <a:headEnd/>
            <a:tailEnd/>
          </a:ln>
          <a:effectLst>
            <a:outerShdw blurRad="50800" dist="38100" dir="2700000" algn="tl" rotWithShape="0">
              <a:prstClr val="black">
                <a:alpha val="40000"/>
              </a:prstClr>
            </a:outerShdw>
          </a:effectLst>
        </p:spPr>
        <p:txBody>
          <a:bodyPr wrap="none" anchor="ctr"/>
          <a:lstStyle/>
          <a:p>
            <a:pPr algn="ctr">
              <a:defRPr/>
            </a:pPr>
            <a:endParaRPr lang="en-US" sz="800" dirty="0"/>
          </a:p>
        </p:txBody>
      </p:sp>
      <p:sp>
        <p:nvSpPr>
          <p:cNvPr id="2764" name="AutoShape 716"/>
          <p:cNvSpPr>
            <a:spLocks noChangeArrowheads="1"/>
          </p:cNvSpPr>
          <p:nvPr/>
        </p:nvSpPr>
        <p:spPr bwMode="auto">
          <a:xfrm>
            <a:off x="685800" y="4130675"/>
            <a:ext cx="228600" cy="152400"/>
          </a:xfrm>
          <a:prstGeom prst="triangle">
            <a:avLst>
              <a:gd name="adj" fmla="val 50000"/>
            </a:avLst>
          </a:prstGeom>
          <a:solidFill>
            <a:schemeClr val="accent3"/>
          </a:solidFill>
          <a:ln w="9525">
            <a:noFill/>
            <a:miter lim="800000"/>
            <a:headEnd/>
            <a:tailEnd/>
          </a:ln>
          <a:effectLst>
            <a:outerShdw blurRad="50800" dist="38100" dir="2700000" algn="tl" rotWithShape="0">
              <a:prstClr val="black">
                <a:alpha val="40000"/>
              </a:prstClr>
            </a:outerShdw>
          </a:effectLst>
        </p:spPr>
        <p:txBody>
          <a:bodyPr wrap="none" anchor="ctr"/>
          <a:lstStyle/>
          <a:p>
            <a:pPr algn="ctr">
              <a:defRPr/>
            </a:pPr>
            <a:endParaRPr lang="en-US" dirty="0"/>
          </a:p>
        </p:txBody>
      </p:sp>
      <p:sp>
        <p:nvSpPr>
          <p:cNvPr id="2766" name="AutoShape 718"/>
          <p:cNvSpPr>
            <a:spLocks noChangeArrowheads="1"/>
          </p:cNvSpPr>
          <p:nvPr/>
        </p:nvSpPr>
        <p:spPr bwMode="auto">
          <a:xfrm>
            <a:off x="1295400" y="4130675"/>
            <a:ext cx="228600" cy="152400"/>
          </a:xfrm>
          <a:prstGeom prst="triangle">
            <a:avLst>
              <a:gd name="adj" fmla="val 50000"/>
            </a:avLst>
          </a:prstGeom>
          <a:solidFill>
            <a:schemeClr val="accent3"/>
          </a:solidFill>
          <a:ln w="9525">
            <a:noFill/>
            <a:miter lim="800000"/>
            <a:headEnd/>
            <a:tailEnd/>
          </a:ln>
          <a:effectLst>
            <a:outerShdw blurRad="50800" dist="38100" dir="2700000" algn="tl" rotWithShape="0">
              <a:prstClr val="black">
                <a:alpha val="40000"/>
              </a:prstClr>
            </a:outerShdw>
          </a:effectLst>
        </p:spPr>
        <p:txBody>
          <a:bodyPr wrap="none" anchor="ctr"/>
          <a:lstStyle/>
          <a:p>
            <a:pPr algn="ctr">
              <a:defRPr/>
            </a:pPr>
            <a:endParaRPr lang="en-US" dirty="0"/>
          </a:p>
        </p:txBody>
      </p:sp>
      <p:sp>
        <p:nvSpPr>
          <p:cNvPr id="2765" name="AutoShape 717"/>
          <p:cNvSpPr>
            <a:spLocks noChangeArrowheads="1"/>
          </p:cNvSpPr>
          <p:nvPr/>
        </p:nvSpPr>
        <p:spPr bwMode="auto">
          <a:xfrm>
            <a:off x="1143000" y="4130675"/>
            <a:ext cx="228600" cy="152400"/>
          </a:xfrm>
          <a:prstGeom prst="triangle">
            <a:avLst>
              <a:gd name="adj" fmla="val 50000"/>
            </a:avLst>
          </a:prstGeom>
          <a:solidFill>
            <a:schemeClr val="accent3"/>
          </a:solidFill>
          <a:ln w="9525">
            <a:noFill/>
            <a:miter lim="800000"/>
            <a:headEnd/>
            <a:tailEnd/>
          </a:ln>
          <a:effectLst>
            <a:outerShdw blurRad="50800" dist="38100" dir="2700000" algn="tl" rotWithShape="0">
              <a:prstClr val="black">
                <a:alpha val="40000"/>
              </a:prstClr>
            </a:outerShdw>
          </a:effectLst>
        </p:spPr>
        <p:txBody>
          <a:bodyPr wrap="none" anchor="ctr"/>
          <a:lstStyle/>
          <a:p>
            <a:pPr algn="ctr">
              <a:defRPr/>
            </a:pPr>
            <a:endParaRPr lang="en-US" dirty="0"/>
          </a:p>
        </p:txBody>
      </p:sp>
      <p:sp>
        <p:nvSpPr>
          <p:cNvPr id="2767" name="AutoShape 719"/>
          <p:cNvSpPr>
            <a:spLocks noChangeArrowheads="1"/>
          </p:cNvSpPr>
          <p:nvPr/>
        </p:nvSpPr>
        <p:spPr bwMode="auto">
          <a:xfrm>
            <a:off x="1981200" y="4130675"/>
            <a:ext cx="228600" cy="152400"/>
          </a:xfrm>
          <a:prstGeom prst="triangle">
            <a:avLst>
              <a:gd name="adj" fmla="val 50000"/>
            </a:avLst>
          </a:prstGeom>
          <a:solidFill>
            <a:schemeClr val="accent3"/>
          </a:solidFill>
          <a:ln w="9525">
            <a:noFill/>
            <a:miter lim="800000"/>
            <a:headEnd/>
            <a:tailEnd/>
          </a:ln>
          <a:effectLst>
            <a:outerShdw blurRad="50800" dist="38100" dir="2700000" algn="tl" rotWithShape="0">
              <a:prstClr val="black">
                <a:alpha val="40000"/>
              </a:prstClr>
            </a:outerShdw>
          </a:effectLst>
        </p:spPr>
        <p:txBody>
          <a:bodyPr wrap="none" anchor="ctr"/>
          <a:lstStyle/>
          <a:p>
            <a:pPr algn="ctr">
              <a:defRPr/>
            </a:pPr>
            <a:endParaRPr lang="en-US" dirty="0"/>
          </a:p>
        </p:txBody>
      </p:sp>
      <p:sp>
        <p:nvSpPr>
          <p:cNvPr id="94260" name="Text Box 720"/>
          <p:cNvSpPr txBox="1">
            <a:spLocks noChangeArrowheads="1"/>
          </p:cNvSpPr>
          <p:nvPr/>
        </p:nvSpPr>
        <p:spPr bwMode="auto">
          <a:xfrm>
            <a:off x="0" y="3886200"/>
            <a:ext cx="5334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000"/>
              <a:t>MS B</a:t>
            </a:r>
          </a:p>
        </p:txBody>
      </p:sp>
      <p:sp>
        <p:nvSpPr>
          <p:cNvPr id="94261" name="Text Box 721"/>
          <p:cNvSpPr txBox="1">
            <a:spLocks noChangeArrowheads="1"/>
          </p:cNvSpPr>
          <p:nvPr/>
        </p:nvSpPr>
        <p:spPr bwMode="auto">
          <a:xfrm>
            <a:off x="533400" y="3886200"/>
            <a:ext cx="5334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000"/>
              <a:t>MS C</a:t>
            </a:r>
          </a:p>
        </p:txBody>
      </p:sp>
      <p:sp>
        <p:nvSpPr>
          <p:cNvPr id="94262" name="Text Box 722"/>
          <p:cNvSpPr txBox="1">
            <a:spLocks noChangeArrowheads="1"/>
          </p:cNvSpPr>
          <p:nvPr/>
        </p:nvSpPr>
        <p:spPr bwMode="auto">
          <a:xfrm>
            <a:off x="914400" y="3886200"/>
            <a:ext cx="5334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000"/>
              <a:t>IOC</a:t>
            </a:r>
          </a:p>
        </p:txBody>
      </p:sp>
      <p:sp>
        <p:nvSpPr>
          <p:cNvPr id="94263" name="Text Box 723"/>
          <p:cNvSpPr txBox="1">
            <a:spLocks noChangeArrowheads="1"/>
          </p:cNvSpPr>
          <p:nvPr/>
        </p:nvSpPr>
        <p:spPr bwMode="auto">
          <a:xfrm>
            <a:off x="1219200" y="3886200"/>
            <a:ext cx="5334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000"/>
              <a:t>FRP</a:t>
            </a:r>
          </a:p>
        </p:txBody>
      </p:sp>
      <p:sp>
        <p:nvSpPr>
          <p:cNvPr id="94264" name="Text Box 724"/>
          <p:cNvSpPr txBox="1">
            <a:spLocks noChangeArrowheads="1"/>
          </p:cNvSpPr>
          <p:nvPr/>
        </p:nvSpPr>
        <p:spPr bwMode="auto">
          <a:xfrm>
            <a:off x="1828800" y="3886200"/>
            <a:ext cx="5334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000"/>
              <a:t>FOC</a:t>
            </a:r>
          </a:p>
        </p:txBody>
      </p:sp>
      <p:sp>
        <p:nvSpPr>
          <p:cNvPr id="94265" name="Text Box 725"/>
          <p:cNvSpPr txBox="1">
            <a:spLocks noChangeArrowheads="1"/>
          </p:cNvSpPr>
          <p:nvPr/>
        </p:nvSpPr>
        <p:spPr bwMode="auto">
          <a:xfrm>
            <a:off x="2819400" y="3902075"/>
            <a:ext cx="990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000"/>
              <a:t>Sustainment</a:t>
            </a:r>
          </a:p>
        </p:txBody>
      </p:sp>
      <p:sp>
        <p:nvSpPr>
          <p:cNvPr id="2775" name="Line 727"/>
          <p:cNvSpPr>
            <a:spLocks noChangeShapeType="1"/>
          </p:cNvSpPr>
          <p:nvPr/>
        </p:nvSpPr>
        <p:spPr bwMode="auto">
          <a:xfrm>
            <a:off x="228600" y="4283075"/>
            <a:ext cx="0" cy="236220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p>
        </p:txBody>
      </p:sp>
      <p:sp>
        <p:nvSpPr>
          <p:cNvPr id="2776" name="Line 728"/>
          <p:cNvSpPr>
            <a:spLocks noChangeShapeType="1"/>
          </p:cNvSpPr>
          <p:nvPr/>
        </p:nvSpPr>
        <p:spPr bwMode="auto">
          <a:xfrm>
            <a:off x="457200" y="4283075"/>
            <a:ext cx="0" cy="236220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p>
        </p:txBody>
      </p:sp>
      <p:sp>
        <p:nvSpPr>
          <p:cNvPr id="2777" name="Line 729"/>
          <p:cNvSpPr>
            <a:spLocks noChangeShapeType="1"/>
          </p:cNvSpPr>
          <p:nvPr/>
        </p:nvSpPr>
        <p:spPr bwMode="auto">
          <a:xfrm>
            <a:off x="685800" y="4283075"/>
            <a:ext cx="0" cy="236220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p>
        </p:txBody>
      </p:sp>
      <p:sp>
        <p:nvSpPr>
          <p:cNvPr id="2778" name="Line 730"/>
          <p:cNvSpPr>
            <a:spLocks noChangeShapeType="1"/>
          </p:cNvSpPr>
          <p:nvPr/>
        </p:nvSpPr>
        <p:spPr bwMode="auto">
          <a:xfrm>
            <a:off x="914400" y="4283075"/>
            <a:ext cx="0" cy="236220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p>
        </p:txBody>
      </p:sp>
      <p:sp>
        <p:nvSpPr>
          <p:cNvPr id="2779" name="Line 731"/>
          <p:cNvSpPr>
            <a:spLocks noChangeShapeType="1"/>
          </p:cNvSpPr>
          <p:nvPr/>
        </p:nvSpPr>
        <p:spPr bwMode="auto">
          <a:xfrm>
            <a:off x="1143000" y="4283075"/>
            <a:ext cx="0" cy="236220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p>
        </p:txBody>
      </p:sp>
      <p:sp>
        <p:nvSpPr>
          <p:cNvPr id="2780" name="Line 732"/>
          <p:cNvSpPr>
            <a:spLocks noChangeShapeType="1"/>
          </p:cNvSpPr>
          <p:nvPr/>
        </p:nvSpPr>
        <p:spPr bwMode="auto">
          <a:xfrm>
            <a:off x="1371600" y="4283075"/>
            <a:ext cx="0" cy="236220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p>
        </p:txBody>
      </p:sp>
      <p:sp>
        <p:nvSpPr>
          <p:cNvPr id="94272" name="Line 733"/>
          <p:cNvSpPr>
            <a:spLocks noChangeShapeType="1"/>
          </p:cNvSpPr>
          <p:nvPr/>
        </p:nvSpPr>
        <p:spPr bwMode="auto">
          <a:xfrm>
            <a:off x="1600200" y="4283075"/>
            <a:ext cx="0" cy="2362200"/>
          </a:xfrm>
          <a:prstGeom prst="line">
            <a:avLst/>
          </a:prstGeom>
          <a:noFill/>
          <a:ln w="31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782" name="Line 734"/>
          <p:cNvSpPr>
            <a:spLocks noChangeShapeType="1"/>
          </p:cNvSpPr>
          <p:nvPr/>
        </p:nvSpPr>
        <p:spPr bwMode="auto">
          <a:xfrm>
            <a:off x="1828800" y="4283075"/>
            <a:ext cx="0" cy="236220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p>
        </p:txBody>
      </p:sp>
      <p:sp>
        <p:nvSpPr>
          <p:cNvPr id="2783" name="Line 735"/>
          <p:cNvSpPr>
            <a:spLocks noChangeShapeType="1"/>
          </p:cNvSpPr>
          <p:nvPr/>
        </p:nvSpPr>
        <p:spPr bwMode="auto">
          <a:xfrm>
            <a:off x="2057400" y="4283075"/>
            <a:ext cx="0" cy="236220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p>
        </p:txBody>
      </p:sp>
      <p:sp>
        <p:nvSpPr>
          <p:cNvPr id="2784" name="Line 736"/>
          <p:cNvSpPr>
            <a:spLocks noChangeShapeType="1"/>
          </p:cNvSpPr>
          <p:nvPr/>
        </p:nvSpPr>
        <p:spPr bwMode="auto">
          <a:xfrm>
            <a:off x="2286000" y="4283075"/>
            <a:ext cx="0" cy="236220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p>
        </p:txBody>
      </p:sp>
      <p:sp>
        <p:nvSpPr>
          <p:cNvPr id="2785" name="Line 737"/>
          <p:cNvSpPr>
            <a:spLocks noChangeShapeType="1"/>
          </p:cNvSpPr>
          <p:nvPr/>
        </p:nvSpPr>
        <p:spPr bwMode="auto">
          <a:xfrm>
            <a:off x="2514600" y="4283075"/>
            <a:ext cx="0" cy="236220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p>
        </p:txBody>
      </p:sp>
      <p:sp>
        <p:nvSpPr>
          <p:cNvPr id="2786" name="Line 738"/>
          <p:cNvSpPr>
            <a:spLocks noChangeShapeType="1"/>
          </p:cNvSpPr>
          <p:nvPr/>
        </p:nvSpPr>
        <p:spPr bwMode="auto">
          <a:xfrm>
            <a:off x="2743200" y="4283075"/>
            <a:ext cx="0" cy="236220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p>
        </p:txBody>
      </p:sp>
      <p:sp>
        <p:nvSpPr>
          <p:cNvPr id="2787" name="Line 739"/>
          <p:cNvSpPr>
            <a:spLocks noChangeShapeType="1"/>
          </p:cNvSpPr>
          <p:nvPr/>
        </p:nvSpPr>
        <p:spPr bwMode="auto">
          <a:xfrm>
            <a:off x="2971800" y="4283075"/>
            <a:ext cx="0" cy="236220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p>
        </p:txBody>
      </p:sp>
      <p:sp>
        <p:nvSpPr>
          <p:cNvPr id="2788" name="Line 740"/>
          <p:cNvSpPr>
            <a:spLocks noChangeShapeType="1"/>
          </p:cNvSpPr>
          <p:nvPr/>
        </p:nvSpPr>
        <p:spPr bwMode="auto">
          <a:xfrm>
            <a:off x="3200400" y="4283075"/>
            <a:ext cx="0" cy="236220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p>
        </p:txBody>
      </p:sp>
      <p:sp>
        <p:nvSpPr>
          <p:cNvPr id="2789" name="Line 741"/>
          <p:cNvSpPr>
            <a:spLocks noChangeShapeType="1"/>
          </p:cNvSpPr>
          <p:nvPr/>
        </p:nvSpPr>
        <p:spPr bwMode="auto">
          <a:xfrm>
            <a:off x="3429000" y="4283075"/>
            <a:ext cx="0" cy="236220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p>
        </p:txBody>
      </p:sp>
      <p:sp>
        <p:nvSpPr>
          <p:cNvPr id="2790" name="Line 742"/>
          <p:cNvSpPr>
            <a:spLocks noChangeShapeType="1"/>
          </p:cNvSpPr>
          <p:nvPr/>
        </p:nvSpPr>
        <p:spPr bwMode="auto">
          <a:xfrm>
            <a:off x="3657600" y="4283075"/>
            <a:ext cx="0" cy="236220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p>
        </p:txBody>
      </p:sp>
      <p:sp>
        <p:nvSpPr>
          <p:cNvPr id="2791" name="Line 743"/>
          <p:cNvSpPr>
            <a:spLocks noChangeShapeType="1"/>
          </p:cNvSpPr>
          <p:nvPr/>
        </p:nvSpPr>
        <p:spPr bwMode="auto">
          <a:xfrm>
            <a:off x="3886200" y="4283075"/>
            <a:ext cx="0" cy="236220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p>
        </p:txBody>
      </p:sp>
      <p:sp>
        <p:nvSpPr>
          <p:cNvPr id="2792" name="Line 744"/>
          <p:cNvSpPr>
            <a:spLocks noChangeShapeType="1"/>
          </p:cNvSpPr>
          <p:nvPr/>
        </p:nvSpPr>
        <p:spPr bwMode="auto">
          <a:xfrm>
            <a:off x="4114800" y="4283075"/>
            <a:ext cx="0" cy="236220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p>
        </p:txBody>
      </p:sp>
      <p:sp>
        <p:nvSpPr>
          <p:cNvPr id="2793" name="Line 745"/>
          <p:cNvSpPr>
            <a:spLocks noChangeShapeType="1"/>
          </p:cNvSpPr>
          <p:nvPr/>
        </p:nvSpPr>
        <p:spPr bwMode="auto">
          <a:xfrm>
            <a:off x="4343400" y="4283075"/>
            <a:ext cx="0" cy="2362200"/>
          </a:xfrm>
          <a:prstGeom prst="line">
            <a:avLst/>
          </a:prstGeom>
          <a:noFill/>
          <a:ln w="3175">
            <a:solidFill>
              <a:schemeClr val="accent6">
                <a:lumMod val="50000"/>
              </a:schemeClr>
            </a:solidFill>
            <a:prstDash val="dash"/>
            <a:round/>
            <a:headEnd/>
            <a:tailEnd/>
          </a:ln>
          <a:effectLst/>
        </p:spPr>
        <p:txBody>
          <a:bodyPr/>
          <a:lstStyle/>
          <a:p>
            <a:pPr algn="ctr">
              <a:defRPr/>
            </a:pPr>
            <a:endParaRPr lang="en-US" dirty="0"/>
          </a:p>
        </p:txBody>
      </p:sp>
      <p:sp>
        <p:nvSpPr>
          <p:cNvPr id="94285" name="AutoShape 762"/>
          <p:cNvSpPr>
            <a:spLocks noChangeArrowheads="1"/>
          </p:cNvSpPr>
          <p:nvPr/>
        </p:nvSpPr>
        <p:spPr bwMode="auto">
          <a:xfrm>
            <a:off x="152400" y="4435475"/>
            <a:ext cx="152400" cy="152400"/>
          </a:xfrm>
          <a:prstGeom prst="diamond">
            <a:avLst/>
          </a:prstGeom>
          <a:solidFill>
            <a:schemeClr val="accent1"/>
          </a:solidFill>
          <a:ln w="9525">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94286" name="AutoShape 763"/>
          <p:cNvSpPr>
            <a:spLocks noChangeArrowheads="1"/>
          </p:cNvSpPr>
          <p:nvPr/>
        </p:nvSpPr>
        <p:spPr bwMode="auto">
          <a:xfrm>
            <a:off x="381000" y="4740275"/>
            <a:ext cx="152400" cy="152400"/>
          </a:xfrm>
          <a:prstGeom prst="diamond">
            <a:avLst/>
          </a:prstGeom>
          <a:solidFill>
            <a:schemeClr val="accent1"/>
          </a:solidFill>
          <a:ln w="9525">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94287" name="AutoShape 764"/>
          <p:cNvSpPr>
            <a:spLocks noChangeArrowheads="1"/>
          </p:cNvSpPr>
          <p:nvPr/>
        </p:nvSpPr>
        <p:spPr bwMode="auto">
          <a:xfrm>
            <a:off x="1066800" y="5349875"/>
            <a:ext cx="152400" cy="152400"/>
          </a:xfrm>
          <a:prstGeom prst="diamond">
            <a:avLst/>
          </a:prstGeom>
          <a:solidFill>
            <a:schemeClr val="accent1"/>
          </a:solidFill>
          <a:ln w="9525">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cxnSp>
        <p:nvCxnSpPr>
          <p:cNvPr id="94288" name="AutoShape 765"/>
          <p:cNvCxnSpPr>
            <a:cxnSpLocks noChangeShapeType="1"/>
          </p:cNvCxnSpPr>
          <p:nvPr/>
        </p:nvCxnSpPr>
        <p:spPr bwMode="auto">
          <a:xfrm>
            <a:off x="1219200" y="5729288"/>
            <a:ext cx="609600" cy="1587"/>
          </a:xfrm>
          <a:prstGeom prst="straightConnector1">
            <a:avLst/>
          </a:prstGeom>
          <a:noFill/>
          <a:ln w="9525">
            <a:solidFill>
              <a:schemeClr val="tx1"/>
            </a:solidFill>
            <a:round/>
            <a:headEnd type="oval" w="med" len="med"/>
            <a:tailEnd type="oval" w="med" len="med"/>
          </a:ln>
          <a:extLst>
            <a:ext uri="{909E8E84-426E-40DD-AFC4-6F175D3DCCD1}">
              <a14:hiddenFill xmlns:a14="http://schemas.microsoft.com/office/drawing/2010/main">
                <a:noFill/>
              </a14:hiddenFill>
            </a:ext>
          </a:extLst>
        </p:spPr>
      </p:cxnSp>
      <p:sp>
        <p:nvSpPr>
          <p:cNvPr id="94289" name="AutoShape 766"/>
          <p:cNvSpPr>
            <a:spLocks noChangeArrowheads="1"/>
          </p:cNvSpPr>
          <p:nvPr/>
        </p:nvSpPr>
        <p:spPr bwMode="auto">
          <a:xfrm>
            <a:off x="838200" y="5045075"/>
            <a:ext cx="152400" cy="152400"/>
          </a:xfrm>
          <a:prstGeom prst="diamond">
            <a:avLst/>
          </a:prstGeom>
          <a:solidFill>
            <a:schemeClr val="accent1"/>
          </a:solidFill>
          <a:ln w="9525">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94290" name="Text Box 851"/>
          <p:cNvSpPr txBox="1">
            <a:spLocks noChangeArrowheads="1"/>
          </p:cNvSpPr>
          <p:nvPr/>
        </p:nvSpPr>
        <p:spPr bwMode="auto">
          <a:xfrm>
            <a:off x="304800" y="4359275"/>
            <a:ext cx="5334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000"/>
              <a:t>BCA</a:t>
            </a:r>
          </a:p>
        </p:txBody>
      </p:sp>
      <p:sp>
        <p:nvSpPr>
          <p:cNvPr id="94291" name="Text Box 852"/>
          <p:cNvSpPr txBox="1">
            <a:spLocks noChangeArrowheads="1"/>
          </p:cNvSpPr>
          <p:nvPr/>
        </p:nvSpPr>
        <p:spPr bwMode="auto">
          <a:xfrm>
            <a:off x="609600" y="4664075"/>
            <a:ext cx="5334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000"/>
              <a:t>LCSP</a:t>
            </a:r>
          </a:p>
        </p:txBody>
      </p:sp>
      <p:sp>
        <p:nvSpPr>
          <p:cNvPr id="94292" name="Text Box 854"/>
          <p:cNvSpPr txBox="1">
            <a:spLocks noChangeArrowheads="1"/>
          </p:cNvSpPr>
          <p:nvPr/>
        </p:nvSpPr>
        <p:spPr bwMode="auto">
          <a:xfrm>
            <a:off x="1295400" y="5273675"/>
            <a:ext cx="9144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000"/>
              <a:t>CLS Start</a:t>
            </a:r>
          </a:p>
        </p:txBody>
      </p:sp>
      <p:sp>
        <p:nvSpPr>
          <p:cNvPr id="94293" name="Text Box 855"/>
          <p:cNvSpPr txBox="1">
            <a:spLocks noChangeArrowheads="1"/>
          </p:cNvSpPr>
          <p:nvPr/>
        </p:nvSpPr>
        <p:spPr bwMode="auto">
          <a:xfrm>
            <a:off x="990600" y="5867400"/>
            <a:ext cx="11430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000"/>
              <a:t>Depot Standup</a:t>
            </a:r>
          </a:p>
        </p:txBody>
      </p:sp>
      <p:sp>
        <p:nvSpPr>
          <p:cNvPr id="94294" name="Text Box 856"/>
          <p:cNvSpPr txBox="1">
            <a:spLocks noChangeArrowheads="1"/>
          </p:cNvSpPr>
          <p:nvPr/>
        </p:nvSpPr>
        <p:spPr bwMode="auto">
          <a:xfrm>
            <a:off x="1066800" y="4968875"/>
            <a:ext cx="15240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000"/>
              <a:t>LRIP Contract Award</a:t>
            </a:r>
          </a:p>
        </p:txBody>
      </p:sp>
      <p:sp>
        <p:nvSpPr>
          <p:cNvPr id="94295" name="AutoShape 857"/>
          <p:cNvSpPr>
            <a:spLocks noChangeArrowheads="1"/>
          </p:cNvSpPr>
          <p:nvPr/>
        </p:nvSpPr>
        <p:spPr bwMode="auto">
          <a:xfrm>
            <a:off x="1524000" y="6188075"/>
            <a:ext cx="152400" cy="152400"/>
          </a:xfrm>
          <a:prstGeom prst="diamond">
            <a:avLst/>
          </a:prstGeom>
          <a:solidFill>
            <a:schemeClr val="accent1"/>
          </a:solidFill>
          <a:ln w="9525">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94296" name="Text Box 858"/>
          <p:cNvSpPr txBox="1">
            <a:spLocks noChangeArrowheads="1"/>
          </p:cNvSpPr>
          <p:nvPr/>
        </p:nvSpPr>
        <p:spPr bwMode="auto">
          <a:xfrm>
            <a:off x="1752600" y="6111875"/>
            <a:ext cx="1600200" cy="396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000"/>
              <a:t>Blended Partnership Startup</a:t>
            </a:r>
          </a:p>
        </p:txBody>
      </p:sp>
      <p:sp>
        <p:nvSpPr>
          <p:cNvPr id="94297" name="AutoShape 859"/>
          <p:cNvSpPr>
            <a:spLocks noChangeArrowheads="1"/>
          </p:cNvSpPr>
          <p:nvPr/>
        </p:nvSpPr>
        <p:spPr bwMode="auto">
          <a:xfrm>
            <a:off x="2438400" y="4892675"/>
            <a:ext cx="152400" cy="152400"/>
          </a:xfrm>
          <a:prstGeom prst="diamond">
            <a:avLst/>
          </a:prstGeom>
          <a:solidFill>
            <a:schemeClr val="accent1"/>
          </a:solidFill>
          <a:ln w="9525">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94298" name="AutoShape 860"/>
          <p:cNvSpPr>
            <a:spLocks noChangeArrowheads="1"/>
          </p:cNvSpPr>
          <p:nvPr/>
        </p:nvSpPr>
        <p:spPr bwMode="auto">
          <a:xfrm>
            <a:off x="3124200" y="5273675"/>
            <a:ext cx="152400" cy="152400"/>
          </a:xfrm>
          <a:prstGeom prst="diamond">
            <a:avLst/>
          </a:prstGeom>
          <a:solidFill>
            <a:schemeClr val="accent1"/>
          </a:solidFill>
          <a:ln w="9525">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94299" name="AutoShape 861"/>
          <p:cNvSpPr>
            <a:spLocks noChangeArrowheads="1"/>
          </p:cNvSpPr>
          <p:nvPr/>
        </p:nvSpPr>
        <p:spPr bwMode="auto">
          <a:xfrm>
            <a:off x="3810000" y="5578475"/>
            <a:ext cx="152400" cy="152400"/>
          </a:xfrm>
          <a:prstGeom prst="diamond">
            <a:avLst/>
          </a:prstGeom>
          <a:solidFill>
            <a:schemeClr val="accent1"/>
          </a:solidFill>
          <a:ln w="9525">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94300" name="Text Box 862"/>
          <p:cNvSpPr txBox="1">
            <a:spLocks noChangeArrowheads="1"/>
          </p:cNvSpPr>
          <p:nvPr/>
        </p:nvSpPr>
        <p:spPr bwMode="auto">
          <a:xfrm>
            <a:off x="1905000" y="4648200"/>
            <a:ext cx="12192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000"/>
              <a:t>PBL Recompete</a:t>
            </a:r>
          </a:p>
        </p:txBody>
      </p:sp>
      <p:sp>
        <p:nvSpPr>
          <p:cNvPr id="94301" name="Text Box 863"/>
          <p:cNvSpPr txBox="1">
            <a:spLocks noChangeArrowheads="1"/>
          </p:cNvSpPr>
          <p:nvPr/>
        </p:nvSpPr>
        <p:spPr bwMode="auto">
          <a:xfrm>
            <a:off x="2743200" y="4968875"/>
            <a:ext cx="10668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000"/>
              <a:t>Avionics PBL</a:t>
            </a:r>
          </a:p>
        </p:txBody>
      </p:sp>
      <p:sp>
        <p:nvSpPr>
          <p:cNvPr id="94302" name="Text Box 864"/>
          <p:cNvSpPr txBox="1">
            <a:spLocks noChangeArrowheads="1"/>
          </p:cNvSpPr>
          <p:nvPr/>
        </p:nvSpPr>
        <p:spPr bwMode="auto">
          <a:xfrm>
            <a:off x="3276600" y="5273675"/>
            <a:ext cx="12192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000"/>
              <a:t>PBL Recompete</a:t>
            </a:r>
          </a:p>
        </p:txBody>
      </p:sp>
      <p:sp>
        <p:nvSpPr>
          <p:cNvPr id="2943" name="Text Box 895"/>
          <p:cNvSpPr txBox="1">
            <a:spLocks noChangeArrowheads="1"/>
          </p:cNvSpPr>
          <p:nvPr/>
        </p:nvSpPr>
        <p:spPr bwMode="auto">
          <a:xfrm>
            <a:off x="119539" y="1395477"/>
            <a:ext cx="4114800" cy="2054225"/>
          </a:xfrm>
          <a:prstGeom prst="rect">
            <a:avLst/>
          </a:prstGeom>
          <a:noFill/>
          <a:ln w="9525">
            <a:noFill/>
            <a:miter lim="800000"/>
            <a:headEnd/>
            <a:tailEnd/>
          </a:ln>
          <a:effectLst/>
        </p:spPr>
        <p:txBody>
          <a:bodyPr>
            <a:spAutoFit/>
          </a:bodyPr>
          <a:lstStyle/>
          <a:p>
            <a:pPr>
              <a:spcBef>
                <a:spcPts val="600"/>
              </a:spcBef>
              <a:defRPr/>
            </a:pPr>
            <a:r>
              <a:rPr lang="en-US" sz="1000" b="1" dirty="0">
                <a:solidFill>
                  <a:schemeClr val="bg2">
                    <a:lumMod val="50000"/>
                  </a:schemeClr>
                </a:solidFill>
              </a:rPr>
              <a:t>Sustainment Approach</a:t>
            </a:r>
          </a:p>
          <a:p>
            <a:pPr marL="288925" lvl="1" indent="-176213">
              <a:spcBef>
                <a:spcPts val="300"/>
              </a:spcBef>
              <a:buClr>
                <a:schemeClr val="tx2">
                  <a:lumMod val="75000"/>
                </a:schemeClr>
              </a:buClr>
              <a:buSzPct val="80000"/>
              <a:buFont typeface="Wingdings" pitchFamily="2" charset="2"/>
              <a:buChar char="§"/>
              <a:defRPr/>
            </a:pPr>
            <a:r>
              <a:rPr lang="en-US" sz="800" dirty="0"/>
              <a:t>Current (initial CLS covering total system)</a:t>
            </a:r>
          </a:p>
          <a:p>
            <a:pPr marL="288925" lvl="1" indent="-176213">
              <a:spcBef>
                <a:spcPts val="300"/>
              </a:spcBef>
              <a:buClr>
                <a:schemeClr val="tx2">
                  <a:lumMod val="75000"/>
                </a:schemeClr>
              </a:buClr>
              <a:buSzPct val="80000"/>
              <a:buFont typeface="Wingdings" pitchFamily="2" charset="2"/>
              <a:buChar char="§"/>
              <a:defRPr/>
            </a:pPr>
            <a:r>
              <a:rPr lang="en-US" sz="800" dirty="0"/>
              <a:t>Future  (sub-system based PBL contracts)</a:t>
            </a:r>
          </a:p>
          <a:p>
            <a:pPr>
              <a:spcBef>
                <a:spcPts val="600"/>
              </a:spcBef>
              <a:defRPr/>
            </a:pPr>
            <a:r>
              <a:rPr lang="en-US" sz="1000" b="1" dirty="0">
                <a:solidFill>
                  <a:schemeClr val="bg2">
                    <a:lumMod val="50000"/>
                  </a:schemeClr>
                </a:solidFill>
              </a:rPr>
              <a:t>Issues</a:t>
            </a:r>
          </a:p>
          <a:p>
            <a:pPr marL="288925" lvl="1" indent="-176213">
              <a:spcBef>
                <a:spcPts val="300"/>
              </a:spcBef>
              <a:buClr>
                <a:schemeClr val="tx2">
                  <a:lumMod val="75000"/>
                </a:schemeClr>
              </a:buClr>
              <a:buSzPct val="80000"/>
              <a:buFont typeface="Wingdings" pitchFamily="2" charset="2"/>
              <a:buChar char="§"/>
              <a:defRPr/>
            </a:pPr>
            <a:r>
              <a:rPr lang="en-US" sz="800" dirty="0"/>
              <a:t>Shortfall in O&amp;M funding in FYDP</a:t>
            </a:r>
          </a:p>
          <a:p>
            <a:pPr marL="288925" lvl="1" indent="-176213">
              <a:spcBef>
                <a:spcPts val="300"/>
              </a:spcBef>
              <a:buClr>
                <a:schemeClr val="tx2">
                  <a:lumMod val="75000"/>
                </a:schemeClr>
              </a:buClr>
              <a:buSzPct val="80000"/>
              <a:buFont typeface="Wingdings" pitchFamily="2" charset="2"/>
              <a:buChar char="§"/>
              <a:defRPr/>
            </a:pPr>
            <a:r>
              <a:rPr lang="en-US" sz="800" dirty="0"/>
              <a:t>Reliability and availability estimates are below goals</a:t>
            </a:r>
          </a:p>
          <a:p>
            <a:pPr marL="288925" lvl="1" indent="-176213">
              <a:spcBef>
                <a:spcPts val="300"/>
              </a:spcBef>
              <a:buClr>
                <a:schemeClr val="tx2">
                  <a:lumMod val="75000"/>
                </a:schemeClr>
              </a:buClr>
              <a:buSzPct val="80000"/>
              <a:buFont typeface="Wingdings" pitchFamily="2" charset="2"/>
              <a:buChar char="§"/>
              <a:defRPr/>
            </a:pPr>
            <a:r>
              <a:rPr lang="en-US" sz="800" dirty="0"/>
              <a:t>LCSP requires update before DAB</a:t>
            </a:r>
          </a:p>
          <a:p>
            <a:pPr>
              <a:spcBef>
                <a:spcPts val="600"/>
              </a:spcBef>
              <a:defRPr/>
            </a:pPr>
            <a:r>
              <a:rPr lang="en-US" sz="1000" b="1" dirty="0">
                <a:solidFill>
                  <a:schemeClr val="bg2">
                    <a:lumMod val="50000"/>
                  </a:schemeClr>
                </a:solidFill>
              </a:rPr>
              <a:t>Resolution</a:t>
            </a:r>
          </a:p>
          <a:p>
            <a:pPr marL="288925" lvl="1" indent="-176213">
              <a:spcBef>
                <a:spcPts val="300"/>
              </a:spcBef>
              <a:buClr>
                <a:schemeClr val="tx2">
                  <a:lumMod val="75000"/>
                </a:schemeClr>
              </a:buClr>
              <a:buSzPct val="80000"/>
              <a:buFont typeface="Wingdings" pitchFamily="2" charset="2"/>
              <a:buChar char="§"/>
              <a:defRPr/>
            </a:pPr>
            <a:r>
              <a:rPr lang="en-US" sz="800" dirty="0"/>
              <a:t>POM request for O&amp;M restoration submitted</a:t>
            </a:r>
          </a:p>
          <a:p>
            <a:pPr marL="288925" lvl="1" indent="-176213">
              <a:spcBef>
                <a:spcPts val="300"/>
              </a:spcBef>
              <a:buClr>
                <a:schemeClr val="tx2">
                  <a:lumMod val="75000"/>
                </a:schemeClr>
              </a:buClr>
              <a:buSzPct val="80000"/>
              <a:buFont typeface="Wingdings" pitchFamily="2" charset="2"/>
              <a:buChar char="§"/>
              <a:defRPr/>
            </a:pPr>
            <a:r>
              <a:rPr lang="en-US" sz="800" dirty="0"/>
              <a:t>Reliability improvement plan with clear RAM goals up for final signature</a:t>
            </a:r>
          </a:p>
          <a:p>
            <a:pPr marL="288925" lvl="1" indent="-176213">
              <a:spcBef>
                <a:spcPts val="300"/>
              </a:spcBef>
              <a:buClr>
                <a:schemeClr val="tx2">
                  <a:lumMod val="75000"/>
                </a:schemeClr>
              </a:buClr>
              <a:buSzPct val="80000"/>
              <a:buFont typeface="Wingdings" pitchFamily="2" charset="2"/>
              <a:buChar char="§"/>
              <a:defRPr/>
            </a:pPr>
            <a:r>
              <a:rPr lang="en-US" sz="800" dirty="0"/>
              <a:t>LCSP in draft </a:t>
            </a:r>
          </a:p>
        </p:txBody>
      </p:sp>
      <p:sp>
        <p:nvSpPr>
          <p:cNvPr id="94304" name="AutoShape 896"/>
          <p:cNvSpPr>
            <a:spLocks noChangeArrowheads="1"/>
          </p:cNvSpPr>
          <p:nvPr/>
        </p:nvSpPr>
        <p:spPr bwMode="auto">
          <a:xfrm>
            <a:off x="1066800" y="4435475"/>
            <a:ext cx="152400" cy="152400"/>
          </a:xfrm>
          <a:prstGeom prst="diamond">
            <a:avLst/>
          </a:prstGeom>
          <a:solidFill>
            <a:schemeClr val="accent1"/>
          </a:solidFill>
          <a:ln w="9525">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94305" name="Text Box 897"/>
          <p:cNvSpPr txBox="1">
            <a:spLocks noChangeArrowheads="1"/>
          </p:cNvSpPr>
          <p:nvPr/>
        </p:nvSpPr>
        <p:spPr bwMode="auto">
          <a:xfrm>
            <a:off x="1219200" y="4359275"/>
            <a:ext cx="5334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000"/>
              <a:t>BCA</a:t>
            </a:r>
          </a:p>
        </p:txBody>
      </p:sp>
      <p:sp>
        <p:nvSpPr>
          <p:cNvPr id="94306" name="AutoShape 898"/>
          <p:cNvSpPr>
            <a:spLocks noChangeArrowheads="1"/>
          </p:cNvSpPr>
          <p:nvPr/>
        </p:nvSpPr>
        <p:spPr bwMode="auto">
          <a:xfrm>
            <a:off x="1981200" y="4435475"/>
            <a:ext cx="152400" cy="152400"/>
          </a:xfrm>
          <a:prstGeom prst="diamond">
            <a:avLst/>
          </a:prstGeom>
          <a:solidFill>
            <a:schemeClr val="accent1"/>
          </a:solidFill>
          <a:ln w="9525">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94307" name="Text Box 899"/>
          <p:cNvSpPr txBox="1">
            <a:spLocks noChangeArrowheads="1"/>
          </p:cNvSpPr>
          <p:nvPr/>
        </p:nvSpPr>
        <p:spPr bwMode="auto">
          <a:xfrm>
            <a:off x="2133600" y="4359275"/>
            <a:ext cx="5334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000"/>
              <a:t>BCA</a:t>
            </a:r>
          </a:p>
        </p:txBody>
      </p:sp>
      <p:sp>
        <p:nvSpPr>
          <p:cNvPr id="94308" name="AutoShape 900"/>
          <p:cNvSpPr>
            <a:spLocks noChangeArrowheads="1"/>
          </p:cNvSpPr>
          <p:nvPr/>
        </p:nvSpPr>
        <p:spPr bwMode="auto">
          <a:xfrm>
            <a:off x="2895600" y="4435475"/>
            <a:ext cx="152400" cy="152400"/>
          </a:xfrm>
          <a:prstGeom prst="diamond">
            <a:avLst/>
          </a:prstGeom>
          <a:solidFill>
            <a:schemeClr val="accent1"/>
          </a:solidFill>
          <a:ln w="9525">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94309" name="Text Box 901"/>
          <p:cNvSpPr txBox="1">
            <a:spLocks noChangeArrowheads="1"/>
          </p:cNvSpPr>
          <p:nvPr/>
        </p:nvSpPr>
        <p:spPr bwMode="auto">
          <a:xfrm>
            <a:off x="3048000" y="4359275"/>
            <a:ext cx="53340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1000"/>
              <a:t>BCA</a:t>
            </a:r>
          </a:p>
        </p:txBody>
      </p:sp>
      <p:sp>
        <p:nvSpPr>
          <p:cNvPr id="94310" name="Line 291"/>
          <p:cNvSpPr>
            <a:spLocks noChangeShapeType="1"/>
          </p:cNvSpPr>
          <p:nvPr>
            <p:custDataLst>
              <p:tags r:id="rId1"/>
            </p:custDataLst>
          </p:nvPr>
        </p:nvSpPr>
        <p:spPr bwMode="auto">
          <a:xfrm flipH="1">
            <a:off x="4572000" y="1195388"/>
            <a:ext cx="7938" cy="5643562"/>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4311" name="Line 292"/>
          <p:cNvSpPr>
            <a:spLocks noChangeShapeType="1"/>
          </p:cNvSpPr>
          <p:nvPr>
            <p:custDataLst>
              <p:tags r:id="rId2"/>
            </p:custDataLst>
          </p:nvPr>
        </p:nvSpPr>
        <p:spPr bwMode="auto">
          <a:xfrm>
            <a:off x="35052" y="3601659"/>
            <a:ext cx="9067800" cy="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78" name="Table 77"/>
          <p:cNvGraphicFramePr>
            <a:graphicFrameLocks noGrp="1"/>
          </p:cNvGraphicFramePr>
          <p:nvPr>
            <p:extLst>
              <p:ext uri="{D42A27DB-BD31-4B8C-83A1-F6EECF244321}">
                <p14:modId xmlns:p14="http://schemas.microsoft.com/office/powerpoint/2010/main" val="1836067815"/>
              </p:ext>
            </p:extLst>
          </p:nvPr>
        </p:nvGraphicFramePr>
        <p:xfrm>
          <a:off x="4684171" y="3902064"/>
          <a:ext cx="4343401" cy="1965336"/>
        </p:xfrm>
        <a:graphic>
          <a:graphicData uri="http://schemas.openxmlformats.org/drawingml/2006/table">
            <a:tbl>
              <a:tblPr firstRow="1" bandRow="1">
                <a:tableStyleId>{5C22544A-7EE6-4342-B048-85BDC9FD1C3A}</a:tableStyleId>
              </a:tblPr>
              <a:tblGrid>
                <a:gridCol w="1872712">
                  <a:extLst>
                    <a:ext uri="{9D8B030D-6E8A-4147-A177-3AD203B41FA5}">
                      <a16:colId xmlns:a16="http://schemas.microsoft.com/office/drawing/2014/main" val="20000"/>
                    </a:ext>
                  </a:extLst>
                </a:gridCol>
                <a:gridCol w="848963">
                  <a:extLst>
                    <a:ext uri="{9D8B030D-6E8A-4147-A177-3AD203B41FA5}">
                      <a16:colId xmlns:a16="http://schemas.microsoft.com/office/drawing/2014/main" val="20001"/>
                    </a:ext>
                  </a:extLst>
                </a:gridCol>
                <a:gridCol w="848963">
                  <a:extLst>
                    <a:ext uri="{9D8B030D-6E8A-4147-A177-3AD203B41FA5}">
                      <a16:colId xmlns:a16="http://schemas.microsoft.com/office/drawing/2014/main" val="20002"/>
                    </a:ext>
                  </a:extLst>
                </a:gridCol>
                <a:gridCol w="772763">
                  <a:extLst>
                    <a:ext uri="{9D8B030D-6E8A-4147-A177-3AD203B41FA5}">
                      <a16:colId xmlns:a16="http://schemas.microsoft.com/office/drawing/2014/main" val="20003"/>
                    </a:ext>
                  </a:extLst>
                </a:gridCol>
              </a:tblGrid>
              <a:tr h="365680">
                <a:tc>
                  <a:txBody>
                    <a:bodyPr/>
                    <a:lstStyle/>
                    <a:p>
                      <a:pPr algn="ctr"/>
                      <a:r>
                        <a:rPr lang="en-US" sz="900" dirty="0">
                          <a:latin typeface="Arial Narrow" pitchFamily="34" charset="0"/>
                        </a:rPr>
                        <a:t>Cost Element</a:t>
                      </a:r>
                    </a:p>
                  </a:txBody>
                  <a:tcPr marT="45681" marB="45681" anchor="ctr">
                    <a:solidFill>
                      <a:schemeClr val="accent1">
                        <a:lumMod val="75000"/>
                      </a:schemeClr>
                    </a:solidFill>
                  </a:tcPr>
                </a:tc>
                <a:tc>
                  <a:txBody>
                    <a:bodyPr/>
                    <a:lstStyle/>
                    <a:p>
                      <a:pPr algn="ctr"/>
                      <a:r>
                        <a:rPr lang="en-US" sz="900" dirty="0">
                          <a:latin typeface="Arial Narrow" pitchFamily="34" charset="0"/>
                        </a:rPr>
                        <a:t>Antecedent Cost</a:t>
                      </a:r>
                    </a:p>
                  </a:txBody>
                  <a:tcPr marT="45681" marB="45681" anchor="ctr">
                    <a:solidFill>
                      <a:schemeClr val="accent1">
                        <a:lumMod val="75000"/>
                      </a:schemeClr>
                    </a:solidFill>
                  </a:tcPr>
                </a:tc>
                <a:tc>
                  <a:txBody>
                    <a:bodyPr/>
                    <a:lstStyle/>
                    <a:p>
                      <a:pPr algn="ctr"/>
                      <a:r>
                        <a:rPr lang="en-US" sz="900" dirty="0">
                          <a:latin typeface="Arial Narrow" pitchFamily="34" charset="0"/>
                        </a:rPr>
                        <a:t>ABC Original Baseline</a:t>
                      </a:r>
                    </a:p>
                  </a:txBody>
                  <a:tcPr marT="45681" marB="45681" anchor="ctr">
                    <a:solidFill>
                      <a:schemeClr val="accent1">
                        <a:lumMod val="75000"/>
                      </a:schemeClr>
                    </a:solidFill>
                  </a:tcPr>
                </a:tc>
                <a:tc>
                  <a:txBody>
                    <a:bodyPr/>
                    <a:lstStyle/>
                    <a:p>
                      <a:pPr algn="ctr"/>
                      <a:r>
                        <a:rPr lang="en-US" sz="900" dirty="0">
                          <a:latin typeface="Arial Narrow" pitchFamily="34" charset="0"/>
                        </a:rPr>
                        <a:t>ABC Current</a:t>
                      </a:r>
                      <a:r>
                        <a:rPr lang="en-US" sz="900" baseline="0" dirty="0">
                          <a:latin typeface="Arial Narrow" pitchFamily="34" charset="0"/>
                        </a:rPr>
                        <a:t> Cost</a:t>
                      </a:r>
                      <a:endParaRPr lang="en-US" sz="900" dirty="0">
                        <a:latin typeface="Arial Narrow" pitchFamily="34" charset="0"/>
                      </a:endParaRPr>
                    </a:p>
                  </a:txBody>
                  <a:tcPr marT="45681" marB="45681" anchor="ctr">
                    <a:solidFill>
                      <a:schemeClr val="accent1">
                        <a:lumMod val="75000"/>
                      </a:schemeClr>
                    </a:solidFill>
                  </a:tcPr>
                </a:tc>
                <a:extLst>
                  <a:ext uri="{0D108BD9-81ED-4DB2-BD59-A6C34878D82A}">
                    <a16:rowId xmlns:a16="http://schemas.microsoft.com/office/drawing/2014/main" val="10000"/>
                  </a:ext>
                </a:extLst>
              </a:tr>
              <a:tr h="228521">
                <a:tc>
                  <a:txBody>
                    <a:bodyPr/>
                    <a:lstStyle/>
                    <a:p>
                      <a:r>
                        <a:rPr lang="en-US" sz="900" b="1" dirty="0">
                          <a:latin typeface="Arial Narrow" pitchFamily="34" charset="0"/>
                        </a:rPr>
                        <a:t>1.0 Unit-Level Manpower</a:t>
                      </a:r>
                    </a:p>
                  </a:txBody>
                  <a:tcPr marT="45681" marB="45681">
                    <a:solidFill>
                      <a:schemeClr val="accent6">
                        <a:lumMod val="40000"/>
                        <a:lumOff val="60000"/>
                      </a:schemeClr>
                    </a:solidFill>
                  </a:tcPr>
                </a:tc>
                <a:tc>
                  <a:txBody>
                    <a:bodyPr/>
                    <a:lstStyle/>
                    <a:p>
                      <a:pPr algn="ctr"/>
                      <a:r>
                        <a:rPr lang="en-US" sz="900" dirty="0"/>
                        <a:t>3.952</a:t>
                      </a:r>
                    </a:p>
                  </a:txBody>
                  <a:tcPr marT="45681" marB="45681">
                    <a:solidFill>
                      <a:schemeClr val="accent6">
                        <a:lumMod val="40000"/>
                        <a:lumOff val="60000"/>
                      </a:schemeClr>
                    </a:solidFill>
                  </a:tcPr>
                </a:tc>
                <a:tc>
                  <a:txBody>
                    <a:bodyPr/>
                    <a:lstStyle/>
                    <a:p>
                      <a:pPr algn="ctr"/>
                      <a:r>
                        <a:rPr lang="en-US" sz="900" dirty="0"/>
                        <a:t>5.144</a:t>
                      </a:r>
                    </a:p>
                  </a:txBody>
                  <a:tcPr marT="45681" marB="45681">
                    <a:solidFill>
                      <a:schemeClr val="accent6">
                        <a:lumMod val="40000"/>
                        <a:lumOff val="60000"/>
                      </a:schemeClr>
                    </a:solidFill>
                  </a:tcPr>
                </a:tc>
                <a:tc>
                  <a:txBody>
                    <a:bodyPr/>
                    <a:lstStyle/>
                    <a:p>
                      <a:pPr algn="ctr"/>
                      <a:r>
                        <a:rPr lang="en-US" sz="900" dirty="0"/>
                        <a:t>5.750</a:t>
                      </a:r>
                    </a:p>
                  </a:txBody>
                  <a:tcPr marT="45681" marB="45681">
                    <a:solidFill>
                      <a:srgbClr val="FFFF00"/>
                    </a:solidFill>
                  </a:tcPr>
                </a:tc>
                <a:extLst>
                  <a:ext uri="{0D108BD9-81ED-4DB2-BD59-A6C34878D82A}">
                    <a16:rowId xmlns:a16="http://schemas.microsoft.com/office/drawing/2014/main" val="10001"/>
                  </a:ext>
                </a:extLst>
              </a:tr>
              <a:tr h="228521">
                <a:tc>
                  <a:txBody>
                    <a:bodyPr/>
                    <a:lstStyle/>
                    <a:p>
                      <a:r>
                        <a:rPr lang="en-US" sz="900" b="1" dirty="0">
                          <a:latin typeface="Arial Narrow" pitchFamily="34" charset="0"/>
                        </a:rPr>
                        <a:t>2.0 Unit Operations</a:t>
                      </a:r>
                    </a:p>
                  </a:txBody>
                  <a:tcPr marT="45681" marB="45681">
                    <a:solidFill>
                      <a:schemeClr val="accent6">
                        <a:lumMod val="40000"/>
                        <a:lumOff val="60000"/>
                      </a:schemeClr>
                    </a:solidFill>
                  </a:tcPr>
                </a:tc>
                <a:tc>
                  <a:txBody>
                    <a:bodyPr/>
                    <a:lstStyle/>
                    <a:p>
                      <a:pPr algn="ctr"/>
                      <a:r>
                        <a:rPr lang="en-US" sz="900" dirty="0"/>
                        <a:t>6.052</a:t>
                      </a:r>
                    </a:p>
                  </a:txBody>
                  <a:tcPr marT="45681" marB="45681">
                    <a:solidFill>
                      <a:schemeClr val="accent6">
                        <a:lumMod val="40000"/>
                        <a:lumOff val="60000"/>
                      </a:schemeClr>
                    </a:solidFill>
                  </a:tcPr>
                </a:tc>
                <a:tc>
                  <a:txBody>
                    <a:bodyPr/>
                    <a:lstStyle/>
                    <a:p>
                      <a:pPr algn="ctr"/>
                      <a:r>
                        <a:rPr lang="en-US" sz="900" dirty="0"/>
                        <a:t>6.851</a:t>
                      </a:r>
                    </a:p>
                  </a:txBody>
                  <a:tcPr marT="45681" marB="45681">
                    <a:solidFill>
                      <a:schemeClr val="accent6">
                        <a:lumMod val="40000"/>
                        <a:lumOff val="60000"/>
                      </a:schemeClr>
                    </a:solidFill>
                  </a:tcPr>
                </a:tc>
                <a:tc>
                  <a:txBody>
                    <a:bodyPr/>
                    <a:lstStyle/>
                    <a:p>
                      <a:pPr algn="ctr"/>
                      <a:r>
                        <a:rPr lang="en-US" sz="900" dirty="0"/>
                        <a:t>6.852</a:t>
                      </a:r>
                    </a:p>
                  </a:txBody>
                  <a:tcPr marT="45681" marB="45681">
                    <a:solidFill>
                      <a:srgbClr val="00FF00"/>
                    </a:solidFill>
                  </a:tcPr>
                </a:tc>
                <a:extLst>
                  <a:ext uri="{0D108BD9-81ED-4DB2-BD59-A6C34878D82A}">
                    <a16:rowId xmlns:a16="http://schemas.microsoft.com/office/drawing/2014/main" val="10002"/>
                  </a:ext>
                </a:extLst>
              </a:tr>
              <a:tr h="228521">
                <a:tc>
                  <a:txBody>
                    <a:bodyPr/>
                    <a:lstStyle/>
                    <a:p>
                      <a:r>
                        <a:rPr lang="en-US" sz="900" b="1" dirty="0">
                          <a:latin typeface="Arial Narrow" pitchFamily="34" charset="0"/>
                        </a:rPr>
                        <a:t>3.0 Maintenance</a:t>
                      </a:r>
                    </a:p>
                  </a:txBody>
                  <a:tcPr marT="45681" marB="45681">
                    <a:solidFill>
                      <a:schemeClr val="accent6">
                        <a:lumMod val="40000"/>
                        <a:lumOff val="60000"/>
                      </a:schemeClr>
                    </a:solidFill>
                  </a:tcPr>
                </a:tc>
                <a:tc>
                  <a:txBody>
                    <a:bodyPr/>
                    <a:lstStyle/>
                    <a:p>
                      <a:pPr algn="ctr"/>
                      <a:r>
                        <a:rPr lang="en-US" sz="900" dirty="0"/>
                        <a:t>0.739</a:t>
                      </a:r>
                    </a:p>
                  </a:txBody>
                  <a:tcPr marT="45681" marB="45681">
                    <a:solidFill>
                      <a:schemeClr val="accent6">
                        <a:lumMod val="40000"/>
                        <a:lumOff val="60000"/>
                      </a:schemeClr>
                    </a:solidFill>
                  </a:tcPr>
                </a:tc>
                <a:tc>
                  <a:txBody>
                    <a:bodyPr/>
                    <a:lstStyle/>
                    <a:p>
                      <a:pPr algn="ctr"/>
                      <a:r>
                        <a:rPr lang="en-US" sz="900" dirty="0"/>
                        <a:t>0.605</a:t>
                      </a:r>
                    </a:p>
                  </a:txBody>
                  <a:tcPr marT="45681" marB="45681">
                    <a:solidFill>
                      <a:schemeClr val="accent6">
                        <a:lumMod val="40000"/>
                        <a:lumOff val="60000"/>
                      </a:schemeClr>
                    </a:solidFill>
                  </a:tcPr>
                </a:tc>
                <a:tc>
                  <a:txBody>
                    <a:bodyPr/>
                    <a:lstStyle/>
                    <a:p>
                      <a:pPr algn="ctr"/>
                      <a:r>
                        <a:rPr lang="en-US" sz="900" dirty="0"/>
                        <a:t>0.688</a:t>
                      </a:r>
                    </a:p>
                  </a:txBody>
                  <a:tcPr marT="45681" marB="45681">
                    <a:solidFill>
                      <a:srgbClr val="00FF00"/>
                    </a:solidFill>
                  </a:tcPr>
                </a:tc>
                <a:extLst>
                  <a:ext uri="{0D108BD9-81ED-4DB2-BD59-A6C34878D82A}">
                    <a16:rowId xmlns:a16="http://schemas.microsoft.com/office/drawing/2014/main" val="10003"/>
                  </a:ext>
                </a:extLst>
              </a:tr>
              <a:tr h="228521">
                <a:tc>
                  <a:txBody>
                    <a:bodyPr/>
                    <a:lstStyle/>
                    <a:p>
                      <a:r>
                        <a:rPr lang="en-US" sz="900" b="1" dirty="0">
                          <a:latin typeface="Arial Narrow" pitchFamily="34" charset="0"/>
                        </a:rPr>
                        <a:t>4.0 Sustaining Support</a:t>
                      </a:r>
                    </a:p>
                  </a:txBody>
                  <a:tcPr marT="45681" marB="45681">
                    <a:solidFill>
                      <a:schemeClr val="accent6">
                        <a:lumMod val="40000"/>
                        <a:lumOff val="60000"/>
                      </a:schemeClr>
                    </a:solidFill>
                  </a:tcPr>
                </a:tc>
                <a:tc>
                  <a:txBody>
                    <a:bodyPr/>
                    <a:lstStyle/>
                    <a:p>
                      <a:pPr algn="ctr"/>
                      <a:r>
                        <a:rPr lang="en-US" sz="900" dirty="0"/>
                        <a:t>2.298</a:t>
                      </a:r>
                    </a:p>
                  </a:txBody>
                  <a:tcPr marT="45681" marB="45681">
                    <a:solidFill>
                      <a:schemeClr val="accent6">
                        <a:lumMod val="40000"/>
                        <a:lumOff val="60000"/>
                      </a:schemeClr>
                    </a:solidFill>
                  </a:tcPr>
                </a:tc>
                <a:tc>
                  <a:txBody>
                    <a:bodyPr/>
                    <a:lstStyle/>
                    <a:p>
                      <a:pPr algn="ctr"/>
                      <a:r>
                        <a:rPr lang="en-US" sz="900" dirty="0"/>
                        <a:t>2.401</a:t>
                      </a:r>
                    </a:p>
                  </a:txBody>
                  <a:tcPr marT="45681" marB="45681">
                    <a:solidFill>
                      <a:schemeClr val="accent6">
                        <a:lumMod val="40000"/>
                        <a:lumOff val="60000"/>
                      </a:schemeClr>
                    </a:solidFill>
                  </a:tcPr>
                </a:tc>
                <a:tc>
                  <a:txBody>
                    <a:bodyPr/>
                    <a:lstStyle/>
                    <a:p>
                      <a:pPr algn="ctr"/>
                      <a:r>
                        <a:rPr lang="en-US" sz="900" dirty="0"/>
                        <a:t>2.401</a:t>
                      </a:r>
                    </a:p>
                  </a:txBody>
                  <a:tcPr marT="45681" marB="45681">
                    <a:solidFill>
                      <a:srgbClr val="00FF00"/>
                    </a:solidFill>
                  </a:tcPr>
                </a:tc>
                <a:extLst>
                  <a:ext uri="{0D108BD9-81ED-4DB2-BD59-A6C34878D82A}">
                    <a16:rowId xmlns:a16="http://schemas.microsoft.com/office/drawing/2014/main" val="10004"/>
                  </a:ext>
                </a:extLst>
              </a:tr>
              <a:tr h="228521">
                <a:tc>
                  <a:txBody>
                    <a:bodyPr/>
                    <a:lstStyle/>
                    <a:p>
                      <a:r>
                        <a:rPr lang="en-US" sz="900" b="1" dirty="0">
                          <a:latin typeface="Arial Narrow" pitchFamily="34" charset="0"/>
                        </a:rPr>
                        <a:t>5.0 Continuing System</a:t>
                      </a:r>
                      <a:r>
                        <a:rPr lang="en-US" sz="900" b="1" baseline="0" dirty="0">
                          <a:latin typeface="Arial Narrow" pitchFamily="34" charset="0"/>
                        </a:rPr>
                        <a:t> Improvements</a:t>
                      </a:r>
                      <a:endParaRPr lang="en-US" sz="900" b="1" dirty="0">
                        <a:latin typeface="Arial Narrow" pitchFamily="34" charset="0"/>
                      </a:endParaRPr>
                    </a:p>
                  </a:txBody>
                  <a:tcPr marT="45681" marB="45681">
                    <a:solidFill>
                      <a:schemeClr val="accent6">
                        <a:lumMod val="40000"/>
                        <a:lumOff val="60000"/>
                      </a:schemeClr>
                    </a:solidFill>
                  </a:tcPr>
                </a:tc>
                <a:tc>
                  <a:txBody>
                    <a:bodyPr/>
                    <a:lstStyle/>
                    <a:p>
                      <a:pPr algn="ctr"/>
                      <a:r>
                        <a:rPr lang="en-US" sz="900" dirty="0"/>
                        <a:t>0.129</a:t>
                      </a:r>
                    </a:p>
                  </a:txBody>
                  <a:tcPr marT="45681" marB="45681">
                    <a:solidFill>
                      <a:schemeClr val="accent6">
                        <a:lumMod val="40000"/>
                        <a:lumOff val="60000"/>
                      </a:schemeClr>
                    </a:solidFill>
                  </a:tcPr>
                </a:tc>
                <a:tc>
                  <a:txBody>
                    <a:bodyPr/>
                    <a:lstStyle/>
                    <a:p>
                      <a:pPr algn="ctr"/>
                      <a:r>
                        <a:rPr lang="en-US" sz="900" dirty="0"/>
                        <a:t>0.025</a:t>
                      </a:r>
                    </a:p>
                  </a:txBody>
                  <a:tcPr marT="45681" marB="45681">
                    <a:solidFill>
                      <a:schemeClr val="accent6">
                        <a:lumMod val="40000"/>
                        <a:lumOff val="60000"/>
                      </a:schemeClr>
                    </a:solidFill>
                  </a:tcPr>
                </a:tc>
                <a:tc>
                  <a:txBody>
                    <a:bodyPr/>
                    <a:lstStyle/>
                    <a:p>
                      <a:pPr algn="ctr"/>
                      <a:r>
                        <a:rPr lang="en-US" sz="900" dirty="0"/>
                        <a:t>0.035</a:t>
                      </a:r>
                    </a:p>
                  </a:txBody>
                  <a:tcPr marT="45681" marB="45681">
                    <a:solidFill>
                      <a:srgbClr val="FFFF00"/>
                    </a:solidFill>
                  </a:tcPr>
                </a:tc>
                <a:extLst>
                  <a:ext uri="{0D108BD9-81ED-4DB2-BD59-A6C34878D82A}">
                    <a16:rowId xmlns:a16="http://schemas.microsoft.com/office/drawing/2014/main" val="10005"/>
                  </a:ext>
                </a:extLst>
              </a:tr>
              <a:tr h="228521">
                <a:tc>
                  <a:txBody>
                    <a:bodyPr/>
                    <a:lstStyle/>
                    <a:p>
                      <a:r>
                        <a:rPr lang="en-US" sz="900" b="1" dirty="0">
                          <a:latin typeface="Arial Narrow" pitchFamily="34" charset="0"/>
                        </a:rPr>
                        <a:t>6.0 Indirect Support</a:t>
                      </a:r>
                    </a:p>
                  </a:txBody>
                  <a:tcPr marT="45681" marB="45681">
                    <a:solidFill>
                      <a:schemeClr val="accent6">
                        <a:lumMod val="40000"/>
                        <a:lumOff val="60000"/>
                      </a:schemeClr>
                    </a:solidFill>
                  </a:tcPr>
                </a:tc>
                <a:tc>
                  <a:txBody>
                    <a:bodyPr/>
                    <a:lstStyle/>
                    <a:p>
                      <a:pPr algn="ctr"/>
                      <a:r>
                        <a:rPr lang="en-US" sz="900" dirty="0"/>
                        <a:t>1.846</a:t>
                      </a:r>
                    </a:p>
                  </a:txBody>
                  <a:tcPr marT="45681" marB="45681">
                    <a:solidFill>
                      <a:schemeClr val="accent6">
                        <a:lumMod val="40000"/>
                        <a:lumOff val="60000"/>
                      </a:schemeClr>
                    </a:solidFill>
                  </a:tcPr>
                </a:tc>
                <a:tc>
                  <a:txBody>
                    <a:bodyPr/>
                    <a:lstStyle/>
                    <a:p>
                      <a:pPr algn="ctr"/>
                      <a:r>
                        <a:rPr lang="en-US" sz="900" dirty="0"/>
                        <a:t>1.925</a:t>
                      </a:r>
                    </a:p>
                  </a:txBody>
                  <a:tcPr marT="45681" marB="45681">
                    <a:solidFill>
                      <a:schemeClr val="accent6">
                        <a:lumMod val="40000"/>
                        <a:lumOff val="60000"/>
                      </a:schemeClr>
                    </a:solidFill>
                  </a:tcPr>
                </a:tc>
                <a:tc>
                  <a:txBody>
                    <a:bodyPr/>
                    <a:lstStyle/>
                    <a:p>
                      <a:pPr algn="ctr"/>
                      <a:r>
                        <a:rPr lang="en-US" sz="900" dirty="0"/>
                        <a:t>1.956</a:t>
                      </a:r>
                    </a:p>
                  </a:txBody>
                  <a:tcPr marT="45681" marB="45681">
                    <a:solidFill>
                      <a:srgbClr val="00FF00"/>
                    </a:solidFill>
                  </a:tcPr>
                </a:tc>
                <a:extLst>
                  <a:ext uri="{0D108BD9-81ED-4DB2-BD59-A6C34878D82A}">
                    <a16:rowId xmlns:a16="http://schemas.microsoft.com/office/drawing/2014/main" val="10006"/>
                  </a:ext>
                </a:extLst>
              </a:tr>
              <a:tr h="228521">
                <a:tc>
                  <a:txBody>
                    <a:bodyPr/>
                    <a:lstStyle/>
                    <a:p>
                      <a:pPr defTabSz="1371600"/>
                      <a:r>
                        <a:rPr lang="en-US" sz="900" b="1" dirty="0">
                          <a:latin typeface="Arial Narrow" pitchFamily="34" charset="0"/>
                        </a:rPr>
                        <a:t>	Total</a:t>
                      </a:r>
                    </a:p>
                  </a:txBody>
                  <a:tcPr marT="45681" marB="45681">
                    <a:solidFill>
                      <a:schemeClr val="accent6">
                        <a:lumMod val="40000"/>
                        <a:lumOff val="60000"/>
                      </a:schemeClr>
                    </a:solidFill>
                  </a:tcPr>
                </a:tc>
                <a:tc>
                  <a:txBody>
                    <a:bodyPr/>
                    <a:lstStyle/>
                    <a:p>
                      <a:pPr algn="ctr"/>
                      <a:r>
                        <a:rPr lang="en-US" sz="900" b="1" dirty="0"/>
                        <a:t>15.046</a:t>
                      </a:r>
                    </a:p>
                  </a:txBody>
                  <a:tcPr marT="45681" marB="45681">
                    <a:solidFill>
                      <a:schemeClr val="accent6">
                        <a:lumMod val="40000"/>
                        <a:lumOff val="60000"/>
                      </a:schemeClr>
                    </a:solidFill>
                  </a:tcPr>
                </a:tc>
                <a:tc>
                  <a:txBody>
                    <a:bodyPr/>
                    <a:lstStyle/>
                    <a:p>
                      <a:pPr algn="ctr"/>
                      <a:r>
                        <a:rPr lang="en-US" sz="900" b="1" dirty="0"/>
                        <a:t>16.951</a:t>
                      </a:r>
                    </a:p>
                  </a:txBody>
                  <a:tcPr marT="45681" marB="45681">
                    <a:solidFill>
                      <a:schemeClr val="accent6">
                        <a:lumMod val="40000"/>
                        <a:lumOff val="60000"/>
                      </a:schemeClr>
                    </a:solidFill>
                  </a:tcPr>
                </a:tc>
                <a:tc>
                  <a:txBody>
                    <a:bodyPr/>
                    <a:lstStyle/>
                    <a:p>
                      <a:pPr algn="ctr"/>
                      <a:r>
                        <a:rPr lang="en-US" sz="900" b="1" dirty="0"/>
                        <a:t>17.682</a:t>
                      </a:r>
                    </a:p>
                  </a:txBody>
                  <a:tcPr marT="45681" marB="45681">
                    <a:solidFill>
                      <a:srgbClr val="00FF00"/>
                    </a:solidFill>
                  </a:tcPr>
                </a:tc>
                <a:extLst>
                  <a:ext uri="{0D108BD9-81ED-4DB2-BD59-A6C34878D82A}">
                    <a16:rowId xmlns:a16="http://schemas.microsoft.com/office/drawing/2014/main" val="10007"/>
                  </a:ext>
                </a:extLst>
              </a:tr>
            </a:tbl>
          </a:graphicData>
        </a:graphic>
      </p:graphicFrame>
      <p:sp>
        <p:nvSpPr>
          <p:cNvPr id="94359" name="Text Box 303"/>
          <p:cNvSpPr txBox="1">
            <a:spLocks noChangeArrowheads="1"/>
          </p:cNvSpPr>
          <p:nvPr/>
        </p:nvSpPr>
        <p:spPr bwMode="auto">
          <a:xfrm>
            <a:off x="5410200" y="5823744"/>
            <a:ext cx="29718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sz="900" b="0" i="1" dirty="0"/>
              <a:t>Cost based on average annual cost per squadron</a:t>
            </a:r>
          </a:p>
        </p:txBody>
      </p:sp>
      <p:graphicFrame>
        <p:nvGraphicFramePr>
          <p:cNvPr id="80" name="Table 79"/>
          <p:cNvGraphicFramePr>
            <a:graphicFrameLocks noGrp="1"/>
          </p:cNvGraphicFramePr>
          <p:nvPr/>
        </p:nvGraphicFramePr>
        <p:xfrm>
          <a:off x="4648200" y="6080125"/>
          <a:ext cx="4343400" cy="685800"/>
        </p:xfrm>
        <a:graphic>
          <a:graphicData uri="http://schemas.openxmlformats.org/drawingml/2006/table">
            <a:tbl>
              <a:tblPr firstRow="1" bandRow="1">
                <a:tableStyleId>{5C22544A-7EE6-4342-B048-85BDC9FD1C3A}</a:tableStyleId>
              </a:tblPr>
              <a:tblGrid>
                <a:gridCol w="2317971">
                  <a:extLst>
                    <a:ext uri="{9D8B030D-6E8A-4147-A177-3AD203B41FA5}">
                      <a16:colId xmlns:a16="http://schemas.microsoft.com/office/drawing/2014/main" val="20000"/>
                    </a:ext>
                  </a:extLst>
                </a:gridCol>
                <a:gridCol w="1050814">
                  <a:extLst>
                    <a:ext uri="{9D8B030D-6E8A-4147-A177-3AD203B41FA5}">
                      <a16:colId xmlns:a16="http://schemas.microsoft.com/office/drawing/2014/main" val="20001"/>
                    </a:ext>
                  </a:extLst>
                </a:gridCol>
                <a:gridCol w="974615">
                  <a:extLst>
                    <a:ext uri="{9D8B030D-6E8A-4147-A177-3AD203B41FA5}">
                      <a16:colId xmlns:a16="http://schemas.microsoft.com/office/drawing/2014/main" val="20002"/>
                    </a:ext>
                  </a:extLst>
                </a:gridCol>
              </a:tblGrid>
              <a:tr h="134620">
                <a:tc>
                  <a:txBody>
                    <a:bodyPr/>
                    <a:lstStyle/>
                    <a:p>
                      <a:pPr algn="ctr"/>
                      <a:r>
                        <a:rPr lang="en-US" sz="900" dirty="0">
                          <a:latin typeface="Arial Narrow" pitchFamily="34" charset="0"/>
                        </a:rPr>
                        <a:t>Total O&amp;S Costs</a:t>
                      </a:r>
                    </a:p>
                  </a:txBody>
                  <a:tcPr anchor="ctr">
                    <a:solidFill>
                      <a:schemeClr val="accent1">
                        <a:lumMod val="75000"/>
                      </a:schemeClr>
                    </a:solidFill>
                  </a:tcPr>
                </a:tc>
                <a:tc>
                  <a:txBody>
                    <a:bodyPr/>
                    <a:lstStyle/>
                    <a:p>
                      <a:pPr algn="ctr"/>
                      <a:r>
                        <a:rPr lang="en-US" sz="900" dirty="0">
                          <a:latin typeface="Arial Narrow" pitchFamily="34" charset="0"/>
                        </a:rPr>
                        <a:t>Antecedent</a:t>
                      </a:r>
                    </a:p>
                  </a:txBody>
                  <a:tcPr anchor="ctr">
                    <a:solidFill>
                      <a:schemeClr val="accent1">
                        <a:lumMod val="75000"/>
                      </a:schemeClr>
                    </a:solidFill>
                  </a:tcPr>
                </a:tc>
                <a:tc>
                  <a:txBody>
                    <a:bodyPr/>
                    <a:lstStyle/>
                    <a:p>
                      <a:pPr algn="ctr"/>
                      <a:r>
                        <a:rPr lang="en-US" sz="900" dirty="0">
                          <a:latin typeface="Arial Narrow" pitchFamily="34" charset="0"/>
                        </a:rPr>
                        <a:t>ABC</a:t>
                      </a:r>
                    </a:p>
                  </a:txBody>
                  <a:tcPr anchor="ctr">
                    <a:solidFill>
                      <a:schemeClr val="accent1">
                        <a:lumMod val="75000"/>
                      </a:schemeClr>
                    </a:solidFill>
                  </a:tcPr>
                </a:tc>
                <a:extLst>
                  <a:ext uri="{0D108BD9-81ED-4DB2-BD59-A6C34878D82A}">
                    <a16:rowId xmlns:a16="http://schemas.microsoft.com/office/drawing/2014/main" val="10000"/>
                  </a:ext>
                </a:extLst>
              </a:tr>
              <a:tr h="165100">
                <a:tc>
                  <a:txBody>
                    <a:bodyPr/>
                    <a:lstStyle/>
                    <a:p>
                      <a:pPr algn="ctr"/>
                      <a:r>
                        <a:rPr lang="en-US" sz="900" b="1" dirty="0">
                          <a:latin typeface="Arial Narrow" pitchFamily="34" charset="0"/>
                        </a:rPr>
                        <a:t>Base Year $M</a:t>
                      </a:r>
                    </a:p>
                  </a:txBody>
                  <a:tcPr>
                    <a:solidFill>
                      <a:schemeClr val="accent6">
                        <a:lumMod val="40000"/>
                        <a:lumOff val="60000"/>
                      </a:schemeClr>
                    </a:solidFill>
                  </a:tcPr>
                </a:tc>
                <a:tc>
                  <a:txBody>
                    <a:bodyPr/>
                    <a:lstStyle/>
                    <a:p>
                      <a:pPr algn="ctr"/>
                      <a:r>
                        <a:rPr lang="en-US" sz="900" dirty="0"/>
                        <a:t>102,995.2</a:t>
                      </a:r>
                    </a:p>
                  </a:txBody>
                  <a:tcPr>
                    <a:solidFill>
                      <a:schemeClr val="accent6">
                        <a:lumMod val="40000"/>
                        <a:lumOff val="60000"/>
                      </a:schemeClr>
                    </a:solidFill>
                  </a:tcPr>
                </a:tc>
                <a:tc>
                  <a:txBody>
                    <a:bodyPr/>
                    <a:lstStyle/>
                    <a:p>
                      <a:pPr algn="ctr"/>
                      <a:r>
                        <a:rPr lang="en-US" sz="900" dirty="0"/>
                        <a:t>184,011.9</a:t>
                      </a:r>
                    </a:p>
                  </a:txBody>
                  <a:tcPr>
                    <a:solidFill>
                      <a:schemeClr val="accent6">
                        <a:lumMod val="40000"/>
                        <a:lumOff val="60000"/>
                      </a:schemeClr>
                    </a:solidFill>
                  </a:tcPr>
                </a:tc>
                <a:extLst>
                  <a:ext uri="{0D108BD9-81ED-4DB2-BD59-A6C34878D82A}">
                    <a16:rowId xmlns:a16="http://schemas.microsoft.com/office/drawing/2014/main" val="10001"/>
                  </a:ext>
                </a:extLst>
              </a:tr>
              <a:tr h="165100">
                <a:tc>
                  <a:txBody>
                    <a:bodyPr/>
                    <a:lstStyle/>
                    <a:p>
                      <a:pPr algn="ctr"/>
                      <a:r>
                        <a:rPr lang="en-US" sz="900" b="1" dirty="0">
                          <a:latin typeface="Arial Narrow" pitchFamily="34" charset="0"/>
                        </a:rPr>
                        <a:t>Then Year $M</a:t>
                      </a:r>
                    </a:p>
                  </a:txBody>
                  <a:tcPr>
                    <a:solidFill>
                      <a:schemeClr val="accent6">
                        <a:lumMod val="40000"/>
                        <a:lumOff val="60000"/>
                      </a:schemeClr>
                    </a:solidFill>
                  </a:tcPr>
                </a:tc>
                <a:tc>
                  <a:txBody>
                    <a:bodyPr/>
                    <a:lstStyle/>
                    <a:p>
                      <a:pPr algn="ctr"/>
                      <a:r>
                        <a:rPr lang="en-US" sz="900" dirty="0"/>
                        <a:t>245,665.3</a:t>
                      </a:r>
                    </a:p>
                  </a:txBody>
                  <a:tcPr>
                    <a:solidFill>
                      <a:schemeClr val="accent6">
                        <a:lumMod val="40000"/>
                        <a:lumOff val="60000"/>
                      </a:schemeClr>
                    </a:solidFill>
                  </a:tcPr>
                </a:tc>
                <a:tc>
                  <a:txBody>
                    <a:bodyPr/>
                    <a:lstStyle/>
                    <a:p>
                      <a:pPr algn="ctr"/>
                      <a:r>
                        <a:rPr lang="en-US" sz="900" dirty="0"/>
                        <a:t>395,147.2</a:t>
                      </a:r>
                    </a:p>
                  </a:txBody>
                  <a:tcPr>
                    <a:solidFill>
                      <a:schemeClr val="accent6">
                        <a:lumMod val="40000"/>
                        <a:lumOff val="60000"/>
                      </a:schemeClr>
                    </a:solidFill>
                  </a:tcPr>
                </a:tc>
                <a:extLst>
                  <a:ext uri="{0D108BD9-81ED-4DB2-BD59-A6C34878D82A}">
                    <a16:rowId xmlns:a16="http://schemas.microsoft.com/office/drawing/2014/main" val="10002"/>
                  </a:ext>
                </a:extLst>
              </a:tr>
            </a:tbl>
          </a:graphicData>
        </a:graphic>
      </p:graphicFrame>
      <p:cxnSp>
        <p:nvCxnSpPr>
          <p:cNvPr id="94378" name="Straight Connector 73"/>
          <p:cNvCxnSpPr>
            <a:cxnSpLocks noChangeShapeType="1"/>
            <a:stCxn id="94261" idx="1"/>
          </p:cNvCxnSpPr>
          <p:nvPr/>
        </p:nvCxnSpPr>
        <p:spPr bwMode="auto">
          <a:xfrm rot="10800000" flipV="1">
            <a:off x="533400" y="4008438"/>
            <a:ext cx="0" cy="2544762"/>
          </a:xfrm>
          <a:prstGeom prst="line">
            <a:avLst/>
          </a:prstGeom>
          <a:noFill/>
          <a:ln w="22225" algn="ctr">
            <a:solidFill>
              <a:srgbClr val="FF0000"/>
            </a:solidFill>
            <a:prstDash val="lgDash"/>
            <a:round/>
            <a:headEnd/>
            <a:tailEnd/>
          </a:ln>
          <a:extLst>
            <a:ext uri="{909E8E84-426E-40DD-AFC4-6F175D3DCCD1}">
              <a14:hiddenFill xmlns:a14="http://schemas.microsoft.com/office/drawing/2010/main">
                <a:noFill/>
              </a14:hiddenFill>
            </a:ext>
          </a:extLst>
        </p:spPr>
      </p:cxnSp>
      <p:sp>
        <p:nvSpPr>
          <p:cNvPr id="94379" name="TextBox 76"/>
          <p:cNvSpPr txBox="1">
            <a:spLocks noChangeArrowheads="1"/>
          </p:cNvSpPr>
          <p:nvPr/>
        </p:nvSpPr>
        <p:spPr bwMode="auto">
          <a:xfrm>
            <a:off x="152400" y="3581400"/>
            <a:ext cx="762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a:solidFill>
                  <a:srgbClr val="FF0000"/>
                </a:solidFill>
              </a:rPr>
              <a:t>Today</a:t>
            </a:r>
          </a:p>
        </p:txBody>
      </p:sp>
      <p:sp>
        <p:nvSpPr>
          <p:cNvPr id="94381" name="TextBox 75"/>
          <p:cNvSpPr txBox="1">
            <a:spLocks noChangeArrowheads="1"/>
          </p:cNvSpPr>
          <p:nvPr/>
        </p:nvSpPr>
        <p:spPr bwMode="auto">
          <a:xfrm>
            <a:off x="2514600" y="756940"/>
            <a:ext cx="1490662" cy="307975"/>
          </a:xfrm>
          <a:prstGeom prst="rect">
            <a:avLst/>
          </a:prstGeom>
          <a:solidFill>
            <a:srgbClr val="FFFF00"/>
          </a:solidFill>
          <a:ln w="9525">
            <a:solidFill>
              <a:schemeClr val="tx1"/>
            </a:solidFill>
            <a:miter lim="800000"/>
            <a:headEnd/>
            <a:tailEnd/>
          </a:ln>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b="0" dirty="0"/>
              <a:t>See Notes Page</a:t>
            </a:r>
          </a:p>
        </p:txBody>
      </p:sp>
      <p:sp>
        <p:nvSpPr>
          <p:cNvPr id="3" name="Rectangle 2"/>
          <p:cNvSpPr/>
          <p:nvPr/>
        </p:nvSpPr>
        <p:spPr>
          <a:xfrm>
            <a:off x="6867652" y="46832"/>
            <a:ext cx="2235200" cy="323850"/>
          </a:xfrm>
          <a:prstGeom prst="rect">
            <a:avLst/>
          </a:prstGeom>
        </p:spPr>
        <p:txBody>
          <a:bodyPr wrap="none">
            <a:spAutoFit/>
          </a:bodyPr>
          <a:lstStyle/>
          <a:p>
            <a:pPr marL="285750" lvl="1" indent="-285750" algn="ctr">
              <a:spcBef>
                <a:spcPct val="50000"/>
              </a:spcBef>
              <a:defRPr/>
            </a:pPr>
            <a:r>
              <a:rPr lang="en-US" sz="1500" b="1" dirty="0">
                <a:solidFill>
                  <a:schemeClr val="bg1">
                    <a:lumMod val="65000"/>
                  </a:schemeClr>
                </a:solidFill>
              </a:rPr>
              <a:t>(AS Template Para 7.4)</a:t>
            </a:r>
            <a:endParaRPr lang="en-US" sz="1500" b="1" dirty="0"/>
          </a:p>
        </p:txBody>
      </p:sp>
      <p:sp>
        <p:nvSpPr>
          <p:cNvPr id="81" name="TextBox 2"/>
          <p:cNvSpPr txBox="1">
            <a:spLocks noChangeArrowheads="1"/>
          </p:cNvSpPr>
          <p:nvPr/>
        </p:nvSpPr>
        <p:spPr bwMode="auto">
          <a:xfrm>
            <a:off x="3151156" y="0"/>
            <a:ext cx="3465576" cy="461665"/>
          </a:xfrm>
          <a:prstGeom prst="rect">
            <a:avLst/>
          </a:prstGeom>
          <a:solidFill>
            <a:srgbClr val="FFFF00"/>
          </a:solidFill>
          <a:ln w="9525">
            <a:solidFill>
              <a:schemeClr val="tx1"/>
            </a:solidFill>
            <a:miter lim="800000"/>
            <a:headEnd/>
            <a:tailEnd/>
          </a:ln>
        </p:spPr>
        <p:txBody>
          <a:bodyPr wrap="squar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2400" dirty="0"/>
              <a:t>MANDATORY SLIDE</a:t>
            </a:r>
          </a:p>
        </p:txBody>
      </p:sp>
      <p:sp>
        <p:nvSpPr>
          <p:cNvPr id="4" name="Slide Number Placeholder 3"/>
          <p:cNvSpPr>
            <a:spLocks noGrp="1"/>
          </p:cNvSpPr>
          <p:nvPr>
            <p:ph type="sldNum" sz="quarter" idx="11"/>
          </p:nvPr>
        </p:nvSpPr>
        <p:spPr/>
        <p:txBody>
          <a:bodyPr/>
          <a:lstStyle/>
          <a:p>
            <a:pPr>
              <a:defRPr/>
            </a:pPr>
            <a:fld id="{899C0BFA-3757-4328-9051-EEFC4EF460FF}" type="slidenum">
              <a:rPr lang="en-US" altLang="en-US" smtClean="0"/>
              <a:pPr>
                <a:defRPr/>
              </a:pPr>
              <a:t>28</a:t>
            </a:fld>
            <a:endParaRPr lang="en-US" altLang="en-US">
              <a:solidFill>
                <a:schemeClr val="bg2"/>
              </a:solidFill>
            </a:endParaRPr>
          </a:p>
        </p:txBody>
      </p:sp>
      <p:sp>
        <p:nvSpPr>
          <p:cNvPr id="82" name="Title 1"/>
          <p:cNvSpPr txBox="1">
            <a:spLocks/>
          </p:cNvSpPr>
          <p:nvPr/>
        </p:nvSpPr>
        <p:spPr>
          <a:xfrm>
            <a:off x="2714625" y="0"/>
            <a:ext cx="6019800" cy="1143000"/>
          </a:xfrm>
          <a:prstGeom prst="rect">
            <a:avLst/>
          </a:prstGeom>
        </p:spPr>
        <p:txBody>
          <a:bodyPr/>
          <a:lstStyle>
            <a:lvl1pPr algn="r" rtl="0" eaLnBrk="0" fontAlgn="base" hangingPunct="0">
              <a:spcBef>
                <a:spcPct val="0"/>
              </a:spcBef>
              <a:spcAft>
                <a:spcPct val="0"/>
              </a:spcAft>
              <a:defRPr sz="28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a:lstStyle>
          <a:p>
            <a:endParaRPr lang="en-US" altLang="en-US" kern="0" dirty="0"/>
          </a:p>
          <a:p>
            <a:r>
              <a:rPr lang="en-US" altLang="en-US" kern="0" dirty="0"/>
              <a:t>Product Support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Rectangle 1026"/>
          <p:cNvSpPr>
            <a:spLocks noGrp="1" noChangeArrowheads="1"/>
          </p:cNvSpPr>
          <p:nvPr>
            <p:ph type="title"/>
          </p:nvPr>
        </p:nvSpPr>
        <p:spPr>
          <a:xfrm>
            <a:off x="1790700" y="304800"/>
            <a:ext cx="7048500" cy="914400"/>
          </a:xfrm>
        </p:spPr>
        <p:txBody>
          <a:bodyPr/>
          <a:lstStyle/>
          <a:p>
            <a:r>
              <a:rPr lang="en-US" altLang="en-US" sz="2800" dirty="0">
                <a:solidFill>
                  <a:srgbClr val="002060"/>
                </a:solidFill>
              </a:rPr>
              <a:t>Product Support Strategy</a:t>
            </a:r>
            <a:br>
              <a:rPr lang="en-US" altLang="en-US" sz="2800" dirty="0">
                <a:solidFill>
                  <a:srgbClr val="002060"/>
                </a:solidFill>
              </a:rPr>
            </a:br>
            <a:r>
              <a:rPr lang="en-US" altLang="en-US" sz="2400" dirty="0">
                <a:solidFill>
                  <a:srgbClr val="002060"/>
                </a:solidFill>
              </a:rPr>
              <a:t>Digital Engineering</a:t>
            </a:r>
            <a:endParaRPr lang="en-US" altLang="en-US" dirty="0">
              <a:solidFill>
                <a:srgbClr val="002060"/>
              </a:solidFill>
            </a:endParaRPr>
          </a:p>
        </p:txBody>
      </p:sp>
      <p:sp>
        <p:nvSpPr>
          <p:cNvPr id="96260" name="Rectangle 1027"/>
          <p:cNvSpPr>
            <a:spLocks noGrp="1" noChangeArrowheads="1"/>
          </p:cNvSpPr>
          <p:nvPr>
            <p:ph idx="1"/>
          </p:nvPr>
        </p:nvSpPr>
        <p:spPr>
          <a:xfrm>
            <a:off x="237744" y="1293304"/>
            <a:ext cx="8740001" cy="5236464"/>
          </a:xfrm>
        </p:spPr>
        <p:txBody>
          <a:bodyPr/>
          <a:lstStyle/>
          <a:p>
            <a:pPr>
              <a:lnSpc>
                <a:spcPct val="95000"/>
              </a:lnSpc>
              <a:spcBef>
                <a:spcPts val="200"/>
              </a:spcBef>
            </a:pPr>
            <a:r>
              <a:rPr lang="en-US" altLang="en-US" sz="1600" dirty="0"/>
              <a:t>Summarize the product support strategy for meeting sustainment requirements necessary to satisfy the model-based acquisition strategy requirements (Technical Data Strategy/Intellectual Property Strategy)</a:t>
            </a:r>
          </a:p>
          <a:p>
            <a:pPr lvl="1">
              <a:lnSpc>
                <a:spcPct val="95000"/>
              </a:lnSpc>
              <a:spcBef>
                <a:spcPts val="200"/>
              </a:spcBef>
            </a:pPr>
            <a:r>
              <a:rPr lang="en-US" altLang="en-US" sz="1400" b="0" dirty="0"/>
              <a:t>Address the approach to managing the data &amp; IP during acquisition &amp; sustainment (e.g., access, method of delivery, format, and storage) and how it complies with the AF Data Strategy for Visible, Authoritative, Understandable, Linked &amp; Trusted (VAULT) Data. </a:t>
            </a:r>
          </a:p>
          <a:p>
            <a:pPr>
              <a:lnSpc>
                <a:spcPct val="95000"/>
              </a:lnSpc>
              <a:spcBef>
                <a:spcPts val="200"/>
              </a:spcBef>
            </a:pPr>
            <a:r>
              <a:rPr lang="en-US" altLang="en-US" sz="1600" dirty="0"/>
              <a:t>Define the program's approach to managing the data during both acquisition and sustainment (e.g., access, method of delivery, format, and storage) within a model-based environment</a:t>
            </a:r>
          </a:p>
          <a:p>
            <a:pPr lvl="1">
              <a:lnSpc>
                <a:spcPct val="95000"/>
              </a:lnSpc>
              <a:spcBef>
                <a:spcPts val="200"/>
              </a:spcBef>
            </a:pPr>
            <a:r>
              <a:rPr lang="en-US" altLang="en-US" sz="1400" b="0" dirty="0"/>
              <a:t>Address implementation of Product Lifecycle </a:t>
            </a:r>
            <a:r>
              <a:rPr lang="en-US" altLang="en-US" sz="1400" b="0" dirty="0" err="1"/>
              <a:t>Mgmt</a:t>
            </a:r>
            <a:r>
              <a:rPr lang="en-US" altLang="en-US" sz="1400" b="0" dirty="0"/>
              <a:t> (PLM) and other Logistic Capability initiatives for Technical &amp; Logistics baseline data to plan, buy, and fix the right stuff.  Include leveraging the Integrated Logistic Data Model/Logistic Reference Architecture to connect Integrated Product Support (IPS) elements to the GRA to ensure design driven sustainment planning, include coverage of IPS elements for the program’s Authoritative Source of Truth (ASOT) to establish/maintain the Digital Thread and validated Digital Twin(s) to support sustainment for the programs life cycle.</a:t>
            </a:r>
          </a:p>
          <a:p>
            <a:pPr>
              <a:lnSpc>
                <a:spcPct val="95000"/>
              </a:lnSpc>
              <a:spcBef>
                <a:spcPts val="200"/>
              </a:spcBef>
            </a:pPr>
            <a:r>
              <a:rPr lang="en-US" altLang="en-US" sz="1600" b="0" dirty="0"/>
              <a:t> </a:t>
            </a:r>
            <a:r>
              <a:rPr lang="en-US" altLang="en-US" sz="1600" dirty="0"/>
              <a:t>Operations &amp; Sustainment Data	</a:t>
            </a:r>
          </a:p>
          <a:p>
            <a:pPr lvl="1">
              <a:lnSpc>
                <a:spcPct val="95000"/>
              </a:lnSpc>
              <a:spcBef>
                <a:spcPts val="200"/>
              </a:spcBef>
            </a:pPr>
            <a:r>
              <a:rPr lang="en-US" altLang="en-US" sz="1400" b="0" dirty="0"/>
              <a:t>Consideration for network compatibility issues and mitigation steps for operating in the model-based environment</a:t>
            </a:r>
          </a:p>
          <a:p>
            <a:pPr lvl="1">
              <a:lnSpc>
                <a:spcPct val="95000"/>
              </a:lnSpc>
              <a:spcBef>
                <a:spcPts val="200"/>
              </a:spcBef>
            </a:pPr>
            <a:r>
              <a:rPr lang="en-US" altLang="en-US" sz="1400" b="0" dirty="0"/>
              <a:t>Document logistics data enterprise architecture generated which identifies electronic data repositories, information exchange requirements, and/or usage</a:t>
            </a:r>
          </a:p>
          <a:p>
            <a:pPr lvl="1">
              <a:lnSpc>
                <a:spcPct val="95000"/>
              </a:lnSpc>
              <a:spcBef>
                <a:spcPts val="200"/>
              </a:spcBef>
            </a:pPr>
            <a:r>
              <a:rPr lang="en-US" altLang="en-US" sz="1400" b="0" dirty="0"/>
              <a:t>Identification of preliminary engineering/products support data needed</a:t>
            </a:r>
          </a:p>
          <a:p>
            <a:pPr lvl="1">
              <a:lnSpc>
                <a:spcPct val="95000"/>
              </a:lnSpc>
              <a:spcBef>
                <a:spcPts val="200"/>
              </a:spcBef>
            </a:pPr>
            <a:r>
              <a:rPr lang="en-US" altLang="en-US" sz="1400" b="0" dirty="0"/>
              <a:t>Considerations for process by which Tech Orders (TOs) will transfer from Acquisition to Sustainment</a:t>
            </a:r>
          </a:p>
        </p:txBody>
      </p:sp>
      <p:sp>
        <p:nvSpPr>
          <p:cNvPr id="2" name="Slide Number Placeholder 1"/>
          <p:cNvSpPr>
            <a:spLocks noGrp="1"/>
          </p:cNvSpPr>
          <p:nvPr>
            <p:ph type="sldNum" sz="quarter" idx="11"/>
          </p:nvPr>
        </p:nvSpPr>
        <p:spPr/>
        <p:txBody>
          <a:bodyPr/>
          <a:lstStyle/>
          <a:p>
            <a:pPr>
              <a:defRPr/>
            </a:pPr>
            <a:fld id="{4150CED8-ECFF-4146-AE39-D06ED0197E85}" type="slidenum">
              <a:rPr lang="en-US" altLang="en-US" smtClean="0"/>
              <a:pPr>
                <a:defRPr/>
              </a:pPr>
              <a:t>29</a:t>
            </a:fld>
            <a:endParaRPr lang="en-US" altLang="en-US">
              <a:solidFill>
                <a:schemeClr val="bg2"/>
              </a:solidFill>
            </a:endParaRPr>
          </a:p>
        </p:txBody>
      </p:sp>
    </p:spTree>
    <p:extLst>
      <p:ext uri="{BB962C8B-B14F-4D97-AF65-F5344CB8AC3E}">
        <p14:creationId xmlns:p14="http://schemas.microsoft.com/office/powerpoint/2010/main" val="3587959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ChangeArrowheads="1"/>
          </p:cNvSpPr>
          <p:nvPr>
            <p:ph type="title"/>
          </p:nvPr>
        </p:nvSpPr>
        <p:spPr>
          <a:xfrm>
            <a:off x="2121408" y="0"/>
            <a:ext cx="6686043" cy="1219200"/>
          </a:xfrm>
        </p:spPr>
        <p:txBody>
          <a:bodyPr/>
          <a:lstStyle/>
          <a:p>
            <a:r>
              <a:rPr lang="en-US" altLang="en-US" sz="2800" dirty="0"/>
              <a:t>“Bottom Line Up Front (BLUF)”  </a:t>
            </a:r>
            <a:br>
              <a:rPr lang="en-US" altLang="en-US" sz="2800" dirty="0"/>
            </a:br>
            <a:r>
              <a:rPr lang="en-US" altLang="en-US" sz="2000" dirty="0"/>
              <a:t>(Decisions Requested &amp; Key program information)</a:t>
            </a:r>
            <a:endParaRPr lang="en-US" altLang="en-US" sz="2000" dirty="0">
              <a:solidFill>
                <a:srgbClr val="000099"/>
              </a:solidFill>
            </a:endParaRPr>
          </a:p>
        </p:txBody>
      </p:sp>
      <p:sp>
        <p:nvSpPr>
          <p:cNvPr id="38916" name="Rectangle 3"/>
          <p:cNvSpPr>
            <a:spLocks noGrp="1" noChangeArrowheads="1"/>
          </p:cNvSpPr>
          <p:nvPr>
            <p:ph type="body" idx="1"/>
          </p:nvPr>
        </p:nvSpPr>
        <p:spPr>
          <a:xfrm>
            <a:off x="604838" y="1524000"/>
            <a:ext cx="7934325" cy="4495800"/>
          </a:xfrm>
        </p:spPr>
        <p:txBody>
          <a:bodyPr/>
          <a:lstStyle/>
          <a:p>
            <a:pPr>
              <a:lnSpc>
                <a:spcPct val="90000"/>
              </a:lnSpc>
            </a:pPr>
            <a:r>
              <a:rPr lang="en-US" altLang="en-US" sz="2400" dirty="0"/>
              <a:t>Decisions you are requesting</a:t>
            </a:r>
          </a:p>
          <a:p>
            <a:pPr lvl="1">
              <a:lnSpc>
                <a:spcPct val="90000"/>
              </a:lnSpc>
            </a:pPr>
            <a:r>
              <a:rPr lang="en-US" altLang="en-US" sz="2200" b="0" dirty="0"/>
              <a:t>Approve Acquisition Strategy (see notes)</a:t>
            </a:r>
          </a:p>
          <a:p>
            <a:pPr lvl="1">
              <a:lnSpc>
                <a:spcPct val="90000"/>
              </a:lnSpc>
            </a:pPr>
            <a:r>
              <a:rPr lang="en-US" altLang="en-US" sz="2200" b="0" dirty="0"/>
              <a:t>Approve Applicable delegations/waivers (e.g., Source Selection Authority)</a:t>
            </a:r>
          </a:p>
          <a:p>
            <a:pPr>
              <a:lnSpc>
                <a:spcPct val="90000"/>
              </a:lnSpc>
            </a:pPr>
            <a:r>
              <a:rPr lang="en-US" altLang="en-US" sz="2400" dirty="0"/>
              <a:t>Major Issues</a:t>
            </a:r>
          </a:p>
          <a:p>
            <a:pPr lvl="1">
              <a:lnSpc>
                <a:spcPct val="90000"/>
              </a:lnSpc>
            </a:pPr>
            <a:r>
              <a:rPr lang="en-US" altLang="en-US" sz="2200" b="0" dirty="0"/>
              <a:t>List “show stoppers”</a:t>
            </a:r>
          </a:p>
          <a:p>
            <a:pPr lvl="1">
              <a:lnSpc>
                <a:spcPct val="90000"/>
              </a:lnSpc>
            </a:pPr>
            <a:r>
              <a:rPr lang="en-US" altLang="en-US" sz="2200" b="0" dirty="0"/>
              <a:t>What are your concerns?</a:t>
            </a:r>
          </a:p>
          <a:p>
            <a:pPr lvl="2">
              <a:lnSpc>
                <a:spcPct val="90000"/>
              </a:lnSpc>
            </a:pPr>
            <a:r>
              <a:rPr lang="en-US" altLang="en-US" sz="2200" b="0" dirty="0"/>
              <a:t>Losing Funding</a:t>
            </a:r>
          </a:p>
          <a:p>
            <a:pPr lvl="1">
              <a:lnSpc>
                <a:spcPct val="90000"/>
              </a:lnSpc>
            </a:pPr>
            <a:endParaRPr lang="en-US" altLang="en-US" dirty="0"/>
          </a:p>
        </p:txBody>
      </p:sp>
      <p:sp>
        <p:nvSpPr>
          <p:cNvPr id="38917" name="Text Box 6"/>
          <p:cNvSpPr txBox="1">
            <a:spLocks noChangeArrowheads="1"/>
          </p:cNvSpPr>
          <p:nvPr/>
        </p:nvSpPr>
        <p:spPr bwMode="auto">
          <a:xfrm>
            <a:off x="604838" y="5737225"/>
            <a:ext cx="7934325" cy="423863"/>
          </a:xfrm>
          <a:prstGeom prst="rect">
            <a:avLst/>
          </a:prstGeom>
          <a:solidFill>
            <a:srgbClr val="FF0000"/>
          </a:solidFill>
          <a:ln w="34925">
            <a:solidFill>
              <a:schemeClr val="tx1"/>
            </a:solidFill>
            <a:miter lim="800000"/>
            <a:headEnd type="none" w="sm" len="sm"/>
            <a:tailEnd type="none" w="sm" len="sm"/>
          </a:ln>
        </p:spPr>
        <p:txBody>
          <a:bodyPr wrap="none">
            <a:spAutoFit/>
          </a:bodyPr>
          <a:lstStyle>
            <a:lvl1pPr marL="342900" indent="-342900">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lvl="1" algn="ctr">
              <a:lnSpc>
                <a:spcPct val="90000"/>
              </a:lnSpc>
              <a:spcBef>
                <a:spcPct val="20000"/>
              </a:spcBef>
              <a:buFont typeface="Wingdings" panose="05000000000000000000" pitchFamily="2" charset="2"/>
              <a:buNone/>
            </a:pPr>
            <a:r>
              <a:rPr lang="en-US" altLang="en-US" sz="2400">
                <a:solidFill>
                  <a:schemeClr val="bg1"/>
                </a:solidFill>
              </a:rPr>
              <a:t>Don’t wait to the end to bring up the negatives!     </a:t>
            </a:r>
            <a:endParaRPr lang="en-US" altLang="en-US" sz="2400" b="0">
              <a:solidFill>
                <a:schemeClr val="bg1"/>
              </a:solidFill>
            </a:endParaRPr>
          </a:p>
        </p:txBody>
      </p:sp>
      <p:sp>
        <p:nvSpPr>
          <p:cNvPr id="2" name="Slide Number Placeholder 1"/>
          <p:cNvSpPr>
            <a:spLocks noGrp="1"/>
          </p:cNvSpPr>
          <p:nvPr>
            <p:ph type="sldNum" sz="quarter" idx="11"/>
          </p:nvPr>
        </p:nvSpPr>
        <p:spPr/>
        <p:txBody>
          <a:bodyPr/>
          <a:lstStyle/>
          <a:p>
            <a:pPr>
              <a:defRPr/>
            </a:pPr>
            <a:fld id="{4150CED8-ECFF-4146-AE39-D06ED0197E85}" type="slidenum">
              <a:rPr lang="en-US" altLang="en-US" smtClean="0"/>
              <a:pPr>
                <a:defRPr/>
              </a:pPr>
              <a:t>3</a:t>
            </a:fld>
            <a:endParaRPr lang="en-US" altLang="en-US">
              <a:solidFill>
                <a:schemeClr val="bg2"/>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Rectangle 1026"/>
          <p:cNvSpPr>
            <a:spLocks noGrp="1" noChangeArrowheads="1"/>
          </p:cNvSpPr>
          <p:nvPr>
            <p:ph type="title"/>
          </p:nvPr>
        </p:nvSpPr>
        <p:spPr>
          <a:xfrm>
            <a:off x="1790700" y="304800"/>
            <a:ext cx="7048500" cy="914400"/>
          </a:xfrm>
        </p:spPr>
        <p:txBody>
          <a:bodyPr/>
          <a:lstStyle/>
          <a:p>
            <a:r>
              <a:rPr lang="en-US" altLang="en-US" sz="2800" dirty="0"/>
              <a:t>Test and Evaluation (T&amp;E)</a:t>
            </a:r>
          </a:p>
        </p:txBody>
      </p:sp>
      <p:sp>
        <p:nvSpPr>
          <p:cNvPr id="96260" name="Rectangle 1027"/>
          <p:cNvSpPr>
            <a:spLocks noGrp="1" noChangeArrowheads="1"/>
          </p:cNvSpPr>
          <p:nvPr>
            <p:ph idx="1"/>
          </p:nvPr>
        </p:nvSpPr>
        <p:spPr>
          <a:xfrm>
            <a:off x="304800" y="1344613"/>
            <a:ext cx="8686800" cy="5043487"/>
          </a:xfrm>
        </p:spPr>
        <p:txBody>
          <a:bodyPr/>
          <a:lstStyle/>
          <a:p>
            <a:pPr>
              <a:lnSpc>
                <a:spcPct val="95000"/>
              </a:lnSpc>
            </a:pPr>
            <a:r>
              <a:rPr lang="en-US" altLang="en-US" dirty="0"/>
              <a:t>Summarize the T&amp;E Strategy; how does it support the acquisition strategy, and provide info for major decision points </a:t>
            </a:r>
          </a:p>
          <a:p>
            <a:pPr lvl="1">
              <a:lnSpc>
                <a:spcPct val="95000"/>
              </a:lnSpc>
            </a:pPr>
            <a:r>
              <a:rPr lang="en-US" altLang="en-US" sz="1800" b="0" dirty="0"/>
              <a:t>Identify LDTO, OTO, major test facilities to be used.  Is ITT formed/active?</a:t>
            </a:r>
          </a:p>
          <a:p>
            <a:pPr lvl="1">
              <a:lnSpc>
                <a:spcPct val="95000"/>
              </a:lnSpc>
            </a:pPr>
            <a:r>
              <a:rPr lang="en-US" altLang="en-US" sz="1800" b="0" dirty="0"/>
              <a:t>Is the program on OSD Test oversight? (DOT&amp;E and/or DD,DT&amp;E)</a:t>
            </a:r>
          </a:p>
          <a:p>
            <a:pPr lvl="1">
              <a:lnSpc>
                <a:spcPct val="95000"/>
              </a:lnSpc>
            </a:pPr>
            <a:r>
              <a:rPr lang="en-US" altLang="en-US" sz="1800" b="0" dirty="0"/>
              <a:t>Is test strategy fully developed &amp; synced w/ contract?</a:t>
            </a:r>
          </a:p>
          <a:p>
            <a:pPr>
              <a:lnSpc>
                <a:spcPct val="95000"/>
              </a:lnSpc>
            </a:pPr>
            <a:r>
              <a:rPr lang="en-US" altLang="en-US" dirty="0"/>
              <a:t>Identify any risks or issues regarding availability of test articles, test facilities or support assets, test personnel, etc.</a:t>
            </a:r>
          </a:p>
          <a:p>
            <a:pPr lvl="1">
              <a:lnSpc>
                <a:spcPct val="95000"/>
              </a:lnSpc>
            </a:pPr>
            <a:r>
              <a:rPr lang="en-US" altLang="en-US" sz="1800" b="0" dirty="0"/>
              <a:t>Describe any capability shortfalls of the test ranges to support. </a:t>
            </a:r>
          </a:p>
          <a:p>
            <a:pPr lvl="1">
              <a:lnSpc>
                <a:spcPct val="95000"/>
              </a:lnSpc>
            </a:pPr>
            <a:r>
              <a:rPr lang="en-US" altLang="en-US" sz="1800" b="0" dirty="0"/>
              <a:t>Does program plan have adequate schedule, budget, &amp; resources for T&amp;E?</a:t>
            </a:r>
          </a:p>
          <a:p>
            <a:pPr>
              <a:lnSpc>
                <a:spcPct val="95000"/>
              </a:lnSpc>
            </a:pPr>
            <a:r>
              <a:rPr lang="en-US" altLang="en-US" dirty="0"/>
              <a:t>Describe how T&amp;E strategy supports “Digital Acquisition” </a:t>
            </a:r>
          </a:p>
          <a:p>
            <a:pPr lvl="1">
              <a:lnSpc>
                <a:spcPct val="95000"/>
              </a:lnSpc>
            </a:pPr>
            <a:r>
              <a:rPr lang="en-US" altLang="en-US" sz="1800" b="0" dirty="0"/>
              <a:t>How are models/MBSE used for test planning, predicting test results, and complementing physical testing?  Any Gov’t-provided reference models?</a:t>
            </a:r>
          </a:p>
          <a:p>
            <a:pPr lvl="1">
              <a:lnSpc>
                <a:spcPct val="95000"/>
              </a:lnSpc>
            </a:pPr>
            <a:r>
              <a:rPr lang="en-US" altLang="en-US" sz="1800" b="0" dirty="0"/>
              <a:t>What digital access do testers require to contractor models &amp; data?</a:t>
            </a:r>
          </a:p>
          <a:p>
            <a:pPr lvl="1">
              <a:lnSpc>
                <a:spcPct val="95000"/>
              </a:lnSpc>
            </a:pPr>
            <a:r>
              <a:rPr lang="en-US" altLang="en-US" sz="1800" b="0" dirty="0"/>
              <a:t>How will a program Integrated Digital Environment be used by test team?  How is test data shared between stakeholders?</a:t>
            </a:r>
          </a:p>
        </p:txBody>
      </p:sp>
      <p:sp>
        <p:nvSpPr>
          <p:cNvPr id="96261" name="TextBox 1"/>
          <p:cNvSpPr txBox="1">
            <a:spLocks noChangeArrowheads="1"/>
          </p:cNvSpPr>
          <p:nvPr/>
        </p:nvSpPr>
        <p:spPr bwMode="auto">
          <a:xfrm>
            <a:off x="1879600" y="42863"/>
            <a:ext cx="4767263" cy="523875"/>
          </a:xfrm>
          <a:prstGeom prst="rect">
            <a:avLst/>
          </a:prstGeom>
          <a:solidFill>
            <a:srgbClr val="FFFF00"/>
          </a:solidFill>
          <a:ln w="9525">
            <a:solidFill>
              <a:srgbClr val="0000CC"/>
            </a:solidFill>
            <a:miter lim="800000"/>
            <a:headEnd/>
            <a:tailEnd/>
          </a:ln>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FontTx/>
              <a:buNone/>
            </a:pPr>
            <a:r>
              <a:rPr lang="en-US" altLang="en-US" sz="1400" b="0" i="1" dirty="0">
                <a:solidFill>
                  <a:srgbClr val="000000"/>
                </a:solidFill>
              </a:rPr>
              <a:t>See notes as limited room on this slide.  Overflow goes to backup unless MDA decision is needed on test strategy.</a:t>
            </a:r>
          </a:p>
        </p:txBody>
      </p:sp>
      <p:sp>
        <p:nvSpPr>
          <p:cNvPr id="2" name="Slide Number Placeholder 1"/>
          <p:cNvSpPr>
            <a:spLocks noGrp="1"/>
          </p:cNvSpPr>
          <p:nvPr>
            <p:ph type="sldNum" sz="quarter" idx="11"/>
          </p:nvPr>
        </p:nvSpPr>
        <p:spPr/>
        <p:txBody>
          <a:bodyPr/>
          <a:lstStyle/>
          <a:p>
            <a:pPr>
              <a:defRPr/>
            </a:pPr>
            <a:fld id="{4150CED8-ECFF-4146-AE39-D06ED0197E85}" type="slidenum">
              <a:rPr lang="en-US" altLang="en-US" smtClean="0"/>
              <a:pPr>
                <a:defRPr/>
              </a:pPr>
              <a:t>30</a:t>
            </a:fld>
            <a:endParaRPr lang="en-US" altLang="en-US">
              <a:solidFill>
                <a:schemeClr val="bg2"/>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Rectangle 2"/>
          <p:cNvSpPr>
            <a:spLocks noGrp="1" noChangeArrowheads="1"/>
          </p:cNvSpPr>
          <p:nvPr>
            <p:ph type="title"/>
          </p:nvPr>
        </p:nvSpPr>
        <p:spPr/>
        <p:txBody>
          <a:bodyPr/>
          <a:lstStyle/>
          <a:p>
            <a:r>
              <a:rPr lang="en-US" altLang="en-US" sz="2800" dirty="0"/>
              <a:t>“What Worries Me”</a:t>
            </a:r>
          </a:p>
        </p:txBody>
      </p:sp>
      <p:sp>
        <p:nvSpPr>
          <p:cNvPr id="100356" name="Rectangle 3"/>
          <p:cNvSpPr>
            <a:spLocks noGrp="1" noChangeArrowheads="1"/>
          </p:cNvSpPr>
          <p:nvPr>
            <p:ph type="body" idx="1"/>
          </p:nvPr>
        </p:nvSpPr>
        <p:spPr/>
        <p:txBody>
          <a:bodyPr/>
          <a:lstStyle/>
          <a:p>
            <a:r>
              <a:rPr lang="en-US" altLang="en-US" sz="2400" dirty="0"/>
              <a:t>This is an opportunity to communicate internal concerns to the SAE</a:t>
            </a:r>
          </a:p>
          <a:p>
            <a:r>
              <a:rPr lang="en-US" altLang="en-US" sz="2400" dirty="0"/>
              <a:t>Discuss any issues that are of a particular concern to the PEO and PM (examples might be)</a:t>
            </a:r>
          </a:p>
          <a:p>
            <a:pPr lvl="1"/>
            <a:r>
              <a:rPr lang="en-US" altLang="en-US" sz="2400" b="0" dirty="0"/>
              <a:t>OSD Oversight issues</a:t>
            </a:r>
          </a:p>
          <a:p>
            <a:pPr lvl="1"/>
            <a:r>
              <a:rPr lang="en-US" altLang="en-US" sz="2400" b="0" dirty="0"/>
              <a:t>Funding instability</a:t>
            </a:r>
          </a:p>
          <a:p>
            <a:pPr lvl="1"/>
            <a:r>
              <a:rPr lang="en-US" altLang="en-US" sz="2400" b="0" dirty="0"/>
              <a:t>Technical transition issues</a:t>
            </a:r>
          </a:p>
          <a:p>
            <a:pPr lvl="1"/>
            <a:r>
              <a:rPr lang="en-US" altLang="en-US" sz="2400" b="0" dirty="0"/>
              <a:t>Congressional Interest</a:t>
            </a:r>
          </a:p>
          <a:p>
            <a:pPr lvl="1"/>
            <a:r>
              <a:rPr lang="en-US" altLang="en-US" sz="2400" b="0" dirty="0"/>
              <a:t>Requirements stability</a:t>
            </a:r>
          </a:p>
        </p:txBody>
      </p:sp>
      <p:sp>
        <p:nvSpPr>
          <p:cNvPr id="2" name="Slide Number Placeholder 1"/>
          <p:cNvSpPr>
            <a:spLocks noGrp="1"/>
          </p:cNvSpPr>
          <p:nvPr>
            <p:ph type="sldNum" sz="quarter" idx="11"/>
          </p:nvPr>
        </p:nvSpPr>
        <p:spPr/>
        <p:txBody>
          <a:bodyPr/>
          <a:lstStyle/>
          <a:p>
            <a:pPr>
              <a:defRPr/>
            </a:pPr>
            <a:fld id="{4150CED8-ECFF-4146-AE39-D06ED0197E85}" type="slidenum">
              <a:rPr lang="en-US" altLang="en-US" smtClean="0"/>
              <a:pPr>
                <a:defRPr/>
              </a:pPr>
              <a:t>31</a:t>
            </a:fld>
            <a:endParaRPr lang="en-US" altLang="en-US">
              <a:solidFill>
                <a:schemeClr val="bg2"/>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2"/>
          <p:cNvSpPr>
            <a:spLocks noGrp="1" noChangeArrowheads="1"/>
          </p:cNvSpPr>
          <p:nvPr>
            <p:ph type="title"/>
          </p:nvPr>
        </p:nvSpPr>
        <p:spPr/>
        <p:txBody>
          <a:bodyPr/>
          <a:lstStyle/>
          <a:p>
            <a:r>
              <a:rPr lang="en-US" altLang="en-US" sz="2800" dirty="0"/>
              <a:t>Recommendation</a:t>
            </a:r>
          </a:p>
        </p:txBody>
      </p:sp>
      <p:sp>
        <p:nvSpPr>
          <p:cNvPr id="102404" name="Rectangle 3"/>
          <p:cNvSpPr>
            <a:spLocks noGrp="1" noChangeArrowheads="1"/>
          </p:cNvSpPr>
          <p:nvPr>
            <p:ph type="body" idx="1"/>
          </p:nvPr>
        </p:nvSpPr>
        <p:spPr/>
        <p:txBody>
          <a:bodyPr/>
          <a:lstStyle/>
          <a:p>
            <a:r>
              <a:rPr lang="en-US" altLang="en-US" sz="2400" dirty="0"/>
              <a:t>Approve Acquisition Strategy Concept</a:t>
            </a:r>
          </a:p>
          <a:p>
            <a:pPr lvl="1"/>
            <a:r>
              <a:rPr lang="en-US" altLang="en-US" sz="2400" b="0" dirty="0"/>
              <a:t>Allow program to draft Acquisition Strategy</a:t>
            </a:r>
          </a:p>
          <a:p>
            <a:r>
              <a:rPr lang="en-US" altLang="en-US" sz="2400" dirty="0"/>
              <a:t>Approve applicable delegations</a:t>
            </a:r>
          </a:p>
          <a:p>
            <a:r>
              <a:rPr lang="en-US" altLang="en-US" sz="2400" dirty="0"/>
              <a:t>Approve waivers and deviations</a:t>
            </a:r>
          </a:p>
          <a:p>
            <a:r>
              <a:rPr lang="en-US" altLang="en-US" sz="2400" dirty="0"/>
              <a:t>Way ahead to AFRB and OSD DAB </a:t>
            </a:r>
          </a:p>
          <a:p>
            <a:pPr lvl="1"/>
            <a:r>
              <a:rPr lang="en-US" altLang="en-US" sz="2400" b="0" dirty="0"/>
              <a:t>Staff reviews/OIPT (PEO reviews)</a:t>
            </a:r>
          </a:p>
        </p:txBody>
      </p:sp>
      <p:sp>
        <p:nvSpPr>
          <p:cNvPr id="2" name="Slide Number Placeholder 1"/>
          <p:cNvSpPr>
            <a:spLocks noGrp="1"/>
          </p:cNvSpPr>
          <p:nvPr>
            <p:ph type="sldNum" sz="quarter" idx="11"/>
          </p:nvPr>
        </p:nvSpPr>
        <p:spPr/>
        <p:txBody>
          <a:bodyPr/>
          <a:lstStyle/>
          <a:p>
            <a:pPr>
              <a:defRPr/>
            </a:pPr>
            <a:fld id="{4150CED8-ECFF-4146-AE39-D06ED0197E85}" type="slidenum">
              <a:rPr lang="en-US" altLang="en-US" smtClean="0"/>
              <a:pPr>
                <a:defRPr/>
              </a:pPr>
              <a:t>32</a:t>
            </a:fld>
            <a:endParaRPr lang="en-US" altLang="en-US">
              <a:solidFill>
                <a:schemeClr val="bg2"/>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4"/>
          <p:cNvSpPr>
            <a:spLocks noGrp="1" noChangeArrowheads="1"/>
          </p:cNvSpPr>
          <p:nvPr>
            <p:ph type="title"/>
          </p:nvPr>
        </p:nvSpPr>
        <p:spPr>
          <a:xfrm>
            <a:off x="1219200" y="2590800"/>
            <a:ext cx="6934200" cy="914400"/>
          </a:xfrm>
        </p:spPr>
        <p:txBody>
          <a:bodyPr/>
          <a:lstStyle/>
          <a:p>
            <a:pPr algn="ctr"/>
            <a:r>
              <a:rPr lang="en-US" altLang="en-US"/>
              <a:t>Back-Up</a:t>
            </a:r>
          </a:p>
        </p:txBody>
      </p:sp>
      <p:sp>
        <p:nvSpPr>
          <p:cNvPr id="104452" name="TextBox 3"/>
          <p:cNvSpPr txBox="1">
            <a:spLocks noChangeArrowheads="1"/>
          </p:cNvSpPr>
          <p:nvPr/>
        </p:nvSpPr>
        <p:spPr bwMode="auto">
          <a:xfrm>
            <a:off x="1976438" y="6070600"/>
            <a:ext cx="5191125" cy="368300"/>
          </a:xfrm>
          <a:prstGeom prst="rect">
            <a:avLst/>
          </a:prstGeom>
          <a:solidFill>
            <a:srgbClr val="FFFF00"/>
          </a:solidFill>
          <a:ln w="9525">
            <a:solidFill>
              <a:schemeClr val="tx1"/>
            </a:solidFill>
            <a:miter lim="800000"/>
            <a:headEnd/>
            <a:tailEnd/>
          </a:ln>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800" b="0" dirty="0"/>
              <a:t>See Footnotes for additional information</a:t>
            </a:r>
          </a:p>
        </p:txBody>
      </p:sp>
      <p:sp>
        <p:nvSpPr>
          <p:cNvPr id="2" name="Slide Number Placeholder 1"/>
          <p:cNvSpPr>
            <a:spLocks noGrp="1"/>
          </p:cNvSpPr>
          <p:nvPr>
            <p:ph type="sldNum" sz="quarter" idx="11"/>
          </p:nvPr>
        </p:nvSpPr>
        <p:spPr/>
        <p:txBody>
          <a:bodyPr/>
          <a:lstStyle/>
          <a:p>
            <a:pPr>
              <a:defRPr/>
            </a:pPr>
            <a:fld id="{7DB977DC-359B-456F-8D0B-C64D093E29B2}" type="slidenum">
              <a:rPr lang="en-US" altLang="en-US" smtClean="0"/>
              <a:pPr>
                <a:defRPr/>
              </a:pPr>
              <a:t>33</a:t>
            </a:fld>
            <a:endParaRPr lang="en-US" altLang="en-US">
              <a:solidFill>
                <a:schemeClr val="bg2"/>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le 1"/>
          <p:cNvSpPr>
            <a:spLocks noGrp="1"/>
          </p:cNvSpPr>
          <p:nvPr>
            <p:ph type="title"/>
          </p:nvPr>
        </p:nvSpPr>
        <p:spPr/>
        <p:txBody>
          <a:bodyPr/>
          <a:lstStyle/>
          <a:p>
            <a:r>
              <a:rPr lang="en-US" altLang="en-US" sz="2800" dirty="0"/>
              <a:t>Back-ups</a:t>
            </a:r>
          </a:p>
        </p:txBody>
      </p:sp>
      <p:sp>
        <p:nvSpPr>
          <p:cNvPr id="106499" name="Content Placeholder 2"/>
          <p:cNvSpPr>
            <a:spLocks noGrp="1"/>
          </p:cNvSpPr>
          <p:nvPr>
            <p:ph idx="1"/>
          </p:nvPr>
        </p:nvSpPr>
        <p:spPr>
          <a:xfrm>
            <a:off x="276225" y="1285875"/>
            <a:ext cx="8397875" cy="4743450"/>
          </a:xfrm>
        </p:spPr>
        <p:txBody>
          <a:bodyPr/>
          <a:lstStyle/>
          <a:p>
            <a:pPr>
              <a:spcBef>
                <a:spcPts val="600"/>
              </a:spcBef>
            </a:pPr>
            <a:r>
              <a:rPr lang="en-US" altLang="en-US" dirty="0"/>
              <a:t>Program Office</a:t>
            </a:r>
          </a:p>
          <a:p>
            <a:pPr>
              <a:spcBef>
                <a:spcPts val="600"/>
              </a:spcBef>
            </a:pPr>
            <a:r>
              <a:rPr lang="en-US" altLang="en-US" dirty="0"/>
              <a:t>Industrial Base Capability and International Cooperation</a:t>
            </a:r>
          </a:p>
          <a:p>
            <a:pPr>
              <a:spcBef>
                <a:spcPts val="600"/>
              </a:spcBef>
            </a:pPr>
            <a:r>
              <a:rPr lang="en-US" altLang="en-US" dirty="0"/>
              <a:t>Software Development</a:t>
            </a:r>
          </a:p>
          <a:p>
            <a:pPr>
              <a:spcBef>
                <a:spcPts val="600"/>
              </a:spcBef>
            </a:pPr>
            <a:r>
              <a:rPr lang="en-US" altLang="en-US" dirty="0"/>
              <a:t>Risk</a:t>
            </a:r>
          </a:p>
          <a:p>
            <a:pPr>
              <a:spcBef>
                <a:spcPts val="600"/>
              </a:spcBef>
            </a:pPr>
            <a:r>
              <a:rPr lang="en-US" altLang="en-US" dirty="0"/>
              <a:t>Additional Acquisition Topics</a:t>
            </a:r>
          </a:p>
          <a:p>
            <a:pPr>
              <a:spcBef>
                <a:spcPts val="600"/>
              </a:spcBef>
            </a:pPr>
            <a:r>
              <a:rPr lang="en-US" altLang="en-US" dirty="0"/>
              <a:t>Samples</a:t>
            </a:r>
          </a:p>
          <a:p>
            <a:pPr lvl="1">
              <a:spcBef>
                <a:spcPts val="600"/>
              </a:spcBef>
            </a:pPr>
            <a:r>
              <a:rPr lang="en-US" altLang="en-US" dirty="0"/>
              <a:t>Affordability</a:t>
            </a:r>
          </a:p>
          <a:p>
            <a:pPr lvl="1">
              <a:spcBef>
                <a:spcPts val="600"/>
              </a:spcBef>
            </a:pPr>
            <a:r>
              <a:rPr lang="en-US" altLang="en-US" dirty="0"/>
              <a:t>Should Cost</a:t>
            </a:r>
          </a:p>
          <a:p>
            <a:pPr lvl="1">
              <a:spcBef>
                <a:spcPts val="600"/>
              </a:spcBef>
            </a:pPr>
            <a:r>
              <a:rPr lang="en-US" altLang="en-US" dirty="0"/>
              <a:t>Source Selection </a:t>
            </a:r>
          </a:p>
          <a:p>
            <a:pPr lvl="1">
              <a:spcBef>
                <a:spcPts val="600"/>
              </a:spcBef>
            </a:pPr>
            <a:r>
              <a:rPr lang="en-US" altLang="en-US" dirty="0"/>
              <a:t>Acquisition Strategy</a:t>
            </a:r>
          </a:p>
          <a:p>
            <a:pPr>
              <a:spcBef>
                <a:spcPts val="600"/>
              </a:spcBef>
            </a:pPr>
            <a:r>
              <a:rPr lang="en-US" altLang="en-US" dirty="0"/>
              <a:t>Lessons Learned/FAR Part 2</a:t>
            </a:r>
            <a:endParaRPr lang="en-US" altLang="en-US" sz="1800" dirty="0"/>
          </a:p>
          <a:p>
            <a:pPr>
              <a:spcBef>
                <a:spcPts val="600"/>
              </a:spcBef>
            </a:pPr>
            <a:endParaRPr lang="en-US" altLang="en-US" sz="1800" dirty="0"/>
          </a:p>
        </p:txBody>
      </p:sp>
      <p:sp>
        <p:nvSpPr>
          <p:cNvPr id="2" name="Slide Number Placeholder 1"/>
          <p:cNvSpPr>
            <a:spLocks noGrp="1"/>
          </p:cNvSpPr>
          <p:nvPr>
            <p:ph type="sldNum" sz="quarter" idx="11"/>
          </p:nvPr>
        </p:nvSpPr>
        <p:spPr/>
        <p:txBody>
          <a:bodyPr/>
          <a:lstStyle/>
          <a:p>
            <a:pPr>
              <a:defRPr/>
            </a:pPr>
            <a:fld id="{4150CED8-ECFF-4146-AE39-D06ED0197E85}" type="slidenum">
              <a:rPr lang="en-US" altLang="en-US" smtClean="0"/>
              <a:pPr>
                <a:defRPr/>
              </a:pPr>
              <a:t>34</a:t>
            </a:fld>
            <a:endParaRPr lang="en-US" altLang="en-US">
              <a:solidFill>
                <a:schemeClr val="bg2"/>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2"/>
          <p:cNvSpPr>
            <a:spLocks noGrp="1" noChangeArrowheads="1"/>
          </p:cNvSpPr>
          <p:nvPr>
            <p:ph type="title"/>
          </p:nvPr>
        </p:nvSpPr>
        <p:spPr/>
        <p:txBody>
          <a:bodyPr/>
          <a:lstStyle/>
          <a:p>
            <a:r>
              <a:rPr lang="en-US" altLang="en-US" sz="2800" dirty="0"/>
              <a:t>Program Office</a:t>
            </a:r>
            <a:br>
              <a:rPr lang="en-US" altLang="en-US" sz="2800" dirty="0"/>
            </a:br>
            <a:r>
              <a:rPr lang="en-US" altLang="en-US" sz="2400" dirty="0"/>
              <a:t>Organization, Experience and Manpower</a:t>
            </a:r>
          </a:p>
        </p:txBody>
      </p:sp>
      <p:sp>
        <p:nvSpPr>
          <p:cNvPr id="51204" name="Rectangle 3"/>
          <p:cNvSpPr>
            <a:spLocks noGrp="1" noChangeArrowheads="1"/>
          </p:cNvSpPr>
          <p:nvPr>
            <p:ph type="body" idx="1"/>
          </p:nvPr>
        </p:nvSpPr>
        <p:spPr>
          <a:xfrm>
            <a:off x="257937" y="1219200"/>
            <a:ext cx="8703183" cy="5163312"/>
          </a:xfrm>
        </p:spPr>
        <p:txBody>
          <a:bodyPr/>
          <a:lstStyle/>
          <a:p>
            <a:pPr marL="285750" lvl="1" indent="-285750">
              <a:spcBef>
                <a:spcPts val="200"/>
              </a:spcBef>
              <a:defRPr/>
            </a:pPr>
            <a:r>
              <a:rPr lang="en-US" dirty="0"/>
              <a:t>Provide Organizational Structure (Org Chart)</a:t>
            </a:r>
            <a:r>
              <a:rPr lang="en-US" sz="1600" dirty="0">
                <a:solidFill>
                  <a:schemeClr val="bg1">
                    <a:lumMod val="65000"/>
                  </a:schemeClr>
                </a:solidFill>
              </a:rPr>
              <a:t> </a:t>
            </a:r>
            <a:r>
              <a:rPr lang="en-US" sz="1400" dirty="0">
                <a:solidFill>
                  <a:schemeClr val="bg1">
                    <a:lumMod val="65000"/>
                  </a:schemeClr>
                </a:solidFill>
              </a:rPr>
              <a:t>(AS Template Para 9.1)</a:t>
            </a:r>
            <a:endParaRPr lang="en-US" sz="1400" dirty="0"/>
          </a:p>
          <a:p>
            <a:pPr>
              <a:spcBef>
                <a:spcPts val="200"/>
              </a:spcBef>
              <a:defRPr/>
            </a:pPr>
            <a:r>
              <a:rPr lang="en-US" dirty="0"/>
              <a:t>Resources</a:t>
            </a:r>
          </a:p>
          <a:p>
            <a:pPr lvl="1">
              <a:spcBef>
                <a:spcPts val="200"/>
              </a:spcBef>
              <a:defRPr/>
            </a:pPr>
            <a:r>
              <a:rPr lang="en-US" sz="1800" b="0" dirty="0"/>
              <a:t>Address Critical manpower positions / program office manning &amp; facilities</a:t>
            </a:r>
          </a:p>
          <a:p>
            <a:pPr lvl="2">
              <a:spcBef>
                <a:spcPts val="200"/>
              </a:spcBef>
              <a:defRPr/>
            </a:pPr>
            <a:r>
              <a:rPr lang="en-US" sz="1800" b="0" dirty="0"/>
              <a:t>Program Office Staffing &amp; Support Contractor Resources Available to PM</a:t>
            </a:r>
          </a:p>
          <a:p>
            <a:pPr lvl="3">
              <a:spcBef>
                <a:spcPts val="200"/>
              </a:spcBef>
              <a:defRPr/>
            </a:pPr>
            <a:r>
              <a:rPr lang="en-US" sz="1800" b="0" dirty="0"/>
              <a:t>Identify Deputy PM, chief program engineer, lead program system engineer, lead cost analyst, product support manager and</a:t>
            </a:r>
            <a:r>
              <a:rPr lang="en-US" sz="1800" b="0" dirty="0">
                <a:solidFill>
                  <a:srgbClr val="FF0000"/>
                </a:solidFill>
              </a:rPr>
              <a:t>  </a:t>
            </a:r>
            <a:r>
              <a:rPr lang="en-US" sz="1800" b="0" dirty="0"/>
              <a:t>engineering data management officer (EDMO), contracting officer, financial manager, T&amp;E</a:t>
            </a:r>
          </a:p>
          <a:p>
            <a:pPr lvl="3">
              <a:spcBef>
                <a:spcPts val="200"/>
              </a:spcBef>
              <a:defRPr/>
            </a:pPr>
            <a:r>
              <a:rPr lang="en-US" sz="1800" b="0" dirty="0"/>
              <a:t>Identify any shortage of personnel</a:t>
            </a:r>
          </a:p>
          <a:p>
            <a:pPr lvl="1">
              <a:spcBef>
                <a:spcPts val="200"/>
              </a:spcBef>
              <a:defRPr/>
            </a:pPr>
            <a:r>
              <a:rPr lang="en-US" sz="1800" b="0" dirty="0"/>
              <a:t>Identify current DAWIA (APDP) certification levels for all key government personnel (SPMs, PMs, </a:t>
            </a:r>
            <a:r>
              <a:rPr lang="en-US" sz="1800" b="0" dirty="0" err="1"/>
              <a:t>etc</a:t>
            </a:r>
            <a:r>
              <a:rPr lang="en-US" sz="1800" b="0" dirty="0"/>
              <a:t>)</a:t>
            </a:r>
          </a:p>
          <a:p>
            <a:pPr lvl="1">
              <a:spcBef>
                <a:spcPts val="200"/>
              </a:spcBef>
              <a:defRPr/>
            </a:pPr>
            <a:r>
              <a:rPr lang="en-US" altLang="en-US" sz="1800" b="0" dirty="0"/>
              <a:t>Address the technical level of the team and the alignment w/ the program’s Own the Tech Baseline &amp; Model Strategy/Objectives (</a:t>
            </a:r>
            <a:r>
              <a:rPr lang="en-US" altLang="en-US" sz="1800" b="0" dirty="0" err="1"/>
              <a:t>Govt</a:t>
            </a:r>
            <a:r>
              <a:rPr lang="en-US" altLang="en-US" sz="1800" b="0" dirty="0"/>
              <a:t> Controlled, </a:t>
            </a:r>
            <a:r>
              <a:rPr lang="en-US" altLang="en-US" sz="1800" b="0" dirty="0" err="1"/>
              <a:t>Gov</a:t>
            </a:r>
            <a:r>
              <a:rPr lang="en-US" altLang="en-US" sz="1800" b="0" dirty="0"/>
              <a:t>/</a:t>
            </a:r>
            <a:r>
              <a:rPr lang="en-US" altLang="en-US" sz="1800" b="0" dirty="0" err="1"/>
              <a:t>Ktr</a:t>
            </a:r>
            <a:r>
              <a:rPr lang="en-US" altLang="en-US" sz="1800" b="0" dirty="0"/>
              <a:t> Hybrid, </a:t>
            </a:r>
            <a:r>
              <a:rPr lang="en-US" altLang="en-US" sz="1800" b="0" dirty="0" err="1"/>
              <a:t>Ktr</a:t>
            </a:r>
            <a:r>
              <a:rPr lang="en-US" altLang="en-US" sz="1800" b="0" dirty="0"/>
              <a:t> controlled)?</a:t>
            </a:r>
          </a:p>
          <a:p>
            <a:pPr lvl="1">
              <a:spcBef>
                <a:spcPts val="200"/>
              </a:spcBef>
              <a:defRPr/>
            </a:pPr>
            <a:r>
              <a:rPr lang="en-US" sz="1800" b="0" dirty="0"/>
              <a:t>Define your Digital Acquisition resources and IT needs </a:t>
            </a:r>
            <a:endParaRPr lang="en-US" sz="1600" b="0" dirty="0"/>
          </a:p>
          <a:p>
            <a:pPr>
              <a:spcBef>
                <a:spcPts val="200"/>
              </a:spcBef>
              <a:defRPr/>
            </a:pPr>
            <a:r>
              <a:rPr lang="en-US" dirty="0"/>
              <a:t>Integrated Product Teams (IPTs)</a:t>
            </a:r>
          </a:p>
          <a:p>
            <a:pPr>
              <a:spcBef>
                <a:spcPts val="200"/>
              </a:spcBef>
              <a:defRPr/>
            </a:pPr>
            <a:r>
              <a:rPr lang="en-US" dirty="0"/>
              <a:t>PMA tenure agreement </a:t>
            </a:r>
          </a:p>
          <a:p>
            <a:pPr>
              <a:spcBef>
                <a:spcPts val="200"/>
              </a:spcBef>
              <a:buFont typeface="Wingdings" panose="05000000000000000000" pitchFamily="2" charset="2"/>
              <a:buNone/>
              <a:defRPr/>
            </a:pPr>
            <a:endParaRPr lang="en-US" dirty="0"/>
          </a:p>
          <a:p>
            <a:pPr>
              <a:spcBef>
                <a:spcPts val="200"/>
              </a:spcBef>
              <a:defRPr/>
            </a:pPr>
            <a:endParaRPr lang="en-US" dirty="0"/>
          </a:p>
        </p:txBody>
      </p:sp>
      <p:sp>
        <p:nvSpPr>
          <p:cNvPr id="2" name="Slide Number Placeholder 1"/>
          <p:cNvSpPr>
            <a:spLocks noGrp="1"/>
          </p:cNvSpPr>
          <p:nvPr>
            <p:ph type="sldNum" sz="quarter" idx="11"/>
          </p:nvPr>
        </p:nvSpPr>
        <p:spPr/>
        <p:txBody>
          <a:bodyPr/>
          <a:lstStyle/>
          <a:p>
            <a:pPr>
              <a:defRPr/>
            </a:pPr>
            <a:fld id="{4150CED8-ECFF-4146-AE39-D06ED0197E85}" type="slidenum">
              <a:rPr lang="en-US" altLang="en-US" smtClean="0"/>
              <a:pPr>
                <a:defRPr/>
              </a:pPr>
              <a:t>35</a:t>
            </a:fld>
            <a:endParaRPr lang="en-US" altLang="en-US">
              <a:solidFill>
                <a:schemeClr val="bg2"/>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0594" name="AutoShape 24"/>
          <p:cNvCxnSpPr>
            <a:cxnSpLocks noChangeShapeType="1"/>
          </p:cNvCxnSpPr>
          <p:nvPr/>
        </p:nvCxnSpPr>
        <p:spPr bwMode="auto">
          <a:xfrm rot="16200000" flipH="1">
            <a:off x="6211094" y="4083844"/>
            <a:ext cx="403225" cy="1587"/>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110595" name="Rectangle 2"/>
          <p:cNvSpPr>
            <a:spLocks noGrp="1" noChangeArrowheads="1"/>
          </p:cNvSpPr>
          <p:nvPr>
            <p:ph type="title"/>
          </p:nvPr>
        </p:nvSpPr>
        <p:spPr/>
        <p:txBody>
          <a:bodyPr/>
          <a:lstStyle/>
          <a:p>
            <a:r>
              <a:rPr lang="en-US" altLang="en-US" sz="2800" dirty="0"/>
              <a:t> Program Org Chart</a:t>
            </a:r>
          </a:p>
        </p:txBody>
      </p:sp>
      <p:sp>
        <p:nvSpPr>
          <p:cNvPr id="110596" name="AutoShape 3"/>
          <p:cNvSpPr>
            <a:spLocks noChangeArrowheads="1"/>
          </p:cNvSpPr>
          <p:nvPr/>
        </p:nvSpPr>
        <p:spPr bwMode="auto">
          <a:xfrm>
            <a:off x="3706813" y="1130300"/>
            <a:ext cx="1701800" cy="285750"/>
          </a:xfrm>
          <a:prstGeom prst="roundRect">
            <a:avLst>
              <a:gd name="adj" fmla="val 16667"/>
            </a:avLst>
          </a:prstGeom>
          <a:solidFill>
            <a:schemeClr val="hlink"/>
          </a:solidFill>
          <a:ln w="12700">
            <a:solidFill>
              <a:schemeClr val="tx1"/>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800"/>
              <a:t>OSD/AT&amp;L</a:t>
            </a:r>
          </a:p>
        </p:txBody>
      </p:sp>
      <p:sp>
        <p:nvSpPr>
          <p:cNvPr id="110597" name="AutoShape 4"/>
          <p:cNvSpPr>
            <a:spLocks noChangeArrowheads="1"/>
          </p:cNvSpPr>
          <p:nvPr/>
        </p:nvSpPr>
        <p:spPr bwMode="auto">
          <a:xfrm>
            <a:off x="3706813" y="1643063"/>
            <a:ext cx="1701800" cy="285750"/>
          </a:xfrm>
          <a:prstGeom prst="roundRect">
            <a:avLst>
              <a:gd name="adj" fmla="val 16667"/>
            </a:avLst>
          </a:prstGeom>
          <a:solidFill>
            <a:schemeClr val="hlink"/>
          </a:solidFill>
          <a:ln w="12700">
            <a:solidFill>
              <a:schemeClr val="tx1"/>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800"/>
              <a:t>SAF/AQ</a:t>
            </a:r>
          </a:p>
        </p:txBody>
      </p:sp>
      <p:sp>
        <p:nvSpPr>
          <p:cNvPr id="110598" name="AutoShape 5"/>
          <p:cNvSpPr>
            <a:spLocks noChangeArrowheads="1"/>
          </p:cNvSpPr>
          <p:nvPr/>
        </p:nvSpPr>
        <p:spPr bwMode="auto">
          <a:xfrm>
            <a:off x="3706813" y="2155825"/>
            <a:ext cx="1701800" cy="650875"/>
          </a:xfrm>
          <a:prstGeom prst="roundRect">
            <a:avLst>
              <a:gd name="adj" fmla="val 16667"/>
            </a:avLst>
          </a:prstGeom>
          <a:solidFill>
            <a:schemeClr val="hlink"/>
          </a:solidFill>
          <a:ln w="12700">
            <a:solidFill>
              <a:schemeClr val="tx1"/>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800"/>
              <a:t>PEO </a:t>
            </a:r>
          </a:p>
          <a:p>
            <a:pPr algn="ctr">
              <a:spcBef>
                <a:spcPct val="0"/>
              </a:spcBef>
              <a:buClrTx/>
              <a:buSzTx/>
              <a:buFontTx/>
              <a:buNone/>
            </a:pPr>
            <a:r>
              <a:rPr lang="en-US" altLang="en-US" sz="1600" b="0"/>
              <a:t>Lt Gen JP Jones</a:t>
            </a:r>
          </a:p>
        </p:txBody>
      </p:sp>
      <p:sp>
        <p:nvSpPr>
          <p:cNvPr id="110599" name="AutoShape 6"/>
          <p:cNvSpPr>
            <a:spLocks noChangeArrowheads="1"/>
          </p:cNvSpPr>
          <p:nvPr/>
        </p:nvSpPr>
        <p:spPr bwMode="auto">
          <a:xfrm>
            <a:off x="3678238" y="3035300"/>
            <a:ext cx="1758950" cy="631825"/>
          </a:xfrm>
          <a:prstGeom prst="roundRect">
            <a:avLst>
              <a:gd name="adj" fmla="val 16667"/>
            </a:avLst>
          </a:prstGeom>
          <a:solidFill>
            <a:schemeClr val="hlink"/>
          </a:solidFill>
          <a:ln w="12700">
            <a:solidFill>
              <a:schemeClr val="tx1"/>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800"/>
              <a:t>PM</a:t>
            </a:r>
          </a:p>
          <a:p>
            <a:pPr algn="ctr">
              <a:spcBef>
                <a:spcPct val="0"/>
              </a:spcBef>
              <a:buClrTx/>
              <a:buSzTx/>
              <a:buFontTx/>
              <a:buNone/>
            </a:pPr>
            <a:r>
              <a:rPr lang="en-US" altLang="en-US" sz="1600" b="0"/>
              <a:t>Col John Smith</a:t>
            </a:r>
          </a:p>
        </p:txBody>
      </p:sp>
      <p:cxnSp>
        <p:nvCxnSpPr>
          <p:cNvPr id="110600" name="AutoShape 7"/>
          <p:cNvCxnSpPr>
            <a:cxnSpLocks noChangeShapeType="1"/>
            <a:stCxn id="110596" idx="2"/>
            <a:endCxn id="110597" idx="0"/>
          </p:cNvCxnSpPr>
          <p:nvPr/>
        </p:nvCxnSpPr>
        <p:spPr bwMode="auto">
          <a:xfrm>
            <a:off x="4557713" y="1416050"/>
            <a:ext cx="0" cy="227013"/>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110601" name="AutoShape 8"/>
          <p:cNvCxnSpPr>
            <a:cxnSpLocks noChangeShapeType="1"/>
            <a:stCxn id="110597" idx="2"/>
            <a:endCxn id="110598" idx="0"/>
          </p:cNvCxnSpPr>
          <p:nvPr/>
        </p:nvCxnSpPr>
        <p:spPr bwMode="auto">
          <a:xfrm>
            <a:off x="4557713" y="1928813"/>
            <a:ext cx="0" cy="227012"/>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110602" name="AutoShape 9"/>
          <p:cNvCxnSpPr>
            <a:cxnSpLocks noChangeShapeType="1"/>
            <a:stCxn id="110598" idx="2"/>
            <a:endCxn id="110599" idx="0"/>
          </p:cNvCxnSpPr>
          <p:nvPr/>
        </p:nvCxnSpPr>
        <p:spPr bwMode="auto">
          <a:xfrm>
            <a:off x="4557713" y="2806700"/>
            <a:ext cx="0" cy="228600"/>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110603" name="AutoShape 10"/>
          <p:cNvSpPr>
            <a:spLocks noChangeArrowheads="1"/>
          </p:cNvSpPr>
          <p:nvPr/>
        </p:nvSpPr>
        <p:spPr bwMode="auto">
          <a:xfrm>
            <a:off x="109538" y="4070350"/>
            <a:ext cx="1524000" cy="676275"/>
          </a:xfrm>
          <a:prstGeom prst="roundRect">
            <a:avLst>
              <a:gd name="adj" fmla="val 16667"/>
            </a:avLst>
          </a:prstGeom>
          <a:solidFill>
            <a:schemeClr val="hlink"/>
          </a:solidFill>
          <a:ln w="12700">
            <a:solidFill>
              <a:schemeClr val="tx1"/>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600"/>
              <a:t>Program</a:t>
            </a:r>
          </a:p>
          <a:p>
            <a:pPr algn="ctr">
              <a:spcBef>
                <a:spcPct val="0"/>
              </a:spcBef>
              <a:buClrTx/>
              <a:buSzTx/>
              <a:buFontTx/>
              <a:buNone/>
            </a:pPr>
            <a:r>
              <a:rPr lang="en-US" altLang="en-US" sz="1600"/>
              <a:t>Control</a:t>
            </a:r>
          </a:p>
          <a:p>
            <a:pPr algn="ctr">
              <a:spcBef>
                <a:spcPct val="0"/>
              </a:spcBef>
              <a:buClrTx/>
              <a:buSzTx/>
              <a:buFontTx/>
              <a:buNone/>
            </a:pPr>
            <a:r>
              <a:rPr lang="en-US" altLang="en-US" sz="1400" b="0"/>
              <a:t>Maj D. MacArthur</a:t>
            </a:r>
          </a:p>
        </p:txBody>
      </p:sp>
      <p:sp>
        <p:nvSpPr>
          <p:cNvPr id="110604" name="AutoShape 11"/>
          <p:cNvSpPr>
            <a:spLocks noChangeArrowheads="1"/>
          </p:cNvSpPr>
          <p:nvPr/>
        </p:nvSpPr>
        <p:spPr bwMode="auto">
          <a:xfrm>
            <a:off x="1804988" y="4070350"/>
            <a:ext cx="1828800" cy="631825"/>
          </a:xfrm>
          <a:prstGeom prst="roundRect">
            <a:avLst>
              <a:gd name="adj" fmla="val 16667"/>
            </a:avLst>
          </a:prstGeom>
          <a:solidFill>
            <a:schemeClr val="hlink"/>
          </a:solidFill>
          <a:ln w="12700">
            <a:solidFill>
              <a:schemeClr val="tx1"/>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600"/>
              <a:t>Contracts</a:t>
            </a:r>
          </a:p>
          <a:p>
            <a:pPr algn="ctr">
              <a:spcBef>
                <a:spcPct val="0"/>
              </a:spcBef>
              <a:buClrTx/>
              <a:buSzTx/>
              <a:buFontTx/>
              <a:buNone/>
            </a:pPr>
            <a:r>
              <a:rPr lang="en-US" altLang="en-US" sz="1600" b="0"/>
              <a:t>Ms. Jane Smith</a:t>
            </a:r>
          </a:p>
        </p:txBody>
      </p:sp>
      <p:sp>
        <p:nvSpPr>
          <p:cNvPr id="110605" name="AutoShape 12"/>
          <p:cNvSpPr>
            <a:spLocks noChangeArrowheads="1"/>
          </p:cNvSpPr>
          <p:nvPr/>
        </p:nvSpPr>
        <p:spPr bwMode="auto">
          <a:xfrm>
            <a:off x="3760788" y="4070350"/>
            <a:ext cx="1700212" cy="631825"/>
          </a:xfrm>
          <a:prstGeom prst="roundRect">
            <a:avLst>
              <a:gd name="adj" fmla="val 16667"/>
            </a:avLst>
          </a:prstGeom>
          <a:solidFill>
            <a:schemeClr val="hlink"/>
          </a:solidFill>
          <a:ln w="12700">
            <a:solidFill>
              <a:schemeClr val="tx1"/>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600"/>
              <a:t>Sys Eng</a:t>
            </a:r>
          </a:p>
          <a:p>
            <a:pPr algn="ctr">
              <a:spcBef>
                <a:spcPct val="0"/>
              </a:spcBef>
              <a:buClrTx/>
              <a:buSzTx/>
              <a:buFontTx/>
              <a:buNone/>
            </a:pPr>
            <a:r>
              <a:rPr lang="en-US" altLang="en-US" sz="1600" b="0"/>
              <a:t>Maj Kelly Johnson</a:t>
            </a:r>
          </a:p>
        </p:txBody>
      </p:sp>
      <p:sp>
        <p:nvSpPr>
          <p:cNvPr id="110606" name="AutoShape 13"/>
          <p:cNvSpPr>
            <a:spLocks noChangeArrowheads="1"/>
          </p:cNvSpPr>
          <p:nvPr/>
        </p:nvSpPr>
        <p:spPr bwMode="auto">
          <a:xfrm>
            <a:off x="7410450" y="4070350"/>
            <a:ext cx="1474788" cy="631825"/>
          </a:xfrm>
          <a:prstGeom prst="roundRect">
            <a:avLst>
              <a:gd name="adj" fmla="val 16667"/>
            </a:avLst>
          </a:prstGeom>
          <a:solidFill>
            <a:schemeClr val="hlink"/>
          </a:solidFill>
          <a:ln w="12700">
            <a:solidFill>
              <a:schemeClr val="tx1"/>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600"/>
              <a:t>Test</a:t>
            </a:r>
          </a:p>
          <a:p>
            <a:pPr algn="ctr">
              <a:spcBef>
                <a:spcPct val="0"/>
              </a:spcBef>
              <a:buClrTx/>
              <a:buSzTx/>
              <a:buFontTx/>
              <a:buNone/>
            </a:pPr>
            <a:r>
              <a:rPr lang="en-US" altLang="en-US" sz="1600" b="0"/>
              <a:t>Maj C. Yeager</a:t>
            </a:r>
          </a:p>
        </p:txBody>
      </p:sp>
      <p:cxnSp>
        <p:nvCxnSpPr>
          <p:cNvPr id="110607" name="AutoShape 14"/>
          <p:cNvCxnSpPr>
            <a:cxnSpLocks noChangeShapeType="1"/>
            <a:stCxn id="110599" idx="2"/>
            <a:endCxn id="110603" idx="0"/>
          </p:cNvCxnSpPr>
          <p:nvPr/>
        </p:nvCxnSpPr>
        <p:spPr bwMode="auto">
          <a:xfrm rot="5400000">
            <a:off x="2513013" y="2025650"/>
            <a:ext cx="403225" cy="3686175"/>
          </a:xfrm>
          <a:prstGeom prst="bentConnector3">
            <a:avLst>
              <a:gd name="adj1" fmla="val 50000"/>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cxnSp>
        <p:nvCxnSpPr>
          <p:cNvPr id="110608" name="AutoShape 15"/>
          <p:cNvCxnSpPr>
            <a:cxnSpLocks noChangeShapeType="1"/>
            <a:stCxn id="110599" idx="2"/>
            <a:endCxn id="110606" idx="0"/>
          </p:cNvCxnSpPr>
          <p:nvPr/>
        </p:nvCxnSpPr>
        <p:spPr bwMode="auto">
          <a:xfrm rot="16200000" flipH="1">
            <a:off x="6150769" y="2074069"/>
            <a:ext cx="403225" cy="3589337"/>
          </a:xfrm>
          <a:prstGeom prst="bentConnector3">
            <a:avLst>
              <a:gd name="adj1" fmla="val 50000"/>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cxnSp>
        <p:nvCxnSpPr>
          <p:cNvPr id="110609" name="AutoShape 16"/>
          <p:cNvCxnSpPr>
            <a:cxnSpLocks noChangeShapeType="1"/>
            <a:stCxn id="110599" idx="2"/>
            <a:endCxn id="110605" idx="0"/>
          </p:cNvCxnSpPr>
          <p:nvPr/>
        </p:nvCxnSpPr>
        <p:spPr bwMode="auto">
          <a:xfrm rot="16200000" flipH="1">
            <a:off x="4382294" y="3842544"/>
            <a:ext cx="403225" cy="52387"/>
          </a:xfrm>
          <a:prstGeom prst="bentConnector3">
            <a:avLst>
              <a:gd name="adj1" fmla="val 50000"/>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cxnSp>
        <p:nvCxnSpPr>
          <p:cNvPr id="110610" name="AutoShape 17"/>
          <p:cNvCxnSpPr>
            <a:cxnSpLocks noChangeShapeType="1"/>
            <a:stCxn id="110599" idx="2"/>
            <a:endCxn id="110604" idx="0"/>
          </p:cNvCxnSpPr>
          <p:nvPr/>
        </p:nvCxnSpPr>
        <p:spPr bwMode="auto">
          <a:xfrm rot="5400000">
            <a:off x="3436938" y="2949575"/>
            <a:ext cx="403225" cy="1838325"/>
          </a:xfrm>
          <a:prstGeom prst="bentConnector3">
            <a:avLst>
              <a:gd name="adj1" fmla="val 50000"/>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sp>
        <p:nvSpPr>
          <p:cNvPr id="110611" name="AutoShape 18"/>
          <p:cNvSpPr>
            <a:spLocks noChangeArrowheads="1"/>
          </p:cNvSpPr>
          <p:nvPr/>
        </p:nvSpPr>
        <p:spPr bwMode="auto">
          <a:xfrm>
            <a:off x="7343775" y="5105400"/>
            <a:ext cx="1627188" cy="1052513"/>
          </a:xfrm>
          <a:prstGeom prst="roundRect">
            <a:avLst>
              <a:gd name="adj" fmla="val 16667"/>
            </a:avLst>
          </a:prstGeom>
          <a:solidFill>
            <a:schemeClr val="hlink"/>
          </a:solidFill>
          <a:ln w="12700">
            <a:solidFill>
              <a:schemeClr val="tx1"/>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600"/>
              <a:t>Test IPT</a:t>
            </a:r>
          </a:p>
          <a:p>
            <a:pPr algn="ctr">
              <a:spcBef>
                <a:spcPct val="0"/>
              </a:spcBef>
              <a:buClrTx/>
              <a:buSzTx/>
              <a:buFontTx/>
              <a:buNone/>
            </a:pPr>
            <a:r>
              <a:rPr lang="en-US" altLang="en-US" sz="1400" b="0"/>
              <a:t>2 Captains</a:t>
            </a:r>
          </a:p>
          <a:p>
            <a:pPr algn="ctr">
              <a:spcBef>
                <a:spcPct val="0"/>
              </a:spcBef>
              <a:buClrTx/>
              <a:buSzTx/>
              <a:buFontTx/>
              <a:buNone/>
            </a:pPr>
            <a:r>
              <a:rPr lang="en-US" altLang="en-US" sz="1400" b="0"/>
              <a:t>1 GS-12</a:t>
            </a:r>
          </a:p>
          <a:p>
            <a:pPr algn="ctr">
              <a:spcBef>
                <a:spcPct val="0"/>
              </a:spcBef>
              <a:buClrTx/>
              <a:buSzTx/>
              <a:buFontTx/>
              <a:buNone/>
            </a:pPr>
            <a:r>
              <a:rPr lang="en-US" altLang="en-US" sz="1400" b="0"/>
              <a:t>5 Contractors</a:t>
            </a:r>
          </a:p>
        </p:txBody>
      </p:sp>
      <p:sp>
        <p:nvSpPr>
          <p:cNvPr id="110612" name="AutoShape 19"/>
          <p:cNvSpPr>
            <a:spLocks noChangeArrowheads="1"/>
          </p:cNvSpPr>
          <p:nvPr/>
        </p:nvSpPr>
        <p:spPr bwMode="auto">
          <a:xfrm>
            <a:off x="80963" y="5105400"/>
            <a:ext cx="1573212" cy="1052513"/>
          </a:xfrm>
          <a:prstGeom prst="roundRect">
            <a:avLst>
              <a:gd name="adj" fmla="val 16667"/>
            </a:avLst>
          </a:prstGeom>
          <a:solidFill>
            <a:schemeClr val="hlink"/>
          </a:solidFill>
          <a:ln w="12700">
            <a:solidFill>
              <a:schemeClr val="tx1"/>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600"/>
              <a:t>PC IPT</a:t>
            </a:r>
          </a:p>
          <a:p>
            <a:pPr algn="ctr">
              <a:spcBef>
                <a:spcPct val="0"/>
              </a:spcBef>
              <a:buClrTx/>
              <a:buSzTx/>
              <a:buFontTx/>
              <a:buNone/>
            </a:pPr>
            <a:r>
              <a:rPr lang="en-US" altLang="en-US" sz="1400" b="0"/>
              <a:t>2 Captains</a:t>
            </a:r>
          </a:p>
          <a:p>
            <a:pPr algn="ctr">
              <a:spcBef>
                <a:spcPct val="0"/>
              </a:spcBef>
              <a:buClrTx/>
              <a:buSzTx/>
              <a:buFontTx/>
              <a:buNone/>
            </a:pPr>
            <a:r>
              <a:rPr lang="en-US" altLang="en-US" sz="1400" b="0"/>
              <a:t>1 GS-12</a:t>
            </a:r>
          </a:p>
          <a:p>
            <a:pPr algn="ctr">
              <a:spcBef>
                <a:spcPct val="0"/>
              </a:spcBef>
              <a:buClrTx/>
              <a:buSzTx/>
              <a:buFontTx/>
              <a:buNone/>
            </a:pPr>
            <a:r>
              <a:rPr lang="en-US" altLang="en-US" sz="1400" b="0"/>
              <a:t>5 Contractors</a:t>
            </a:r>
          </a:p>
        </p:txBody>
      </p:sp>
      <p:sp>
        <p:nvSpPr>
          <p:cNvPr id="110613" name="AutoShape 20"/>
          <p:cNvSpPr>
            <a:spLocks noChangeArrowheads="1"/>
          </p:cNvSpPr>
          <p:nvPr/>
        </p:nvSpPr>
        <p:spPr bwMode="auto">
          <a:xfrm>
            <a:off x="1814513" y="5105400"/>
            <a:ext cx="1828800" cy="1052513"/>
          </a:xfrm>
          <a:prstGeom prst="roundRect">
            <a:avLst>
              <a:gd name="adj" fmla="val 16667"/>
            </a:avLst>
          </a:prstGeom>
          <a:solidFill>
            <a:schemeClr val="hlink"/>
          </a:solidFill>
          <a:ln w="12700">
            <a:solidFill>
              <a:schemeClr val="tx1"/>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600"/>
              <a:t>Contracts IPT</a:t>
            </a:r>
          </a:p>
          <a:p>
            <a:pPr algn="ctr">
              <a:spcBef>
                <a:spcPct val="0"/>
              </a:spcBef>
              <a:buClrTx/>
              <a:buSzTx/>
              <a:buFontTx/>
              <a:buNone/>
            </a:pPr>
            <a:r>
              <a:rPr lang="en-US" altLang="en-US" sz="1600" b="0"/>
              <a:t>2 Captains</a:t>
            </a:r>
          </a:p>
          <a:p>
            <a:pPr algn="ctr">
              <a:spcBef>
                <a:spcPct val="0"/>
              </a:spcBef>
              <a:buClrTx/>
              <a:buSzTx/>
              <a:buFontTx/>
              <a:buNone/>
            </a:pPr>
            <a:r>
              <a:rPr lang="en-US" altLang="en-US" sz="1600" b="0"/>
              <a:t>1 GS-12</a:t>
            </a:r>
          </a:p>
        </p:txBody>
      </p:sp>
      <p:sp>
        <p:nvSpPr>
          <p:cNvPr id="110614" name="AutoShape 21"/>
          <p:cNvSpPr>
            <a:spLocks noChangeArrowheads="1"/>
          </p:cNvSpPr>
          <p:nvPr/>
        </p:nvSpPr>
        <p:spPr bwMode="auto">
          <a:xfrm>
            <a:off x="3717925" y="5105400"/>
            <a:ext cx="1828800" cy="1052513"/>
          </a:xfrm>
          <a:prstGeom prst="roundRect">
            <a:avLst>
              <a:gd name="adj" fmla="val 16667"/>
            </a:avLst>
          </a:prstGeom>
          <a:solidFill>
            <a:schemeClr val="hlink"/>
          </a:solidFill>
          <a:ln w="12700">
            <a:solidFill>
              <a:schemeClr val="tx1"/>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600"/>
              <a:t>Sys Eng IPT</a:t>
            </a:r>
          </a:p>
          <a:p>
            <a:pPr algn="ctr">
              <a:spcBef>
                <a:spcPct val="0"/>
              </a:spcBef>
              <a:buClrTx/>
              <a:buSzTx/>
              <a:buFontTx/>
              <a:buNone/>
            </a:pPr>
            <a:r>
              <a:rPr lang="en-US" altLang="en-US" sz="1600" b="0"/>
              <a:t>2 Captains</a:t>
            </a:r>
          </a:p>
          <a:p>
            <a:pPr algn="ctr">
              <a:spcBef>
                <a:spcPct val="0"/>
              </a:spcBef>
              <a:buClrTx/>
              <a:buSzTx/>
              <a:buFontTx/>
              <a:buNone/>
            </a:pPr>
            <a:r>
              <a:rPr lang="en-US" altLang="en-US" sz="1600" b="0"/>
              <a:t>1 GS-12</a:t>
            </a:r>
          </a:p>
          <a:p>
            <a:pPr algn="ctr">
              <a:spcBef>
                <a:spcPct val="0"/>
              </a:spcBef>
              <a:buClrTx/>
              <a:buSzTx/>
              <a:buFontTx/>
              <a:buNone/>
            </a:pPr>
            <a:r>
              <a:rPr lang="en-US" altLang="en-US" sz="1600" b="0"/>
              <a:t>5 Contractors</a:t>
            </a:r>
          </a:p>
        </p:txBody>
      </p:sp>
      <p:cxnSp>
        <p:nvCxnSpPr>
          <p:cNvPr id="110615" name="AutoShape 22"/>
          <p:cNvCxnSpPr>
            <a:cxnSpLocks noChangeShapeType="1"/>
            <a:stCxn id="110603" idx="2"/>
            <a:endCxn id="110612" idx="0"/>
          </p:cNvCxnSpPr>
          <p:nvPr/>
        </p:nvCxnSpPr>
        <p:spPr bwMode="auto">
          <a:xfrm rot="5400000">
            <a:off x="689769" y="4923631"/>
            <a:ext cx="358775" cy="4763"/>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110616" name="AutoShape 23"/>
          <p:cNvCxnSpPr>
            <a:cxnSpLocks noChangeShapeType="1"/>
            <a:stCxn id="110604" idx="2"/>
            <a:endCxn id="110613" idx="0"/>
          </p:cNvCxnSpPr>
          <p:nvPr/>
        </p:nvCxnSpPr>
        <p:spPr bwMode="auto">
          <a:xfrm rot="16200000" flipH="1">
            <a:off x="2522538" y="4899025"/>
            <a:ext cx="403225" cy="9525"/>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110617" name="AutoShape 24"/>
          <p:cNvCxnSpPr>
            <a:cxnSpLocks noChangeShapeType="1"/>
            <a:stCxn id="110605" idx="2"/>
            <a:endCxn id="110614" idx="0"/>
          </p:cNvCxnSpPr>
          <p:nvPr/>
        </p:nvCxnSpPr>
        <p:spPr bwMode="auto">
          <a:xfrm rot="16200000" flipH="1">
            <a:off x="4419600" y="4892675"/>
            <a:ext cx="403225" cy="22225"/>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110618" name="AutoShape 25"/>
          <p:cNvCxnSpPr>
            <a:cxnSpLocks noChangeShapeType="1"/>
            <a:stCxn id="110606" idx="2"/>
            <a:endCxn id="110611" idx="0"/>
          </p:cNvCxnSpPr>
          <p:nvPr/>
        </p:nvCxnSpPr>
        <p:spPr bwMode="auto">
          <a:xfrm rot="16200000" flipH="1">
            <a:off x="7950200" y="4899025"/>
            <a:ext cx="403225" cy="9525"/>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110619" name="AutoShape 30"/>
          <p:cNvSpPr>
            <a:spLocks noChangeArrowheads="1"/>
          </p:cNvSpPr>
          <p:nvPr/>
        </p:nvSpPr>
        <p:spPr bwMode="auto">
          <a:xfrm>
            <a:off x="417513" y="2152650"/>
            <a:ext cx="1758950" cy="631825"/>
          </a:xfrm>
          <a:prstGeom prst="roundRect">
            <a:avLst>
              <a:gd name="adj" fmla="val 16667"/>
            </a:avLst>
          </a:prstGeom>
          <a:solidFill>
            <a:srgbClr val="FFFF99"/>
          </a:solidFill>
          <a:ln w="12700">
            <a:solidFill>
              <a:schemeClr val="tx1"/>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800"/>
              <a:t>ACC/A5XX</a:t>
            </a:r>
          </a:p>
          <a:p>
            <a:pPr algn="ctr">
              <a:spcBef>
                <a:spcPct val="0"/>
              </a:spcBef>
              <a:buClrTx/>
              <a:buSzTx/>
              <a:buFontTx/>
              <a:buNone/>
            </a:pPr>
            <a:r>
              <a:rPr lang="en-US" altLang="en-US" sz="1600" b="0"/>
              <a:t>Col B Martin</a:t>
            </a:r>
          </a:p>
        </p:txBody>
      </p:sp>
      <p:cxnSp>
        <p:nvCxnSpPr>
          <p:cNvPr id="110620" name="AutoShape 31"/>
          <p:cNvCxnSpPr>
            <a:cxnSpLocks noChangeShapeType="1"/>
            <a:stCxn id="110619" idx="2"/>
            <a:endCxn id="110599" idx="1"/>
          </p:cNvCxnSpPr>
          <p:nvPr/>
        </p:nvCxnSpPr>
        <p:spPr bwMode="auto">
          <a:xfrm rot="16200000" flipH="1">
            <a:off x="2204244" y="1877219"/>
            <a:ext cx="566738" cy="2381250"/>
          </a:xfrm>
          <a:prstGeom prst="bentConnector2">
            <a:avLst/>
          </a:prstGeom>
          <a:noFill/>
          <a:ln w="38100">
            <a:solidFill>
              <a:schemeClr val="tx1"/>
            </a:solidFill>
            <a:prstDash val="dash"/>
            <a:miter lim="800000"/>
            <a:headEnd/>
            <a:tailEnd/>
          </a:ln>
          <a:extLst>
            <a:ext uri="{909E8E84-426E-40DD-AFC4-6F175D3DCCD1}">
              <a14:hiddenFill xmlns:a14="http://schemas.microsoft.com/office/drawing/2010/main">
                <a:noFill/>
              </a14:hiddenFill>
            </a:ext>
          </a:extLst>
        </p:spPr>
      </p:cxnSp>
      <p:sp>
        <p:nvSpPr>
          <p:cNvPr id="110621" name="AutoShape 32"/>
          <p:cNvSpPr>
            <a:spLocks noChangeArrowheads="1"/>
          </p:cNvSpPr>
          <p:nvPr/>
        </p:nvSpPr>
        <p:spPr bwMode="auto">
          <a:xfrm>
            <a:off x="6848475" y="2106613"/>
            <a:ext cx="1758950" cy="631825"/>
          </a:xfrm>
          <a:prstGeom prst="roundRect">
            <a:avLst>
              <a:gd name="adj" fmla="val 16667"/>
            </a:avLst>
          </a:prstGeom>
          <a:solidFill>
            <a:srgbClr val="FFFF99"/>
          </a:solidFill>
          <a:ln w="12700">
            <a:solidFill>
              <a:schemeClr val="tx1"/>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800"/>
              <a:t>OO-ALC/XYZ</a:t>
            </a:r>
          </a:p>
          <a:p>
            <a:pPr algn="ctr">
              <a:spcBef>
                <a:spcPct val="0"/>
              </a:spcBef>
              <a:buClrTx/>
              <a:buSzTx/>
              <a:buFontTx/>
              <a:buNone/>
            </a:pPr>
            <a:r>
              <a:rPr lang="en-US" altLang="en-US" sz="1600" b="0"/>
              <a:t>Col Al Griggs</a:t>
            </a:r>
          </a:p>
        </p:txBody>
      </p:sp>
      <p:cxnSp>
        <p:nvCxnSpPr>
          <p:cNvPr id="110622" name="AutoShape 33"/>
          <p:cNvCxnSpPr>
            <a:cxnSpLocks noChangeShapeType="1"/>
            <a:stCxn id="110621" idx="2"/>
            <a:endCxn id="110599" idx="3"/>
          </p:cNvCxnSpPr>
          <p:nvPr/>
        </p:nvCxnSpPr>
        <p:spPr bwMode="auto">
          <a:xfrm rot="5400000">
            <a:off x="6276181" y="1899445"/>
            <a:ext cx="612775" cy="2290762"/>
          </a:xfrm>
          <a:prstGeom prst="bentConnector2">
            <a:avLst/>
          </a:prstGeom>
          <a:noFill/>
          <a:ln w="38100">
            <a:solidFill>
              <a:schemeClr val="tx1"/>
            </a:solidFill>
            <a:prstDash val="dashDot"/>
            <a:miter lim="800000"/>
            <a:headEnd/>
            <a:tailEnd/>
          </a:ln>
          <a:extLst>
            <a:ext uri="{909E8E84-426E-40DD-AFC4-6F175D3DCCD1}">
              <a14:hiddenFill xmlns:a14="http://schemas.microsoft.com/office/drawing/2010/main">
                <a:noFill/>
              </a14:hiddenFill>
            </a:ext>
          </a:extLst>
        </p:spPr>
      </p:cxnSp>
      <p:sp>
        <p:nvSpPr>
          <p:cNvPr id="110623" name="Text Box 34"/>
          <p:cNvSpPr txBox="1">
            <a:spLocks noChangeArrowheads="1"/>
          </p:cNvSpPr>
          <p:nvPr/>
        </p:nvSpPr>
        <p:spPr bwMode="auto">
          <a:xfrm>
            <a:off x="1036638" y="1768475"/>
            <a:ext cx="57943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a:t>User</a:t>
            </a:r>
          </a:p>
        </p:txBody>
      </p:sp>
      <p:sp>
        <p:nvSpPr>
          <p:cNvPr id="110624" name="Text Box 35"/>
          <p:cNvSpPr txBox="1">
            <a:spLocks noChangeArrowheads="1"/>
          </p:cNvSpPr>
          <p:nvPr/>
        </p:nvSpPr>
        <p:spPr bwMode="auto">
          <a:xfrm>
            <a:off x="7304088" y="1701800"/>
            <a:ext cx="685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a:t>Depot</a:t>
            </a:r>
          </a:p>
        </p:txBody>
      </p:sp>
      <p:sp>
        <p:nvSpPr>
          <p:cNvPr id="110626" name="AutoShape 18"/>
          <p:cNvSpPr>
            <a:spLocks noChangeArrowheads="1"/>
          </p:cNvSpPr>
          <p:nvPr/>
        </p:nvSpPr>
        <p:spPr bwMode="auto">
          <a:xfrm>
            <a:off x="5619750" y="4041775"/>
            <a:ext cx="1635125" cy="682625"/>
          </a:xfrm>
          <a:prstGeom prst="roundRect">
            <a:avLst>
              <a:gd name="adj" fmla="val 16667"/>
            </a:avLst>
          </a:prstGeom>
          <a:solidFill>
            <a:schemeClr val="hlink"/>
          </a:solidFill>
          <a:ln w="12700">
            <a:solidFill>
              <a:schemeClr val="tx1"/>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800"/>
              <a:t>PSM</a:t>
            </a:r>
          </a:p>
          <a:p>
            <a:pPr algn="ctr">
              <a:spcBef>
                <a:spcPct val="0"/>
              </a:spcBef>
              <a:buClrTx/>
              <a:buSzTx/>
              <a:buFontTx/>
              <a:buNone/>
            </a:pPr>
            <a:r>
              <a:rPr lang="en-US" altLang="en-US" sz="1400" b="0"/>
              <a:t>Lt. Col T. Jones</a:t>
            </a:r>
          </a:p>
        </p:txBody>
      </p:sp>
      <p:sp>
        <p:nvSpPr>
          <p:cNvPr id="110627" name="AutoShape 18"/>
          <p:cNvSpPr>
            <a:spLocks noChangeArrowheads="1"/>
          </p:cNvSpPr>
          <p:nvPr/>
        </p:nvSpPr>
        <p:spPr bwMode="auto">
          <a:xfrm>
            <a:off x="5629275" y="5118100"/>
            <a:ext cx="1654175" cy="1052513"/>
          </a:xfrm>
          <a:prstGeom prst="roundRect">
            <a:avLst>
              <a:gd name="adj" fmla="val 16667"/>
            </a:avLst>
          </a:prstGeom>
          <a:solidFill>
            <a:schemeClr val="hlink"/>
          </a:solidFill>
          <a:ln w="12700">
            <a:solidFill>
              <a:schemeClr val="tx1"/>
            </a:solidFill>
            <a:round/>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600"/>
              <a:t>Support IPT</a:t>
            </a:r>
          </a:p>
          <a:p>
            <a:pPr algn="ctr">
              <a:spcBef>
                <a:spcPct val="0"/>
              </a:spcBef>
              <a:buClrTx/>
              <a:buSzTx/>
              <a:buFontTx/>
              <a:buNone/>
            </a:pPr>
            <a:r>
              <a:rPr lang="en-US" altLang="en-US" sz="1400" b="0"/>
              <a:t>1 Captain</a:t>
            </a:r>
          </a:p>
          <a:p>
            <a:pPr algn="ctr">
              <a:spcBef>
                <a:spcPct val="0"/>
              </a:spcBef>
              <a:buClrTx/>
              <a:buSzTx/>
              <a:buFontTx/>
              <a:buNone/>
            </a:pPr>
            <a:r>
              <a:rPr lang="en-US" altLang="en-US" sz="1400" b="0"/>
              <a:t>1 GS-12</a:t>
            </a:r>
          </a:p>
          <a:p>
            <a:pPr algn="ctr">
              <a:spcBef>
                <a:spcPct val="0"/>
              </a:spcBef>
              <a:buClrTx/>
              <a:buSzTx/>
              <a:buFontTx/>
              <a:buNone/>
            </a:pPr>
            <a:r>
              <a:rPr lang="en-US" altLang="en-US" sz="1400" b="0"/>
              <a:t>4 Contractors</a:t>
            </a:r>
          </a:p>
        </p:txBody>
      </p:sp>
      <p:cxnSp>
        <p:nvCxnSpPr>
          <p:cNvPr id="110628" name="AutoShape 24"/>
          <p:cNvCxnSpPr>
            <a:cxnSpLocks noChangeShapeType="1"/>
          </p:cNvCxnSpPr>
          <p:nvPr/>
        </p:nvCxnSpPr>
        <p:spPr bwMode="auto">
          <a:xfrm rot="16200000" flipH="1">
            <a:off x="6220619" y="4912519"/>
            <a:ext cx="403225" cy="1587"/>
          </a:xfrm>
          <a:prstGeom prst="straightConnector1">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38" name="TextBox 2"/>
          <p:cNvSpPr txBox="1">
            <a:spLocks noChangeArrowheads="1"/>
          </p:cNvSpPr>
          <p:nvPr/>
        </p:nvSpPr>
        <p:spPr bwMode="auto">
          <a:xfrm>
            <a:off x="1799885" y="332031"/>
            <a:ext cx="1829480" cy="461665"/>
          </a:xfrm>
          <a:prstGeom prst="rect">
            <a:avLst/>
          </a:prstGeom>
          <a:solidFill>
            <a:srgbClr val="99FFCC"/>
          </a:solidFill>
          <a:ln w="9525">
            <a:solidFill>
              <a:schemeClr val="tx1"/>
            </a:solidFill>
            <a:miter lim="800000"/>
            <a:headEnd/>
            <a:tailEnd/>
          </a:ln>
        </p:spPr>
        <p:txBody>
          <a:bodyPr wrap="squar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2400" dirty="0"/>
              <a:t>SAMPLE</a:t>
            </a:r>
          </a:p>
        </p:txBody>
      </p:sp>
      <p:sp>
        <p:nvSpPr>
          <p:cNvPr id="2" name="Slide Number Placeholder 1"/>
          <p:cNvSpPr>
            <a:spLocks noGrp="1"/>
          </p:cNvSpPr>
          <p:nvPr>
            <p:ph type="sldNum" sz="quarter" idx="11"/>
          </p:nvPr>
        </p:nvSpPr>
        <p:spPr/>
        <p:txBody>
          <a:bodyPr/>
          <a:lstStyle/>
          <a:p>
            <a:pPr>
              <a:defRPr/>
            </a:pPr>
            <a:fld id="{7DB977DC-359B-456F-8D0B-C64D093E29B2}" type="slidenum">
              <a:rPr lang="en-US" altLang="en-US" smtClean="0"/>
              <a:pPr>
                <a:defRPr/>
              </a:pPr>
              <a:t>36</a:t>
            </a:fld>
            <a:endParaRPr lang="en-US" altLang="en-US">
              <a:solidFill>
                <a:schemeClr val="bg2"/>
              </a:solidFill>
            </a:endParaRPr>
          </a:p>
        </p:txBody>
      </p:sp>
      <p:sp>
        <p:nvSpPr>
          <p:cNvPr id="40" name="TextBox 1"/>
          <p:cNvSpPr txBox="1">
            <a:spLocks noChangeArrowheads="1"/>
          </p:cNvSpPr>
          <p:nvPr/>
        </p:nvSpPr>
        <p:spPr bwMode="auto">
          <a:xfrm>
            <a:off x="795528" y="6183094"/>
            <a:ext cx="8089709" cy="646331"/>
          </a:xfrm>
          <a:prstGeom prst="rect">
            <a:avLst/>
          </a:prstGeom>
          <a:solidFill>
            <a:srgbClr val="FFFF00"/>
          </a:solidFill>
          <a:ln w="9525">
            <a:solidFill>
              <a:schemeClr val="tx1"/>
            </a:solidFill>
            <a:miter lim="800000"/>
            <a:headEnd/>
            <a:tailEnd/>
          </a:ln>
        </p:spPr>
        <p:txBody>
          <a:bodyPr wrap="square">
            <a:spAutoFit/>
          </a:bodyPr>
          <a:lstStyle>
            <a:lvl1pPr marL="342900" indent="-342900">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marL="0" lvl="1" algn="ctr">
              <a:spcBef>
                <a:spcPct val="0"/>
              </a:spcBef>
              <a:buClrTx/>
              <a:buSzTx/>
              <a:buFontTx/>
              <a:buNone/>
            </a:pPr>
            <a:r>
              <a:rPr lang="en-US" altLang="en-US" sz="1800" b="0" dirty="0"/>
              <a:t>Does the technical level of the team align with the program’s Own the Tech Baseline &amp; Model Strategy (</a:t>
            </a:r>
            <a:r>
              <a:rPr lang="en-US" altLang="en-US" sz="1800" b="0" dirty="0" err="1"/>
              <a:t>Govt</a:t>
            </a:r>
            <a:r>
              <a:rPr lang="en-US" altLang="en-US" sz="1800" b="0" dirty="0"/>
              <a:t> Controlled, </a:t>
            </a:r>
            <a:r>
              <a:rPr lang="en-US" altLang="en-US" sz="1800" b="0" dirty="0" err="1"/>
              <a:t>Gov</a:t>
            </a:r>
            <a:r>
              <a:rPr lang="en-US" altLang="en-US" sz="1800" b="0" dirty="0"/>
              <a:t>/</a:t>
            </a:r>
            <a:r>
              <a:rPr lang="en-US" altLang="en-US" sz="1800" b="0" dirty="0" err="1"/>
              <a:t>Ktr</a:t>
            </a:r>
            <a:r>
              <a:rPr lang="en-US" altLang="en-US" sz="1800" b="0" dirty="0"/>
              <a:t> Hybrid, </a:t>
            </a:r>
            <a:r>
              <a:rPr lang="en-US" altLang="en-US" sz="1800" b="0" dirty="0" err="1"/>
              <a:t>Ktr</a:t>
            </a:r>
            <a:r>
              <a:rPr lang="en-US" altLang="en-US" sz="1800" b="0" dirty="0"/>
              <a:t> controlled)?</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3" name="Rectangle 2"/>
          <p:cNvSpPr>
            <a:spLocks noGrp="1" noChangeArrowheads="1"/>
          </p:cNvSpPr>
          <p:nvPr>
            <p:ph type="title"/>
          </p:nvPr>
        </p:nvSpPr>
        <p:spPr>
          <a:xfrm>
            <a:off x="1890713" y="0"/>
            <a:ext cx="6916737" cy="1219200"/>
          </a:xfrm>
        </p:spPr>
        <p:txBody>
          <a:bodyPr/>
          <a:lstStyle/>
          <a:p>
            <a:r>
              <a:rPr lang="en-US" altLang="en-US" sz="2800" dirty="0"/>
              <a:t>Industrial Base Capability and International Cooperation</a:t>
            </a:r>
          </a:p>
        </p:txBody>
      </p:sp>
      <p:sp>
        <p:nvSpPr>
          <p:cNvPr id="25604" name="Rectangle 3"/>
          <p:cNvSpPr>
            <a:spLocks noGrp="1" noChangeArrowheads="1"/>
          </p:cNvSpPr>
          <p:nvPr>
            <p:ph type="body" idx="1"/>
          </p:nvPr>
        </p:nvSpPr>
        <p:spPr>
          <a:xfrm>
            <a:off x="395288" y="1255713"/>
            <a:ext cx="8353425" cy="4935537"/>
          </a:xfrm>
        </p:spPr>
        <p:txBody>
          <a:bodyPr/>
          <a:lstStyle/>
          <a:p>
            <a:pPr marL="285750" lvl="1" indent="-285750">
              <a:spcBef>
                <a:spcPct val="50000"/>
              </a:spcBef>
              <a:defRPr/>
            </a:pPr>
            <a:r>
              <a:rPr lang="en-US" dirty="0"/>
              <a:t>Industrial Capability</a:t>
            </a:r>
            <a:endParaRPr lang="en-US" b="0" dirty="0"/>
          </a:p>
          <a:p>
            <a:pPr lvl="1">
              <a:defRPr/>
            </a:pPr>
            <a:r>
              <a:rPr lang="en-US" sz="1800" b="0" dirty="0"/>
              <a:t>Address industry’s capability to design, develop, produce, support (product technology obsolescence, replacement of limited-life items, regeneration options for unique manufacturing processes, and conversion to performance specifications at the subsystems, component, and spares levels) , and, if appropriate, restart a program.  </a:t>
            </a:r>
          </a:p>
          <a:p>
            <a:pPr lvl="1">
              <a:defRPr/>
            </a:pPr>
            <a:r>
              <a:rPr lang="en-US" sz="1800" b="0" dirty="0"/>
              <a:t>Address the need for government action necessary to ensure a robust US Industrial and Technical base</a:t>
            </a:r>
          </a:p>
          <a:p>
            <a:pPr lvl="2">
              <a:defRPr/>
            </a:pPr>
            <a:r>
              <a:rPr lang="en-US" sz="1800" b="0" dirty="0"/>
              <a:t>Are new industrial base capabilities required?  US or off-shore manufacturing?</a:t>
            </a:r>
          </a:p>
          <a:p>
            <a:pPr lvl="2">
              <a:defRPr/>
            </a:pPr>
            <a:r>
              <a:rPr lang="en-US" sz="1800" b="0" dirty="0"/>
              <a:t>Diminishing Manufacturing Sources (DMS)</a:t>
            </a:r>
          </a:p>
          <a:p>
            <a:pPr lvl="3">
              <a:defRPr/>
            </a:pPr>
            <a:r>
              <a:rPr lang="en-US" sz="1800" b="0" dirty="0"/>
              <a:t>Do you have sufficient data and data rights for DMS?</a:t>
            </a:r>
          </a:p>
          <a:p>
            <a:pPr marL="285750" lvl="1" indent="-285750">
              <a:spcBef>
                <a:spcPct val="50000"/>
              </a:spcBef>
              <a:defRPr/>
            </a:pPr>
            <a:r>
              <a:rPr lang="en-US" dirty="0"/>
              <a:t>International Cooperation/Foreign Military Sales</a:t>
            </a:r>
          </a:p>
          <a:p>
            <a:pPr lvl="1">
              <a:defRPr/>
            </a:pPr>
            <a:r>
              <a:rPr lang="en-US" sz="1800" b="0" dirty="0"/>
              <a:t>Defense Exportability considered in the design of the system?</a:t>
            </a:r>
          </a:p>
        </p:txBody>
      </p:sp>
      <p:sp>
        <p:nvSpPr>
          <p:cNvPr id="112645" name="TextBox 1"/>
          <p:cNvSpPr txBox="1">
            <a:spLocks noChangeArrowheads="1"/>
          </p:cNvSpPr>
          <p:nvPr/>
        </p:nvSpPr>
        <p:spPr bwMode="auto">
          <a:xfrm>
            <a:off x="2192338" y="6424613"/>
            <a:ext cx="4803775" cy="369887"/>
          </a:xfrm>
          <a:prstGeom prst="rect">
            <a:avLst/>
          </a:prstGeom>
          <a:solidFill>
            <a:srgbClr val="FFFF00"/>
          </a:solidFill>
          <a:ln w="9525">
            <a:solidFill>
              <a:schemeClr val="tx1"/>
            </a:solidFill>
            <a:miter lim="800000"/>
            <a:headEnd/>
            <a:tailEnd/>
          </a:ln>
        </p:spPr>
        <p:txBody>
          <a:bodyPr>
            <a:spAutoFit/>
          </a:bodyPr>
          <a:lstStyle>
            <a:lvl1pPr marL="342900" indent="-342900">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marL="0" lvl="1" algn="ctr">
              <a:spcBef>
                <a:spcPct val="0"/>
              </a:spcBef>
              <a:buClrTx/>
              <a:buSzTx/>
              <a:buFontTx/>
              <a:buNone/>
            </a:pPr>
            <a:r>
              <a:rPr lang="en-US" altLang="en-US" sz="1800" b="0" dirty="0"/>
              <a:t>See Notes section to address these topics</a:t>
            </a:r>
          </a:p>
        </p:txBody>
      </p:sp>
      <p:sp>
        <p:nvSpPr>
          <p:cNvPr id="2" name="Slide Number Placeholder 1"/>
          <p:cNvSpPr>
            <a:spLocks noGrp="1"/>
          </p:cNvSpPr>
          <p:nvPr>
            <p:ph type="sldNum" sz="quarter" idx="11"/>
          </p:nvPr>
        </p:nvSpPr>
        <p:spPr/>
        <p:txBody>
          <a:bodyPr/>
          <a:lstStyle/>
          <a:p>
            <a:pPr>
              <a:defRPr/>
            </a:pPr>
            <a:fld id="{4150CED8-ECFF-4146-AE39-D06ED0197E85}" type="slidenum">
              <a:rPr lang="en-US" altLang="en-US" smtClean="0"/>
              <a:pPr>
                <a:defRPr/>
              </a:pPr>
              <a:t>37</a:t>
            </a:fld>
            <a:endParaRPr lang="en-US" altLang="en-US">
              <a:solidFill>
                <a:schemeClr val="bg2"/>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3" name="Rectangle 2"/>
          <p:cNvSpPr>
            <a:spLocks noGrp="1" noChangeArrowheads="1"/>
          </p:cNvSpPr>
          <p:nvPr>
            <p:ph type="title"/>
          </p:nvPr>
        </p:nvSpPr>
        <p:spPr>
          <a:xfrm>
            <a:off x="1890713" y="0"/>
            <a:ext cx="6916737" cy="1219200"/>
          </a:xfrm>
        </p:spPr>
        <p:txBody>
          <a:bodyPr/>
          <a:lstStyle/>
          <a:p>
            <a:r>
              <a:rPr lang="en-US" altLang="en-US" dirty="0"/>
              <a:t>Software Development</a:t>
            </a:r>
          </a:p>
        </p:txBody>
      </p:sp>
      <p:sp>
        <p:nvSpPr>
          <p:cNvPr id="25604" name="Rectangle 3"/>
          <p:cNvSpPr>
            <a:spLocks noGrp="1" noChangeArrowheads="1"/>
          </p:cNvSpPr>
          <p:nvPr>
            <p:ph type="body" idx="1"/>
          </p:nvPr>
        </p:nvSpPr>
        <p:spPr>
          <a:xfrm>
            <a:off x="395288" y="1255713"/>
            <a:ext cx="8353425" cy="4935537"/>
          </a:xfrm>
        </p:spPr>
        <p:txBody>
          <a:bodyPr/>
          <a:lstStyle/>
          <a:p>
            <a:pPr marL="285750" lvl="1" indent="-285750">
              <a:spcBef>
                <a:spcPts val="600"/>
              </a:spcBef>
              <a:defRPr/>
            </a:pPr>
            <a:r>
              <a:rPr lang="en-US" sz="1800" dirty="0"/>
              <a:t>Address the </a:t>
            </a:r>
            <a:r>
              <a:rPr lang="en-US" sz="1800" dirty="0" err="1"/>
              <a:t>DevSecOps</a:t>
            </a:r>
            <a:r>
              <a:rPr lang="en-US" sz="1800" dirty="0"/>
              <a:t> (or </a:t>
            </a:r>
            <a:r>
              <a:rPr lang="en-US" sz="1800" dirty="0" err="1"/>
              <a:t>DevStarOps</a:t>
            </a:r>
            <a:r>
              <a:rPr lang="en-US" sz="1800" dirty="0"/>
              <a:t>) maturity growth over lifecycle</a:t>
            </a:r>
          </a:p>
          <a:p>
            <a:pPr marL="285750" lvl="1" indent="-285750">
              <a:spcBef>
                <a:spcPts val="600"/>
              </a:spcBef>
              <a:defRPr/>
            </a:pPr>
            <a:r>
              <a:rPr lang="en-US" sz="1800" dirty="0"/>
              <a:t>Address the program implementation of the </a:t>
            </a:r>
            <a:r>
              <a:rPr lang="en-US" sz="1800" dirty="0" err="1"/>
              <a:t>DevSecOps</a:t>
            </a:r>
            <a:r>
              <a:rPr lang="en-US" sz="1800" dirty="0"/>
              <a:t> Design Pillars</a:t>
            </a:r>
          </a:p>
          <a:p>
            <a:pPr marL="285750" lvl="1" indent="-285750">
              <a:spcBef>
                <a:spcPts val="600"/>
              </a:spcBef>
              <a:defRPr/>
            </a:pPr>
            <a:r>
              <a:rPr lang="en-US" sz="1800" dirty="0"/>
              <a:t>Show </a:t>
            </a:r>
            <a:r>
              <a:rPr lang="en-US" sz="1800" dirty="0" err="1"/>
              <a:t>DevSecOps</a:t>
            </a:r>
            <a:r>
              <a:rPr lang="en-US" sz="1800" dirty="0"/>
              <a:t> pipeline and discuss how key elements of software development are being met </a:t>
            </a:r>
          </a:p>
          <a:p>
            <a:pPr marL="623888" lvl="2" indent="-285750">
              <a:spcBef>
                <a:spcPts val="600"/>
              </a:spcBef>
              <a:defRPr/>
            </a:pPr>
            <a:r>
              <a:rPr lang="en-US" sz="1600" b="0" dirty="0"/>
              <a:t>Modern SW dev practices, human centered design, active &amp; committed user engagement, enterprise services/platforms, rapid &amp; </a:t>
            </a:r>
            <a:r>
              <a:rPr lang="en-US" sz="1600" b="0" dirty="0" err="1"/>
              <a:t>interative</a:t>
            </a:r>
            <a:r>
              <a:rPr lang="en-US" sz="1600" b="0" dirty="0"/>
              <a:t> releases, gov’t/industry software teams, automated tools</a:t>
            </a:r>
          </a:p>
          <a:p>
            <a:pPr marL="285750" lvl="1" indent="-285750">
              <a:spcBef>
                <a:spcPts val="600"/>
              </a:spcBef>
              <a:defRPr/>
            </a:pPr>
            <a:endParaRPr lang="en-US" sz="1600" b="0" dirty="0"/>
          </a:p>
        </p:txBody>
      </p:sp>
      <p:sp>
        <p:nvSpPr>
          <p:cNvPr id="2" name="Slide Number Placeholder 1"/>
          <p:cNvSpPr>
            <a:spLocks noGrp="1"/>
          </p:cNvSpPr>
          <p:nvPr>
            <p:ph type="sldNum" sz="quarter" idx="11"/>
          </p:nvPr>
        </p:nvSpPr>
        <p:spPr/>
        <p:txBody>
          <a:bodyPr/>
          <a:lstStyle/>
          <a:p>
            <a:pPr>
              <a:defRPr/>
            </a:pPr>
            <a:fld id="{4150CED8-ECFF-4146-AE39-D06ED0197E85}" type="slidenum">
              <a:rPr lang="en-US" altLang="en-US" smtClean="0"/>
              <a:pPr>
                <a:defRPr/>
              </a:pPr>
              <a:t>38</a:t>
            </a:fld>
            <a:endParaRPr lang="en-US" altLang="en-US">
              <a:solidFill>
                <a:schemeClr val="bg2"/>
              </a:solidFill>
            </a:endParaRPr>
          </a:p>
        </p:txBody>
      </p:sp>
      <p:pic>
        <p:nvPicPr>
          <p:cNvPr id="3" name="Picture 2"/>
          <p:cNvPicPr>
            <a:picLocks noChangeAspect="1"/>
          </p:cNvPicPr>
          <p:nvPr/>
        </p:nvPicPr>
        <p:blipFill>
          <a:blip r:embed="rId3"/>
          <a:stretch>
            <a:fillRect/>
          </a:stretch>
        </p:blipFill>
        <p:spPr>
          <a:xfrm>
            <a:off x="395289" y="3575304"/>
            <a:ext cx="4459128" cy="2782634"/>
          </a:xfrm>
          <a:prstGeom prst="rect">
            <a:avLst/>
          </a:prstGeom>
        </p:spPr>
      </p:pic>
      <p:sp>
        <p:nvSpPr>
          <p:cNvPr id="7" name="object 4"/>
          <p:cNvSpPr/>
          <p:nvPr/>
        </p:nvSpPr>
        <p:spPr>
          <a:xfrm>
            <a:off x="4795569" y="3548804"/>
            <a:ext cx="4185188" cy="2809133"/>
          </a:xfrm>
          <a:prstGeom prst="rect">
            <a:avLst/>
          </a:prstGeom>
          <a:blipFill>
            <a:blip r:embed="rId4" cstate="print"/>
            <a:stretch>
              <a:fillRect/>
            </a:stretch>
          </a:bli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object 11"/>
          <p:cNvSpPr txBox="1"/>
          <p:nvPr/>
        </p:nvSpPr>
        <p:spPr>
          <a:xfrm>
            <a:off x="5057037" y="6351650"/>
            <a:ext cx="3721100" cy="259045"/>
          </a:xfrm>
          <a:prstGeom prst="rect">
            <a:avLst/>
          </a:prstGeom>
          <a:solidFill>
            <a:schemeClr val="tx1"/>
          </a:solidFill>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600" b="0" i="0" u="heavy" strike="noStrike" kern="1200" cap="none" spc="-5" normalizeH="0" baseline="0" noProof="0" dirty="0">
                <a:ln>
                  <a:noFill/>
                </a:ln>
                <a:solidFill>
                  <a:schemeClr val="tx2"/>
                </a:solidFill>
                <a:effectLst/>
                <a:uLnTx/>
                <a:uFill>
                  <a:solidFill>
                    <a:srgbClr val="002060"/>
                  </a:solidFill>
                </a:uFill>
                <a:latin typeface="Calibri"/>
                <a:ea typeface="+mn-ea"/>
                <a:cs typeface="Calibri"/>
                <a:hlinkClick r:id="rId5"/>
              </a:rPr>
              <a:t>DoD </a:t>
            </a:r>
            <a:r>
              <a:rPr kumimoji="0" sz="1600" b="0" i="0" u="heavy" strike="noStrike" kern="1200" cap="none" spc="-10" normalizeH="0" baseline="0" noProof="0" dirty="0">
                <a:ln>
                  <a:noFill/>
                </a:ln>
                <a:solidFill>
                  <a:schemeClr val="tx2"/>
                </a:solidFill>
                <a:effectLst/>
                <a:uLnTx/>
                <a:uFill>
                  <a:solidFill>
                    <a:srgbClr val="002060"/>
                  </a:solidFill>
                </a:uFill>
                <a:latin typeface="Calibri"/>
                <a:ea typeface="+mn-ea"/>
                <a:cs typeface="Calibri"/>
                <a:hlinkClick r:id="rId5"/>
              </a:rPr>
              <a:t>Enterprise </a:t>
            </a:r>
            <a:r>
              <a:rPr kumimoji="0" sz="1600" b="0" i="0" u="heavy" strike="noStrike" kern="1200" cap="none" spc="-5" normalizeH="0" baseline="0" noProof="0" dirty="0">
                <a:ln>
                  <a:noFill/>
                </a:ln>
                <a:solidFill>
                  <a:schemeClr val="tx2"/>
                </a:solidFill>
                <a:effectLst/>
                <a:uLnTx/>
                <a:uFill>
                  <a:solidFill>
                    <a:srgbClr val="002060"/>
                  </a:solidFill>
                </a:uFill>
                <a:latin typeface="Calibri"/>
                <a:ea typeface="+mn-ea"/>
                <a:cs typeface="Calibri"/>
                <a:hlinkClick r:id="rId5"/>
              </a:rPr>
              <a:t>DevSecOps </a:t>
            </a:r>
            <a:r>
              <a:rPr kumimoji="0" sz="1600" b="0" i="0" u="heavy" strike="noStrike" kern="1200" cap="none" spc="-15" normalizeH="0" baseline="0" noProof="0" dirty="0">
                <a:ln>
                  <a:noFill/>
                </a:ln>
                <a:solidFill>
                  <a:schemeClr val="tx2"/>
                </a:solidFill>
                <a:effectLst/>
                <a:uLnTx/>
                <a:uFill>
                  <a:solidFill>
                    <a:srgbClr val="002060"/>
                  </a:solidFill>
                </a:uFill>
                <a:latin typeface="Calibri"/>
                <a:ea typeface="+mn-ea"/>
                <a:cs typeface="Calibri"/>
                <a:hlinkClick r:id="rId5"/>
              </a:rPr>
              <a:t>Reference</a:t>
            </a:r>
            <a:r>
              <a:rPr kumimoji="0" sz="1600" b="0" i="0" u="heavy" strike="noStrike" kern="1200" cap="none" spc="75" normalizeH="0" baseline="0" noProof="0" dirty="0">
                <a:ln>
                  <a:noFill/>
                </a:ln>
                <a:solidFill>
                  <a:schemeClr val="tx2"/>
                </a:solidFill>
                <a:effectLst/>
                <a:uLnTx/>
                <a:uFill>
                  <a:solidFill>
                    <a:srgbClr val="002060"/>
                  </a:solidFill>
                </a:uFill>
                <a:latin typeface="Calibri"/>
                <a:ea typeface="+mn-ea"/>
                <a:cs typeface="Calibri"/>
                <a:hlinkClick r:id="rId5"/>
              </a:rPr>
              <a:t> </a:t>
            </a:r>
            <a:r>
              <a:rPr kumimoji="0" sz="1600" b="0" i="0" u="heavy" strike="noStrike" kern="1200" cap="none" spc="-5" normalizeH="0" baseline="0" noProof="0" dirty="0">
                <a:ln>
                  <a:noFill/>
                </a:ln>
                <a:solidFill>
                  <a:schemeClr val="tx2"/>
                </a:solidFill>
                <a:effectLst/>
                <a:uLnTx/>
                <a:uFill>
                  <a:solidFill>
                    <a:srgbClr val="002060"/>
                  </a:solidFill>
                </a:uFill>
                <a:latin typeface="Calibri"/>
                <a:ea typeface="+mn-ea"/>
                <a:cs typeface="Calibri"/>
                <a:hlinkClick r:id="rId5"/>
              </a:rPr>
              <a:t>Design</a:t>
            </a:r>
            <a:endParaRPr kumimoji="0" sz="1600" b="0" i="0" u="none" strike="noStrike" kern="1200" cap="none" spc="0" normalizeH="0" baseline="0" noProof="0" dirty="0">
              <a:ln>
                <a:noFill/>
              </a:ln>
              <a:solidFill>
                <a:schemeClr val="tx2"/>
              </a:solidFill>
              <a:effectLst/>
              <a:uLnTx/>
              <a:uFillTx/>
              <a:latin typeface="Calibri"/>
              <a:ea typeface="+mn-ea"/>
              <a:cs typeface="Calibri"/>
            </a:endParaRPr>
          </a:p>
        </p:txBody>
      </p:sp>
    </p:spTree>
    <p:extLst>
      <p:ext uri="{BB962C8B-B14F-4D97-AF65-F5344CB8AC3E}">
        <p14:creationId xmlns:p14="http://schemas.microsoft.com/office/powerpoint/2010/main" val="40888890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2"/>
          <p:cNvSpPr>
            <a:spLocks noGrp="1" noChangeArrowheads="1"/>
          </p:cNvSpPr>
          <p:nvPr>
            <p:ph type="title"/>
          </p:nvPr>
        </p:nvSpPr>
        <p:spPr>
          <a:xfrm>
            <a:off x="1863852" y="77788"/>
            <a:ext cx="6934200" cy="914400"/>
          </a:xfrm>
        </p:spPr>
        <p:txBody>
          <a:bodyPr/>
          <a:lstStyle/>
          <a:p>
            <a:br>
              <a:rPr lang="en-US" altLang="en-US" sz="3200" dirty="0"/>
            </a:br>
            <a:r>
              <a:rPr lang="en-US" altLang="en-US" sz="2800" dirty="0"/>
              <a:t>Additional Acquisition  Topics</a:t>
            </a:r>
            <a:br>
              <a:rPr lang="en-US" altLang="en-US" sz="3200" dirty="0"/>
            </a:br>
            <a:r>
              <a:rPr lang="en-US" altLang="en-US" sz="2000" dirty="0"/>
              <a:t>(if not addressed elsewhere)</a:t>
            </a:r>
          </a:p>
        </p:txBody>
      </p:sp>
      <p:sp>
        <p:nvSpPr>
          <p:cNvPr id="557059" name="Rectangle 3"/>
          <p:cNvSpPr>
            <a:spLocks noGrp="1" noChangeArrowheads="1"/>
          </p:cNvSpPr>
          <p:nvPr>
            <p:ph type="body" idx="1"/>
          </p:nvPr>
        </p:nvSpPr>
        <p:spPr>
          <a:xfrm>
            <a:off x="685800" y="1344168"/>
            <a:ext cx="7772400" cy="5180457"/>
          </a:xfrm>
        </p:spPr>
        <p:txBody>
          <a:bodyPr/>
          <a:lstStyle/>
          <a:p>
            <a:pPr>
              <a:lnSpc>
                <a:spcPct val="90000"/>
              </a:lnSpc>
              <a:spcBef>
                <a:spcPts val="600"/>
              </a:spcBef>
              <a:defRPr/>
            </a:pPr>
            <a:r>
              <a:rPr lang="en-US" sz="1400" dirty="0"/>
              <a:t>Program Protection Planning</a:t>
            </a:r>
          </a:p>
          <a:p>
            <a:pPr lvl="1">
              <a:lnSpc>
                <a:spcPct val="90000"/>
              </a:lnSpc>
              <a:spcBef>
                <a:spcPts val="600"/>
              </a:spcBef>
              <a:defRPr/>
            </a:pPr>
            <a:r>
              <a:rPr lang="en-US" sz="1400" b="0" dirty="0"/>
              <a:t>Anti-Tamper</a:t>
            </a:r>
          </a:p>
          <a:p>
            <a:pPr lvl="1">
              <a:lnSpc>
                <a:spcPct val="90000"/>
              </a:lnSpc>
              <a:spcBef>
                <a:spcPts val="600"/>
              </a:spcBef>
              <a:defRPr/>
            </a:pPr>
            <a:r>
              <a:rPr lang="en-US" sz="1400" b="0" i="1" dirty="0"/>
              <a:t>Protection of Critical Program Information</a:t>
            </a:r>
            <a:endParaRPr lang="en-US" sz="1400" b="0" dirty="0"/>
          </a:p>
          <a:p>
            <a:pPr>
              <a:lnSpc>
                <a:spcPct val="90000"/>
              </a:lnSpc>
              <a:spcBef>
                <a:spcPts val="600"/>
              </a:spcBef>
              <a:defRPr/>
            </a:pPr>
            <a:r>
              <a:rPr lang="en-US" sz="1400" dirty="0"/>
              <a:t>Information Assurance </a:t>
            </a:r>
          </a:p>
          <a:p>
            <a:pPr>
              <a:lnSpc>
                <a:spcPct val="90000"/>
              </a:lnSpc>
              <a:spcBef>
                <a:spcPts val="600"/>
              </a:spcBef>
              <a:defRPr/>
            </a:pPr>
            <a:r>
              <a:rPr lang="en-US" sz="1400" dirty="0">
                <a:cs typeface="Times New Roman" pitchFamily="18" charset="0"/>
              </a:rPr>
              <a:t>Trusted Foundry</a:t>
            </a:r>
          </a:p>
          <a:p>
            <a:pPr>
              <a:lnSpc>
                <a:spcPct val="90000"/>
              </a:lnSpc>
              <a:spcBef>
                <a:spcPts val="600"/>
              </a:spcBef>
              <a:defRPr/>
            </a:pPr>
            <a:r>
              <a:rPr lang="en-US" sz="1400" dirty="0"/>
              <a:t>Clinger Cohen Act Certification progress (CCA)</a:t>
            </a:r>
          </a:p>
          <a:p>
            <a:pPr>
              <a:lnSpc>
                <a:spcPct val="90000"/>
              </a:lnSpc>
              <a:spcBef>
                <a:spcPts val="600"/>
              </a:spcBef>
              <a:defRPr/>
            </a:pPr>
            <a:r>
              <a:rPr lang="en-US" sz="1400" dirty="0"/>
              <a:t>Environmental &amp; Manufacturing/Quality Engineering	</a:t>
            </a:r>
          </a:p>
          <a:p>
            <a:pPr>
              <a:lnSpc>
                <a:spcPct val="90000"/>
              </a:lnSpc>
              <a:spcBef>
                <a:spcPts val="600"/>
              </a:spcBef>
              <a:defRPr/>
            </a:pPr>
            <a:r>
              <a:rPr lang="en-US" sz="1400" dirty="0">
                <a:cs typeface="Arial" charset="0"/>
              </a:rPr>
              <a:t>Interdependencies/Interoperability					</a:t>
            </a:r>
          </a:p>
          <a:p>
            <a:pPr>
              <a:lnSpc>
                <a:spcPct val="90000"/>
              </a:lnSpc>
              <a:spcBef>
                <a:spcPts val="600"/>
              </a:spcBef>
              <a:defRPr/>
            </a:pPr>
            <a:r>
              <a:rPr lang="en-US" sz="1400" dirty="0"/>
              <a:t>Information Technology		</a:t>
            </a:r>
            <a:endParaRPr lang="en-US" sz="1400" b="0" dirty="0">
              <a:cs typeface="Arial" charset="0"/>
            </a:endParaRPr>
          </a:p>
          <a:p>
            <a:pPr>
              <a:lnSpc>
                <a:spcPct val="90000"/>
              </a:lnSpc>
              <a:spcBef>
                <a:spcPts val="600"/>
              </a:spcBef>
              <a:defRPr/>
            </a:pPr>
            <a:r>
              <a:rPr lang="en-US" sz="1400" dirty="0"/>
              <a:t>Human Systems Integration 		 </a:t>
            </a:r>
          </a:p>
          <a:p>
            <a:pPr>
              <a:lnSpc>
                <a:spcPct val="90000"/>
              </a:lnSpc>
              <a:spcBef>
                <a:spcPts val="600"/>
              </a:spcBef>
              <a:defRPr/>
            </a:pPr>
            <a:r>
              <a:rPr lang="en-US" sz="1400" dirty="0"/>
              <a:t>Environment, Safety, Occupational Health	 </a:t>
            </a:r>
          </a:p>
          <a:p>
            <a:pPr>
              <a:lnSpc>
                <a:spcPct val="90000"/>
              </a:lnSpc>
              <a:spcBef>
                <a:spcPts val="600"/>
              </a:spcBef>
              <a:defRPr/>
            </a:pPr>
            <a:r>
              <a:rPr lang="en-US" sz="1400" dirty="0"/>
              <a:t>Spectrum Management/Supportability	</a:t>
            </a:r>
          </a:p>
          <a:p>
            <a:pPr>
              <a:lnSpc>
                <a:spcPct val="90000"/>
              </a:lnSpc>
              <a:spcBef>
                <a:spcPts val="600"/>
              </a:spcBef>
              <a:defRPr/>
            </a:pPr>
            <a:r>
              <a:rPr lang="en-US" sz="1400" dirty="0"/>
              <a:t>Integrated Digital Environment Management (</a:t>
            </a:r>
            <a:r>
              <a:rPr lang="en-US" sz="1100" dirty="0"/>
              <a:t>may address in the data rights section)</a:t>
            </a:r>
          </a:p>
          <a:p>
            <a:pPr>
              <a:lnSpc>
                <a:spcPct val="90000"/>
              </a:lnSpc>
              <a:spcBef>
                <a:spcPts val="600"/>
              </a:spcBef>
              <a:defRPr/>
            </a:pPr>
            <a:r>
              <a:rPr lang="en-US" sz="1400" dirty="0"/>
              <a:t>Government Furnished Equipment/Property	</a:t>
            </a:r>
          </a:p>
          <a:p>
            <a:pPr>
              <a:lnSpc>
                <a:spcPct val="90000"/>
              </a:lnSpc>
              <a:spcBef>
                <a:spcPts val="600"/>
              </a:spcBef>
              <a:defRPr/>
            </a:pPr>
            <a:r>
              <a:rPr lang="en-US" sz="1400" dirty="0"/>
              <a:t>Modeling and Simulation		</a:t>
            </a:r>
          </a:p>
          <a:p>
            <a:pPr>
              <a:lnSpc>
                <a:spcPct val="90000"/>
              </a:lnSpc>
              <a:spcBef>
                <a:spcPts val="600"/>
              </a:spcBef>
              <a:defRPr/>
            </a:pPr>
            <a:r>
              <a:rPr lang="en-US" sz="1400" dirty="0">
                <a:cs typeface="Times New Roman" pitchFamily="18" charset="0"/>
              </a:rPr>
              <a:t>Corrosion Control</a:t>
            </a:r>
          </a:p>
          <a:p>
            <a:pPr>
              <a:lnSpc>
                <a:spcPct val="90000"/>
              </a:lnSpc>
              <a:spcBef>
                <a:spcPts val="600"/>
              </a:spcBef>
              <a:defRPr/>
            </a:pPr>
            <a:r>
              <a:rPr lang="en-US" sz="1400" dirty="0">
                <a:cs typeface="Times New Roman" pitchFamily="18" charset="0"/>
              </a:rPr>
              <a:t>Intelligence Mission Data (IMD)</a:t>
            </a:r>
          </a:p>
          <a:p>
            <a:pPr>
              <a:lnSpc>
                <a:spcPct val="90000"/>
              </a:lnSpc>
              <a:spcBef>
                <a:spcPts val="600"/>
              </a:spcBef>
              <a:defRPr/>
            </a:pPr>
            <a:r>
              <a:rPr lang="en-US" sz="1400" dirty="0">
                <a:cs typeface="Times New Roman" pitchFamily="18" charset="0"/>
              </a:rPr>
              <a:t>General Equipment Valuation (MS C)</a:t>
            </a:r>
          </a:p>
          <a:p>
            <a:pPr>
              <a:lnSpc>
                <a:spcPct val="90000"/>
              </a:lnSpc>
              <a:spcBef>
                <a:spcPts val="600"/>
              </a:spcBef>
              <a:defRPr/>
            </a:pPr>
            <a:r>
              <a:rPr lang="en-US" sz="1400" dirty="0">
                <a:cs typeface="Times New Roman" pitchFamily="18" charset="0"/>
              </a:rPr>
              <a:t>Multi-year procurement			 			</a:t>
            </a:r>
            <a:r>
              <a:rPr lang="en-US" sz="1200" dirty="0">
                <a:cs typeface="Times New Roman" pitchFamily="18" charset="0"/>
              </a:rPr>
              <a:t>			</a:t>
            </a:r>
            <a:endParaRPr lang="en-US" sz="1200" dirty="0"/>
          </a:p>
        </p:txBody>
      </p:sp>
      <p:sp>
        <p:nvSpPr>
          <p:cNvPr id="2" name="Slide Number Placeholder 1"/>
          <p:cNvSpPr>
            <a:spLocks noGrp="1"/>
          </p:cNvSpPr>
          <p:nvPr>
            <p:ph type="sldNum" sz="quarter" idx="11"/>
          </p:nvPr>
        </p:nvSpPr>
        <p:spPr/>
        <p:txBody>
          <a:bodyPr/>
          <a:lstStyle/>
          <a:p>
            <a:pPr>
              <a:defRPr/>
            </a:pPr>
            <a:fld id="{4150CED8-ECFF-4146-AE39-D06ED0197E85}" type="slidenum">
              <a:rPr lang="en-US" altLang="en-US" smtClean="0"/>
              <a:pPr>
                <a:defRPr/>
              </a:pPr>
              <a:t>39</a:t>
            </a:fld>
            <a:endParaRPr lang="en-US" altLang="en-US">
              <a:solidFill>
                <a:schemeClr val="bg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050"/>
          <p:cNvSpPr txBox="1">
            <a:spLocks noChangeArrowheads="1"/>
          </p:cNvSpPr>
          <p:nvPr/>
        </p:nvSpPr>
        <p:spPr bwMode="auto">
          <a:xfrm>
            <a:off x="4724400" y="1273175"/>
            <a:ext cx="4418013"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lnSpc>
                <a:spcPct val="80000"/>
              </a:lnSpc>
              <a:spcBef>
                <a:spcPct val="0"/>
              </a:spcBef>
              <a:buClrTx/>
              <a:buSzTx/>
              <a:buFontTx/>
              <a:buNone/>
            </a:pPr>
            <a:r>
              <a:rPr lang="en-US" altLang="en-US">
                <a:solidFill>
                  <a:schemeClr val="tx2"/>
                </a:solidFill>
              </a:rPr>
              <a:t>Decision Authority</a:t>
            </a:r>
          </a:p>
          <a:p>
            <a:pPr algn="ctr">
              <a:lnSpc>
                <a:spcPct val="80000"/>
              </a:lnSpc>
              <a:spcBef>
                <a:spcPct val="0"/>
              </a:spcBef>
              <a:buClrTx/>
              <a:buSzTx/>
              <a:buFontTx/>
              <a:buNone/>
            </a:pPr>
            <a:endParaRPr lang="en-US" altLang="en-US" sz="1600" b="0">
              <a:solidFill>
                <a:schemeClr val="tx2"/>
              </a:solidFill>
            </a:endParaRPr>
          </a:p>
        </p:txBody>
      </p:sp>
      <p:sp>
        <p:nvSpPr>
          <p:cNvPr id="40963" name="Text Box 2051"/>
          <p:cNvSpPr txBox="1">
            <a:spLocks noChangeArrowheads="1"/>
          </p:cNvSpPr>
          <p:nvPr/>
        </p:nvSpPr>
        <p:spPr bwMode="auto">
          <a:xfrm>
            <a:off x="4724400" y="4067175"/>
            <a:ext cx="4419600" cy="254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lnSpc>
                <a:spcPct val="90000"/>
              </a:lnSpc>
              <a:spcBef>
                <a:spcPct val="0"/>
              </a:spcBef>
              <a:buClrTx/>
              <a:buSzTx/>
              <a:buFontTx/>
              <a:buNone/>
            </a:pPr>
            <a:r>
              <a:rPr lang="en-US" altLang="en-US" dirty="0">
                <a:solidFill>
                  <a:schemeClr val="tx2"/>
                </a:solidFill>
              </a:rPr>
              <a:t>Strategy</a:t>
            </a:r>
          </a:p>
          <a:p>
            <a:pPr algn="ctr">
              <a:lnSpc>
                <a:spcPct val="70000"/>
              </a:lnSpc>
              <a:spcAft>
                <a:spcPct val="20000"/>
              </a:spcAft>
              <a:buClrTx/>
              <a:buSzTx/>
              <a:buFontTx/>
              <a:buNone/>
            </a:pPr>
            <a:r>
              <a:rPr lang="en-US" altLang="en-US" sz="1600" b="0" dirty="0">
                <a:solidFill>
                  <a:schemeClr val="tx2"/>
                </a:solidFill>
              </a:rPr>
              <a:t>Competitive or sole source</a:t>
            </a:r>
          </a:p>
          <a:p>
            <a:pPr algn="ctr">
              <a:lnSpc>
                <a:spcPct val="70000"/>
              </a:lnSpc>
              <a:spcAft>
                <a:spcPct val="20000"/>
              </a:spcAft>
              <a:buClrTx/>
              <a:buSzTx/>
              <a:buFontTx/>
              <a:buNone/>
            </a:pPr>
            <a:r>
              <a:rPr lang="en-US" altLang="en-US" sz="1600" b="0" dirty="0">
                <a:solidFill>
                  <a:schemeClr val="tx2"/>
                </a:solidFill>
              </a:rPr>
              <a:t>Incremental</a:t>
            </a:r>
          </a:p>
          <a:p>
            <a:pPr algn="ctr">
              <a:lnSpc>
                <a:spcPct val="90000"/>
              </a:lnSpc>
              <a:spcBef>
                <a:spcPct val="0"/>
              </a:spcBef>
              <a:buClrTx/>
              <a:buSzTx/>
              <a:buFontTx/>
              <a:buNone/>
            </a:pPr>
            <a:r>
              <a:rPr lang="en-US" altLang="en-US" sz="1600" b="0" dirty="0">
                <a:solidFill>
                  <a:schemeClr val="tx2"/>
                </a:solidFill>
              </a:rPr>
              <a:t>Contract Type – </a:t>
            </a:r>
            <a:endParaRPr lang="en-US" altLang="en-US" sz="1600" dirty="0">
              <a:solidFill>
                <a:schemeClr val="tx2"/>
              </a:solidFill>
            </a:endParaRPr>
          </a:p>
          <a:p>
            <a:pPr algn="ctr">
              <a:lnSpc>
                <a:spcPct val="90000"/>
              </a:lnSpc>
              <a:spcBef>
                <a:spcPct val="20000"/>
              </a:spcBef>
              <a:buClrTx/>
              <a:buSzTx/>
              <a:buFontTx/>
              <a:buNone/>
            </a:pPr>
            <a:r>
              <a:rPr lang="en-US" altLang="en-US" sz="1600" b="0" dirty="0">
                <a:solidFill>
                  <a:schemeClr val="tx2"/>
                </a:solidFill>
              </a:rPr>
              <a:t>Estimated Contract Award – </a:t>
            </a:r>
          </a:p>
          <a:p>
            <a:pPr algn="ctr">
              <a:lnSpc>
                <a:spcPct val="90000"/>
              </a:lnSpc>
              <a:spcBef>
                <a:spcPct val="20000"/>
              </a:spcBef>
              <a:buClrTx/>
              <a:buSzTx/>
              <a:buFontTx/>
              <a:buNone/>
            </a:pPr>
            <a:r>
              <a:rPr lang="en-US" altLang="en-US" sz="1600" b="0" dirty="0">
                <a:solidFill>
                  <a:schemeClr val="tx2"/>
                </a:solidFill>
              </a:rPr>
              <a:t>Schedule 		MS A – </a:t>
            </a:r>
          </a:p>
          <a:p>
            <a:pPr algn="ctr">
              <a:lnSpc>
                <a:spcPct val="90000"/>
              </a:lnSpc>
              <a:spcBef>
                <a:spcPct val="20000"/>
              </a:spcBef>
              <a:buClrTx/>
              <a:buSzTx/>
              <a:buFontTx/>
              <a:buNone/>
            </a:pPr>
            <a:r>
              <a:rPr lang="en-US" altLang="en-US" sz="1600" b="0" dirty="0">
                <a:solidFill>
                  <a:schemeClr val="tx2"/>
                </a:solidFill>
              </a:rPr>
              <a:t>		MS B – </a:t>
            </a:r>
          </a:p>
          <a:p>
            <a:pPr algn="ctr">
              <a:spcBef>
                <a:spcPct val="0"/>
              </a:spcBef>
              <a:buClrTx/>
              <a:buSzTx/>
              <a:buFontTx/>
              <a:buNone/>
            </a:pPr>
            <a:r>
              <a:rPr lang="en-US" altLang="en-US" sz="1600" b="0" dirty="0">
                <a:solidFill>
                  <a:schemeClr val="tx2"/>
                </a:solidFill>
              </a:rPr>
              <a:t>		IOC – </a:t>
            </a:r>
          </a:p>
          <a:p>
            <a:pPr algn="ctr">
              <a:lnSpc>
                <a:spcPct val="90000"/>
              </a:lnSpc>
              <a:spcBef>
                <a:spcPct val="0"/>
              </a:spcBef>
              <a:buClrTx/>
              <a:buSzTx/>
              <a:buFontTx/>
              <a:buNone/>
            </a:pPr>
            <a:endParaRPr lang="en-US" altLang="en-US" sz="1600" b="0" dirty="0">
              <a:solidFill>
                <a:schemeClr val="tx2"/>
              </a:solidFill>
            </a:endParaRPr>
          </a:p>
        </p:txBody>
      </p:sp>
      <p:sp>
        <p:nvSpPr>
          <p:cNvPr id="40964" name="Text Box 2052"/>
          <p:cNvSpPr txBox="1">
            <a:spLocks noChangeArrowheads="1"/>
          </p:cNvSpPr>
          <p:nvPr/>
        </p:nvSpPr>
        <p:spPr bwMode="auto">
          <a:xfrm>
            <a:off x="1825625" y="119063"/>
            <a:ext cx="6913563"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r">
              <a:spcBef>
                <a:spcPct val="0"/>
              </a:spcBef>
              <a:buClrTx/>
              <a:buSzTx/>
              <a:buFontTx/>
              <a:buNone/>
            </a:pPr>
            <a:r>
              <a:rPr lang="en-US" altLang="en-US" sz="2800" i="1" dirty="0">
                <a:solidFill>
                  <a:srgbClr val="002060"/>
                </a:solidFill>
              </a:rPr>
              <a:t>Program X Structure</a:t>
            </a:r>
          </a:p>
          <a:p>
            <a:pPr algn="r">
              <a:spcBef>
                <a:spcPct val="0"/>
              </a:spcBef>
              <a:buClrTx/>
              <a:buSzTx/>
              <a:buFontTx/>
              <a:buNone/>
            </a:pPr>
            <a:r>
              <a:rPr lang="en-US" altLang="en-US" sz="2800" i="1" dirty="0">
                <a:solidFill>
                  <a:srgbClr val="002060"/>
                </a:solidFill>
              </a:rPr>
              <a:t> </a:t>
            </a:r>
            <a:r>
              <a:rPr lang="en-US" altLang="en-US" sz="2400" i="1" dirty="0">
                <a:solidFill>
                  <a:srgbClr val="002060"/>
                </a:solidFill>
              </a:rPr>
              <a:t>(“Strategy on a page”)</a:t>
            </a:r>
            <a:endParaRPr lang="en-US" altLang="en-US" sz="2800" i="1" dirty="0">
              <a:solidFill>
                <a:srgbClr val="002060"/>
              </a:solidFill>
            </a:endParaRPr>
          </a:p>
        </p:txBody>
      </p:sp>
      <p:sp>
        <p:nvSpPr>
          <p:cNvPr id="40965" name="Text Box 2053"/>
          <p:cNvSpPr txBox="1">
            <a:spLocks noChangeArrowheads="1"/>
          </p:cNvSpPr>
          <p:nvPr/>
        </p:nvSpPr>
        <p:spPr bwMode="auto">
          <a:xfrm>
            <a:off x="203200" y="4105275"/>
            <a:ext cx="4321175" cy="157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lnSpc>
                <a:spcPct val="80000"/>
              </a:lnSpc>
              <a:buClrTx/>
              <a:buSzTx/>
              <a:buFontTx/>
              <a:buNone/>
            </a:pPr>
            <a:r>
              <a:rPr lang="en-US" altLang="en-US">
                <a:solidFill>
                  <a:schemeClr val="tx2"/>
                </a:solidFill>
              </a:rPr>
              <a:t>Financial Data</a:t>
            </a:r>
          </a:p>
          <a:p>
            <a:pPr algn="ctr">
              <a:lnSpc>
                <a:spcPct val="80000"/>
              </a:lnSpc>
              <a:buClrTx/>
              <a:buSzTx/>
              <a:buFontTx/>
              <a:buNone/>
            </a:pPr>
            <a:r>
              <a:rPr lang="en-US" altLang="en-US" sz="1600" b="0">
                <a:solidFill>
                  <a:schemeClr val="tx2"/>
                </a:solidFill>
              </a:rPr>
              <a:t>Est. Contract Value (Pre-EMD) -</a:t>
            </a:r>
            <a:endParaRPr lang="en-US" altLang="en-US" sz="1600" b="0"/>
          </a:p>
          <a:p>
            <a:pPr algn="ctr">
              <a:spcBef>
                <a:spcPct val="25000"/>
              </a:spcBef>
              <a:buClrTx/>
              <a:buSzTx/>
              <a:buFontTx/>
              <a:buNone/>
            </a:pPr>
            <a:r>
              <a:rPr lang="en-US" altLang="en-US" sz="1600" b="0"/>
              <a:t>Est. Total Program (qty) - $</a:t>
            </a:r>
          </a:p>
          <a:p>
            <a:pPr algn="ctr">
              <a:spcBef>
                <a:spcPct val="25000"/>
              </a:spcBef>
              <a:buClrTx/>
              <a:buSzTx/>
              <a:buFontTx/>
              <a:buNone/>
            </a:pPr>
            <a:r>
              <a:rPr lang="en-US" altLang="en-US" sz="1600" b="0">
                <a:solidFill>
                  <a:schemeClr val="tx2"/>
                </a:solidFill>
              </a:rPr>
              <a:t>Fund Type (Pre-EMD) – e.g.., 3600</a:t>
            </a:r>
          </a:p>
          <a:p>
            <a:pPr algn="ctr">
              <a:spcBef>
                <a:spcPct val="25000"/>
              </a:spcBef>
              <a:buClrTx/>
              <a:buSzTx/>
              <a:buFontTx/>
              <a:buNone/>
            </a:pPr>
            <a:r>
              <a:rPr lang="en-US" altLang="en-US" sz="1600" b="0">
                <a:solidFill>
                  <a:schemeClr val="tx2"/>
                </a:solidFill>
              </a:rPr>
              <a:t>New Start (Congressional) – </a:t>
            </a:r>
          </a:p>
        </p:txBody>
      </p:sp>
      <p:sp>
        <p:nvSpPr>
          <p:cNvPr id="40966" name="Line 2054"/>
          <p:cNvSpPr>
            <a:spLocks noChangeShapeType="1"/>
          </p:cNvSpPr>
          <p:nvPr/>
        </p:nvSpPr>
        <p:spPr bwMode="auto">
          <a:xfrm>
            <a:off x="4572000" y="1304925"/>
            <a:ext cx="0" cy="5181600"/>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67" name="Line 2055"/>
          <p:cNvSpPr>
            <a:spLocks noChangeShapeType="1"/>
          </p:cNvSpPr>
          <p:nvPr/>
        </p:nvSpPr>
        <p:spPr bwMode="auto">
          <a:xfrm flipV="1">
            <a:off x="0" y="3995738"/>
            <a:ext cx="9144000" cy="0"/>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68" name="Text Box 2056"/>
          <p:cNvSpPr txBox="1">
            <a:spLocks noChangeArrowheads="1"/>
          </p:cNvSpPr>
          <p:nvPr/>
        </p:nvSpPr>
        <p:spPr bwMode="auto">
          <a:xfrm>
            <a:off x="203200" y="1231900"/>
            <a:ext cx="4445000" cy="303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buClrTx/>
              <a:buSzTx/>
              <a:buFontTx/>
              <a:buNone/>
            </a:pPr>
            <a:r>
              <a:rPr lang="en-US" altLang="en-US">
                <a:solidFill>
                  <a:schemeClr val="tx2"/>
                </a:solidFill>
              </a:rPr>
              <a:t>Requirements/Direction</a:t>
            </a:r>
          </a:p>
          <a:p>
            <a:pPr algn="ctr">
              <a:lnSpc>
                <a:spcPct val="80000"/>
              </a:lnSpc>
              <a:buClrTx/>
              <a:buSzTx/>
              <a:buFontTx/>
              <a:buNone/>
            </a:pPr>
            <a:r>
              <a:rPr lang="en-US" altLang="en-US" sz="1600" b="0">
                <a:solidFill>
                  <a:schemeClr val="tx2"/>
                </a:solidFill>
              </a:rPr>
              <a:t>Using Organization(s) - </a:t>
            </a:r>
          </a:p>
          <a:p>
            <a:pPr algn="ctr">
              <a:spcBef>
                <a:spcPct val="20000"/>
              </a:spcBef>
              <a:buClrTx/>
              <a:buSzTx/>
              <a:buFontTx/>
              <a:buNone/>
            </a:pPr>
            <a:r>
              <a:rPr lang="en-US" altLang="en-US" sz="1600" b="0">
                <a:solidFill>
                  <a:schemeClr val="tx2"/>
                </a:solidFill>
              </a:rPr>
              <a:t>Capabilities Document –  </a:t>
            </a:r>
            <a:r>
              <a:rPr lang="en-US" altLang="en-US" sz="1600" b="0"/>
              <a:t>ICD, CDD, CPD </a:t>
            </a:r>
            <a:endParaRPr lang="en-US" altLang="en-US" sz="1600" b="0">
              <a:solidFill>
                <a:schemeClr val="tx2"/>
              </a:solidFill>
            </a:endParaRPr>
          </a:p>
          <a:p>
            <a:pPr algn="ctr">
              <a:spcBef>
                <a:spcPct val="20000"/>
              </a:spcBef>
              <a:buClrTx/>
              <a:buSzTx/>
              <a:buFontTx/>
              <a:buNone/>
            </a:pPr>
            <a:r>
              <a:rPr lang="en-US" altLang="en-US" sz="1600" b="0">
                <a:solidFill>
                  <a:schemeClr val="tx2"/>
                </a:solidFill>
              </a:rPr>
              <a:t>Joint requirement </a:t>
            </a:r>
            <a:r>
              <a:rPr lang="en-US" altLang="en-US" sz="2400" b="0"/>
              <a:t> </a:t>
            </a:r>
          </a:p>
          <a:p>
            <a:pPr algn="ctr">
              <a:spcBef>
                <a:spcPct val="30000"/>
              </a:spcBef>
              <a:buClrTx/>
              <a:buSzTx/>
              <a:buFontTx/>
              <a:buNone/>
            </a:pPr>
            <a:r>
              <a:rPr lang="en-US" altLang="en-US" sz="1600" b="0">
                <a:solidFill>
                  <a:schemeClr val="tx2"/>
                </a:solidFill>
              </a:rPr>
              <a:t>FMS</a:t>
            </a:r>
          </a:p>
          <a:p>
            <a:pPr algn="ctr">
              <a:spcBef>
                <a:spcPct val="30000"/>
              </a:spcBef>
              <a:buClrTx/>
              <a:buSzTx/>
              <a:buFontTx/>
              <a:buNone/>
            </a:pPr>
            <a:r>
              <a:rPr lang="en-US" altLang="en-US" sz="1600" b="0">
                <a:solidFill>
                  <a:schemeClr val="tx2"/>
                </a:solidFill>
              </a:rPr>
              <a:t>Technical Risk </a:t>
            </a:r>
          </a:p>
          <a:p>
            <a:pPr algn="ctr">
              <a:spcBef>
                <a:spcPct val="30000"/>
              </a:spcBef>
              <a:buClrTx/>
              <a:buSzTx/>
              <a:buFontTx/>
              <a:buNone/>
            </a:pPr>
            <a:r>
              <a:rPr lang="en-US" altLang="en-US" sz="1600" b="0">
                <a:solidFill>
                  <a:schemeClr val="tx2"/>
                </a:solidFill>
              </a:rPr>
              <a:t>ADM</a:t>
            </a:r>
          </a:p>
          <a:p>
            <a:pPr algn="ctr">
              <a:buClrTx/>
              <a:buSzTx/>
              <a:buFontTx/>
              <a:buNone/>
            </a:pPr>
            <a:endParaRPr lang="en-US" altLang="en-US" sz="1600" b="0">
              <a:solidFill>
                <a:schemeClr val="tx2"/>
              </a:solidFill>
            </a:endParaRPr>
          </a:p>
          <a:p>
            <a:pPr algn="ctr">
              <a:lnSpc>
                <a:spcPct val="50000"/>
              </a:lnSpc>
              <a:buClrTx/>
              <a:buSzTx/>
              <a:buFontTx/>
              <a:buNone/>
            </a:pPr>
            <a:r>
              <a:rPr lang="en-US" altLang="en-US" sz="1600" b="0">
                <a:solidFill>
                  <a:schemeClr val="tx2"/>
                </a:solidFill>
              </a:rPr>
              <a:t>		</a:t>
            </a:r>
          </a:p>
        </p:txBody>
      </p:sp>
      <p:sp>
        <p:nvSpPr>
          <p:cNvPr id="2" name="Slide Number Placeholder 1"/>
          <p:cNvSpPr>
            <a:spLocks noGrp="1"/>
          </p:cNvSpPr>
          <p:nvPr>
            <p:ph type="sldNum" sz="quarter" idx="11"/>
          </p:nvPr>
        </p:nvSpPr>
        <p:spPr/>
        <p:txBody>
          <a:bodyPr/>
          <a:lstStyle/>
          <a:p>
            <a:pPr>
              <a:defRPr/>
            </a:pPr>
            <a:fld id="{899C0BFA-3757-4328-9051-EEFC4EF460FF}" type="slidenum">
              <a:rPr lang="en-US" altLang="en-US" smtClean="0"/>
              <a:pPr>
                <a:defRPr/>
              </a:pPr>
              <a:t>4</a:t>
            </a:fld>
            <a:endParaRPr lang="en-US" altLang="en-US">
              <a:solidFill>
                <a:schemeClr val="bg2"/>
              </a:solidFill>
            </a:endParaRPr>
          </a:p>
        </p:txBody>
      </p:sp>
    </p:spTree>
  </p:cSld>
  <p:clrMapOvr>
    <a:masterClrMapping/>
  </p:clrMapOvr>
  <p:transition>
    <p:split orient="vert"/>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86467" name="Group 3"/>
          <p:cNvGraphicFramePr>
            <a:graphicFrameLocks noGrp="1"/>
          </p:cNvGraphicFramePr>
          <p:nvPr>
            <p:ph idx="1"/>
            <p:extLst>
              <p:ext uri="{D42A27DB-BD31-4B8C-83A1-F6EECF244321}">
                <p14:modId xmlns:p14="http://schemas.microsoft.com/office/powerpoint/2010/main" val="122529950"/>
              </p:ext>
            </p:extLst>
          </p:nvPr>
        </p:nvGraphicFramePr>
        <p:xfrm>
          <a:off x="469901" y="1383288"/>
          <a:ext cx="8243887" cy="4183063"/>
        </p:xfrm>
        <a:graphic>
          <a:graphicData uri="http://schemas.openxmlformats.org/drawingml/2006/table">
            <a:tbl>
              <a:tblPr/>
              <a:tblGrid>
                <a:gridCol w="2747962">
                  <a:extLst>
                    <a:ext uri="{9D8B030D-6E8A-4147-A177-3AD203B41FA5}">
                      <a16:colId xmlns:a16="http://schemas.microsoft.com/office/drawing/2014/main" val="20000"/>
                    </a:ext>
                  </a:extLst>
                </a:gridCol>
                <a:gridCol w="2747963">
                  <a:extLst>
                    <a:ext uri="{9D8B030D-6E8A-4147-A177-3AD203B41FA5}">
                      <a16:colId xmlns:a16="http://schemas.microsoft.com/office/drawing/2014/main" val="20001"/>
                    </a:ext>
                  </a:extLst>
                </a:gridCol>
                <a:gridCol w="2747962">
                  <a:extLst>
                    <a:ext uri="{9D8B030D-6E8A-4147-A177-3AD203B41FA5}">
                      <a16:colId xmlns:a16="http://schemas.microsoft.com/office/drawing/2014/main" val="20002"/>
                    </a:ext>
                  </a:extLst>
                </a:gridCol>
              </a:tblGrid>
              <a:tr h="304784">
                <a:tc gridSpan="3">
                  <a:txBody>
                    <a:bodyPr/>
                    <a:lstStyle/>
                    <a:p>
                      <a:pPr marL="0" marR="0" lvl="0" indent="0" algn="ctr" defTabSz="914400" rtl="0" eaLnBrk="0" fontAlgn="base" latinLnBrk="0" hangingPunct="0">
                        <a:lnSpc>
                          <a:spcPct val="100000"/>
                        </a:lnSpc>
                        <a:spcBef>
                          <a:spcPct val="0"/>
                        </a:spcBef>
                        <a:spcAft>
                          <a:spcPct val="0"/>
                        </a:spcAft>
                        <a:buClr>
                          <a:srgbClr val="151C77"/>
                        </a:buClr>
                        <a:buSzPct val="80000"/>
                        <a:buFont typeface="Wingdings" pitchFamily="2" charset="2"/>
                        <a:buNone/>
                        <a:tabLst/>
                      </a:pPr>
                      <a:r>
                        <a:rPr lang="en-US" sz="1400" dirty="0"/>
                        <a:t>Risk ID &amp; Title / Category</a:t>
                      </a:r>
                      <a:endParaRPr kumimoji="0" lang="en-US" sz="1400" b="1" i="0" u="none" strike="noStrike" cap="none" normalizeH="0" baseline="0" dirty="0">
                        <a:ln>
                          <a:noFill/>
                        </a:ln>
                        <a:solidFill>
                          <a:schemeClr val="tx1"/>
                        </a:solidFill>
                        <a:effectLst/>
                        <a:latin typeface="Arial" charset="0"/>
                      </a:endParaRPr>
                    </a:p>
                  </a:txBody>
                  <a:tcPr marT="45712" marB="4571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34892">
                <a:tc gridSpan="3">
                  <a:txBody>
                    <a:bodyPr/>
                    <a:lstStyle/>
                    <a:p>
                      <a:pPr marL="0" marR="0" lvl="0" indent="0" algn="l" defTabSz="914400" rtl="0" eaLnBrk="0" fontAlgn="base" latinLnBrk="0" hangingPunct="0">
                        <a:lnSpc>
                          <a:spcPct val="100000"/>
                        </a:lnSpc>
                        <a:spcBef>
                          <a:spcPct val="0"/>
                        </a:spcBef>
                        <a:spcAft>
                          <a:spcPct val="0"/>
                        </a:spcAft>
                        <a:buClr>
                          <a:srgbClr val="151C77"/>
                        </a:buClr>
                        <a:buSzPct val="80000"/>
                        <a:buFont typeface="Wingdings" pitchFamily="2" charset="2"/>
                        <a:buNone/>
                        <a:tabLst/>
                      </a:pPr>
                      <a:r>
                        <a:rPr kumimoji="0" lang="en-US" sz="1400" b="1" i="0" u="sng" strike="noStrike" cap="none" normalizeH="0" baseline="0" dirty="0">
                          <a:ln>
                            <a:noFill/>
                          </a:ln>
                          <a:solidFill>
                            <a:schemeClr val="tx1"/>
                          </a:solidFill>
                          <a:effectLst/>
                          <a:latin typeface="Arial" charset="0"/>
                        </a:rPr>
                        <a:t>Risk Statement</a:t>
                      </a:r>
                      <a:r>
                        <a:rPr kumimoji="0" lang="en-US" sz="1400" b="1" i="0" u="none" strike="noStrike" cap="none" normalizeH="0" baseline="0" dirty="0">
                          <a:ln>
                            <a:noFill/>
                          </a:ln>
                          <a:solidFill>
                            <a:schemeClr val="tx1"/>
                          </a:solidFill>
                          <a:effectLst/>
                          <a:latin typeface="Arial" charset="0"/>
                        </a:rPr>
                        <a:t>: E.g.., Cost proposal exceeds budget</a:t>
                      </a:r>
                    </a:p>
                  </a:txBody>
                  <a:tcPr marT="45712" marB="4571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366642">
                <a:tc gridSpan="3">
                  <a:txBody>
                    <a:bodyPr/>
                    <a:lstStyle/>
                    <a:p>
                      <a:pPr marL="0" marR="0" lvl="0" indent="0" algn="l"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sng" strike="noStrike" cap="none" normalizeH="0" baseline="0" dirty="0">
                          <a:ln>
                            <a:noFill/>
                          </a:ln>
                          <a:solidFill>
                            <a:schemeClr val="tx2"/>
                          </a:solidFill>
                          <a:effectLst/>
                          <a:latin typeface="Arial" charset="0"/>
                        </a:rPr>
                        <a:t>Impact</a:t>
                      </a:r>
                      <a:r>
                        <a:rPr kumimoji="0" lang="en-US" sz="1400" b="1" i="0" u="none" strike="noStrike" cap="none" normalizeH="0" baseline="0" dirty="0">
                          <a:ln>
                            <a:noFill/>
                          </a:ln>
                          <a:solidFill>
                            <a:schemeClr val="tx2"/>
                          </a:solidFill>
                          <a:effectLst/>
                          <a:latin typeface="Arial" charset="0"/>
                        </a:rPr>
                        <a:t>: Address impact of risk</a:t>
                      </a:r>
                    </a:p>
                  </a:txBody>
                  <a:tcPr marT="45712" marB="4571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304784">
                <a:tc>
                  <a:txBody>
                    <a:bodyPr/>
                    <a:lstStyle/>
                    <a:p>
                      <a:pPr marL="0" marR="0" lvl="0" indent="0" algn="l" defTabSz="914400" rtl="0" eaLnBrk="0" fontAlgn="base" latinLnBrk="0" hangingPunct="0">
                        <a:lnSpc>
                          <a:spcPct val="100000"/>
                        </a:lnSpc>
                        <a:spcBef>
                          <a:spcPct val="50000"/>
                        </a:spcBef>
                        <a:spcAft>
                          <a:spcPct val="0"/>
                        </a:spcAft>
                        <a:buClr>
                          <a:srgbClr val="151C77"/>
                        </a:buClr>
                        <a:buSzPct val="80000"/>
                        <a:buFont typeface="Wingdings" pitchFamily="2" charset="2"/>
                        <a:buNone/>
                        <a:tabLst/>
                      </a:pPr>
                      <a:r>
                        <a:rPr kumimoji="0" lang="en-US" sz="1400" b="1" i="0" u="sng" strike="noStrike" cap="none" normalizeH="0" baseline="0" dirty="0">
                          <a:ln>
                            <a:noFill/>
                          </a:ln>
                          <a:solidFill>
                            <a:schemeClr val="tx2"/>
                          </a:solidFill>
                          <a:effectLst/>
                          <a:latin typeface="Arial" charset="0"/>
                        </a:rPr>
                        <a:t>Likelihood</a:t>
                      </a:r>
                      <a:r>
                        <a:rPr kumimoji="0" lang="en-US" sz="1400" b="1" i="0" u="none" strike="noStrike" cap="none" normalizeH="0" baseline="0" dirty="0">
                          <a:ln>
                            <a:noFill/>
                          </a:ln>
                          <a:solidFill>
                            <a:schemeClr val="tx2"/>
                          </a:solidFill>
                          <a:effectLst/>
                          <a:latin typeface="Arial" charset="0"/>
                        </a:rPr>
                        <a:t>:  4</a:t>
                      </a:r>
                      <a:endParaRPr kumimoji="0" lang="en-US" sz="1400" b="1" i="0" u="none" strike="noStrike" cap="none" normalizeH="0" baseline="0" dirty="0">
                        <a:ln>
                          <a:noFill/>
                        </a:ln>
                        <a:solidFill>
                          <a:schemeClr val="tx1"/>
                        </a:solidFill>
                        <a:effectLst/>
                        <a:latin typeface="Arial" charset="0"/>
                      </a:endParaRP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sng" strike="noStrike" cap="none" normalizeH="0" baseline="0" dirty="0">
                          <a:ln>
                            <a:noFill/>
                          </a:ln>
                          <a:solidFill>
                            <a:schemeClr val="tx2"/>
                          </a:solidFill>
                          <a:effectLst/>
                          <a:latin typeface="Arial" charset="0"/>
                        </a:rPr>
                        <a:t>Consequence</a:t>
                      </a:r>
                      <a:r>
                        <a:rPr kumimoji="0" lang="en-US" sz="1400" b="1" i="0" u="none" strike="noStrike" cap="none" normalizeH="0" baseline="0" dirty="0">
                          <a:ln>
                            <a:noFill/>
                          </a:ln>
                          <a:solidFill>
                            <a:schemeClr val="tx2"/>
                          </a:solidFill>
                          <a:effectLst/>
                          <a:latin typeface="Arial" charset="0"/>
                        </a:rPr>
                        <a:t>: 4</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sng" strike="noStrike" cap="none" normalizeH="0" baseline="0" dirty="0">
                          <a:ln>
                            <a:noFill/>
                          </a:ln>
                          <a:solidFill>
                            <a:schemeClr val="tx2"/>
                          </a:solidFill>
                          <a:effectLst/>
                          <a:latin typeface="Arial" charset="0"/>
                        </a:rPr>
                        <a:t>Risk Rating</a:t>
                      </a:r>
                      <a:r>
                        <a:rPr kumimoji="0" lang="en-US" sz="1400" b="1" i="0" u="none" strike="noStrike" cap="none" normalizeH="0" baseline="0" dirty="0">
                          <a:ln>
                            <a:noFill/>
                          </a:ln>
                          <a:solidFill>
                            <a:schemeClr val="tx2"/>
                          </a:solidFill>
                          <a:effectLst/>
                          <a:latin typeface="Arial" charset="0"/>
                        </a:rPr>
                        <a:t>:  High </a:t>
                      </a:r>
                      <a:r>
                        <a:rPr kumimoji="0" lang="en-US" sz="1400" b="1" i="0" u="none" strike="noStrike" cap="none" normalizeH="0" baseline="0" dirty="0">
                          <a:ln>
                            <a:noFill/>
                          </a:ln>
                          <a:solidFill>
                            <a:srgbClr val="FF3300"/>
                          </a:solidFill>
                          <a:effectLst/>
                          <a:latin typeface="Arial" charset="0"/>
                        </a:rPr>
                        <a:t>(Red)</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253817">
                <a:tc gridSpan="3">
                  <a:txBody>
                    <a:bodyPr/>
                    <a:lstStyle/>
                    <a:p>
                      <a:pPr marL="0" marR="0" lvl="0" indent="0" algn="l"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sng" strike="noStrike" cap="none" normalizeH="0" baseline="0" dirty="0">
                          <a:ln>
                            <a:noFill/>
                          </a:ln>
                          <a:solidFill>
                            <a:schemeClr val="tx2"/>
                          </a:solidFill>
                          <a:effectLst/>
                          <a:latin typeface="Arial" charset="0"/>
                        </a:rPr>
                        <a:t>Risk Management</a:t>
                      </a:r>
                      <a:r>
                        <a:rPr kumimoji="0" lang="en-US" sz="1400" b="1" i="0" u="none" strike="noStrike" cap="none" normalizeH="0" baseline="0" dirty="0">
                          <a:ln>
                            <a:noFill/>
                          </a:ln>
                          <a:solidFill>
                            <a:schemeClr val="tx2"/>
                          </a:solidFill>
                          <a:effectLst/>
                          <a:latin typeface="Arial" charset="0"/>
                        </a:rPr>
                        <a:t>:  Address mitigation approach </a:t>
                      </a:r>
                    </a:p>
                    <a:p>
                      <a:pPr marL="0" marR="0" lvl="0" indent="0" algn="l"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endParaRPr kumimoji="0" lang="en-US" sz="1400" b="1" i="0" u="none" strike="noStrike" cap="none" normalizeH="0" baseline="0" dirty="0">
                        <a:ln>
                          <a:noFill/>
                        </a:ln>
                        <a:solidFill>
                          <a:schemeClr val="tx2"/>
                        </a:solidFill>
                        <a:effectLst/>
                        <a:latin typeface="Arial" charset="0"/>
                      </a:endParaRPr>
                    </a:p>
                    <a:p>
                      <a:pPr marL="0" marR="0" lvl="0" indent="0" algn="l"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r>
                        <a:rPr kumimoji="0" lang="en-US" sz="1400" b="1" i="0" u="none" strike="noStrike" cap="none" normalizeH="0" baseline="0" dirty="0">
                          <a:ln>
                            <a:noFill/>
                          </a:ln>
                          <a:solidFill>
                            <a:schemeClr val="tx2"/>
                          </a:solidFill>
                          <a:effectLst/>
                          <a:latin typeface="Arial" pitchFamily="34" charset="0"/>
                          <a:cs typeface="Arial" pitchFamily="34" charset="0"/>
                        </a:rPr>
                        <a:t>(Describe risk handling plan, milestones and risk closure criteria.  </a:t>
                      </a:r>
                      <a:r>
                        <a:rPr kumimoji="0" lang="en-US" sz="1400" b="1" i="0" u="none" strike="noStrike" cap="none" normalizeH="0" baseline="0" dirty="0">
                          <a:ln>
                            <a:noFill/>
                          </a:ln>
                          <a:solidFill>
                            <a:schemeClr val="tx1"/>
                          </a:solidFill>
                          <a:effectLst/>
                          <a:latin typeface="Arial" pitchFamily="34" charset="0"/>
                          <a:cs typeface="Arial" pitchFamily="34" charset="0"/>
                        </a:rPr>
                        <a:t>Specifically address cost, schedule and performance impacts and cost/schedule reserve (margin).  </a:t>
                      </a:r>
                      <a:r>
                        <a:rPr lang="en-US" sz="1400" b="1" i="0" dirty="0">
                          <a:solidFill>
                            <a:schemeClr val="tx1"/>
                          </a:solidFill>
                          <a:latin typeface="Arial" pitchFamily="34" charset="0"/>
                          <a:cs typeface="Arial" pitchFamily="34" charset="0"/>
                        </a:rPr>
                        <a:t>Indicate </a:t>
                      </a:r>
                      <a:r>
                        <a:rPr lang="en-US" sz="1400" b="1" i="0" u="none" dirty="0">
                          <a:solidFill>
                            <a:schemeClr val="tx1"/>
                          </a:solidFill>
                          <a:latin typeface="Arial" pitchFamily="34" charset="0"/>
                          <a:cs typeface="Arial" pitchFamily="34" charset="0"/>
                        </a:rPr>
                        <a:t>what resources are required to </a:t>
                      </a:r>
                      <a:r>
                        <a:rPr lang="en-US" sz="1400" b="1" i="0" dirty="0">
                          <a:solidFill>
                            <a:schemeClr val="tx1"/>
                          </a:solidFill>
                          <a:latin typeface="Arial" pitchFamily="34" charset="0"/>
                          <a:cs typeface="Arial" pitchFamily="34" charset="0"/>
                        </a:rPr>
                        <a:t>cover the risk.  What is the the performance impact?)</a:t>
                      </a:r>
                      <a:endParaRPr lang="en-US" sz="1400" b="1" kern="1200" dirty="0">
                        <a:solidFill>
                          <a:schemeClr val="tx1"/>
                        </a:solidFill>
                        <a:latin typeface="Arial" pitchFamily="34" charset="0"/>
                        <a:ea typeface="+mn-ea"/>
                        <a:cs typeface="Arial" pitchFamily="34" charset="0"/>
                      </a:endParaRPr>
                    </a:p>
                    <a:p>
                      <a:pPr marL="0" marR="0" lvl="0" indent="0" algn="l"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endParaRPr kumimoji="0" lang="en-US" sz="1400" b="1" i="0" u="none" strike="noStrike" cap="none" normalizeH="0" baseline="0" dirty="0">
                        <a:ln>
                          <a:noFill/>
                        </a:ln>
                        <a:solidFill>
                          <a:schemeClr val="tx2"/>
                        </a:solidFill>
                        <a:effectLst/>
                        <a:latin typeface="Arial" charset="0"/>
                      </a:endParaRPr>
                    </a:p>
                  </a:txBody>
                  <a:tcPr marT="45712" marB="45712"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r h="518144">
                <a:tc gridSpan="2">
                  <a:txBody>
                    <a:bodyPr/>
                    <a:lstStyle/>
                    <a:p>
                      <a:pPr marL="0" marR="0" lvl="0" indent="0" algn="l" defTabSz="914400" rtl="0" eaLnBrk="0" fontAlgn="base" latinLnBrk="0" hangingPunct="0">
                        <a:lnSpc>
                          <a:spcPct val="100000"/>
                        </a:lnSpc>
                        <a:spcBef>
                          <a:spcPct val="0"/>
                        </a:spcBef>
                        <a:spcAft>
                          <a:spcPct val="0"/>
                        </a:spcAft>
                        <a:buClr>
                          <a:srgbClr val="151C77"/>
                        </a:buClr>
                        <a:buSzPct val="80000"/>
                        <a:buFont typeface="Wingdings" pitchFamily="2" charset="2"/>
                        <a:buNone/>
                        <a:tabLst/>
                      </a:pPr>
                      <a:r>
                        <a:rPr kumimoji="0" lang="en-US" sz="1400" b="1" i="0" u="sng" strike="noStrike" cap="none" normalizeH="0" baseline="0" dirty="0">
                          <a:ln>
                            <a:noFill/>
                          </a:ln>
                          <a:solidFill>
                            <a:schemeClr val="tx2"/>
                          </a:solidFill>
                          <a:effectLst/>
                          <a:latin typeface="Arial" charset="0"/>
                        </a:rPr>
                        <a:t>Post Risk Management Rating:</a:t>
                      </a:r>
                      <a:r>
                        <a:rPr kumimoji="0" lang="en-US" sz="1400" b="1" i="0" u="none" strike="noStrike" cap="none" normalizeH="0" baseline="0" dirty="0">
                          <a:ln>
                            <a:noFill/>
                          </a:ln>
                          <a:solidFill>
                            <a:schemeClr val="tx2"/>
                          </a:solidFill>
                          <a:effectLst/>
                          <a:latin typeface="Arial" charset="0"/>
                        </a:rPr>
                        <a:t> </a:t>
                      </a:r>
                      <a:r>
                        <a:rPr kumimoji="0" lang="en-US" sz="1400" b="1" i="0" u="none" strike="noStrike" cap="none" normalizeH="0" baseline="0" dirty="0">
                          <a:ln>
                            <a:noFill/>
                          </a:ln>
                          <a:solidFill>
                            <a:schemeClr val="tx1"/>
                          </a:solidFill>
                          <a:effectLst/>
                          <a:latin typeface="Arial" charset="0"/>
                        </a:rPr>
                        <a:t>Likelihood=1, Consequence =2 </a:t>
                      </a:r>
                      <a:r>
                        <a:rPr kumimoji="0" lang="en-US" sz="1400" b="1" i="0" u="none" strike="noStrike" cap="none" normalizeH="0" baseline="0" dirty="0">
                          <a:ln>
                            <a:noFill/>
                          </a:ln>
                          <a:solidFill>
                            <a:schemeClr val="accent1"/>
                          </a:solidFill>
                          <a:effectLst/>
                          <a:latin typeface="Arial" charset="0"/>
                        </a:rPr>
                        <a:t>(GREEN)</a:t>
                      </a:r>
                      <a:endParaRPr kumimoji="0" lang="en-US" sz="2000" b="1" i="0" u="none" strike="noStrike" cap="none" normalizeH="0" baseline="0" dirty="0">
                        <a:ln>
                          <a:noFill/>
                        </a:ln>
                        <a:solidFill>
                          <a:schemeClr val="accent1"/>
                        </a:solidFill>
                        <a:effectLst/>
                        <a:latin typeface="Arial" charset="0"/>
                      </a:endParaRP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0" fontAlgn="base" latinLnBrk="0" hangingPunct="0">
                        <a:lnSpc>
                          <a:spcPct val="100000"/>
                        </a:lnSpc>
                        <a:spcBef>
                          <a:spcPct val="20000"/>
                        </a:spcBef>
                        <a:spcAft>
                          <a:spcPct val="0"/>
                        </a:spcAft>
                        <a:buClr>
                          <a:srgbClr val="151C77"/>
                        </a:buClr>
                        <a:buSzPct val="80000"/>
                        <a:buFont typeface="Wingdings" pitchFamily="2" charset="2"/>
                        <a:buNone/>
                        <a:tabLst/>
                      </a:pPr>
                      <a:endParaRPr kumimoji="0" lang="en-US" sz="2000" b="1" i="0" u="none" strike="noStrike" cap="none" normalizeH="0" baseline="0" dirty="0">
                        <a:ln>
                          <a:noFill/>
                        </a:ln>
                        <a:solidFill>
                          <a:schemeClr val="tx1"/>
                        </a:solidFill>
                        <a:effectLst/>
                        <a:latin typeface="Arial" charset="0"/>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16760" name="TextBox 3"/>
          <p:cNvSpPr txBox="1">
            <a:spLocks noChangeArrowheads="1"/>
          </p:cNvSpPr>
          <p:nvPr/>
        </p:nvSpPr>
        <p:spPr bwMode="auto">
          <a:xfrm>
            <a:off x="297656" y="5760065"/>
            <a:ext cx="8494713" cy="523220"/>
          </a:xfrm>
          <a:prstGeom prst="rect">
            <a:avLst/>
          </a:prstGeom>
          <a:solidFill>
            <a:srgbClr val="FFFF00"/>
          </a:solidFill>
          <a:ln w="9525">
            <a:solidFill>
              <a:schemeClr val="tx1"/>
            </a:solidFill>
            <a:miter lim="800000"/>
            <a:headEnd/>
            <a:tailEnd/>
          </a:ln>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b="0" dirty="0"/>
              <a:t>All High and Moderate Risks should be identified.  Recommend Program Office prepare a Risk Mitigation chart and provide in back-up</a:t>
            </a:r>
          </a:p>
        </p:txBody>
      </p:sp>
      <p:sp>
        <p:nvSpPr>
          <p:cNvPr id="116761" name="TextBox 4"/>
          <p:cNvSpPr txBox="1">
            <a:spLocks noChangeArrowheads="1"/>
          </p:cNvSpPr>
          <p:nvPr/>
        </p:nvSpPr>
        <p:spPr bwMode="auto">
          <a:xfrm>
            <a:off x="5172813" y="265113"/>
            <a:ext cx="309732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3200" i="1" dirty="0">
                <a:solidFill>
                  <a:srgbClr val="002060"/>
                </a:solidFill>
              </a:rPr>
              <a:t>Risk Mitigation</a:t>
            </a:r>
          </a:p>
        </p:txBody>
      </p:sp>
      <p:sp>
        <p:nvSpPr>
          <p:cNvPr id="7" name="TextBox 2"/>
          <p:cNvSpPr txBox="1">
            <a:spLocks noChangeArrowheads="1"/>
          </p:cNvSpPr>
          <p:nvPr/>
        </p:nvSpPr>
        <p:spPr bwMode="auto">
          <a:xfrm>
            <a:off x="1912816" y="297597"/>
            <a:ext cx="1829480" cy="461665"/>
          </a:xfrm>
          <a:prstGeom prst="rect">
            <a:avLst/>
          </a:prstGeom>
          <a:solidFill>
            <a:srgbClr val="99FFCC"/>
          </a:solidFill>
          <a:ln w="9525">
            <a:solidFill>
              <a:schemeClr val="tx1"/>
            </a:solidFill>
            <a:miter lim="800000"/>
            <a:headEnd/>
            <a:tailEnd/>
          </a:ln>
        </p:spPr>
        <p:txBody>
          <a:bodyPr wrap="squar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2400" dirty="0"/>
              <a:t>SAMPLE</a:t>
            </a:r>
          </a:p>
        </p:txBody>
      </p:sp>
      <p:sp>
        <p:nvSpPr>
          <p:cNvPr id="2" name="Slide Number Placeholder 1"/>
          <p:cNvSpPr>
            <a:spLocks noGrp="1"/>
          </p:cNvSpPr>
          <p:nvPr>
            <p:ph type="sldNum" sz="quarter" idx="10"/>
          </p:nvPr>
        </p:nvSpPr>
        <p:spPr/>
        <p:txBody>
          <a:bodyPr/>
          <a:lstStyle/>
          <a:p>
            <a:pPr>
              <a:defRPr/>
            </a:pPr>
            <a:fld id="{4246D0ED-7FA0-4C7F-A9EA-99AAEFDB04EA}" type="slidenum">
              <a:rPr lang="en-US" smtClean="0"/>
              <a:pPr>
                <a:defRPr/>
              </a:pPr>
              <a:t>40</a:t>
            </a:fld>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76213" y="5494338"/>
            <a:ext cx="8763000" cy="954087"/>
          </a:xfrm>
          <a:prstGeom prst="rect">
            <a:avLst/>
          </a:prstGeom>
          <a:solidFill>
            <a:srgbClr val="FDE9D9"/>
          </a:solidFill>
        </p:spPr>
        <p:style>
          <a:lnRef idx="2">
            <a:schemeClr val="accent4"/>
          </a:lnRef>
          <a:fillRef idx="1">
            <a:schemeClr val="lt1"/>
          </a:fillRef>
          <a:effectRef idx="0">
            <a:schemeClr val="accent4"/>
          </a:effectRef>
          <a:fontRef idx="minor">
            <a:schemeClr val="dk1"/>
          </a:fontRef>
        </p:style>
        <p:txBody>
          <a:bodyPr>
            <a:spAutoFit/>
          </a:bodyPr>
          <a:lstStyle/>
          <a:p>
            <a:pPr algn="ctr">
              <a:defRPr/>
            </a:pPr>
            <a:r>
              <a:rPr lang="en-US" b="1" u="sng" dirty="0">
                <a:solidFill>
                  <a:srgbClr val="000000"/>
                </a:solidFill>
              </a:rPr>
              <a:t>Planned</a:t>
            </a:r>
          </a:p>
          <a:p>
            <a:pPr marL="285750" indent="-285750" algn="ctr">
              <a:buFont typeface="Arial" pitchFamily="34" charset="0"/>
              <a:buChar char="•"/>
              <a:defRPr/>
            </a:pPr>
            <a:r>
              <a:rPr lang="en-US" b="1" dirty="0">
                <a:solidFill>
                  <a:srgbClr val="000000"/>
                </a:solidFill>
              </a:rPr>
              <a:t>FY16-FY18:	$70.292M; EMD Phase 2 (Contract Award) Source Selection Savings</a:t>
            </a:r>
          </a:p>
          <a:p>
            <a:pPr marL="285750" indent="-285750" algn="ctr">
              <a:buFont typeface="Arial" pitchFamily="34" charset="0"/>
              <a:buChar char="•"/>
              <a:defRPr/>
            </a:pPr>
            <a:r>
              <a:rPr lang="en-US" b="1" dirty="0">
                <a:solidFill>
                  <a:srgbClr val="000000"/>
                </a:solidFill>
              </a:rPr>
              <a:t>FY 17:		$24.500M; Flight Body-2</a:t>
            </a:r>
          </a:p>
          <a:p>
            <a:pPr marL="285750" indent="-285750" algn="ctr">
              <a:buFont typeface="Arial" pitchFamily="34" charset="0"/>
              <a:buChar char="•"/>
              <a:defRPr/>
            </a:pPr>
            <a:r>
              <a:rPr lang="en-US" b="1" dirty="0">
                <a:solidFill>
                  <a:srgbClr val="000000"/>
                </a:solidFill>
              </a:rPr>
              <a:t>FY18:		$26.000M; EMD Phase 2 Test Activities </a:t>
            </a:r>
          </a:p>
        </p:txBody>
      </p:sp>
      <p:sp>
        <p:nvSpPr>
          <p:cNvPr id="9" name="TextBox 8"/>
          <p:cNvSpPr txBox="1"/>
          <p:nvPr/>
        </p:nvSpPr>
        <p:spPr>
          <a:xfrm>
            <a:off x="174625" y="4732338"/>
            <a:ext cx="8763000" cy="739775"/>
          </a:xfrm>
          <a:prstGeom prst="rect">
            <a:avLst/>
          </a:prstGeom>
          <a:solidFill>
            <a:srgbClr val="CCFFCC"/>
          </a:solidFill>
        </p:spPr>
        <p:style>
          <a:lnRef idx="2">
            <a:schemeClr val="accent4"/>
          </a:lnRef>
          <a:fillRef idx="1">
            <a:schemeClr val="lt1"/>
          </a:fillRef>
          <a:effectRef idx="0">
            <a:schemeClr val="accent4"/>
          </a:effectRef>
          <a:fontRef idx="minor">
            <a:schemeClr val="dk1"/>
          </a:fontRef>
        </p:style>
        <p:txBody>
          <a:bodyPr>
            <a:spAutoFit/>
          </a:bodyPr>
          <a:lstStyle/>
          <a:p>
            <a:pPr algn="ctr">
              <a:defRPr/>
            </a:pPr>
            <a:r>
              <a:rPr lang="en-US" b="1" u="sng" dirty="0">
                <a:solidFill>
                  <a:srgbClr val="000000"/>
                </a:solidFill>
              </a:rPr>
              <a:t>Realized</a:t>
            </a:r>
          </a:p>
          <a:p>
            <a:pPr marL="285750" indent="-285750" algn="ctr">
              <a:buFont typeface="Arial" pitchFamily="34" charset="0"/>
              <a:buChar char="•"/>
              <a:defRPr/>
            </a:pPr>
            <a:r>
              <a:rPr lang="en-US" b="1" dirty="0">
                <a:solidFill>
                  <a:srgbClr val="000000"/>
                </a:solidFill>
              </a:rPr>
              <a:t>FY13:		$ 1.400M; EMD Phase 1 Aircraft Integration</a:t>
            </a:r>
          </a:p>
          <a:p>
            <a:pPr marL="285750" indent="-285750" algn="ctr">
              <a:buFont typeface="Arial" pitchFamily="34" charset="0"/>
              <a:buChar char="•"/>
              <a:defRPr/>
            </a:pPr>
            <a:r>
              <a:rPr lang="en-US" b="1" dirty="0">
                <a:solidFill>
                  <a:srgbClr val="000000"/>
                </a:solidFill>
              </a:rPr>
              <a:t>FY13:		$11.000M; EMD Phase 1 Test Activities</a:t>
            </a:r>
          </a:p>
        </p:txBody>
      </p:sp>
      <p:sp>
        <p:nvSpPr>
          <p:cNvPr id="118788" name="Title 1"/>
          <p:cNvSpPr>
            <a:spLocks noGrp="1"/>
          </p:cNvSpPr>
          <p:nvPr>
            <p:ph type="title"/>
          </p:nvPr>
        </p:nvSpPr>
        <p:spPr>
          <a:xfrm>
            <a:off x="2363788" y="354013"/>
            <a:ext cx="6403975" cy="1020762"/>
          </a:xfrm>
        </p:spPr>
        <p:txBody>
          <a:bodyPr/>
          <a:lstStyle/>
          <a:p>
            <a:r>
              <a:rPr lang="en-US" altLang="en-US" sz="2800" dirty="0"/>
              <a:t>Should Cost Summary</a:t>
            </a:r>
            <a:br>
              <a:rPr lang="en-US" altLang="en-US" sz="2800" dirty="0"/>
            </a:br>
            <a:endParaRPr lang="en-US" altLang="en-US" sz="2800" dirty="0"/>
          </a:p>
        </p:txBody>
      </p:sp>
      <p:graphicFrame>
        <p:nvGraphicFramePr>
          <p:cNvPr id="118789" name="Object 4"/>
          <p:cNvGraphicFramePr>
            <a:graphicFrameLocks noChangeAspect="1"/>
          </p:cNvGraphicFramePr>
          <p:nvPr/>
        </p:nvGraphicFramePr>
        <p:xfrm>
          <a:off x="85725" y="1531938"/>
          <a:ext cx="9058275" cy="3095625"/>
        </p:xfrm>
        <a:graphic>
          <a:graphicData uri="http://schemas.openxmlformats.org/presentationml/2006/ole">
            <mc:AlternateContent xmlns:mc="http://schemas.openxmlformats.org/markup-compatibility/2006">
              <mc:Choice xmlns:v="urn:schemas-microsoft-com:vml" Requires="v">
                <p:oleObj name="Worksheet" r:id="rId3" imgW="11953824" imgH="3019357" progId="Excel.Sheet.12">
                  <p:embed/>
                </p:oleObj>
              </mc:Choice>
              <mc:Fallback>
                <p:oleObj name="Worksheet" r:id="rId3" imgW="11953824" imgH="3019357" progId="Excel.Sheet.12">
                  <p:embed/>
                  <p:pic>
                    <p:nvPicPr>
                      <p:cNvPr id="118789"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725" y="1531938"/>
                        <a:ext cx="9058275" cy="309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8791" name="AutoShape 150"/>
          <p:cNvSpPr>
            <a:spLocks noChangeArrowheads="1"/>
          </p:cNvSpPr>
          <p:nvPr/>
        </p:nvSpPr>
        <p:spPr bwMode="auto">
          <a:xfrm>
            <a:off x="4532313" y="5089525"/>
            <a:ext cx="4267200" cy="809625"/>
          </a:xfrm>
          <a:prstGeom prst="wedgeRoundRectCallout">
            <a:avLst>
              <a:gd name="adj1" fmla="val -41778"/>
              <a:gd name="adj2" fmla="val -240704"/>
              <a:gd name="adj3" fmla="val 16667"/>
            </a:avLst>
          </a:prstGeom>
          <a:solidFill>
            <a:srgbClr val="FFCC00"/>
          </a:solidFill>
          <a:ln w="12700">
            <a:solidFill>
              <a:schemeClr val="tx1"/>
            </a:solidFill>
            <a:miter lim="800000"/>
            <a:headEnd/>
            <a:tailEnd/>
          </a:ln>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a:t>Ensure all Should Cost Initiatives are PEO-Approved in CCaRS and values are consistent.  Use Back-up slides to elaborate on each initiative.</a:t>
            </a:r>
          </a:p>
        </p:txBody>
      </p:sp>
      <p:sp>
        <p:nvSpPr>
          <p:cNvPr id="10" name="TextBox 75"/>
          <p:cNvSpPr txBox="1">
            <a:spLocks noChangeArrowheads="1"/>
          </p:cNvSpPr>
          <p:nvPr/>
        </p:nvSpPr>
        <p:spPr bwMode="auto">
          <a:xfrm>
            <a:off x="2824163" y="69850"/>
            <a:ext cx="1490662" cy="307975"/>
          </a:xfrm>
          <a:prstGeom prst="rect">
            <a:avLst/>
          </a:prstGeom>
          <a:solidFill>
            <a:srgbClr val="FFFF00"/>
          </a:solidFill>
          <a:ln w="9525">
            <a:solidFill>
              <a:schemeClr val="tx1"/>
            </a:solidFill>
            <a:miter lim="800000"/>
            <a:headEnd/>
            <a:tailEnd/>
          </a:ln>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b="0" dirty="0"/>
              <a:t>See Notes Page</a:t>
            </a:r>
          </a:p>
        </p:txBody>
      </p:sp>
      <p:sp>
        <p:nvSpPr>
          <p:cNvPr id="2" name="Slide Number Placeholder 1"/>
          <p:cNvSpPr>
            <a:spLocks noGrp="1"/>
          </p:cNvSpPr>
          <p:nvPr>
            <p:ph type="sldNum" sz="quarter" idx="11"/>
          </p:nvPr>
        </p:nvSpPr>
        <p:spPr/>
        <p:txBody>
          <a:bodyPr/>
          <a:lstStyle/>
          <a:p>
            <a:pPr>
              <a:defRPr/>
            </a:pPr>
            <a:fld id="{4150CED8-ECFF-4146-AE39-D06ED0197E85}" type="slidenum">
              <a:rPr lang="en-US" altLang="en-US" smtClean="0"/>
              <a:pPr>
                <a:defRPr/>
              </a:pPr>
              <a:t>41</a:t>
            </a:fld>
            <a:endParaRPr lang="en-US" altLang="en-US">
              <a:solidFill>
                <a:schemeClr val="bg2"/>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5" name="Text Box 2"/>
          <p:cNvSpPr txBox="1">
            <a:spLocks noChangeArrowheads="1"/>
          </p:cNvSpPr>
          <p:nvPr/>
        </p:nvSpPr>
        <p:spPr bwMode="auto">
          <a:xfrm>
            <a:off x="76200" y="1755775"/>
            <a:ext cx="10858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600" b="0"/>
              <a:t>Top Risks</a:t>
            </a:r>
          </a:p>
        </p:txBody>
      </p:sp>
      <p:sp>
        <p:nvSpPr>
          <p:cNvPr id="120836" name="Text Box 3"/>
          <p:cNvSpPr txBox="1">
            <a:spLocks noChangeArrowheads="1"/>
          </p:cNvSpPr>
          <p:nvPr/>
        </p:nvSpPr>
        <p:spPr bwMode="auto">
          <a:xfrm>
            <a:off x="365125" y="2870200"/>
            <a:ext cx="10525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600" b="0"/>
              <a:t>Mitigation</a:t>
            </a:r>
          </a:p>
        </p:txBody>
      </p:sp>
      <p:sp>
        <p:nvSpPr>
          <p:cNvPr id="120837" name="Text Box 4"/>
          <p:cNvSpPr txBox="1">
            <a:spLocks noChangeArrowheads="1"/>
          </p:cNvSpPr>
          <p:nvPr/>
        </p:nvSpPr>
        <p:spPr bwMode="auto">
          <a:xfrm>
            <a:off x="2286000" y="2886075"/>
            <a:ext cx="1676400" cy="314325"/>
          </a:xfrm>
          <a:prstGeom prst="rect">
            <a:avLst/>
          </a:prstGeom>
          <a:solidFill>
            <a:srgbClr val="33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400" b="0"/>
              <a:t>OPS Architecture</a:t>
            </a:r>
          </a:p>
        </p:txBody>
      </p:sp>
      <p:sp>
        <p:nvSpPr>
          <p:cNvPr id="120838" name="Text Box 5"/>
          <p:cNvSpPr txBox="1">
            <a:spLocks noChangeArrowheads="1"/>
          </p:cNvSpPr>
          <p:nvPr/>
        </p:nvSpPr>
        <p:spPr bwMode="auto">
          <a:xfrm>
            <a:off x="6096000" y="2809875"/>
            <a:ext cx="1752600" cy="466725"/>
          </a:xfrm>
          <a:prstGeom prst="rect">
            <a:avLst/>
          </a:prstGeom>
          <a:solidFill>
            <a:srgbClr val="33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200" b="0"/>
              <a:t>Robust Systems Engineering</a:t>
            </a:r>
          </a:p>
        </p:txBody>
      </p:sp>
      <p:sp>
        <p:nvSpPr>
          <p:cNvPr id="120839" name="Text Box 6"/>
          <p:cNvSpPr txBox="1">
            <a:spLocks noChangeArrowheads="1"/>
          </p:cNvSpPr>
          <p:nvPr/>
        </p:nvSpPr>
        <p:spPr bwMode="auto">
          <a:xfrm>
            <a:off x="2895600" y="4029075"/>
            <a:ext cx="1600200" cy="269875"/>
          </a:xfrm>
          <a:prstGeom prst="rect">
            <a:avLst/>
          </a:prstGeom>
          <a:solidFill>
            <a:srgbClr val="CC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100" b="0"/>
              <a:t>System Performance</a:t>
            </a:r>
          </a:p>
        </p:txBody>
      </p:sp>
      <p:sp>
        <p:nvSpPr>
          <p:cNvPr id="120840" name="Text Box 7"/>
          <p:cNvSpPr txBox="1">
            <a:spLocks noChangeArrowheads="1"/>
          </p:cNvSpPr>
          <p:nvPr/>
        </p:nvSpPr>
        <p:spPr bwMode="auto">
          <a:xfrm>
            <a:off x="365125" y="4013200"/>
            <a:ext cx="10874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600" b="0"/>
              <a:t>Section M</a:t>
            </a:r>
          </a:p>
        </p:txBody>
      </p:sp>
      <p:sp>
        <p:nvSpPr>
          <p:cNvPr id="120841" name="Text Box 8"/>
          <p:cNvSpPr txBox="1">
            <a:spLocks noChangeArrowheads="1"/>
          </p:cNvSpPr>
          <p:nvPr/>
        </p:nvSpPr>
        <p:spPr bwMode="auto">
          <a:xfrm>
            <a:off x="365125" y="5156200"/>
            <a:ext cx="10302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600" b="0"/>
              <a:t>Section L</a:t>
            </a:r>
          </a:p>
        </p:txBody>
      </p:sp>
      <p:sp>
        <p:nvSpPr>
          <p:cNvPr id="120842" name="Text Box 9"/>
          <p:cNvSpPr txBox="1">
            <a:spLocks noChangeArrowheads="1"/>
          </p:cNvSpPr>
          <p:nvPr/>
        </p:nvSpPr>
        <p:spPr bwMode="auto">
          <a:xfrm>
            <a:off x="6553200" y="4029075"/>
            <a:ext cx="1600200" cy="438150"/>
          </a:xfrm>
          <a:prstGeom prst="rect">
            <a:avLst/>
          </a:prstGeom>
          <a:solidFill>
            <a:srgbClr val="CC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100" b="0"/>
              <a:t>System Engineering Integrated Process</a:t>
            </a:r>
          </a:p>
        </p:txBody>
      </p:sp>
      <p:sp>
        <p:nvSpPr>
          <p:cNvPr id="120843" name="Text Box 10"/>
          <p:cNvSpPr txBox="1">
            <a:spLocks noChangeArrowheads="1"/>
          </p:cNvSpPr>
          <p:nvPr/>
        </p:nvSpPr>
        <p:spPr bwMode="auto">
          <a:xfrm>
            <a:off x="1676400" y="4943475"/>
            <a:ext cx="1143000" cy="28416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200" b="0"/>
              <a:t>Architecture</a:t>
            </a:r>
          </a:p>
        </p:txBody>
      </p:sp>
      <p:sp>
        <p:nvSpPr>
          <p:cNvPr id="120844" name="Text Box 11"/>
          <p:cNvSpPr txBox="1">
            <a:spLocks noChangeArrowheads="1"/>
          </p:cNvSpPr>
          <p:nvPr/>
        </p:nvSpPr>
        <p:spPr bwMode="auto">
          <a:xfrm>
            <a:off x="5867400" y="5553075"/>
            <a:ext cx="1143000" cy="4667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200" b="0"/>
              <a:t>Specialty Engineering</a:t>
            </a:r>
          </a:p>
        </p:txBody>
      </p:sp>
      <p:sp>
        <p:nvSpPr>
          <p:cNvPr id="120845" name="Text Box 12"/>
          <p:cNvSpPr txBox="1">
            <a:spLocks noChangeArrowheads="1"/>
          </p:cNvSpPr>
          <p:nvPr/>
        </p:nvSpPr>
        <p:spPr bwMode="auto">
          <a:xfrm>
            <a:off x="8001000" y="4943475"/>
            <a:ext cx="914400" cy="438150"/>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100" b="0"/>
              <a:t>Program Monitoring</a:t>
            </a:r>
          </a:p>
        </p:txBody>
      </p:sp>
      <p:sp>
        <p:nvSpPr>
          <p:cNvPr id="120846" name="Text Box 13"/>
          <p:cNvSpPr txBox="1">
            <a:spLocks noChangeArrowheads="1"/>
          </p:cNvSpPr>
          <p:nvPr/>
        </p:nvSpPr>
        <p:spPr bwMode="auto">
          <a:xfrm>
            <a:off x="5486400" y="4943475"/>
            <a:ext cx="1143000" cy="28416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200" b="0"/>
              <a:t>Management</a:t>
            </a:r>
          </a:p>
        </p:txBody>
      </p:sp>
      <p:sp>
        <p:nvSpPr>
          <p:cNvPr id="120847" name="Text Box 14"/>
          <p:cNvSpPr txBox="1">
            <a:spLocks noChangeArrowheads="1"/>
          </p:cNvSpPr>
          <p:nvPr/>
        </p:nvSpPr>
        <p:spPr bwMode="auto">
          <a:xfrm>
            <a:off x="4038600" y="4943475"/>
            <a:ext cx="1143000" cy="284163"/>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200" b="0"/>
              <a:t>Fielding study</a:t>
            </a:r>
          </a:p>
        </p:txBody>
      </p:sp>
      <p:sp>
        <p:nvSpPr>
          <p:cNvPr id="120848" name="Text Box 15"/>
          <p:cNvSpPr txBox="1">
            <a:spLocks noChangeArrowheads="1"/>
          </p:cNvSpPr>
          <p:nvPr/>
        </p:nvSpPr>
        <p:spPr bwMode="auto">
          <a:xfrm>
            <a:off x="3429000" y="5553075"/>
            <a:ext cx="1371600" cy="4667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200" b="0"/>
              <a:t>Operator Terminal Control</a:t>
            </a:r>
          </a:p>
        </p:txBody>
      </p:sp>
      <p:sp>
        <p:nvSpPr>
          <p:cNvPr id="120849" name="Text Box 16"/>
          <p:cNvSpPr txBox="1">
            <a:spLocks noChangeArrowheads="1"/>
          </p:cNvSpPr>
          <p:nvPr/>
        </p:nvSpPr>
        <p:spPr bwMode="auto">
          <a:xfrm>
            <a:off x="2133600" y="5553075"/>
            <a:ext cx="1143000" cy="4667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200" b="0"/>
              <a:t>System Data Management</a:t>
            </a:r>
          </a:p>
        </p:txBody>
      </p:sp>
      <p:sp>
        <p:nvSpPr>
          <p:cNvPr id="120850" name="Text Box 17"/>
          <p:cNvSpPr txBox="1">
            <a:spLocks noChangeArrowheads="1"/>
          </p:cNvSpPr>
          <p:nvPr/>
        </p:nvSpPr>
        <p:spPr bwMode="auto">
          <a:xfrm>
            <a:off x="1347788" y="1789113"/>
            <a:ext cx="1066800" cy="2698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100" b="0"/>
              <a:t>AEHF Launch</a:t>
            </a:r>
          </a:p>
        </p:txBody>
      </p:sp>
      <p:sp>
        <p:nvSpPr>
          <p:cNvPr id="120851" name="Text Box 18"/>
          <p:cNvSpPr txBox="1">
            <a:spLocks noChangeArrowheads="1"/>
          </p:cNvSpPr>
          <p:nvPr/>
        </p:nvSpPr>
        <p:spPr bwMode="auto">
          <a:xfrm>
            <a:off x="2600325" y="1704975"/>
            <a:ext cx="876300" cy="438150"/>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100" b="0"/>
              <a:t>ACTS Availability</a:t>
            </a:r>
          </a:p>
        </p:txBody>
      </p:sp>
      <p:sp>
        <p:nvSpPr>
          <p:cNvPr id="120852" name="Text Box 19"/>
          <p:cNvSpPr txBox="1">
            <a:spLocks noChangeArrowheads="1"/>
          </p:cNvSpPr>
          <p:nvPr/>
        </p:nvSpPr>
        <p:spPr bwMode="auto">
          <a:xfrm>
            <a:off x="6672263" y="1704975"/>
            <a:ext cx="1066800" cy="438150"/>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100" b="0"/>
              <a:t>Software Development</a:t>
            </a:r>
          </a:p>
        </p:txBody>
      </p:sp>
      <p:sp>
        <p:nvSpPr>
          <p:cNvPr id="120853" name="Text Box 20"/>
          <p:cNvSpPr txBox="1">
            <a:spLocks noChangeArrowheads="1"/>
          </p:cNvSpPr>
          <p:nvPr/>
        </p:nvSpPr>
        <p:spPr bwMode="auto">
          <a:xfrm>
            <a:off x="7924800" y="1789113"/>
            <a:ext cx="1066800" cy="2698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100" b="0"/>
              <a:t>DMSMS</a:t>
            </a:r>
          </a:p>
        </p:txBody>
      </p:sp>
      <p:sp>
        <p:nvSpPr>
          <p:cNvPr id="120854" name="Text Box 21"/>
          <p:cNvSpPr txBox="1">
            <a:spLocks noChangeArrowheads="1"/>
          </p:cNvSpPr>
          <p:nvPr/>
        </p:nvSpPr>
        <p:spPr bwMode="auto">
          <a:xfrm>
            <a:off x="3662363" y="1704975"/>
            <a:ext cx="1323975" cy="438150"/>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100" b="0"/>
              <a:t>Ops Terminal</a:t>
            </a:r>
          </a:p>
          <a:p>
            <a:pPr algn="ctr" eaLnBrk="1" hangingPunct="1">
              <a:spcBef>
                <a:spcPct val="0"/>
              </a:spcBef>
              <a:buClrTx/>
              <a:buSzTx/>
              <a:buFontTx/>
              <a:buNone/>
            </a:pPr>
            <a:r>
              <a:rPr lang="en-US" altLang="en-US" sz="1100" b="0"/>
              <a:t>Control Functions</a:t>
            </a:r>
          </a:p>
        </p:txBody>
      </p:sp>
      <p:sp>
        <p:nvSpPr>
          <p:cNvPr id="120855" name="Text Box 22"/>
          <p:cNvSpPr txBox="1">
            <a:spLocks noChangeArrowheads="1"/>
          </p:cNvSpPr>
          <p:nvPr/>
        </p:nvSpPr>
        <p:spPr bwMode="auto">
          <a:xfrm>
            <a:off x="5172075" y="1789113"/>
            <a:ext cx="1314450" cy="2698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100" b="0"/>
              <a:t>SCA Compliance</a:t>
            </a:r>
          </a:p>
        </p:txBody>
      </p:sp>
      <p:sp>
        <p:nvSpPr>
          <p:cNvPr id="120856" name="Text Box 23"/>
          <p:cNvSpPr txBox="1">
            <a:spLocks noChangeArrowheads="1"/>
          </p:cNvSpPr>
          <p:nvPr/>
        </p:nvSpPr>
        <p:spPr bwMode="auto">
          <a:xfrm>
            <a:off x="7391400" y="5553075"/>
            <a:ext cx="1143000" cy="4667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200" b="0"/>
              <a:t>Software Engineering</a:t>
            </a:r>
          </a:p>
        </p:txBody>
      </p:sp>
      <p:cxnSp>
        <p:nvCxnSpPr>
          <p:cNvPr id="120857" name="AutoShape 24"/>
          <p:cNvCxnSpPr>
            <a:cxnSpLocks noChangeShapeType="1"/>
            <a:stCxn id="120850" idx="2"/>
            <a:endCxn id="120837" idx="0"/>
          </p:cNvCxnSpPr>
          <p:nvPr/>
        </p:nvCxnSpPr>
        <p:spPr bwMode="auto">
          <a:xfrm>
            <a:off x="1881188" y="2058988"/>
            <a:ext cx="1243012" cy="827087"/>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858" name="AutoShape 25"/>
          <p:cNvCxnSpPr>
            <a:cxnSpLocks noChangeShapeType="1"/>
            <a:stCxn id="120851" idx="2"/>
            <a:endCxn id="120837" idx="0"/>
          </p:cNvCxnSpPr>
          <p:nvPr/>
        </p:nvCxnSpPr>
        <p:spPr bwMode="auto">
          <a:xfrm>
            <a:off x="3038475" y="2143125"/>
            <a:ext cx="85725" cy="74295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859" name="AutoShape 26"/>
          <p:cNvCxnSpPr>
            <a:cxnSpLocks noChangeShapeType="1"/>
            <a:stCxn id="120854" idx="2"/>
            <a:endCxn id="120838" idx="0"/>
          </p:cNvCxnSpPr>
          <p:nvPr/>
        </p:nvCxnSpPr>
        <p:spPr bwMode="auto">
          <a:xfrm>
            <a:off x="4324350" y="2143125"/>
            <a:ext cx="2647950" cy="66675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860" name="AutoShape 27"/>
          <p:cNvCxnSpPr>
            <a:cxnSpLocks noChangeShapeType="1"/>
            <a:stCxn id="120855" idx="2"/>
            <a:endCxn id="120838" idx="0"/>
          </p:cNvCxnSpPr>
          <p:nvPr/>
        </p:nvCxnSpPr>
        <p:spPr bwMode="auto">
          <a:xfrm>
            <a:off x="5829300" y="2058988"/>
            <a:ext cx="1143000" cy="750887"/>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861" name="AutoShape 28"/>
          <p:cNvCxnSpPr>
            <a:cxnSpLocks noChangeShapeType="1"/>
            <a:stCxn id="120852" idx="2"/>
            <a:endCxn id="120838" idx="0"/>
          </p:cNvCxnSpPr>
          <p:nvPr/>
        </p:nvCxnSpPr>
        <p:spPr bwMode="auto">
          <a:xfrm flipH="1">
            <a:off x="6972300" y="2143125"/>
            <a:ext cx="233363" cy="66675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862" name="AutoShape 29"/>
          <p:cNvCxnSpPr>
            <a:cxnSpLocks noChangeShapeType="1"/>
            <a:stCxn id="120853" idx="2"/>
            <a:endCxn id="120838" idx="0"/>
          </p:cNvCxnSpPr>
          <p:nvPr/>
        </p:nvCxnSpPr>
        <p:spPr bwMode="auto">
          <a:xfrm flipH="1">
            <a:off x="6972300" y="2058988"/>
            <a:ext cx="1485900" cy="750887"/>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863" name="AutoShape 30"/>
          <p:cNvCxnSpPr>
            <a:cxnSpLocks noChangeShapeType="1"/>
            <a:stCxn id="120837" idx="2"/>
            <a:endCxn id="120839" idx="0"/>
          </p:cNvCxnSpPr>
          <p:nvPr/>
        </p:nvCxnSpPr>
        <p:spPr bwMode="auto">
          <a:xfrm>
            <a:off x="3124200" y="3200400"/>
            <a:ext cx="571500" cy="82867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864" name="AutoShape 31"/>
          <p:cNvCxnSpPr>
            <a:cxnSpLocks noChangeShapeType="1"/>
            <a:stCxn id="120838" idx="2"/>
            <a:endCxn id="120839" idx="0"/>
          </p:cNvCxnSpPr>
          <p:nvPr/>
        </p:nvCxnSpPr>
        <p:spPr bwMode="auto">
          <a:xfrm flipH="1">
            <a:off x="3695700" y="3276600"/>
            <a:ext cx="3276600" cy="75247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865" name="AutoShape 32"/>
          <p:cNvCxnSpPr>
            <a:cxnSpLocks noChangeShapeType="1"/>
            <a:stCxn id="120838" idx="2"/>
            <a:endCxn id="120842" idx="0"/>
          </p:cNvCxnSpPr>
          <p:nvPr/>
        </p:nvCxnSpPr>
        <p:spPr bwMode="auto">
          <a:xfrm>
            <a:off x="6972300" y="3276600"/>
            <a:ext cx="381000" cy="75247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866" name="AutoShape 33"/>
          <p:cNvCxnSpPr>
            <a:cxnSpLocks noChangeShapeType="1"/>
            <a:stCxn id="120839" idx="2"/>
            <a:endCxn id="120843" idx="0"/>
          </p:cNvCxnSpPr>
          <p:nvPr/>
        </p:nvCxnSpPr>
        <p:spPr bwMode="auto">
          <a:xfrm flipH="1">
            <a:off x="2247900" y="4298950"/>
            <a:ext cx="1447800" cy="64452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867" name="AutoShape 34"/>
          <p:cNvCxnSpPr>
            <a:cxnSpLocks noChangeShapeType="1"/>
            <a:stCxn id="120839" idx="2"/>
            <a:endCxn id="120847" idx="0"/>
          </p:cNvCxnSpPr>
          <p:nvPr/>
        </p:nvCxnSpPr>
        <p:spPr bwMode="auto">
          <a:xfrm>
            <a:off x="3695700" y="4298950"/>
            <a:ext cx="914400" cy="64452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868" name="AutoShape 35"/>
          <p:cNvCxnSpPr>
            <a:cxnSpLocks noChangeShapeType="1"/>
            <a:stCxn id="120839" idx="2"/>
            <a:endCxn id="120849" idx="0"/>
          </p:cNvCxnSpPr>
          <p:nvPr/>
        </p:nvCxnSpPr>
        <p:spPr bwMode="auto">
          <a:xfrm flipH="1">
            <a:off x="2705100" y="4298950"/>
            <a:ext cx="990600" cy="125412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869" name="AutoShape 36"/>
          <p:cNvCxnSpPr>
            <a:cxnSpLocks noChangeShapeType="1"/>
            <a:stCxn id="120839" idx="2"/>
            <a:endCxn id="120848" idx="0"/>
          </p:cNvCxnSpPr>
          <p:nvPr/>
        </p:nvCxnSpPr>
        <p:spPr bwMode="auto">
          <a:xfrm>
            <a:off x="3695700" y="4298950"/>
            <a:ext cx="419100" cy="125412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870" name="AutoShape 37"/>
          <p:cNvCxnSpPr>
            <a:cxnSpLocks noChangeShapeType="1"/>
            <a:stCxn id="120842" idx="2"/>
            <a:endCxn id="120846" idx="0"/>
          </p:cNvCxnSpPr>
          <p:nvPr/>
        </p:nvCxnSpPr>
        <p:spPr bwMode="auto">
          <a:xfrm flipH="1">
            <a:off x="6057900" y="4467225"/>
            <a:ext cx="1295400" cy="47625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871" name="AutoShape 38"/>
          <p:cNvCxnSpPr>
            <a:cxnSpLocks noChangeShapeType="1"/>
            <a:stCxn id="120842" idx="2"/>
            <a:endCxn id="120845" idx="0"/>
          </p:cNvCxnSpPr>
          <p:nvPr/>
        </p:nvCxnSpPr>
        <p:spPr bwMode="auto">
          <a:xfrm>
            <a:off x="7353300" y="4467225"/>
            <a:ext cx="1104900" cy="47625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872" name="AutoShape 39"/>
          <p:cNvCxnSpPr>
            <a:cxnSpLocks noChangeShapeType="1"/>
            <a:stCxn id="120842" idx="2"/>
            <a:endCxn id="120844" idx="0"/>
          </p:cNvCxnSpPr>
          <p:nvPr/>
        </p:nvCxnSpPr>
        <p:spPr bwMode="auto">
          <a:xfrm flipH="1">
            <a:off x="6438900" y="4467225"/>
            <a:ext cx="914400" cy="108585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873" name="AutoShape 40"/>
          <p:cNvCxnSpPr>
            <a:cxnSpLocks noChangeShapeType="1"/>
            <a:stCxn id="120842" idx="2"/>
            <a:endCxn id="120856" idx="0"/>
          </p:cNvCxnSpPr>
          <p:nvPr/>
        </p:nvCxnSpPr>
        <p:spPr bwMode="auto">
          <a:xfrm>
            <a:off x="7353300" y="4467225"/>
            <a:ext cx="609600" cy="108585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0874" name="Text Box 41"/>
          <p:cNvSpPr txBox="1">
            <a:spLocks noChangeArrowheads="1"/>
          </p:cNvSpPr>
          <p:nvPr/>
        </p:nvSpPr>
        <p:spPr bwMode="auto">
          <a:xfrm>
            <a:off x="3702030" y="168275"/>
            <a:ext cx="505779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r" eaLnBrk="1" hangingPunct="1">
              <a:spcBef>
                <a:spcPct val="0"/>
              </a:spcBef>
              <a:buClrTx/>
              <a:buSzTx/>
              <a:buFontTx/>
              <a:buNone/>
            </a:pPr>
            <a:r>
              <a:rPr lang="en-US" altLang="en-US" sz="2800" i="1" dirty="0">
                <a:solidFill>
                  <a:srgbClr val="000066"/>
                </a:solidFill>
              </a:rPr>
              <a:t>Source Selection</a:t>
            </a:r>
          </a:p>
          <a:p>
            <a:pPr algn="r" eaLnBrk="1" hangingPunct="1">
              <a:spcBef>
                <a:spcPct val="0"/>
              </a:spcBef>
              <a:buClrTx/>
              <a:buSzTx/>
              <a:buFontTx/>
              <a:buNone/>
            </a:pPr>
            <a:r>
              <a:rPr lang="en-US" altLang="en-US" sz="2800" i="1" dirty="0">
                <a:solidFill>
                  <a:srgbClr val="000066"/>
                </a:solidFill>
              </a:rPr>
              <a:t>Evaluation Criteria Selection</a:t>
            </a:r>
          </a:p>
        </p:txBody>
      </p:sp>
      <p:sp>
        <p:nvSpPr>
          <p:cNvPr id="44" name="TextBox 2"/>
          <p:cNvSpPr txBox="1">
            <a:spLocks noChangeArrowheads="1"/>
          </p:cNvSpPr>
          <p:nvPr/>
        </p:nvSpPr>
        <p:spPr bwMode="auto">
          <a:xfrm>
            <a:off x="3476625" y="1071860"/>
            <a:ext cx="1829480" cy="461665"/>
          </a:xfrm>
          <a:prstGeom prst="rect">
            <a:avLst/>
          </a:prstGeom>
          <a:solidFill>
            <a:srgbClr val="99FFCC"/>
          </a:solidFill>
          <a:ln w="9525">
            <a:solidFill>
              <a:schemeClr val="tx1"/>
            </a:solidFill>
            <a:miter lim="800000"/>
            <a:headEnd/>
            <a:tailEnd/>
          </a:ln>
        </p:spPr>
        <p:txBody>
          <a:bodyPr wrap="squar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2400" dirty="0"/>
              <a:t>SAMPLE</a:t>
            </a:r>
          </a:p>
        </p:txBody>
      </p:sp>
      <p:sp>
        <p:nvSpPr>
          <p:cNvPr id="2" name="Slide Number Placeholder 1"/>
          <p:cNvSpPr>
            <a:spLocks noGrp="1"/>
          </p:cNvSpPr>
          <p:nvPr>
            <p:ph type="sldNum" sz="quarter" idx="11"/>
          </p:nvPr>
        </p:nvSpPr>
        <p:spPr/>
        <p:txBody>
          <a:bodyPr/>
          <a:lstStyle/>
          <a:p>
            <a:pPr>
              <a:defRPr/>
            </a:pPr>
            <a:fld id="{899C0BFA-3757-4328-9051-EEFC4EF460FF}" type="slidenum">
              <a:rPr lang="en-US" altLang="en-US" smtClean="0"/>
              <a:pPr>
                <a:defRPr/>
              </a:pPr>
              <a:t>42</a:t>
            </a:fld>
            <a:endParaRPr lang="en-US" altLang="en-US">
              <a:solidFill>
                <a:schemeClr val="bg2"/>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3" name="Rectangle 6"/>
          <p:cNvSpPr>
            <a:spLocks noChangeArrowheads="1"/>
          </p:cNvSpPr>
          <p:nvPr/>
        </p:nvSpPr>
        <p:spPr bwMode="auto">
          <a:xfrm>
            <a:off x="998538" y="1524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r">
              <a:spcBef>
                <a:spcPct val="0"/>
              </a:spcBef>
              <a:buClrTx/>
              <a:buSzTx/>
              <a:buFontTx/>
              <a:buNone/>
            </a:pPr>
            <a:r>
              <a:rPr lang="en-US" altLang="en-US" sz="2800" i="1" dirty="0">
                <a:solidFill>
                  <a:srgbClr val="151C77"/>
                </a:solidFill>
              </a:rPr>
              <a:t>Source Selection</a:t>
            </a:r>
          </a:p>
        </p:txBody>
      </p:sp>
      <p:pic>
        <p:nvPicPr>
          <p:cNvPr id="122884"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524000"/>
            <a:ext cx="8504238"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885" name="TextBox 1"/>
          <p:cNvSpPr txBox="1">
            <a:spLocks noChangeArrowheads="1"/>
          </p:cNvSpPr>
          <p:nvPr/>
        </p:nvSpPr>
        <p:spPr bwMode="auto">
          <a:xfrm>
            <a:off x="3807359" y="5890568"/>
            <a:ext cx="2154757" cy="307777"/>
          </a:xfrm>
          <a:prstGeom prst="rect">
            <a:avLst/>
          </a:prstGeom>
          <a:solidFill>
            <a:srgbClr val="FFFF00"/>
          </a:solidFill>
          <a:ln>
            <a:solidFill>
              <a:schemeClr val="tx1"/>
            </a:solidFill>
          </a:ln>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b="0"/>
              <a:t>Identify criteria weighting</a:t>
            </a:r>
          </a:p>
        </p:txBody>
      </p:sp>
      <p:sp>
        <p:nvSpPr>
          <p:cNvPr id="7" name="TextBox 2"/>
          <p:cNvSpPr txBox="1">
            <a:spLocks noChangeArrowheads="1"/>
          </p:cNvSpPr>
          <p:nvPr/>
        </p:nvSpPr>
        <p:spPr bwMode="auto">
          <a:xfrm>
            <a:off x="3485584" y="962967"/>
            <a:ext cx="1829480" cy="461665"/>
          </a:xfrm>
          <a:prstGeom prst="rect">
            <a:avLst/>
          </a:prstGeom>
          <a:solidFill>
            <a:srgbClr val="99FFCC"/>
          </a:solidFill>
          <a:ln w="9525">
            <a:solidFill>
              <a:schemeClr val="tx1"/>
            </a:solidFill>
            <a:miter lim="800000"/>
            <a:headEnd/>
            <a:tailEnd/>
          </a:ln>
        </p:spPr>
        <p:txBody>
          <a:bodyPr wrap="squar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2400" dirty="0"/>
              <a:t>SAMPLE</a:t>
            </a:r>
          </a:p>
        </p:txBody>
      </p:sp>
      <p:sp>
        <p:nvSpPr>
          <p:cNvPr id="2" name="Slide Number Placeholder 1"/>
          <p:cNvSpPr>
            <a:spLocks noGrp="1"/>
          </p:cNvSpPr>
          <p:nvPr>
            <p:ph type="sldNum" sz="quarter" idx="11"/>
          </p:nvPr>
        </p:nvSpPr>
        <p:spPr/>
        <p:txBody>
          <a:bodyPr/>
          <a:lstStyle/>
          <a:p>
            <a:pPr>
              <a:defRPr/>
            </a:pPr>
            <a:fld id="{899C0BFA-3757-4328-9051-EEFC4EF460FF}" type="slidenum">
              <a:rPr lang="en-US" altLang="en-US" smtClean="0"/>
              <a:pPr>
                <a:defRPr/>
              </a:pPr>
              <a:t>43</a:t>
            </a:fld>
            <a:endParaRPr lang="en-US" altLang="en-US">
              <a:solidFill>
                <a:schemeClr val="bg2"/>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1" name="Rectangle 2"/>
          <p:cNvSpPr>
            <a:spLocks noGrp="1" noChangeArrowheads="1"/>
          </p:cNvSpPr>
          <p:nvPr>
            <p:ph type="title"/>
          </p:nvPr>
        </p:nvSpPr>
        <p:spPr>
          <a:xfrm>
            <a:off x="609600" y="117475"/>
            <a:ext cx="8229600" cy="1143000"/>
          </a:xfrm>
        </p:spPr>
        <p:txBody>
          <a:bodyPr/>
          <a:lstStyle/>
          <a:p>
            <a:r>
              <a:rPr lang="en-US" altLang="en-US" sz="2800" dirty="0">
                <a:solidFill>
                  <a:srgbClr val="002060"/>
                </a:solidFill>
              </a:rPr>
              <a:t>Basis for Selecting Proposed Strategy</a:t>
            </a:r>
            <a:endParaRPr lang="en-US" altLang="en-US" sz="2400" b="0" i="0" dirty="0">
              <a:solidFill>
                <a:srgbClr val="002060"/>
              </a:solidFill>
            </a:endParaRPr>
          </a:p>
        </p:txBody>
      </p:sp>
      <p:sp>
        <p:nvSpPr>
          <p:cNvPr id="124932" name="Rectangle 3"/>
          <p:cNvSpPr>
            <a:spLocks noGrp="1" noChangeArrowheads="1"/>
          </p:cNvSpPr>
          <p:nvPr>
            <p:ph type="body" idx="1"/>
          </p:nvPr>
        </p:nvSpPr>
        <p:spPr>
          <a:xfrm>
            <a:off x="177800" y="1468437"/>
            <a:ext cx="8966200" cy="3991918"/>
          </a:xfrm>
        </p:spPr>
        <p:txBody>
          <a:bodyPr/>
          <a:lstStyle/>
          <a:p>
            <a:pPr marL="292100" indent="-292100">
              <a:lnSpc>
                <a:spcPct val="120000"/>
              </a:lnSpc>
            </a:pPr>
            <a:r>
              <a:rPr lang="en-US" altLang="en-US" i="1" dirty="0">
                <a:solidFill>
                  <a:srgbClr val="000066"/>
                </a:solidFill>
              </a:rPr>
              <a:t>The Challenge—Program Needs</a:t>
            </a:r>
            <a:r>
              <a:rPr lang="en-US" altLang="en-US" dirty="0"/>
              <a:t> </a:t>
            </a:r>
          </a:p>
          <a:p>
            <a:pPr marL="292100" indent="-292100">
              <a:lnSpc>
                <a:spcPct val="120000"/>
              </a:lnSpc>
            </a:pPr>
            <a:r>
              <a:rPr lang="en-US" altLang="en-US" dirty="0"/>
              <a:t>Strategy…</a:t>
            </a:r>
          </a:p>
          <a:p>
            <a:pPr marL="800100" lvl="1" indent="-342900">
              <a:lnSpc>
                <a:spcPct val="120000"/>
              </a:lnSpc>
              <a:buClr>
                <a:schemeClr val="tx1"/>
              </a:buClr>
              <a:buFontTx/>
              <a:buAutoNum type="arabicParenR"/>
            </a:pPr>
            <a:r>
              <a:rPr lang="en-US" altLang="en-US" sz="1800" dirty="0"/>
              <a:t>Meets need date</a:t>
            </a:r>
          </a:p>
          <a:p>
            <a:pPr marL="800100" lvl="1" indent="-342900">
              <a:lnSpc>
                <a:spcPct val="120000"/>
              </a:lnSpc>
              <a:buClr>
                <a:schemeClr val="tx1"/>
              </a:buClr>
              <a:buFontTx/>
              <a:buAutoNum type="arabicParenR"/>
            </a:pPr>
            <a:r>
              <a:rPr lang="en-US" altLang="en-US" sz="1800" dirty="0"/>
              <a:t>Migrates to ……architecture</a:t>
            </a:r>
          </a:p>
          <a:p>
            <a:pPr marL="800100" lvl="1" indent="-342900">
              <a:lnSpc>
                <a:spcPct val="120000"/>
              </a:lnSpc>
              <a:buClr>
                <a:schemeClr val="tx1"/>
              </a:buClr>
              <a:buFontTx/>
              <a:buAutoNum type="arabicParenR"/>
            </a:pPr>
            <a:r>
              <a:rPr lang="en-US" altLang="en-US" sz="1800" dirty="0"/>
              <a:t>Satisfies the Net Ready KPP</a:t>
            </a:r>
          </a:p>
          <a:p>
            <a:pPr marL="800100" lvl="1" indent="-342900">
              <a:lnSpc>
                <a:spcPct val="120000"/>
              </a:lnSpc>
              <a:buClr>
                <a:schemeClr val="tx1"/>
              </a:buClr>
              <a:buFontTx/>
              <a:buAutoNum type="arabicParenR"/>
            </a:pPr>
            <a:r>
              <a:rPr lang="en-US" altLang="en-US" sz="1800" dirty="0"/>
              <a:t>Utilizes existing equipment</a:t>
            </a:r>
          </a:p>
          <a:p>
            <a:pPr marL="800100" lvl="1" indent="-342900">
              <a:lnSpc>
                <a:spcPct val="120000"/>
              </a:lnSpc>
              <a:buClr>
                <a:schemeClr val="tx1"/>
              </a:buClr>
              <a:buFontTx/>
              <a:buAutoNum type="arabicParenR"/>
            </a:pPr>
            <a:r>
              <a:rPr lang="en-US" altLang="en-US" sz="1800" dirty="0"/>
              <a:t>Maximizes insulation from other program risks</a:t>
            </a:r>
          </a:p>
          <a:p>
            <a:pPr marL="800100" lvl="1" indent="-342900">
              <a:lnSpc>
                <a:spcPct val="120000"/>
              </a:lnSpc>
              <a:buClr>
                <a:schemeClr val="tx1"/>
              </a:buClr>
              <a:buFontTx/>
              <a:buAutoNum type="arabicParenR"/>
            </a:pPr>
            <a:r>
              <a:rPr lang="en-US" altLang="en-US" sz="1800" dirty="0"/>
              <a:t>Manages internal program constraints/dependencies</a:t>
            </a:r>
          </a:p>
          <a:p>
            <a:pPr marL="1409700" lvl="2" indent="-381000">
              <a:lnSpc>
                <a:spcPct val="120000"/>
              </a:lnSpc>
              <a:buClr>
                <a:schemeClr val="tx1"/>
              </a:buClr>
              <a:buFontTx/>
              <a:buChar char="–"/>
            </a:pPr>
            <a:r>
              <a:rPr lang="en-US" altLang="en-US" sz="1400" dirty="0"/>
              <a:t>Other upgrades, computer processors, resources (labs &amp; people)</a:t>
            </a:r>
          </a:p>
          <a:p>
            <a:pPr marL="800100" lvl="1" indent="-342900">
              <a:lnSpc>
                <a:spcPct val="120000"/>
              </a:lnSpc>
              <a:buClr>
                <a:schemeClr val="tx1"/>
              </a:buClr>
              <a:buFontTx/>
              <a:buAutoNum type="arabicParenR"/>
            </a:pPr>
            <a:r>
              <a:rPr lang="en-US" altLang="en-US" sz="1800" dirty="0"/>
              <a:t>Best fits in a fiscally constrained environment</a:t>
            </a:r>
          </a:p>
        </p:txBody>
      </p:sp>
      <p:sp>
        <p:nvSpPr>
          <p:cNvPr id="124933" name="AutoShape 4"/>
          <p:cNvSpPr>
            <a:spLocks noChangeArrowheads="1"/>
          </p:cNvSpPr>
          <p:nvPr/>
        </p:nvSpPr>
        <p:spPr bwMode="auto">
          <a:xfrm>
            <a:off x="419100" y="5832475"/>
            <a:ext cx="8305800" cy="479425"/>
          </a:xfrm>
          <a:prstGeom prst="roundRect">
            <a:avLst>
              <a:gd name="adj" fmla="val 28810"/>
            </a:avLst>
          </a:prstGeom>
          <a:gradFill rotWithShape="0">
            <a:gsLst>
              <a:gs pos="0">
                <a:srgbClr val="000076"/>
              </a:gs>
              <a:gs pos="50000">
                <a:srgbClr val="0000FF"/>
              </a:gs>
              <a:gs pos="100000">
                <a:srgbClr val="000076"/>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107763" dir="2700000" algn="ctr" rotWithShape="0">
                    <a:srgbClr val="808080"/>
                  </a:outerShdw>
                </a:effectLst>
              </a14:hiddenEffects>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2400">
                <a:solidFill>
                  <a:srgbClr val="FFFF00"/>
                </a:solidFill>
                <a:latin typeface="Tahoma" panose="020B0604030504040204" pitchFamily="34" charset="0"/>
                <a:cs typeface="Arial" panose="020B0604020202020204" pitchFamily="34" charset="0"/>
              </a:rPr>
              <a:t>Seven Key Items Used to Develop Strategy</a:t>
            </a:r>
          </a:p>
        </p:txBody>
      </p:sp>
      <p:sp>
        <p:nvSpPr>
          <p:cNvPr id="2" name="Slide Number Placeholder 1"/>
          <p:cNvSpPr>
            <a:spLocks noGrp="1"/>
          </p:cNvSpPr>
          <p:nvPr>
            <p:ph type="sldNum" sz="quarter" idx="11"/>
          </p:nvPr>
        </p:nvSpPr>
        <p:spPr/>
        <p:txBody>
          <a:bodyPr/>
          <a:lstStyle/>
          <a:p>
            <a:pPr>
              <a:defRPr/>
            </a:pPr>
            <a:fld id="{4150CED8-ECFF-4146-AE39-D06ED0197E85}" type="slidenum">
              <a:rPr lang="en-US" altLang="en-US" smtClean="0"/>
              <a:pPr>
                <a:defRPr/>
              </a:pPr>
              <a:t>44</a:t>
            </a:fld>
            <a:endParaRPr lang="en-US" altLang="en-US">
              <a:solidFill>
                <a:schemeClr val="bg2"/>
              </a:solidFill>
            </a:endParaRPr>
          </a:p>
        </p:txBody>
      </p:sp>
      <p:sp>
        <p:nvSpPr>
          <p:cNvPr id="8" name="TextBox 2"/>
          <p:cNvSpPr txBox="1">
            <a:spLocks noChangeArrowheads="1"/>
          </p:cNvSpPr>
          <p:nvPr/>
        </p:nvSpPr>
        <p:spPr bwMode="auto">
          <a:xfrm>
            <a:off x="3485584" y="962967"/>
            <a:ext cx="1829480" cy="461665"/>
          </a:xfrm>
          <a:prstGeom prst="rect">
            <a:avLst/>
          </a:prstGeom>
          <a:solidFill>
            <a:srgbClr val="99FFCC"/>
          </a:solidFill>
          <a:ln w="9525">
            <a:solidFill>
              <a:schemeClr val="tx1"/>
            </a:solidFill>
            <a:miter lim="800000"/>
            <a:headEnd/>
            <a:tailEnd/>
          </a:ln>
        </p:spPr>
        <p:txBody>
          <a:bodyPr wrap="squar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2400" dirty="0"/>
              <a:t>SAMPLE</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Rectangle 2"/>
          <p:cNvSpPr>
            <a:spLocks noGrp="1" noChangeArrowheads="1"/>
          </p:cNvSpPr>
          <p:nvPr>
            <p:ph type="title"/>
          </p:nvPr>
        </p:nvSpPr>
        <p:spPr>
          <a:xfrm>
            <a:off x="609600" y="96838"/>
            <a:ext cx="8229600" cy="1143000"/>
          </a:xfrm>
        </p:spPr>
        <p:txBody>
          <a:bodyPr/>
          <a:lstStyle/>
          <a:p>
            <a:r>
              <a:rPr lang="en-US" altLang="en-US" sz="2800" dirty="0">
                <a:solidFill>
                  <a:srgbClr val="000066"/>
                </a:solidFill>
              </a:rPr>
              <a:t>Solution Trade Space</a:t>
            </a:r>
            <a:endParaRPr lang="en-US" altLang="en-US" sz="1600" dirty="0"/>
          </a:p>
        </p:txBody>
      </p:sp>
      <p:grpSp>
        <p:nvGrpSpPr>
          <p:cNvPr id="126980" name="Group 3"/>
          <p:cNvGrpSpPr>
            <a:grpSpLocks/>
          </p:cNvGrpSpPr>
          <p:nvPr/>
        </p:nvGrpSpPr>
        <p:grpSpPr bwMode="auto">
          <a:xfrm>
            <a:off x="136525" y="1327150"/>
            <a:ext cx="8839200" cy="4897438"/>
            <a:chOff x="16" y="875"/>
            <a:chExt cx="5688" cy="3085"/>
          </a:xfrm>
        </p:grpSpPr>
        <p:grpSp>
          <p:nvGrpSpPr>
            <p:cNvPr id="126986" name="Group 4"/>
            <p:cNvGrpSpPr>
              <a:grpSpLocks/>
            </p:cNvGrpSpPr>
            <p:nvPr/>
          </p:nvGrpSpPr>
          <p:grpSpPr bwMode="auto">
            <a:xfrm>
              <a:off x="16" y="877"/>
              <a:ext cx="871" cy="3082"/>
              <a:chOff x="11" y="843"/>
              <a:chExt cx="749" cy="2903"/>
            </a:xfrm>
          </p:grpSpPr>
          <p:sp>
            <p:nvSpPr>
              <p:cNvPr id="127036" name="AutoShape 5"/>
              <p:cNvSpPr>
                <a:spLocks noChangeArrowheads="1"/>
              </p:cNvSpPr>
              <p:nvPr/>
            </p:nvSpPr>
            <p:spPr bwMode="auto">
              <a:xfrm>
                <a:off x="11" y="3282"/>
                <a:ext cx="744" cy="464"/>
              </a:xfrm>
              <a:prstGeom prst="cube">
                <a:avLst>
                  <a:gd name="adj" fmla="val 25000"/>
                </a:avLst>
              </a:prstGeom>
              <a:gradFill rotWithShape="0">
                <a:gsLst>
                  <a:gs pos="0">
                    <a:srgbClr val="000066"/>
                  </a:gs>
                  <a:gs pos="100000">
                    <a:srgbClr val="0000CC"/>
                  </a:gs>
                </a:gsLst>
                <a:path path="rect">
                  <a:fillToRect l="50000" t="50000" r="50000" b="50000"/>
                </a:path>
              </a:gra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tIns="91440"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200">
                    <a:solidFill>
                      <a:srgbClr val="FFFF00"/>
                    </a:solidFill>
                    <a:latin typeface="Tahoma" panose="020B0604030504040204" pitchFamily="34" charset="0"/>
                    <a:cs typeface="Arial" panose="020B0604020202020204" pitchFamily="34" charset="0"/>
                  </a:rPr>
                  <a:t>Fits Fiscal Constraints</a:t>
                </a:r>
              </a:p>
            </p:txBody>
          </p:sp>
          <p:sp>
            <p:nvSpPr>
              <p:cNvPr id="127037" name="AutoShape 6"/>
              <p:cNvSpPr>
                <a:spLocks noChangeArrowheads="1"/>
              </p:cNvSpPr>
              <p:nvPr/>
            </p:nvSpPr>
            <p:spPr bwMode="auto">
              <a:xfrm>
                <a:off x="11" y="2932"/>
                <a:ext cx="744" cy="468"/>
              </a:xfrm>
              <a:prstGeom prst="cube">
                <a:avLst>
                  <a:gd name="adj" fmla="val 25000"/>
                </a:avLst>
              </a:prstGeom>
              <a:gradFill rotWithShape="0">
                <a:gsLst>
                  <a:gs pos="0">
                    <a:srgbClr val="000066"/>
                  </a:gs>
                  <a:gs pos="100000">
                    <a:srgbClr val="0000CC"/>
                  </a:gs>
                </a:gsLst>
                <a:path path="rect">
                  <a:fillToRect l="50000" t="50000" r="50000" b="50000"/>
                </a:path>
              </a:gra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tIns="91440"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200">
                    <a:solidFill>
                      <a:srgbClr val="FFFF00"/>
                    </a:solidFill>
                    <a:latin typeface="Tahoma" panose="020B0604030504040204" pitchFamily="34" charset="0"/>
                    <a:cs typeface="Arial" panose="020B0604020202020204" pitchFamily="34" charset="0"/>
                  </a:rPr>
                  <a:t>Manage  Constraints</a:t>
                </a:r>
              </a:p>
            </p:txBody>
          </p:sp>
          <p:sp>
            <p:nvSpPr>
              <p:cNvPr id="127038" name="AutoShape 7"/>
              <p:cNvSpPr>
                <a:spLocks noChangeArrowheads="1"/>
              </p:cNvSpPr>
              <p:nvPr/>
            </p:nvSpPr>
            <p:spPr bwMode="auto">
              <a:xfrm>
                <a:off x="11" y="2590"/>
                <a:ext cx="744" cy="458"/>
              </a:xfrm>
              <a:prstGeom prst="cube">
                <a:avLst>
                  <a:gd name="adj" fmla="val 25000"/>
                </a:avLst>
              </a:prstGeom>
              <a:gradFill rotWithShape="0">
                <a:gsLst>
                  <a:gs pos="0">
                    <a:srgbClr val="000066"/>
                  </a:gs>
                  <a:gs pos="100000">
                    <a:srgbClr val="0000CC"/>
                  </a:gs>
                </a:gsLst>
                <a:path path="rect">
                  <a:fillToRect l="50000" t="50000" r="50000" b="50000"/>
                </a:path>
              </a:gra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tIns="91440"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200">
                    <a:solidFill>
                      <a:srgbClr val="FFFF00"/>
                    </a:solidFill>
                    <a:latin typeface="Tahoma" panose="020B0604030504040204" pitchFamily="34" charset="0"/>
                    <a:cs typeface="Arial" panose="020B0604020202020204" pitchFamily="34" charset="0"/>
                  </a:rPr>
                  <a:t>Insulation from others</a:t>
                </a:r>
              </a:p>
            </p:txBody>
          </p:sp>
          <p:sp>
            <p:nvSpPr>
              <p:cNvPr id="127039" name="AutoShape 8"/>
              <p:cNvSpPr>
                <a:spLocks noChangeArrowheads="1"/>
              </p:cNvSpPr>
              <p:nvPr/>
            </p:nvSpPr>
            <p:spPr bwMode="auto">
              <a:xfrm>
                <a:off x="16" y="2215"/>
                <a:ext cx="744" cy="489"/>
              </a:xfrm>
              <a:prstGeom prst="cube">
                <a:avLst>
                  <a:gd name="adj" fmla="val 25000"/>
                </a:avLst>
              </a:prstGeom>
              <a:gradFill rotWithShape="0">
                <a:gsLst>
                  <a:gs pos="0">
                    <a:srgbClr val="000066"/>
                  </a:gs>
                  <a:gs pos="100000">
                    <a:srgbClr val="0000CC"/>
                  </a:gs>
                </a:gsLst>
                <a:path path="rect">
                  <a:fillToRect l="50000" t="50000" r="50000" b="50000"/>
                </a:path>
              </a:gra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tIns="91440"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200">
                    <a:solidFill>
                      <a:srgbClr val="FFFF00"/>
                    </a:solidFill>
                    <a:latin typeface="Tahoma" panose="020B0604030504040204" pitchFamily="34" charset="0"/>
                    <a:cs typeface="Arial" panose="020B0604020202020204" pitchFamily="34" charset="0"/>
                  </a:rPr>
                  <a:t>Utilizes</a:t>
                </a:r>
              </a:p>
              <a:p>
                <a:pPr algn="ctr" eaLnBrk="1" hangingPunct="1">
                  <a:spcBef>
                    <a:spcPct val="0"/>
                  </a:spcBef>
                  <a:buClrTx/>
                  <a:buSzTx/>
                  <a:buFontTx/>
                  <a:buNone/>
                </a:pPr>
                <a:r>
                  <a:rPr lang="en-US" altLang="en-US" sz="1200">
                    <a:solidFill>
                      <a:srgbClr val="FFFF00"/>
                    </a:solidFill>
                    <a:latin typeface="Tahoma" panose="020B0604030504040204" pitchFamily="34" charset="0"/>
                    <a:cs typeface="Arial" panose="020B0604020202020204" pitchFamily="34" charset="0"/>
                  </a:rPr>
                  <a:t>Equipment</a:t>
                </a:r>
              </a:p>
            </p:txBody>
          </p:sp>
          <p:sp>
            <p:nvSpPr>
              <p:cNvPr id="127040" name="AutoShape 9"/>
              <p:cNvSpPr>
                <a:spLocks noChangeArrowheads="1"/>
              </p:cNvSpPr>
              <p:nvPr/>
            </p:nvSpPr>
            <p:spPr bwMode="auto">
              <a:xfrm>
                <a:off x="12" y="1896"/>
                <a:ext cx="744" cy="464"/>
              </a:xfrm>
              <a:prstGeom prst="cube">
                <a:avLst>
                  <a:gd name="adj" fmla="val 25000"/>
                </a:avLst>
              </a:prstGeom>
              <a:gradFill rotWithShape="0">
                <a:gsLst>
                  <a:gs pos="0">
                    <a:srgbClr val="000066"/>
                  </a:gs>
                  <a:gs pos="100000">
                    <a:srgbClr val="0000CC"/>
                  </a:gs>
                </a:gsLst>
                <a:path path="rect">
                  <a:fillToRect l="50000" t="50000" r="50000" b="50000"/>
                </a:path>
              </a:gra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tIns="91440"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200">
                    <a:solidFill>
                      <a:srgbClr val="FFFF00"/>
                    </a:solidFill>
                    <a:latin typeface="Tahoma" panose="020B0604030504040204" pitchFamily="34" charset="0"/>
                    <a:cs typeface="Arial" panose="020B0604020202020204" pitchFamily="34" charset="0"/>
                  </a:rPr>
                  <a:t>Satisfies Net Ready</a:t>
                </a:r>
              </a:p>
            </p:txBody>
          </p:sp>
          <p:sp>
            <p:nvSpPr>
              <p:cNvPr id="127041" name="AutoShape 10"/>
              <p:cNvSpPr>
                <a:spLocks noChangeArrowheads="1"/>
              </p:cNvSpPr>
              <p:nvPr/>
            </p:nvSpPr>
            <p:spPr bwMode="auto">
              <a:xfrm>
                <a:off x="12" y="1547"/>
                <a:ext cx="744" cy="469"/>
              </a:xfrm>
              <a:prstGeom prst="cube">
                <a:avLst>
                  <a:gd name="adj" fmla="val 25000"/>
                </a:avLst>
              </a:prstGeom>
              <a:gradFill rotWithShape="0">
                <a:gsLst>
                  <a:gs pos="0">
                    <a:srgbClr val="000066"/>
                  </a:gs>
                  <a:gs pos="100000">
                    <a:srgbClr val="0000CC"/>
                  </a:gs>
                </a:gsLst>
                <a:path path="rect">
                  <a:fillToRect l="50000" t="50000" r="50000" b="50000"/>
                </a:path>
              </a:gra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tIns="91440"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200">
                    <a:solidFill>
                      <a:srgbClr val="FFFF00"/>
                    </a:solidFill>
                    <a:latin typeface="Tahoma" panose="020B0604030504040204" pitchFamily="34" charset="0"/>
                    <a:cs typeface="Arial" panose="020B0604020202020204" pitchFamily="34" charset="0"/>
                  </a:rPr>
                  <a:t>Migrates </a:t>
                </a:r>
              </a:p>
            </p:txBody>
          </p:sp>
          <p:sp>
            <p:nvSpPr>
              <p:cNvPr id="127042" name="AutoShape 11"/>
              <p:cNvSpPr>
                <a:spLocks noChangeArrowheads="1"/>
              </p:cNvSpPr>
              <p:nvPr/>
            </p:nvSpPr>
            <p:spPr bwMode="auto">
              <a:xfrm>
                <a:off x="12" y="1183"/>
                <a:ext cx="744" cy="480"/>
              </a:xfrm>
              <a:prstGeom prst="cube">
                <a:avLst>
                  <a:gd name="adj" fmla="val 25000"/>
                </a:avLst>
              </a:prstGeom>
              <a:gradFill rotWithShape="0">
                <a:gsLst>
                  <a:gs pos="0">
                    <a:srgbClr val="000066"/>
                  </a:gs>
                  <a:gs pos="100000">
                    <a:srgbClr val="0000CC"/>
                  </a:gs>
                </a:gsLst>
                <a:path path="rect">
                  <a:fillToRect l="50000" t="50000" r="50000" b="50000"/>
                </a:path>
              </a:gra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tIns="91440"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200">
                    <a:solidFill>
                      <a:srgbClr val="FFFF00"/>
                    </a:solidFill>
                    <a:latin typeface="Tahoma" panose="020B0604030504040204" pitchFamily="34" charset="0"/>
                    <a:cs typeface="Arial" panose="020B0604020202020204" pitchFamily="34" charset="0"/>
                  </a:rPr>
                  <a:t>Need Date</a:t>
                </a:r>
              </a:p>
            </p:txBody>
          </p:sp>
          <p:sp>
            <p:nvSpPr>
              <p:cNvPr id="127043" name="AutoShape 12"/>
              <p:cNvSpPr>
                <a:spLocks noChangeArrowheads="1"/>
              </p:cNvSpPr>
              <p:nvPr/>
            </p:nvSpPr>
            <p:spPr bwMode="auto">
              <a:xfrm>
                <a:off x="12" y="843"/>
                <a:ext cx="744" cy="472"/>
              </a:xfrm>
              <a:prstGeom prst="cube">
                <a:avLst>
                  <a:gd name="adj" fmla="val 25000"/>
                </a:avLst>
              </a:prstGeom>
              <a:gradFill rotWithShape="0">
                <a:gsLst>
                  <a:gs pos="0">
                    <a:srgbClr val="000066"/>
                  </a:gs>
                  <a:gs pos="100000">
                    <a:srgbClr val="0000CC"/>
                  </a:gs>
                </a:gsLst>
                <a:path path="rect">
                  <a:fillToRect l="50000" t="50000" r="50000" b="50000"/>
                </a:path>
              </a:gra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grpSp>
        <p:grpSp>
          <p:nvGrpSpPr>
            <p:cNvPr id="126987" name="Group 13"/>
            <p:cNvGrpSpPr>
              <a:grpSpLocks/>
            </p:cNvGrpSpPr>
            <p:nvPr/>
          </p:nvGrpSpPr>
          <p:grpSpPr bwMode="auto">
            <a:xfrm>
              <a:off x="753" y="875"/>
              <a:ext cx="4951" cy="3085"/>
              <a:chOff x="560" y="942"/>
              <a:chExt cx="5048" cy="2906"/>
            </a:xfrm>
          </p:grpSpPr>
          <p:grpSp>
            <p:nvGrpSpPr>
              <p:cNvPr id="126988" name="Group 14"/>
              <p:cNvGrpSpPr>
                <a:grpSpLocks/>
              </p:cNvGrpSpPr>
              <p:nvPr/>
            </p:nvGrpSpPr>
            <p:grpSpPr bwMode="auto">
              <a:xfrm>
                <a:off x="560" y="3374"/>
                <a:ext cx="5048" cy="474"/>
                <a:chOff x="144" y="862"/>
                <a:chExt cx="5048" cy="718"/>
              </a:xfrm>
            </p:grpSpPr>
            <p:sp>
              <p:nvSpPr>
                <p:cNvPr id="127031" name="AutoShape 15"/>
                <p:cNvSpPr>
                  <a:spLocks noChangeArrowheads="1"/>
                </p:cNvSpPr>
                <p:nvPr/>
              </p:nvSpPr>
              <p:spPr bwMode="auto">
                <a:xfrm>
                  <a:off x="144" y="864"/>
                  <a:ext cx="1083" cy="711"/>
                </a:xfrm>
                <a:prstGeom prst="cube">
                  <a:avLst>
                    <a:gd name="adj" fmla="val 25000"/>
                  </a:avLst>
                </a:prstGeom>
                <a:solidFill>
                  <a:srgbClr val="0080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G</a:t>
                  </a:r>
                </a:p>
              </p:txBody>
            </p:sp>
            <p:sp>
              <p:nvSpPr>
                <p:cNvPr id="127032" name="AutoShape 16"/>
                <p:cNvSpPr>
                  <a:spLocks noChangeArrowheads="1"/>
                </p:cNvSpPr>
                <p:nvPr/>
              </p:nvSpPr>
              <p:spPr bwMode="auto">
                <a:xfrm>
                  <a:off x="1049" y="864"/>
                  <a:ext cx="1234" cy="711"/>
                </a:xfrm>
                <a:prstGeom prst="cube">
                  <a:avLst>
                    <a:gd name="adj" fmla="val 25000"/>
                  </a:avLst>
                </a:prstGeom>
                <a:solidFill>
                  <a:srgbClr val="FF00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R</a:t>
                  </a:r>
                </a:p>
              </p:txBody>
            </p:sp>
            <p:sp>
              <p:nvSpPr>
                <p:cNvPr id="127033" name="AutoShape 17"/>
                <p:cNvSpPr>
                  <a:spLocks noChangeArrowheads="1"/>
                </p:cNvSpPr>
                <p:nvPr/>
              </p:nvSpPr>
              <p:spPr bwMode="auto">
                <a:xfrm>
                  <a:off x="2098" y="864"/>
                  <a:ext cx="1148" cy="716"/>
                </a:xfrm>
                <a:prstGeom prst="cube">
                  <a:avLst>
                    <a:gd name="adj" fmla="val 25000"/>
                  </a:avLst>
                </a:prstGeom>
                <a:solidFill>
                  <a:srgbClr val="0080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G</a:t>
                  </a:r>
                </a:p>
              </p:txBody>
            </p:sp>
            <p:sp>
              <p:nvSpPr>
                <p:cNvPr id="127034" name="AutoShape 18"/>
                <p:cNvSpPr>
                  <a:spLocks noChangeArrowheads="1"/>
                </p:cNvSpPr>
                <p:nvPr/>
              </p:nvSpPr>
              <p:spPr bwMode="auto">
                <a:xfrm>
                  <a:off x="3061" y="862"/>
                  <a:ext cx="1241" cy="718"/>
                </a:xfrm>
                <a:prstGeom prst="cube">
                  <a:avLst>
                    <a:gd name="adj" fmla="val 25000"/>
                  </a:avLst>
                </a:prstGeom>
                <a:solidFill>
                  <a:srgbClr val="FF00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R</a:t>
                  </a:r>
                </a:p>
              </p:txBody>
            </p:sp>
            <p:sp>
              <p:nvSpPr>
                <p:cNvPr id="127035" name="AutoShape 19"/>
                <p:cNvSpPr>
                  <a:spLocks noChangeArrowheads="1"/>
                </p:cNvSpPr>
                <p:nvPr/>
              </p:nvSpPr>
              <p:spPr bwMode="auto">
                <a:xfrm>
                  <a:off x="4117" y="864"/>
                  <a:ext cx="1075" cy="716"/>
                </a:xfrm>
                <a:prstGeom prst="cube">
                  <a:avLst>
                    <a:gd name="adj" fmla="val 25000"/>
                  </a:avLst>
                </a:prstGeom>
                <a:solidFill>
                  <a:srgbClr val="FF00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R</a:t>
                  </a:r>
                </a:p>
              </p:txBody>
            </p:sp>
          </p:grpSp>
          <p:grpSp>
            <p:nvGrpSpPr>
              <p:cNvPr id="126989" name="Group 20"/>
              <p:cNvGrpSpPr>
                <a:grpSpLocks/>
              </p:cNvGrpSpPr>
              <p:nvPr/>
            </p:nvGrpSpPr>
            <p:grpSpPr bwMode="auto">
              <a:xfrm>
                <a:off x="560" y="3030"/>
                <a:ext cx="5048" cy="474"/>
                <a:chOff x="144" y="862"/>
                <a:chExt cx="5048" cy="718"/>
              </a:xfrm>
            </p:grpSpPr>
            <p:sp>
              <p:nvSpPr>
                <p:cNvPr id="127026" name="AutoShape 21"/>
                <p:cNvSpPr>
                  <a:spLocks noChangeArrowheads="1"/>
                </p:cNvSpPr>
                <p:nvPr/>
              </p:nvSpPr>
              <p:spPr bwMode="auto">
                <a:xfrm>
                  <a:off x="144" y="864"/>
                  <a:ext cx="1083" cy="711"/>
                </a:xfrm>
                <a:prstGeom prst="cube">
                  <a:avLst>
                    <a:gd name="adj" fmla="val 25000"/>
                  </a:avLst>
                </a:prstGeom>
                <a:solidFill>
                  <a:srgbClr val="0080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G</a:t>
                  </a:r>
                </a:p>
              </p:txBody>
            </p:sp>
            <p:sp>
              <p:nvSpPr>
                <p:cNvPr id="127027" name="AutoShape 22"/>
                <p:cNvSpPr>
                  <a:spLocks noChangeArrowheads="1"/>
                </p:cNvSpPr>
                <p:nvPr/>
              </p:nvSpPr>
              <p:spPr bwMode="auto">
                <a:xfrm>
                  <a:off x="1049" y="864"/>
                  <a:ext cx="1234" cy="711"/>
                </a:xfrm>
                <a:prstGeom prst="cube">
                  <a:avLst>
                    <a:gd name="adj" fmla="val 25000"/>
                  </a:avLst>
                </a:prstGeom>
                <a:solidFill>
                  <a:srgbClr val="FF00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R</a:t>
                  </a:r>
                </a:p>
              </p:txBody>
            </p:sp>
            <p:sp>
              <p:nvSpPr>
                <p:cNvPr id="127028" name="AutoShape 23"/>
                <p:cNvSpPr>
                  <a:spLocks noChangeArrowheads="1"/>
                </p:cNvSpPr>
                <p:nvPr/>
              </p:nvSpPr>
              <p:spPr bwMode="auto">
                <a:xfrm>
                  <a:off x="2098" y="864"/>
                  <a:ext cx="1148" cy="716"/>
                </a:xfrm>
                <a:prstGeom prst="cube">
                  <a:avLst>
                    <a:gd name="adj" fmla="val 25000"/>
                  </a:avLst>
                </a:prstGeom>
                <a:solidFill>
                  <a:srgbClr val="0080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G</a:t>
                  </a:r>
                </a:p>
              </p:txBody>
            </p:sp>
            <p:sp>
              <p:nvSpPr>
                <p:cNvPr id="127029" name="AutoShape 24"/>
                <p:cNvSpPr>
                  <a:spLocks noChangeArrowheads="1"/>
                </p:cNvSpPr>
                <p:nvPr/>
              </p:nvSpPr>
              <p:spPr bwMode="auto">
                <a:xfrm>
                  <a:off x="3061" y="862"/>
                  <a:ext cx="1241" cy="718"/>
                </a:xfrm>
                <a:prstGeom prst="cube">
                  <a:avLst>
                    <a:gd name="adj" fmla="val 25000"/>
                  </a:avLst>
                </a:prstGeom>
                <a:solidFill>
                  <a:srgbClr val="FF00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R</a:t>
                  </a:r>
                </a:p>
              </p:txBody>
            </p:sp>
            <p:sp>
              <p:nvSpPr>
                <p:cNvPr id="127030" name="AutoShape 25"/>
                <p:cNvSpPr>
                  <a:spLocks noChangeArrowheads="1"/>
                </p:cNvSpPr>
                <p:nvPr/>
              </p:nvSpPr>
              <p:spPr bwMode="auto">
                <a:xfrm>
                  <a:off x="4117" y="864"/>
                  <a:ext cx="1075" cy="716"/>
                </a:xfrm>
                <a:prstGeom prst="cube">
                  <a:avLst>
                    <a:gd name="adj" fmla="val 25000"/>
                  </a:avLst>
                </a:prstGeom>
                <a:solidFill>
                  <a:srgbClr val="FFFF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Y</a:t>
                  </a:r>
                </a:p>
              </p:txBody>
            </p:sp>
          </p:grpSp>
          <p:grpSp>
            <p:nvGrpSpPr>
              <p:cNvPr id="126990" name="Group 26"/>
              <p:cNvGrpSpPr>
                <a:grpSpLocks/>
              </p:cNvGrpSpPr>
              <p:nvPr/>
            </p:nvGrpSpPr>
            <p:grpSpPr bwMode="auto">
              <a:xfrm>
                <a:off x="560" y="2678"/>
                <a:ext cx="5048" cy="474"/>
                <a:chOff x="144" y="862"/>
                <a:chExt cx="5048" cy="718"/>
              </a:xfrm>
            </p:grpSpPr>
            <p:sp>
              <p:nvSpPr>
                <p:cNvPr id="127021" name="AutoShape 27"/>
                <p:cNvSpPr>
                  <a:spLocks noChangeArrowheads="1"/>
                </p:cNvSpPr>
                <p:nvPr/>
              </p:nvSpPr>
              <p:spPr bwMode="auto">
                <a:xfrm>
                  <a:off x="144" y="864"/>
                  <a:ext cx="1083" cy="711"/>
                </a:xfrm>
                <a:prstGeom prst="cube">
                  <a:avLst>
                    <a:gd name="adj" fmla="val 25000"/>
                  </a:avLst>
                </a:prstGeom>
                <a:solidFill>
                  <a:srgbClr val="0080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G</a:t>
                  </a:r>
                </a:p>
              </p:txBody>
            </p:sp>
            <p:sp>
              <p:nvSpPr>
                <p:cNvPr id="127022" name="AutoShape 28"/>
                <p:cNvSpPr>
                  <a:spLocks noChangeArrowheads="1"/>
                </p:cNvSpPr>
                <p:nvPr/>
              </p:nvSpPr>
              <p:spPr bwMode="auto">
                <a:xfrm>
                  <a:off x="1049" y="864"/>
                  <a:ext cx="1234" cy="711"/>
                </a:xfrm>
                <a:prstGeom prst="cube">
                  <a:avLst>
                    <a:gd name="adj" fmla="val 25000"/>
                  </a:avLst>
                </a:prstGeom>
                <a:solidFill>
                  <a:srgbClr val="0080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G</a:t>
                  </a:r>
                </a:p>
              </p:txBody>
            </p:sp>
            <p:sp>
              <p:nvSpPr>
                <p:cNvPr id="127023" name="AutoShape 29"/>
                <p:cNvSpPr>
                  <a:spLocks noChangeArrowheads="1"/>
                </p:cNvSpPr>
                <p:nvPr/>
              </p:nvSpPr>
              <p:spPr bwMode="auto">
                <a:xfrm>
                  <a:off x="2098" y="864"/>
                  <a:ext cx="1148" cy="716"/>
                </a:xfrm>
                <a:prstGeom prst="cube">
                  <a:avLst>
                    <a:gd name="adj" fmla="val 25000"/>
                  </a:avLst>
                </a:prstGeom>
                <a:solidFill>
                  <a:srgbClr val="FFFF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Y</a:t>
                  </a:r>
                </a:p>
              </p:txBody>
            </p:sp>
            <p:sp>
              <p:nvSpPr>
                <p:cNvPr id="127024" name="AutoShape 30"/>
                <p:cNvSpPr>
                  <a:spLocks noChangeArrowheads="1"/>
                </p:cNvSpPr>
                <p:nvPr/>
              </p:nvSpPr>
              <p:spPr bwMode="auto">
                <a:xfrm>
                  <a:off x="3061" y="862"/>
                  <a:ext cx="1241" cy="718"/>
                </a:xfrm>
                <a:prstGeom prst="cube">
                  <a:avLst>
                    <a:gd name="adj" fmla="val 25000"/>
                  </a:avLst>
                </a:prstGeom>
                <a:solidFill>
                  <a:srgbClr val="0080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G</a:t>
                  </a:r>
                </a:p>
              </p:txBody>
            </p:sp>
            <p:sp>
              <p:nvSpPr>
                <p:cNvPr id="127025" name="AutoShape 31"/>
                <p:cNvSpPr>
                  <a:spLocks noChangeArrowheads="1"/>
                </p:cNvSpPr>
                <p:nvPr/>
              </p:nvSpPr>
              <p:spPr bwMode="auto">
                <a:xfrm>
                  <a:off x="4117" y="864"/>
                  <a:ext cx="1075" cy="716"/>
                </a:xfrm>
                <a:prstGeom prst="cube">
                  <a:avLst>
                    <a:gd name="adj" fmla="val 25000"/>
                  </a:avLst>
                </a:prstGeom>
                <a:solidFill>
                  <a:srgbClr val="FF00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R</a:t>
                  </a:r>
                </a:p>
              </p:txBody>
            </p:sp>
          </p:grpSp>
          <p:grpSp>
            <p:nvGrpSpPr>
              <p:cNvPr id="126991" name="Group 32"/>
              <p:cNvGrpSpPr>
                <a:grpSpLocks/>
              </p:cNvGrpSpPr>
              <p:nvPr/>
            </p:nvGrpSpPr>
            <p:grpSpPr bwMode="auto">
              <a:xfrm>
                <a:off x="560" y="2334"/>
                <a:ext cx="5048" cy="474"/>
                <a:chOff x="144" y="862"/>
                <a:chExt cx="5048" cy="718"/>
              </a:xfrm>
            </p:grpSpPr>
            <p:sp>
              <p:nvSpPr>
                <p:cNvPr id="127016" name="AutoShape 33"/>
                <p:cNvSpPr>
                  <a:spLocks noChangeArrowheads="1"/>
                </p:cNvSpPr>
                <p:nvPr/>
              </p:nvSpPr>
              <p:spPr bwMode="auto">
                <a:xfrm>
                  <a:off x="144" y="864"/>
                  <a:ext cx="1083" cy="711"/>
                </a:xfrm>
                <a:prstGeom prst="cube">
                  <a:avLst>
                    <a:gd name="adj" fmla="val 25000"/>
                  </a:avLst>
                </a:prstGeom>
                <a:solidFill>
                  <a:srgbClr val="FF00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R</a:t>
                  </a:r>
                </a:p>
              </p:txBody>
            </p:sp>
            <p:sp>
              <p:nvSpPr>
                <p:cNvPr id="127017" name="AutoShape 34"/>
                <p:cNvSpPr>
                  <a:spLocks noChangeArrowheads="1"/>
                </p:cNvSpPr>
                <p:nvPr/>
              </p:nvSpPr>
              <p:spPr bwMode="auto">
                <a:xfrm>
                  <a:off x="1049" y="864"/>
                  <a:ext cx="1234" cy="711"/>
                </a:xfrm>
                <a:prstGeom prst="cube">
                  <a:avLst>
                    <a:gd name="adj" fmla="val 25000"/>
                  </a:avLst>
                </a:prstGeom>
                <a:solidFill>
                  <a:srgbClr val="FF00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R</a:t>
                  </a:r>
                </a:p>
              </p:txBody>
            </p:sp>
            <p:sp>
              <p:nvSpPr>
                <p:cNvPr id="127018" name="AutoShape 35"/>
                <p:cNvSpPr>
                  <a:spLocks noChangeArrowheads="1"/>
                </p:cNvSpPr>
                <p:nvPr/>
              </p:nvSpPr>
              <p:spPr bwMode="auto">
                <a:xfrm>
                  <a:off x="2098" y="864"/>
                  <a:ext cx="1148" cy="716"/>
                </a:xfrm>
                <a:prstGeom prst="cube">
                  <a:avLst>
                    <a:gd name="adj" fmla="val 25000"/>
                  </a:avLst>
                </a:prstGeom>
                <a:solidFill>
                  <a:srgbClr val="0080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G</a:t>
                  </a:r>
                </a:p>
              </p:txBody>
            </p:sp>
            <p:sp>
              <p:nvSpPr>
                <p:cNvPr id="127019" name="AutoShape 36"/>
                <p:cNvSpPr>
                  <a:spLocks noChangeArrowheads="1"/>
                </p:cNvSpPr>
                <p:nvPr/>
              </p:nvSpPr>
              <p:spPr bwMode="auto">
                <a:xfrm>
                  <a:off x="3061" y="862"/>
                  <a:ext cx="1241" cy="718"/>
                </a:xfrm>
                <a:prstGeom prst="cube">
                  <a:avLst>
                    <a:gd name="adj" fmla="val 25000"/>
                  </a:avLst>
                </a:prstGeom>
                <a:solidFill>
                  <a:srgbClr val="FF00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R</a:t>
                  </a:r>
                </a:p>
              </p:txBody>
            </p:sp>
            <p:sp>
              <p:nvSpPr>
                <p:cNvPr id="127020" name="AutoShape 37"/>
                <p:cNvSpPr>
                  <a:spLocks noChangeArrowheads="1"/>
                </p:cNvSpPr>
                <p:nvPr/>
              </p:nvSpPr>
              <p:spPr bwMode="auto">
                <a:xfrm>
                  <a:off x="4117" y="864"/>
                  <a:ext cx="1075" cy="716"/>
                </a:xfrm>
                <a:prstGeom prst="cube">
                  <a:avLst>
                    <a:gd name="adj" fmla="val 25000"/>
                  </a:avLst>
                </a:prstGeom>
                <a:solidFill>
                  <a:srgbClr val="0080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G</a:t>
                  </a:r>
                </a:p>
              </p:txBody>
            </p:sp>
          </p:grpSp>
          <p:grpSp>
            <p:nvGrpSpPr>
              <p:cNvPr id="126992" name="Group 38"/>
              <p:cNvGrpSpPr>
                <a:grpSpLocks/>
              </p:cNvGrpSpPr>
              <p:nvPr/>
            </p:nvGrpSpPr>
            <p:grpSpPr bwMode="auto">
              <a:xfrm>
                <a:off x="560" y="1990"/>
                <a:ext cx="5048" cy="474"/>
                <a:chOff x="144" y="862"/>
                <a:chExt cx="5048" cy="718"/>
              </a:xfrm>
            </p:grpSpPr>
            <p:sp>
              <p:nvSpPr>
                <p:cNvPr id="127011" name="AutoShape 39"/>
                <p:cNvSpPr>
                  <a:spLocks noChangeArrowheads="1"/>
                </p:cNvSpPr>
                <p:nvPr/>
              </p:nvSpPr>
              <p:spPr bwMode="auto">
                <a:xfrm>
                  <a:off x="144" y="864"/>
                  <a:ext cx="1083" cy="711"/>
                </a:xfrm>
                <a:prstGeom prst="cube">
                  <a:avLst>
                    <a:gd name="adj" fmla="val 25000"/>
                  </a:avLst>
                </a:prstGeom>
                <a:solidFill>
                  <a:srgbClr val="FF00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R</a:t>
                  </a:r>
                </a:p>
              </p:txBody>
            </p:sp>
            <p:sp>
              <p:nvSpPr>
                <p:cNvPr id="127012" name="AutoShape 40"/>
                <p:cNvSpPr>
                  <a:spLocks noChangeArrowheads="1"/>
                </p:cNvSpPr>
                <p:nvPr/>
              </p:nvSpPr>
              <p:spPr bwMode="auto">
                <a:xfrm>
                  <a:off x="1049" y="864"/>
                  <a:ext cx="1234" cy="711"/>
                </a:xfrm>
                <a:prstGeom prst="cube">
                  <a:avLst>
                    <a:gd name="adj" fmla="val 25000"/>
                  </a:avLst>
                </a:prstGeom>
                <a:solidFill>
                  <a:srgbClr val="FF00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R</a:t>
                  </a:r>
                </a:p>
              </p:txBody>
            </p:sp>
            <p:sp>
              <p:nvSpPr>
                <p:cNvPr id="127013" name="AutoShape 41"/>
                <p:cNvSpPr>
                  <a:spLocks noChangeArrowheads="1"/>
                </p:cNvSpPr>
                <p:nvPr/>
              </p:nvSpPr>
              <p:spPr bwMode="auto">
                <a:xfrm>
                  <a:off x="2098" y="864"/>
                  <a:ext cx="1148" cy="716"/>
                </a:xfrm>
                <a:prstGeom prst="cube">
                  <a:avLst>
                    <a:gd name="adj" fmla="val 25000"/>
                  </a:avLst>
                </a:prstGeom>
                <a:solidFill>
                  <a:srgbClr val="FF00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R</a:t>
                  </a:r>
                </a:p>
              </p:txBody>
            </p:sp>
            <p:sp>
              <p:nvSpPr>
                <p:cNvPr id="127014" name="AutoShape 42"/>
                <p:cNvSpPr>
                  <a:spLocks noChangeArrowheads="1"/>
                </p:cNvSpPr>
                <p:nvPr/>
              </p:nvSpPr>
              <p:spPr bwMode="auto">
                <a:xfrm>
                  <a:off x="3061" y="862"/>
                  <a:ext cx="1241" cy="718"/>
                </a:xfrm>
                <a:prstGeom prst="cube">
                  <a:avLst>
                    <a:gd name="adj" fmla="val 25000"/>
                  </a:avLst>
                </a:prstGeom>
                <a:solidFill>
                  <a:srgbClr val="FFFF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Y</a:t>
                  </a:r>
                </a:p>
              </p:txBody>
            </p:sp>
            <p:sp>
              <p:nvSpPr>
                <p:cNvPr id="127015" name="AutoShape 43"/>
                <p:cNvSpPr>
                  <a:spLocks noChangeArrowheads="1"/>
                </p:cNvSpPr>
                <p:nvPr/>
              </p:nvSpPr>
              <p:spPr bwMode="auto">
                <a:xfrm>
                  <a:off x="4117" y="864"/>
                  <a:ext cx="1075" cy="716"/>
                </a:xfrm>
                <a:prstGeom prst="cube">
                  <a:avLst>
                    <a:gd name="adj" fmla="val 25000"/>
                  </a:avLst>
                </a:prstGeom>
                <a:solidFill>
                  <a:srgbClr val="0080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G</a:t>
                  </a:r>
                </a:p>
              </p:txBody>
            </p:sp>
          </p:grpSp>
          <p:grpSp>
            <p:nvGrpSpPr>
              <p:cNvPr id="126993" name="Group 44"/>
              <p:cNvGrpSpPr>
                <a:grpSpLocks/>
              </p:cNvGrpSpPr>
              <p:nvPr/>
            </p:nvGrpSpPr>
            <p:grpSpPr bwMode="auto">
              <a:xfrm>
                <a:off x="560" y="1646"/>
                <a:ext cx="5048" cy="474"/>
                <a:chOff x="144" y="862"/>
                <a:chExt cx="5048" cy="718"/>
              </a:xfrm>
            </p:grpSpPr>
            <p:sp>
              <p:nvSpPr>
                <p:cNvPr id="127006" name="AutoShape 45"/>
                <p:cNvSpPr>
                  <a:spLocks noChangeArrowheads="1"/>
                </p:cNvSpPr>
                <p:nvPr/>
              </p:nvSpPr>
              <p:spPr bwMode="auto">
                <a:xfrm>
                  <a:off x="144" y="864"/>
                  <a:ext cx="1083" cy="711"/>
                </a:xfrm>
                <a:prstGeom prst="cube">
                  <a:avLst>
                    <a:gd name="adj" fmla="val 25000"/>
                  </a:avLst>
                </a:prstGeom>
                <a:solidFill>
                  <a:srgbClr val="FF00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R</a:t>
                  </a:r>
                </a:p>
              </p:txBody>
            </p:sp>
            <p:sp>
              <p:nvSpPr>
                <p:cNvPr id="127007" name="AutoShape 46"/>
                <p:cNvSpPr>
                  <a:spLocks noChangeArrowheads="1"/>
                </p:cNvSpPr>
                <p:nvPr/>
              </p:nvSpPr>
              <p:spPr bwMode="auto">
                <a:xfrm>
                  <a:off x="1049" y="864"/>
                  <a:ext cx="1234" cy="711"/>
                </a:xfrm>
                <a:prstGeom prst="cube">
                  <a:avLst>
                    <a:gd name="adj" fmla="val 25000"/>
                  </a:avLst>
                </a:prstGeom>
                <a:solidFill>
                  <a:srgbClr val="FFFF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Y</a:t>
                  </a:r>
                </a:p>
              </p:txBody>
            </p:sp>
            <p:sp>
              <p:nvSpPr>
                <p:cNvPr id="127008" name="AutoShape 47"/>
                <p:cNvSpPr>
                  <a:spLocks noChangeArrowheads="1"/>
                </p:cNvSpPr>
                <p:nvPr/>
              </p:nvSpPr>
              <p:spPr bwMode="auto">
                <a:xfrm>
                  <a:off x="2098" y="864"/>
                  <a:ext cx="1148" cy="716"/>
                </a:xfrm>
                <a:prstGeom prst="cube">
                  <a:avLst>
                    <a:gd name="adj" fmla="val 25000"/>
                  </a:avLst>
                </a:prstGeom>
                <a:solidFill>
                  <a:srgbClr val="0080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G</a:t>
                  </a:r>
                </a:p>
              </p:txBody>
            </p:sp>
            <p:sp>
              <p:nvSpPr>
                <p:cNvPr id="127009" name="AutoShape 48"/>
                <p:cNvSpPr>
                  <a:spLocks noChangeArrowheads="1"/>
                </p:cNvSpPr>
                <p:nvPr/>
              </p:nvSpPr>
              <p:spPr bwMode="auto">
                <a:xfrm>
                  <a:off x="3061" y="862"/>
                  <a:ext cx="1241" cy="718"/>
                </a:xfrm>
                <a:prstGeom prst="cube">
                  <a:avLst>
                    <a:gd name="adj" fmla="val 25000"/>
                  </a:avLst>
                </a:prstGeom>
                <a:solidFill>
                  <a:srgbClr val="FFFF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Y</a:t>
                  </a:r>
                </a:p>
              </p:txBody>
            </p:sp>
            <p:sp>
              <p:nvSpPr>
                <p:cNvPr id="127010" name="AutoShape 49"/>
                <p:cNvSpPr>
                  <a:spLocks noChangeArrowheads="1"/>
                </p:cNvSpPr>
                <p:nvPr/>
              </p:nvSpPr>
              <p:spPr bwMode="auto">
                <a:xfrm>
                  <a:off x="4117" y="864"/>
                  <a:ext cx="1075" cy="716"/>
                </a:xfrm>
                <a:prstGeom prst="cube">
                  <a:avLst>
                    <a:gd name="adj" fmla="val 25000"/>
                  </a:avLst>
                </a:prstGeom>
                <a:solidFill>
                  <a:srgbClr val="0080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G</a:t>
                  </a:r>
                </a:p>
              </p:txBody>
            </p:sp>
          </p:grpSp>
          <p:grpSp>
            <p:nvGrpSpPr>
              <p:cNvPr id="126994" name="Group 50"/>
              <p:cNvGrpSpPr>
                <a:grpSpLocks/>
              </p:cNvGrpSpPr>
              <p:nvPr/>
            </p:nvGrpSpPr>
            <p:grpSpPr bwMode="auto">
              <a:xfrm>
                <a:off x="560" y="1294"/>
                <a:ext cx="5048" cy="474"/>
                <a:chOff x="144" y="862"/>
                <a:chExt cx="5048" cy="718"/>
              </a:xfrm>
            </p:grpSpPr>
            <p:sp>
              <p:nvSpPr>
                <p:cNvPr id="127001" name="AutoShape 51"/>
                <p:cNvSpPr>
                  <a:spLocks noChangeArrowheads="1"/>
                </p:cNvSpPr>
                <p:nvPr/>
              </p:nvSpPr>
              <p:spPr bwMode="auto">
                <a:xfrm>
                  <a:off x="144" y="864"/>
                  <a:ext cx="1083" cy="711"/>
                </a:xfrm>
                <a:prstGeom prst="cube">
                  <a:avLst>
                    <a:gd name="adj" fmla="val 25000"/>
                  </a:avLst>
                </a:prstGeom>
                <a:solidFill>
                  <a:srgbClr val="0080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G</a:t>
                  </a:r>
                </a:p>
              </p:txBody>
            </p:sp>
            <p:sp>
              <p:nvSpPr>
                <p:cNvPr id="127002" name="AutoShape 52"/>
                <p:cNvSpPr>
                  <a:spLocks noChangeArrowheads="1"/>
                </p:cNvSpPr>
                <p:nvPr/>
              </p:nvSpPr>
              <p:spPr bwMode="auto">
                <a:xfrm>
                  <a:off x="1049" y="864"/>
                  <a:ext cx="1234" cy="711"/>
                </a:xfrm>
                <a:prstGeom prst="cube">
                  <a:avLst>
                    <a:gd name="adj" fmla="val 25000"/>
                  </a:avLst>
                </a:prstGeom>
                <a:solidFill>
                  <a:srgbClr val="FFFF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Y</a:t>
                  </a:r>
                </a:p>
              </p:txBody>
            </p:sp>
            <p:sp>
              <p:nvSpPr>
                <p:cNvPr id="127003" name="AutoShape 53"/>
                <p:cNvSpPr>
                  <a:spLocks noChangeArrowheads="1"/>
                </p:cNvSpPr>
                <p:nvPr/>
              </p:nvSpPr>
              <p:spPr bwMode="auto">
                <a:xfrm>
                  <a:off x="2098" y="864"/>
                  <a:ext cx="1148" cy="716"/>
                </a:xfrm>
                <a:prstGeom prst="cube">
                  <a:avLst>
                    <a:gd name="adj" fmla="val 25000"/>
                  </a:avLst>
                </a:prstGeom>
                <a:solidFill>
                  <a:srgbClr val="0080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G</a:t>
                  </a:r>
                </a:p>
              </p:txBody>
            </p:sp>
            <p:sp>
              <p:nvSpPr>
                <p:cNvPr id="127004" name="AutoShape 54"/>
                <p:cNvSpPr>
                  <a:spLocks noChangeArrowheads="1"/>
                </p:cNvSpPr>
                <p:nvPr/>
              </p:nvSpPr>
              <p:spPr bwMode="auto">
                <a:xfrm>
                  <a:off x="3061" y="862"/>
                  <a:ext cx="1241" cy="718"/>
                </a:xfrm>
                <a:prstGeom prst="cube">
                  <a:avLst>
                    <a:gd name="adj" fmla="val 25000"/>
                  </a:avLst>
                </a:prstGeom>
                <a:solidFill>
                  <a:srgbClr val="FF00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R</a:t>
                  </a:r>
                </a:p>
              </p:txBody>
            </p:sp>
            <p:sp>
              <p:nvSpPr>
                <p:cNvPr id="127005" name="AutoShape 55"/>
                <p:cNvSpPr>
                  <a:spLocks noChangeArrowheads="1"/>
                </p:cNvSpPr>
                <p:nvPr/>
              </p:nvSpPr>
              <p:spPr bwMode="auto">
                <a:xfrm>
                  <a:off x="4117" y="864"/>
                  <a:ext cx="1075" cy="716"/>
                </a:xfrm>
                <a:prstGeom prst="cube">
                  <a:avLst>
                    <a:gd name="adj" fmla="val 25000"/>
                  </a:avLst>
                </a:prstGeom>
                <a:solidFill>
                  <a:srgbClr val="FF0000"/>
                </a:soli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a:latin typeface="Tahoma" panose="020B0604030504040204" pitchFamily="34" charset="0"/>
                      <a:cs typeface="Arial" panose="020B0604020202020204" pitchFamily="34" charset="0"/>
                    </a:rPr>
                    <a:t>R</a:t>
                  </a:r>
                </a:p>
              </p:txBody>
            </p:sp>
          </p:grpSp>
          <p:grpSp>
            <p:nvGrpSpPr>
              <p:cNvPr id="126995" name="Group 56"/>
              <p:cNvGrpSpPr>
                <a:grpSpLocks/>
              </p:cNvGrpSpPr>
              <p:nvPr/>
            </p:nvGrpSpPr>
            <p:grpSpPr bwMode="auto">
              <a:xfrm>
                <a:off x="560" y="942"/>
                <a:ext cx="5048" cy="474"/>
                <a:chOff x="144" y="862"/>
                <a:chExt cx="5048" cy="718"/>
              </a:xfrm>
            </p:grpSpPr>
            <p:sp>
              <p:nvSpPr>
                <p:cNvPr id="126996" name="AutoShape 57"/>
                <p:cNvSpPr>
                  <a:spLocks noChangeArrowheads="1"/>
                </p:cNvSpPr>
                <p:nvPr/>
              </p:nvSpPr>
              <p:spPr bwMode="auto">
                <a:xfrm>
                  <a:off x="144" y="864"/>
                  <a:ext cx="1083" cy="711"/>
                </a:xfrm>
                <a:prstGeom prst="cube">
                  <a:avLst>
                    <a:gd name="adj" fmla="val 25000"/>
                  </a:avLst>
                </a:prstGeom>
                <a:gradFill rotWithShape="0">
                  <a:gsLst>
                    <a:gs pos="0">
                      <a:srgbClr val="000066"/>
                    </a:gs>
                    <a:gs pos="100000">
                      <a:srgbClr val="0000CC"/>
                    </a:gs>
                  </a:gsLst>
                  <a:path path="rect">
                    <a:fillToRect l="50000" t="50000" r="50000" b="50000"/>
                  </a:path>
                </a:gra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tIns="91440"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200">
                      <a:solidFill>
                        <a:srgbClr val="FFFF00"/>
                      </a:solidFill>
                      <a:latin typeface="Tahoma" panose="020B0604030504040204" pitchFamily="34" charset="0"/>
                      <a:cs typeface="Arial" panose="020B0604020202020204" pitchFamily="34" charset="0"/>
                    </a:rPr>
                    <a:t>Strategy 1</a:t>
                  </a:r>
                </a:p>
              </p:txBody>
            </p:sp>
            <p:sp>
              <p:nvSpPr>
                <p:cNvPr id="126997" name="AutoShape 58"/>
                <p:cNvSpPr>
                  <a:spLocks noChangeArrowheads="1"/>
                </p:cNvSpPr>
                <p:nvPr/>
              </p:nvSpPr>
              <p:spPr bwMode="auto">
                <a:xfrm>
                  <a:off x="1049" y="864"/>
                  <a:ext cx="1234" cy="711"/>
                </a:xfrm>
                <a:prstGeom prst="cube">
                  <a:avLst>
                    <a:gd name="adj" fmla="val 25000"/>
                  </a:avLst>
                </a:prstGeom>
                <a:gradFill rotWithShape="0">
                  <a:gsLst>
                    <a:gs pos="0">
                      <a:srgbClr val="000066"/>
                    </a:gs>
                    <a:gs pos="100000">
                      <a:srgbClr val="0000CC"/>
                    </a:gs>
                  </a:gsLst>
                  <a:path path="rect">
                    <a:fillToRect l="50000" t="50000" r="50000" b="50000"/>
                  </a:path>
                </a:gra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tIns="91440"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200">
                      <a:solidFill>
                        <a:srgbClr val="FFFF00"/>
                      </a:solidFill>
                      <a:latin typeface="Tahoma" panose="020B0604030504040204" pitchFamily="34" charset="0"/>
                      <a:cs typeface="Arial" panose="020B0604020202020204" pitchFamily="34" charset="0"/>
                    </a:rPr>
                    <a:t>Strategy 2</a:t>
                  </a:r>
                </a:p>
              </p:txBody>
            </p:sp>
            <p:sp>
              <p:nvSpPr>
                <p:cNvPr id="126998" name="AutoShape 59"/>
                <p:cNvSpPr>
                  <a:spLocks noChangeArrowheads="1"/>
                </p:cNvSpPr>
                <p:nvPr/>
              </p:nvSpPr>
              <p:spPr bwMode="auto">
                <a:xfrm>
                  <a:off x="2098" y="864"/>
                  <a:ext cx="1148" cy="716"/>
                </a:xfrm>
                <a:prstGeom prst="cube">
                  <a:avLst>
                    <a:gd name="adj" fmla="val 25000"/>
                  </a:avLst>
                </a:prstGeom>
                <a:gradFill rotWithShape="0">
                  <a:gsLst>
                    <a:gs pos="0">
                      <a:srgbClr val="000066"/>
                    </a:gs>
                    <a:gs pos="100000">
                      <a:srgbClr val="0000CC"/>
                    </a:gs>
                  </a:gsLst>
                  <a:path path="rect">
                    <a:fillToRect l="50000" t="50000" r="50000" b="50000"/>
                  </a:path>
                </a:gra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tIns="91440"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200">
                      <a:solidFill>
                        <a:srgbClr val="FFFF00"/>
                      </a:solidFill>
                      <a:latin typeface="Tahoma" panose="020B0604030504040204" pitchFamily="34" charset="0"/>
                      <a:cs typeface="Arial" panose="020B0604020202020204" pitchFamily="34" charset="0"/>
                    </a:rPr>
                    <a:t>Strategy 3</a:t>
                  </a:r>
                </a:p>
              </p:txBody>
            </p:sp>
            <p:sp>
              <p:nvSpPr>
                <p:cNvPr id="126999" name="AutoShape 60"/>
                <p:cNvSpPr>
                  <a:spLocks noChangeArrowheads="1"/>
                </p:cNvSpPr>
                <p:nvPr/>
              </p:nvSpPr>
              <p:spPr bwMode="auto">
                <a:xfrm>
                  <a:off x="3061" y="862"/>
                  <a:ext cx="1241" cy="718"/>
                </a:xfrm>
                <a:prstGeom prst="cube">
                  <a:avLst>
                    <a:gd name="adj" fmla="val 25000"/>
                  </a:avLst>
                </a:prstGeom>
                <a:gradFill rotWithShape="0">
                  <a:gsLst>
                    <a:gs pos="0">
                      <a:srgbClr val="000066"/>
                    </a:gs>
                    <a:gs pos="100000">
                      <a:srgbClr val="0000CC"/>
                    </a:gs>
                  </a:gsLst>
                  <a:path path="rect">
                    <a:fillToRect l="50000" t="50000" r="50000" b="50000"/>
                  </a:path>
                </a:gra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tIns="91440"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200">
                      <a:solidFill>
                        <a:srgbClr val="FFFF00"/>
                      </a:solidFill>
                      <a:latin typeface="Tahoma" panose="020B0604030504040204" pitchFamily="34" charset="0"/>
                      <a:cs typeface="Arial" panose="020B0604020202020204" pitchFamily="34" charset="0"/>
                    </a:rPr>
                    <a:t>Strategy 4</a:t>
                  </a:r>
                </a:p>
              </p:txBody>
            </p:sp>
            <p:sp>
              <p:nvSpPr>
                <p:cNvPr id="127000" name="AutoShape 61"/>
                <p:cNvSpPr>
                  <a:spLocks noChangeArrowheads="1"/>
                </p:cNvSpPr>
                <p:nvPr/>
              </p:nvSpPr>
              <p:spPr bwMode="auto">
                <a:xfrm>
                  <a:off x="4117" y="864"/>
                  <a:ext cx="1075" cy="716"/>
                </a:xfrm>
                <a:prstGeom prst="cube">
                  <a:avLst>
                    <a:gd name="adj" fmla="val 25000"/>
                  </a:avLst>
                </a:prstGeom>
                <a:gradFill rotWithShape="0">
                  <a:gsLst>
                    <a:gs pos="0">
                      <a:srgbClr val="000066"/>
                    </a:gs>
                    <a:gs pos="100000">
                      <a:srgbClr val="0000CC"/>
                    </a:gs>
                  </a:gsLst>
                  <a:path path="rect">
                    <a:fillToRect l="50000" t="50000" r="50000" b="50000"/>
                  </a:path>
                </a:gradFill>
                <a:ln w="9525">
                  <a:solidFill>
                    <a:schemeClr val="bg2"/>
                  </a:solidFill>
                  <a:miter lim="800000"/>
                  <a:headEnd/>
                  <a:tailEnd/>
                </a:ln>
                <a:effectLst/>
                <a:extLst>
                  <a:ext uri="{AF507438-7753-43E0-B8FC-AC1667EBCBE1}">
                    <a14:hiddenEffects xmlns:a14="http://schemas.microsoft.com/office/drawing/2010/main">
                      <a:effectLst>
                        <a:outerShdw dist="107763" dir="2700000" algn="ctr" rotWithShape="0">
                          <a:srgbClr val="808080"/>
                        </a:outerShdw>
                      </a:effectLst>
                    </a14:hiddenEffects>
                  </a:ext>
                </a:extLst>
              </p:spPr>
              <p:txBody>
                <a:bodyPr tIns="91440" anchor="ctr" anchorCtr="1"/>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200">
                      <a:solidFill>
                        <a:srgbClr val="FFFF00"/>
                      </a:solidFill>
                      <a:latin typeface="Tahoma" panose="020B0604030504040204" pitchFamily="34" charset="0"/>
                      <a:cs typeface="Arial" panose="020B0604020202020204" pitchFamily="34" charset="0"/>
                    </a:rPr>
                    <a:t>Strategy 5</a:t>
                  </a:r>
                </a:p>
              </p:txBody>
            </p:sp>
          </p:grpSp>
        </p:grpSp>
      </p:grpSp>
      <p:sp>
        <p:nvSpPr>
          <p:cNvPr id="126981" name="Rectangle 62"/>
          <p:cNvSpPr>
            <a:spLocks noChangeArrowheads="1"/>
          </p:cNvSpPr>
          <p:nvPr/>
        </p:nvSpPr>
        <p:spPr bwMode="auto">
          <a:xfrm>
            <a:off x="222250" y="6300788"/>
            <a:ext cx="8693150" cy="34131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126982" name="Rectangle 63"/>
          <p:cNvSpPr>
            <a:spLocks noChangeArrowheads="1"/>
          </p:cNvSpPr>
          <p:nvPr/>
        </p:nvSpPr>
        <p:spPr bwMode="auto">
          <a:xfrm>
            <a:off x="912813" y="6318250"/>
            <a:ext cx="1828800" cy="341313"/>
          </a:xfrm>
          <a:prstGeom prst="rect">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200">
                <a:latin typeface="Tahoma" panose="020B0604030504040204" pitchFamily="34" charset="0"/>
                <a:cs typeface="Arial" panose="020B0604020202020204" pitchFamily="34" charset="0"/>
              </a:rPr>
              <a:t>RED = No</a:t>
            </a:r>
          </a:p>
        </p:txBody>
      </p:sp>
      <p:sp>
        <p:nvSpPr>
          <p:cNvPr id="126983" name="Rectangle 64"/>
          <p:cNvSpPr>
            <a:spLocks noChangeArrowheads="1"/>
          </p:cNvSpPr>
          <p:nvPr/>
        </p:nvSpPr>
        <p:spPr bwMode="auto">
          <a:xfrm>
            <a:off x="3640138" y="6318250"/>
            <a:ext cx="1828800" cy="341313"/>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200">
                <a:latin typeface="Tahoma" panose="020B0604030504040204" pitchFamily="34" charset="0"/>
                <a:cs typeface="Arial" panose="020B0604020202020204" pitchFamily="34" charset="0"/>
              </a:rPr>
              <a:t>YELLOW = Partially</a:t>
            </a:r>
          </a:p>
        </p:txBody>
      </p:sp>
      <p:sp>
        <p:nvSpPr>
          <p:cNvPr id="126984" name="Rectangle 65"/>
          <p:cNvSpPr>
            <a:spLocks noChangeArrowheads="1"/>
          </p:cNvSpPr>
          <p:nvPr/>
        </p:nvSpPr>
        <p:spPr bwMode="auto">
          <a:xfrm>
            <a:off x="6399213" y="6318250"/>
            <a:ext cx="1828800" cy="341313"/>
          </a:xfrm>
          <a:prstGeom prst="rect">
            <a:avLst/>
          </a:prstGeom>
          <a:solidFill>
            <a:srgbClr val="008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200">
                <a:latin typeface="Tahoma" panose="020B0604030504040204" pitchFamily="34" charset="0"/>
                <a:cs typeface="Arial" panose="020B0604020202020204" pitchFamily="34" charset="0"/>
              </a:rPr>
              <a:t>GREEN = Yes</a:t>
            </a:r>
          </a:p>
        </p:txBody>
      </p:sp>
      <p:sp>
        <p:nvSpPr>
          <p:cNvPr id="2" name="Slide Number Placeholder 1"/>
          <p:cNvSpPr>
            <a:spLocks noGrp="1"/>
          </p:cNvSpPr>
          <p:nvPr>
            <p:ph type="sldNum" sz="quarter" idx="10"/>
          </p:nvPr>
        </p:nvSpPr>
        <p:spPr/>
        <p:txBody>
          <a:bodyPr/>
          <a:lstStyle/>
          <a:p>
            <a:pPr>
              <a:defRPr/>
            </a:pPr>
            <a:fld id="{B990AFA1-A246-44B3-8EFE-E769A6EB5DDD}" type="slidenum">
              <a:rPr lang="en-US" smtClean="0"/>
              <a:pPr>
                <a:defRPr/>
              </a:pPr>
              <a:t>45</a:t>
            </a:fld>
            <a:endParaRPr lang="en-US" dirty="0"/>
          </a:p>
        </p:txBody>
      </p:sp>
      <p:sp>
        <p:nvSpPr>
          <p:cNvPr id="69" name="TextBox 2"/>
          <p:cNvSpPr txBox="1">
            <a:spLocks noChangeArrowheads="1"/>
          </p:cNvSpPr>
          <p:nvPr/>
        </p:nvSpPr>
        <p:spPr bwMode="auto">
          <a:xfrm>
            <a:off x="3485584" y="962967"/>
            <a:ext cx="1829480" cy="461665"/>
          </a:xfrm>
          <a:prstGeom prst="rect">
            <a:avLst/>
          </a:prstGeom>
          <a:solidFill>
            <a:srgbClr val="99FFCC"/>
          </a:solidFill>
          <a:ln w="9525">
            <a:solidFill>
              <a:schemeClr val="tx1"/>
            </a:solidFill>
            <a:miter lim="800000"/>
            <a:headEnd/>
            <a:tailEnd/>
          </a:ln>
        </p:spPr>
        <p:txBody>
          <a:bodyPr wrap="squar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2400" dirty="0"/>
              <a:t>SAMPLE</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685800" y="152400"/>
            <a:ext cx="8228013" cy="914400"/>
          </a:xfrm>
        </p:spPr>
        <p:txBody>
          <a:bodyPr/>
          <a:lstStyle/>
          <a:p>
            <a:r>
              <a:rPr lang="en-US" altLang="en-US" sz="2400" dirty="0"/>
              <a:t>Some Items to Consider in Preparing Briefing – Feedback from Other Reviews</a:t>
            </a:r>
          </a:p>
        </p:txBody>
      </p:sp>
      <p:sp>
        <p:nvSpPr>
          <p:cNvPr id="935939" name="Rectangle 3"/>
          <p:cNvSpPr>
            <a:spLocks noGrp="1" noChangeArrowheads="1"/>
          </p:cNvSpPr>
          <p:nvPr>
            <p:ph type="body" idx="1"/>
          </p:nvPr>
        </p:nvSpPr>
        <p:spPr>
          <a:xfrm>
            <a:off x="376238" y="1301496"/>
            <a:ext cx="8755062" cy="5156200"/>
          </a:xfrm>
        </p:spPr>
        <p:txBody>
          <a:bodyPr/>
          <a:lstStyle/>
          <a:p>
            <a:pPr>
              <a:lnSpc>
                <a:spcPct val="80000"/>
              </a:lnSpc>
              <a:defRPr/>
            </a:pPr>
            <a:r>
              <a:rPr lang="en-US" sz="1600" dirty="0"/>
              <a:t>Incentives </a:t>
            </a:r>
          </a:p>
          <a:p>
            <a:pPr lvl="1">
              <a:lnSpc>
                <a:spcPct val="80000"/>
              </a:lnSpc>
              <a:defRPr/>
            </a:pPr>
            <a:r>
              <a:rPr lang="en-US" sz="1450" b="0" dirty="0"/>
              <a:t>Did not Focus on highest risk areas</a:t>
            </a:r>
          </a:p>
          <a:p>
            <a:pPr lvl="1">
              <a:lnSpc>
                <a:spcPct val="80000"/>
              </a:lnSpc>
              <a:defRPr/>
            </a:pPr>
            <a:r>
              <a:rPr lang="en-US" sz="1450" b="0" dirty="0"/>
              <a:t>Could not explain rationale for share ratios and ceiling</a:t>
            </a:r>
          </a:p>
          <a:p>
            <a:pPr lvl="1">
              <a:lnSpc>
                <a:spcPct val="80000"/>
              </a:lnSpc>
              <a:defRPr/>
            </a:pPr>
            <a:r>
              <a:rPr lang="en-US" sz="1450" b="0" dirty="0"/>
              <a:t>Inadequate to control cost  </a:t>
            </a:r>
          </a:p>
          <a:p>
            <a:pPr>
              <a:lnSpc>
                <a:spcPct val="80000"/>
              </a:lnSpc>
              <a:defRPr/>
            </a:pPr>
            <a:r>
              <a:rPr lang="en-US" sz="1600" dirty="0"/>
              <a:t>Schedule</a:t>
            </a:r>
          </a:p>
          <a:p>
            <a:pPr lvl="1">
              <a:lnSpc>
                <a:spcPct val="80000"/>
              </a:lnSpc>
              <a:defRPr/>
            </a:pPr>
            <a:r>
              <a:rPr lang="en-US" sz="1450" b="0" dirty="0"/>
              <a:t>Briefer unable to explain schedule flow and margins for potential slips</a:t>
            </a:r>
          </a:p>
          <a:p>
            <a:pPr lvl="1">
              <a:lnSpc>
                <a:spcPct val="80000"/>
              </a:lnSpc>
              <a:defRPr/>
            </a:pPr>
            <a:r>
              <a:rPr lang="en-US" sz="1450" b="0" dirty="0"/>
              <a:t>SORAP did not align with program schedule…ensure AFMC involved early for sustainment funding</a:t>
            </a:r>
          </a:p>
          <a:p>
            <a:pPr>
              <a:lnSpc>
                <a:spcPct val="80000"/>
              </a:lnSpc>
              <a:defRPr/>
            </a:pPr>
            <a:r>
              <a:rPr lang="en-US" sz="1600" dirty="0"/>
              <a:t>Risk</a:t>
            </a:r>
          </a:p>
          <a:p>
            <a:pPr lvl="1">
              <a:lnSpc>
                <a:spcPct val="80000"/>
              </a:lnSpc>
              <a:defRPr/>
            </a:pPr>
            <a:r>
              <a:rPr lang="en-US" sz="1450" b="0" dirty="0"/>
              <a:t>Failure to adequately identify risk, or address mitigation plan once identified</a:t>
            </a:r>
          </a:p>
          <a:p>
            <a:pPr lvl="1">
              <a:lnSpc>
                <a:spcPct val="80000"/>
              </a:lnSpc>
              <a:defRPr/>
            </a:pPr>
            <a:r>
              <a:rPr lang="en-US" sz="1450" b="0" dirty="0"/>
              <a:t>PMs overly optimistic</a:t>
            </a:r>
          </a:p>
          <a:p>
            <a:pPr lvl="1">
              <a:lnSpc>
                <a:spcPct val="80000"/>
              </a:lnSpc>
              <a:defRPr/>
            </a:pPr>
            <a:r>
              <a:rPr lang="en-US" sz="1450" b="0" dirty="0"/>
              <a:t>Risk Mitigation inadequately addressed just indicating the SPO would work harder</a:t>
            </a:r>
          </a:p>
          <a:p>
            <a:pPr lvl="2">
              <a:lnSpc>
                <a:spcPct val="80000"/>
              </a:lnSpc>
              <a:defRPr/>
            </a:pPr>
            <a:r>
              <a:rPr lang="en-US" sz="1450" b="0" dirty="0"/>
              <a:t>“Working harder” is not a risk mitigation strategy</a:t>
            </a:r>
          </a:p>
          <a:p>
            <a:pPr lvl="1">
              <a:lnSpc>
                <a:spcPct val="80000"/>
              </a:lnSpc>
              <a:defRPr/>
            </a:pPr>
            <a:r>
              <a:rPr lang="en-US" sz="1450" b="0" dirty="0"/>
              <a:t>Source selection criteria did not relate to program technical risks</a:t>
            </a:r>
          </a:p>
          <a:p>
            <a:pPr lvl="1">
              <a:lnSpc>
                <a:spcPct val="80000"/>
              </a:lnSpc>
              <a:defRPr/>
            </a:pPr>
            <a:r>
              <a:rPr lang="en-US" sz="1450" b="0" dirty="0"/>
              <a:t>Source selection factor weightings were out of sync with program priorities</a:t>
            </a:r>
          </a:p>
          <a:p>
            <a:pPr>
              <a:lnSpc>
                <a:spcPct val="80000"/>
              </a:lnSpc>
              <a:defRPr/>
            </a:pPr>
            <a:r>
              <a:rPr lang="en-US" sz="1600" dirty="0"/>
              <a:t>Funding  </a:t>
            </a:r>
          </a:p>
          <a:p>
            <a:pPr lvl="1">
              <a:lnSpc>
                <a:spcPct val="80000"/>
              </a:lnSpc>
              <a:defRPr/>
            </a:pPr>
            <a:r>
              <a:rPr lang="en-US" sz="1450" b="0" dirty="0"/>
              <a:t>Did not align with requirements or schedule</a:t>
            </a:r>
          </a:p>
          <a:p>
            <a:pPr lvl="1">
              <a:lnSpc>
                <a:spcPct val="80000"/>
              </a:lnSpc>
              <a:defRPr/>
            </a:pPr>
            <a:r>
              <a:rPr lang="en-US" sz="1450" b="0" dirty="0"/>
              <a:t>Need to present a fully funded program</a:t>
            </a:r>
          </a:p>
          <a:p>
            <a:pPr lvl="1">
              <a:lnSpc>
                <a:spcPct val="80000"/>
              </a:lnSpc>
              <a:defRPr/>
            </a:pPr>
            <a:r>
              <a:rPr lang="en-US" sz="1450" b="0" dirty="0"/>
              <a:t>Need to clearly identify costs by increment &amp; map to budget documents</a:t>
            </a:r>
          </a:p>
          <a:p>
            <a:pPr lvl="1">
              <a:lnSpc>
                <a:spcPct val="80000"/>
              </a:lnSpc>
              <a:defRPr/>
            </a:pPr>
            <a:r>
              <a:rPr lang="en-US" sz="1450" b="0" dirty="0"/>
              <a:t>Small slip in contract award from end of FY A to beginning of FYB can mean loss of FYA funding</a:t>
            </a:r>
          </a:p>
          <a:p>
            <a:pPr lvl="1">
              <a:lnSpc>
                <a:spcPct val="80000"/>
              </a:lnSpc>
              <a:defRPr/>
            </a:pPr>
            <a:r>
              <a:rPr lang="en-US" sz="1450" b="0" dirty="0"/>
              <a:t>Be mindful that management reserve not used in the year of execution likely taken</a:t>
            </a:r>
          </a:p>
          <a:p>
            <a:pPr>
              <a:lnSpc>
                <a:spcPct val="80000"/>
              </a:lnSpc>
              <a:defRPr/>
            </a:pPr>
            <a:endParaRPr lang="en-US" sz="1400" dirty="0"/>
          </a:p>
          <a:p>
            <a:pPr>
              <a:lnSpc>
                <a:spcPct val="80000"/>
              </a:lnSpc>
              <a:defRPr/>
            </a:pPr>
            <a:endParaRPr lang="en-US" sz="1300" dirty="0">
              <a:solidFill>
                <a:srgbClr val="FF0000"/>
              </a:solidFill>
            </a:endParaRPr>
          </a:p>
        </p:txBody>
      </p:sp>
      <p:sp>
        <p:nvSpPr>
          <p:cNvPr id="2" name="Slide Number Placeholder 1"/>
          <p:cNvSpPr>
            <a:spLocks noGrp="1"/>
          </p:cNvSpPr>
          <p:nvPr>
            <p:ph type="sldNum" sz="quarter" idx="11"/>
          </p:nvPr>
        </p:nvSpPr>
        <p:spPr/>
        <p:txBody>
          <a:bodyPr/>
          <a:lstStyle/>
          <a:p>
            <a:pPr>
              <a:defRPr/>
            </a:pPr>
            <a:fld id="{4150CED8-ECFF-4146-AE39-D06ED0197E85}" type="slidenum">
              <a:rPr lang="en-US" altLang="en-US" smtClean="0"/>
              <a:pPr>
                <a:defRPr/>
              </a:pPr>
              <a:t>46</a:t>
            </a:fld>
            <a:endParaRPr lang="en-US" altLang="en-US">
              <a:solidFill>
                <a:schemeClr val="bg2"/>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itle 2"/>
          <p:cNvSpPr>
            <a:spLocks noGrp="1"/>
          </p:cNvSpPr>
          <p:nvPr>
            <p:ph type="title"/>
          </p:nvPr>
        </p:nvSpPr>
        <p:spPr/>
        <p:txBody>
          <a:bodyPr/>
          <a:lstStyle/>
          <a:p>
            <a:r>
              <a:rPr lang="en-US" altLang="en-US" sz="2800" dirty="0"/>
              <a:t>FAR Part 2</a:t>
            </a:r>
            <a:br>
              <a:rPr lang="en-US" altLang="en-US" dirty="0"/>
            </a:br>
            <a:r>
              <a:rPr lang="en-US" altLang="en-US" sz="1800" dirty="0"/>
              <a:t>What constitutes Source Selection information</a:t>
            </a:r>
          </a:p>
        </p:txBody>
      </p:sp>
      <p:sp>
        <p:nvSpPr>
          <p:cNvPr id="133123" name="Content Placeholder 3"/>
          <p:cNvSpPr>
            <a:spLocks noGrp="1"/>
          </p:cNvSpPr>
          <p:nvPr>
            <p:ph idx="1"/>
          </p:nvPr>
        </p:nvSpPr>
        <p:spPr>
          <a:xfrm>
            <a:off x="409575" y="1310989"/>
            <a:ext cx="8286369" cy="5121846"/>
          </a:xfrm>
        </p:spPr>
        <p:txBody>
          <a:bodyPr/>
          <a:lstStyle/>
          <a:p>
            <a:r>
              <a:rPr lang="en-US" altLang="en-US" sz="1000" dirty="0"/>
              <a:t>“</a:t>
            </a:r>
            <a:r>
              <a:rPr lang="en-US" altLang="en-US" sz="1300" dirty="0"/>
              <a:t>Source selection information” means any of the following information that is prepared for use by an agency for the purpose of evaluating a bid or proposal to enter into an agency procurement contract, if that information has not been previously made available to the public or disclosed publicly:</a:t>
            </a:r>
          </a:p>
          <a:p>
            <a:r>
              <a:rPr lang="en-US" altLang="en-US" sz="1300" dirty="0"/>
              <a:t>(1</a:t>
            </a:r>
            <a:r>
              <a:rPr lang="en-US" altLang="en-US" sz="1300" u="sng" dirty="0"/>
              <a:t>) Bid prices </a:t>
            </a:r>
            <a:r>
              <a:rPr lang="en-US" altLang="en-US" sz="1300" dirty="0"/>
              <a:t>submitted in response to an agency invitation for bids, or lists of those bid prices before bid opening.</a:t>
            </a:r>
          </a:p>
          <a:p>
            <a:r>
              <a:rPr lang="en-US" altLang="en-US" sz="1300" dirty="0"/>
              <a:t>(2) </a:t>
            </a:r>
            <a:r>
              <a:rPr lang="en-US" altLang="en-US" sz="1300" u="sng" dirty="0"/>
              <a:t>Proposed costs </a:t>
            </a:r>
            <a:r>
              <a:rPr lang="en-US" altLang="en-US" sz="1300" dirty="0"/>
              <a:t>or prices submitted in response to an agency solicitation, or lists of those proposed costs or prices.</a:t>
            </a:r>
          </a:p>
          <a:p>
            <a:r>
              <a:rPr lang="en-US" altLang="en-US" sz="1300" dirty="0"/>
              <a:t>(3) Source selection plans.</a:t>
            </a:r>
          </a:p>
          <a:p>
            <a:r>
              <a:rPr lang="en-US" altLang="en-US" sz="1300" dirty="0"/>
              <a:t>(4) Technical evaluation plans.</a:t>
            </a:r>
          </a:p>
          <a:p>
            <a:r>
              <a:rPr lang="en-US" altLang="en-US" sz="1300" dirty="0"/>
              <a:t>(5) Technical evaluations or proposals.</a:t>
            </a:r>
          </a:p>
          <a:p>
            <a:r>
              <a:rPr lang="en-US" altLang="en-US" sz="1300" dirty="0"/>
              <a:t>(6) Cost or price evaluations of proposals.</a:t>
            </a:r>
          </a:p>
          <a:p>
            <a:r>
              <a:rPr lang="en-US" altLang="en-US" sz="1300" dirty="0"/>
              <a:t>(7) Competitive range determinations that identify proposals that have a reasonable chance of being selected for award of a contract.</a:t>
            </a:r>
          </a:p>
          <a:p>
            <a:r>
              <a:rPr lang="en-US" altLang="en-US" sz="1300" dirty="0"/>
              <a:t>(8) Rankings of bids, proposals, or competitors.</a:t>
            </a:r>
          </a:p>
          <a:p>
            <a:r>
              <a:rPr lang="en-US" altLang="en-US" sz="1300" dirty="0"/>
              <a:t>(9) Reports and evaluations of source selection panels, boards, or advisory councils.</a:t>
            </a:r>
          </a:p>
          <a:p>
            <a:r>
              <a:rPr lang="en-US" altLang="en-US" sz="1300" dirty="0"/>
              <a:t>(10) Other information marked as “Source Selection Information – See FAR 2.101 and 3.104” based on a case-by-case determination by the head of the agency or the contracting officer, that its disclosure would jeopardize the integrity or successful completion of the Federal agency procurement to which the information relates.</a:t>
            </a:r>
          </a:p>
          <a:p>
            <a:pPr eaLnBrk="1" hangingPunct="1">
              <a:lnSpc>
                <a:spcPct val="150000"/>
              </a:lnSpc>
            </a:pPr>
            <a:endParaRPr lang="en-US" altLang="en-US" sz="1000" dirty="0"/>
          </a:p>
          <a:p>
            <a:endParaRPr lang="en-US" altLang="en-US" dirty="0"/>
          </a:p>
        </p:txBody>
      </p:sp>
      <p:sp>
        <p:nvSpPr>
          <p:cNvPr id="133125" name="TextBox 4"/>
          <p:cNvSpPr txBox="1">
            <a:spLocks noChangeArrowheads="1"/>
          </p:cNvSpPr>
          <p:nvPr/>
        </p:nvSpPr>
        <p:spPr bwMode="auto">
          <a:xfrm>
            <a:off x="2020757" y="352425"/>
            <a:ext cx="2621230" cy="307777"/>
          </a:xfrm>
          <a:prstGeom prst="rect">
            <a:avLst/>
          </a:prstGeom>
          <a:solidFill>
            <a:srgbClr val="FFFF00"/>
          </a:solidFill>
          <a:ln w="12700">
            <a:solidFill>
              <a:schemeClr val="tx1"/>
            </a:solidFill>
            <a:miter lim="800000"/>
            <a:headEnd/>
            <a:tailEnd/>
          </a:ln>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b="0" dirty="0"/>
              <a:t>For Information Purposes Only</a:t>
            </a:r>
          </a:p>
        </p:txBody>
      </p:sp>
      <p:sp>
        <p:nvSpPr>
          <p:cNvPr id="2" name="Slide Number Placeholder 1"/>
          <p:cNvSpPr>
            <a:spLocks noGrp="1"/>
          </p:cNvSpPr>
          <p:nvPr>
            <p:ph type="sldNum" sz="quarter" idx="11"/>
          </p:nvPr>
        </p:nvSpPr>
        <p:spPr/>
        <p:txBody>
          <a:bodyPr/>
          <a:lstStyle/>
          <a:p>
            <a:pPr>
              <a:defRPr/>
            </a:pPr>
            <a:fld id="{4150CED8-ECFF-4146-AE39-D06ED0197E85}" type="slidenum">
              <a:rPr lang="en-US" altLang="en-US" smtClean="0"/>
              <a:pPr>
                <a:defRPr/>
              </a:pPr>
              <a:t>47</a:t>
            </a:fld>
            <a:endParaRPr lang="en-US" altLang="en-US">
              <a:solidFill>
                <a:schemeClr val="bg2"/>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277813" y="1658938"/>
          <a:ext cx="8485187" cy="4251327"/>
        </p:xfrm>
        <a:graphic>
          <a:graphicData uri="http://schemas.openxmlformats.org/drawingml/2006/table">
            <a:tbl>
              <a:tblPr firstRow="1" bandRow="1">
                <a:tableStyleId>{5C22544A-7EE6-4342-B048-85BDC9FD1C3A}</a:tableStyleId>
              </a:tblPr>
              <a:tblGrid>
                <a:gridCol w="1789998">
                  <a:extLst>
                    <a:ext uri="{9D8B030D-6E8A-4147-A177-3AD203B41FA5}">
                      <a16:colId xmlns:a16="http://schemas.microsoft.com/office/drawing/2014/main" val="20000"/>
                    </a:ext>
                  </a:extLst>
                </a:gridCol>
                <a:gridCol w="1789998">
                  <a:extLst>
                    <a:ext uri="{9D8B030D-6E8A-4147-A177-3AD203B41FA5}">
                      <a16:colId xmlns:a16="http://schemas.microsoft.com/office/drawing/2014/main" val="20001"/>
                    </a:ext>
                  </a:extLst>
                </a:gridCol>
                <a:gridCol w="1437688">
                  <a:extLst>
                    <a:ext uri="{9D8B030D-6E8A-4147-A177-3AD203B41FA5}">
                      <a16:colId xmlns:a16="http://schemas.microsoft.com/office/drawing/2014/main" val="20002"/>
                    </a:ext>
                  </a:extLst>
                </a:gridCol>
                <a:gridCol w="1387002">
                  <a:extLst>
                    <a:ext uri="{9D8B030D-6E8A-4147-A177-3AD203B41FA5}">
                      <a16:colId xmlns:a16="http://schemas.microsoft.com/office/drawing/2014/main" val="20003"/>
                    </a:ext>
                  </a:extLst>
                </a:gridCol>
                <a:gridCol w="2080501">
                  <a:extLst>
                    <a:ext uri="{9D8B030D-6E8A-4147-A177-3AD203B41FA5}">
                      <a16:colId xmlns:a16="http://schemas.microsoft.com/office/drawing/2014/main" val="20004"/>
                    </a:ext>
                  </a:extLst>
                </a:gridCol>
              </a:tblGrid>
              <a:tr h="731436">
                <a:tc>
                  <a:txBody>
                    <a:bodyPr/>
                    <a:lstStyle/>
                    <a:p>
                      <a:pPr algn="ctr"/>
                      <a:r>
                        <a:rPr lang="en-US" sz="1400" dirty="0">
                          <a:solidFill>
                            <a:schemeClr val="tx1"/>
                          </a:solidFill>
                          <a:latin typeface="Arial Narrow" pitchFamily="34" charset="0"/>
                        </a:rPr>
                        <a:t>Requirement Cost Driver (i.e. KPP, KSA,</a:t>
                      </a:r>
                      <a:r>
                        <a:rPr lang="en-US" sz="1400" baseline="0" dirty="0">
                          <a:solidFill>
                            <a:schemeClr val="tx1"/>
                          </a:solidFill>
                          <a:latin typeface="Arial Narrow" pitchFamily="34" charset="0"/>
                        </a:rPr>
                        <a:t> other attributes)</a:t>
                      </a:r>
                      <a:endParaRPr lang="en-US" sz="1400" dirty="0">
                        <a:solidFill>
                          <a:schemeClr val="tx1"/>
                        </a:solidFill>
                        <a:latin typeface="Arial Narrow" pitchFamily="34" charset="0"/>
                      </a:endParaRPr>
                    </a:p>
                  </a:txBody>
                  <a:tcPr marL="91438" marR="91438" marT="45678" marB="4567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a:r>
                        <a:rPr lang="en-US" sz="1400" dirty="0">
                          <a:solidFill>
                            <a:schemeClr val="tx1"/>
                          </a:solidFill>
                          <a:latin typeface="Arial Narrow" pitchFamily="34" charset="0"/>
                        </a:rPr>
                        <a:t>Proposed</a:t>
                      </a:r>
                      <a:r>
                        <a:rPr lang="en-US" sz="1400" baseline="0" dirty="0">
                          <a:solidFill>
                            <a:schemeClr val="tx1"/>
                          </a:solidFill>
                          <a:latin typeface="Arial Narrow" pitchFamily="34" charset="0"/>
                        </a:rPr>
                        <a:t> Relaxed Requirements</a:t>
                      </a:r>
                      <a:endParaRPr lang="en-US" sz="1400" dirty="0">
                        <a:solidFill>
                          <a:schemeClr val="tx1"/>
                        </a:solidFill>
                        <a:latin typeface="Arial Narrow" pitchFamily="34" charset="0"/>
                      </a:endParaRPr>
                    </a:p>
                  </a:txBody>
                  <a:tcPr marL="91438" marR="91438" marT="45678" marB="4567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a:r>
                        <a:rPr lang="en-US" sz="1400" dirty="0">
                          <a:solidFill>
                            <a:schemeClr val="tx1"/>
                          </a:solidFill>
                          <a:latin typeface="Arial Narrow" pitchFamily="34" charset="0"/>
                        </a:rPr>
                        <a:t>Operational Risk/Impact</a:t>
                      </a:r>
                    </a:p>
                  </a:txBody>
                  <a:tcPr marL="91438" marR="91438" marT="45678" marB="4567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a:r>
                        <a:rPr lang="en-US" sz="1400" dirty="0">
                          <a:solidFill>
                            <a:schemeClr val="tx1"/>
                          </a:solidFill>
                          <a:latin typeface="Arial Narrow" pitchFamily="34" charset="0"/>
                        </a:rPr>
                        <a:t>Reduced System Capability</a:t>
                      </a:r>
                    </a:p>
                  </a:txBody>
                  <a:tcPr marL="91438" marR="91438" marT="45678" marB="4567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a:r>
                        <a:rPr lang="en-US" sz="1400" dirty="0">
                          <a:solidFill>
                            <a:schemeClr val="tx1"/>
                          </a:solidFill>
                          <a:latin typeface="Arial Narrow" pitchFamily="34" charset="0"/>
                        </a:rPr>
                        <a:t>Change in Cost (e.g.</a:t>
                      </a:r>
                      <a:r>
                        <a:rPr lang="en-US" sz="1400" baseline="0" dirty="0">
                          <a:solidFill>
                            <a:schemeClr val="tx1"/>
                          </a:solidFill>
                          <a:latin typeface="Arial Narrow" pitchFamily="34" charset="0"/>
                        </a:rPr>
                        <a:t> LCCE, APUC, </a:t>
                      </a:r>
                      <a:r>
                        <a:rPr lang="en-US" sz="1400" dirty="0">
                          <a:solidFill>
                            <a:schemeClr val="tx1"/>
                          </a:solidFill>
                          <a:latin typeface="Arial Narrow" pitchFamily="34" charset="0"/>
                        </a:rPr>
                        <a:t>RDT&amp;E, Production, O&amp;S, etc.)</a:t>
                      </a:r>
                    </a:p>
                  </a:txBody>
                  <a:tcPr marL="91438" marR="91438" marT="45678" marB="4567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10000"/>
                  </a:ext>
                </a:extLst>
              </a:tr>
              <a:tr h="944796">
                <a:tc>
                  <a:txBody>
                    <a:bodyPr/>
                    <a:lstStyle/>
                    <a:p>
                      <a:pPr algn="l"/>
                      <a:r>
                        <a:rPr lang="en-US" sz="1400" b="1" dirty="0">
                          <a:latin typeface="Arial Narrow" pitchFamily="34" charset="0"/>
                        </a:rPr>
                        <a:t>KPP 1 : Radar System Performance</a:t>
                      </a:r>
                    </a:p>
                  </a:txBody>
                  <a:tcPr marL="91438" marR="91438" marT="45678" marB="4567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a:r>
                        <a:rPr lang="en-US" sz="1400" b="1" dirty="0">
                          <a:latin typeface="Arial Narrow" pitchFamily="34" charset="0"/>
                        </a:rPr>
                        <a:t>Increase search update interval by 5 seconds</a:t>
                      </a:r>
                    </a:p>
                  </a:txBody>
                  <a:tcPr marL="91438" marR="91438" marT="45678" marB="4567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Arial Narrow" pitchFamily="34" charset="0"/>
                        </a:rPr>
                        <a:t>Reduces</a:t>
                      </a:r>
                      <a:r>
                        <a:rPr lang="en-US" sz="1400" b="1" baseline="0" dirty="0">
                          <a:latin typeface="Arial Narrow" pitchFamily="34" charset="0"/>
                        </a:rPr>
                        <a:t> TBM growth capability</a:t>
                      </a:r>
                      <a:endParaRPr lang="en-US" sz="1400" b="1" dirty="0">
                        <a:latin typeface="Arial Narrow" pitchFamily="34" charset="0"/>
                      </a:endParaRPr>
                    </a:p>
                    <a:p>
                      <a:pPr algn="l"/>
                      <a:endParaRPr lang="en-US" sz="1400" b="1" dirty="0">
                        <a:latin typeface="Arial Narrow" pitchFamily="34" charset="0"/>
                      </a:endParaRPr>
                    </a:p>
                  </a:txBody>
                  <a:tcPr marL="91438" marR="91438" marT="45678" marB="4567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err="1">
                          <a:latin typeface="Arial Narrow" pitchFamily="34" charset="0"/>
                        </a:rPr>
                        <a:t>Req’d</a:t>
                      </a:r>
                      <a:r>
                        <a:rPr lang="en-US" sz="1400" b="1" dirty="0">
                          <a:latin typeface="Arial Narrow" pitchFamily="34" charset="0"/>
                        </a:rPr>
                        <a:t> power aperture decreased by 15%</a:t>
                      </a:r>
                    </a:p>
                  </a:txBody>
                  <a:tcPr marL="91438" marR="91438" marT="45678" marB="4567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a:r>
                        <a:rPr lang="en-US" sz="1400" b="1" dirty="0">
                          <a:latin typeface="Arial Narrow" pitchFamily="34" charset="0"/>
                        </a:rPr>
                        <a:t>$50M reduction in RDT&amp;E</a:t>
                      </a:r>
                    </a:p>
                  </a:txBody>
                  <a:tcPr marL="91438" marR="91438" marT="45678" marB="4567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1"/>
                  </a:ext>
                </a:extLst>
              </a:tr>
              <a:tr h="1584875">
                <a:tc>
                  <a:txBody>
                    <a:bodyPr/>
                    <a:lstStyle/>
                    <a:p>
                      <a:pPr algn="l"/>
                      <a:r>
                        <a:rPr lang="en-US" sz="1400" b="1" dirty="0">
                          <a:latin typeface="Arial Narrow" pitchFamily="34" charset="0"/>
                        </a:rPr>
                        <a:t>KPP 2</a:t>
                      </a:r>
                      <a:r>
                        <a:rPr lang="en-US" sz="1400" b="1" baseline="0" dirty="0">
                          <a:latin typeface="Arial Narrow" pitchFamily="34" charset="0"/>
                        </a:rPr>
                        <a:t>: Sustainment Material Availability</a:t>
                      </a:r>
                      <a:endParaRPr lang="en-US" sz="1400" b="1" dirty="0">
                        <a:latin typeface="Arial Narrow" pitchFamily="34" charset="0"/>
                      </a:endParaRPr>
                    </a:p>
                  </a:txBody>
                  <a:tcPr marL="91438" marR="91438" marT="45678" marB="4567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a:r>
                        <a:rPr lang="en-US" sz="1400" b="1" kern="1200" dirty="0">
                          <a:solidFill>
                            <a:schemeClr val="dk1"/>
                          </a:solidFill>
                          <a:latin typeface="Arial Narrow" pitchFamily="34" charset="0"/>
                          <a:ea typeface="+mn-ea"/>
                          <a:cs typeface="+mn-cs"/>
                        </a:rPr>
                        <a:t>Relax from 64% to 50%</a:t>
                      </a:r>
                    </a:p>
                  </a:txBody>
                  <a:tcPr marL="91438" marR="91438" marT="45678" marB="4567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Arial Narrow" pitchFamily="34" charset="0"/>
                          <a:ea typeface="+mn-ea"/>
                          <a:cs typeface="+mn-cs"/>
                        </a:rPr>
                        <a:t>Possibly unable to meet optimum 36 mo. maintenance cycles so as to maintain Mission Readiness</a:t>
                      </a:r>
                    </a:p>
                  </a:txBody>
                  <a:tcPr marL="91438" marR="91438" marT="45678" marB="4567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a:r>
                        <a:rPr lang="en-US" sz="1400" b="1" dirty="0" err="1">
                          <a:latin typeface="Arial Narrow" pitchFamily="34" charset="0"/>
                        </a:rPr>
                        <a:t>Req</a:t>
                      </a:r>
                      <a:r>
                        <a:rPr lang="en-US" sz="1400" b="1" baseline="0" dirty="0">
                          <a:latin typeface="Arial Narrow" pitchFamily="34" charset="0"/>
                        </a:rPr>
                        <a:t> 2 new aircraft instead of 3</a:t>
                      </a:r>
                      <a:endParaRPr lang="en-US" sz="1400" b="1" dirty="0">
                        <a:latin typeface="Arial Narrow" pitchFamily="34" charset="0"/>
                      </a:endParaRPr>
                    </a:p>
                  </a:txBody>
                  <a:tcPr marL="91438" marR="91438" marT="45678" marB="4567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a:r>
                        <a:rPr lang="en-US" sz="1400" b="1" dirty="0">
                          <a:latin typeface="Arial Narrow" pitchFamily="34" charset="0"/>
                        </a:rPr>
                        <a:t>$9B</a:t>
                      </a:r>
                      <a:r>
                        <a:rPr lang="en-US" sz="1400" b="1" baseline="0" dirty="0">
                          <a:latin typeface="Arial Narrow" pitchFamily="34" charset="0"/>
                        </a:rPr>
                        <a:t> reduction in LCCE</a:t>
                      </a:r>
                      <a:endParaRPr lang="en-US" sz="1400" b="1" dirty="0">
                        <a:latin typeface="Arial Narrow" pitchFamily="34" charset="0"/>
                      </a:endParaRPr>
                    </a:p>
                  </a:txBody>
                  <a:tcPr marL="91438" marR="91438" marT="45678" marB="4567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2"/>
                  </a:ext>
                </a:extLst>
              </a:tr>
              <a:tr h="990219">
                <a:tc>
                  <a:txBody>
                    <a:bodyPr/>
                    <a:lstStyle/>
                    <a:p>
                      <a:pPr algn="l"/>
                      <a:r>
                        <a:rPr lang="en-US" sz="1400" b="1" dirty="0">
                          <a:latin typeface="Arial Narrow" pitchFamily="34" charset="0"/>
                        </a:rPr>
                        <a:t>KPP 3:  Mission Execution (</a:t>
                      </a:r>
                      <a:r>
                        <a:rPr lang="en-US" sz="1400" b="1" dirty="0" err="1">
                          <a:latin typeface="Arial Narrow" pitchFamily="34" charset="0"/>
                        </a:rPr>
                        <a:t>Comm</a:t>
                      </a:r>
                      <a:r>
                        <a:rPr lang="en-US" sz="1400" b="1" dirty="0">
                          <a:latin typeface="Arial Narrow" pitchFamily="34" charset="0"/>
                        </a:rPr>
                        <a:t>)</a:t>
                      </a:r>
                    </a:p>
                  </a:txBody>
                  <a:tcPr marL="91438" marR="91438" marT="45678" marB="4567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a:r>
                        <a:rPr lang="en-US" sz="1400" b="1" dirty="0">
                          <a:latin typeface="Arial Narrow" pitchFamily="34" charset="0"/>
                        </a:rPr>
                        <a:t>Partially enable wireless</a:t>
                      </a:r>
                      <a:r>
                        <a:rPr lang="en-US" sz="1400" b="1" baseline="0" dirty="0">
                          <a:latin typeface="Arial Narrow" pitchFamily="34" charset="0"/>
                        </a:rPr>
                        <a:t> communication</a:t>
                      </a:r>
                      <a:endParaRPr lang="en-US" sz="1400" b="1" dirty="0">
                        <a:latin typeface="Arial Narrow" pitchFamily="34" charset="0"/>
                      </a:endParaRPr>
                    </a:p>
                  </a:txBody>
                  <a:tcPr marL="91438" marR="91438" marT="45678" marB="4567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a:r>
                        <a:rPr lang="en-US" sz="1400" b="1" dirty="0">
                          <a:latin typeface="Arial Narrow" pitchFamily="34" charset="0"/>
                        </a:rPr>
                        <a:t>Unable</a:t>
                      </a:r>
                      <a:r>
                        <a:rPr lang="en-US" sz="1400" b="1" baseline="0" dirty="0">
                          <a:latin typeface="Arial Narrow" pitchFamily="34" charset="0"/>
                        </a:rPr>
                        <a:t> to provide full C3 capability – reduce responsiveness</a:t>
                      </a:r>
                      <a:endParaRPr lang="en-US" sz="1400" b="1" dirty="0">
                        <a:latin typeface="Arial Narrow" pitchFamily="34" charset="0"/>
                      </a:endParaRPr>
                    </a:p>
                  </a:txBody>
                  <a:tcPr marL="91438" marR="91438" marT="45678" marB="4567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a:r>
                        <a:rPr lang="en-US" sz="1400" b="1" dirty="0">
                          <a:latin typeface="Arial Narrow" pitchFamily="34" charset="0"/>
                        </a:rPr>
                        <a:t>Integrate with only basic wireless</a:t>
                      </a:r>
                      <a:r>
                        <a:rPr lang="en-US" sz="1400" b="1" baseline="0" dirty="0">
                          <a:latin typeface="Arial Narrow" pitchFamily="34" charset="0"/>
                        </a:rPr>
                        <a:t> capability</a:t>
                      </a:r>
                      <a:endParaRPr lang="en-US" sz="1400" b="1" dirty="0">
                        <a:latin typeface="Arial Narrow" pitchFamily="34" charset="0"/>
                      </a:endParaRPr>
                    </a:p>
                  </a:txBody>
                  <a:tcPr marL="91438" marR="91438" marT="45678" marB="4567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a:r>
                        <a:rPr lang="en-US" sz="1400" b="1" dirty="0">
                          <a:latin typeface="Arial Narrow" pitchFamily="34" charset="0"/>
                        </a:rPr>
                        <a:t>$10M reduction in RDT&amp;E</a:t>
                      </a:r>
                    </a:p>
                  </a:txBody>
                  <a:tcPr marL="91438" marR="91438" marT="45678" marB="4567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3"/>
                  </a:ext>
                </a:extLst>
              </a:tr>
            </a:tbl>
          </a:graphicData>
        </a:graphic>
      </p:graphicFrame>
      <p:sp>
        <p:nvSpPr>
          <p:cNvPr id="135203" name="TextBox 5"/>
          <p:cNvSpPr txBox="1">
            <a:spLocks noChangeArrowheads="1"/>
          </p:cNvSpPr>
          <p:nvPr/>
        </p:nvSpPr>
        <p:spPr bwMode="auto">
          <a:xfrm>
            <a:off x="330200" y="77788"/>
            <a:ext cx="84328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r">
              <a:spcBef>
                <a:spcPct val="0"/>
              </a:spcBef>
              <a:buClrTx/>
              <a:buSzTx/>
              <a:buFontTx/>
              <a:buNone/>
            </a:pPr>
            <a:r>
              <a:rPr lang="en-US" altLang="en-US" sz="2800" dirty="0">
                <a:solidFill>
                  <a:srgbClr val="002060"/>
                </a:solidFill>
              </a:rPr>
              <a:t>Cost Driver /</a:t>
            </a:r>
          </a:p>
          <a:p>
            <a:pPr algn="r">
              <a:spcBef>
                <a:spcPct val="0"/>
              </a:spcBef>
              <a:buClrTx/>
              <a:buSzTx/>
              <a:buFontTx/>
              <a:buNone/>
            </a:pPr>
            <a:r>
              <a:rPr lang="en-US" altLang="en-US" sz="2800" dirty="0">
                <a:solidFill>
                  <a:srgbClr val="002060"/>
                </a:solidFill>
              </a:rPr>
              <a:t>Operational Requirements Trade space</a:t>
            </a:r>
            <a:endParaRPr lang="en-US" altLang="en-US" b="0" dirty="0">
              <a:solidFill>
                <a:srgbClr val="002060"/>
              </a:solidFill>
            </a:endParaRPr>
          </a:p>
        </p:txBody>
      </p:sp>
      <p:sp>
        <p:nvSpPr>
          <p:cNvPr id="6" name="TextBox 75"/>
          <p:cNvSpPr txBox="1">
            <a:spLocks noChangeArrowheads="1"/>
          </p:cNvSpPr>
          <p:nvPr/>
        </p:nvSpPr>
        <p:spPr bwMode="auto">
          <a:xfrm>
            <a:off x="2824163" y="69850"/>
            <a:ext cx="1490662" cy="307975"/>
          </a:xfrm>
          <a:prstGeom prst="rect">
            <a:avLst/>
          </a:prstGeom>
          <a:solidFill>
            <a:srgbClr val="FFFF00"/>
          </a:solidFill>
          <a:ln w="9525">
            <a:solidFill>
              <a:schemeClr val="tx1"/>
            </a:solidFill>
            <a:miter lim="800000"/>
            <a:headEnd/>
            <a:tailEnd/>
          </a:ln>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b="0" dirty="0"/>
              <a:t>See Notes Page</a:t>
            </a:r>
          </a:p>
        </p:txBody>
      </p:sp>
      <p:sp>
        <p:nvSpPr>
          <p:cNvPr id="2" name="Slide Number Placeholder 1"/>
          <p:cNvSpPr>
            <a:spLocks noGrp="1"/>
          </p:cNvSpPr>
          <p:nvPr>
            <p:ph type="sldNum" sz="quarter" idx="11"/>
          </p:nvPr>
        </p:nvSpPr>
        <p:spPr/>
        <p:txBody>
          <a:bodyPr/>
          <a:lstStyle/>
          <a:p>
            <a:pPr>
              <a:defRPr/>
            </a:pPr>
            <a:fld id="{4150CED8-ECFF-4146-AE39-D06ED0197E85}" type="slidenum">
              <a:rPr lang="en-US" altLang="en-US" smtClean="0"/>
              <a:pPr>
                <a:defRPr/>
              </a:pPr>
              <a:t>48</a:t>
            </a:fld>
            <a:endParaRPr lang="en-US" altLang="en-US">
              <a:solidFill>
                <a:schemeClr val="bg2"/>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203" name="TextBox 5"/>
          <p:cNvSpPr txBox="1">
            <a:spLocks noChangeArrowheads="1"/>
          </p:cNvSpPr>
          <p:nvPr/>
        </p:nvSpPr>
        <p:spPr bwMode="auto">
          <a:xfrm>
            <a:off x="330200" y="77788"/>
            <a:ext cx="8432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en-US" sz="2800" b="1" i="0" u="none" strike="noStrike" kern="1200" cap="none" spc="0" normalizeH="0" baseline="0" noProof="0" dirty="0">
                <a:ln>
                  <a:noFill/>
                </a:ln>
                <a:solidFill>
                  <a:srgbClr val="002060"/>
                </a:solidFill>
                <a:effectLst/>
                <a:uLnTx/>
                <a:uFillTx/>
                <a:latin typeface="Arial" panose="020B0604020202020204" pitchFamily="34" charset="0"/>
                <a:ea typeface="+mn-ea"/>
                <a:cs typeface="+mn-cs"/>
              </a:rPr>
              <a:t>Useful Links to Digital References</a:t>
            </a:r>
            <a:endParaRPr kumimoji="0" lang="en-US" altLang="en-US" sz="2000" b="0" i="0" u="none" strike="noStrike" kern="1200" cap="none" spc="0" normalizeH="0" baseline="0" noProof="0" dirty="0">
              <a:ln>
                <a:noFill/>
              </a:ln>
              <a:solidFill>
                <a:srgbClr val="002060"/>
              </a:solidFill>
              <a:effectLst/>
              <a:uLnTx/>
              <a:uFillTx/>
              <a:latin typeface="Arial" panose="020B0604020202020204" pitchFamily="34" charset="0"/>
              <a:ea typeface="+mn-ea"/>
              <a:cs typeface="+mn-cs"/>
            </a:endParaRPr>
          </a:p>
        </p:txBody>
      </p:sp>
      <p:sp>
        <p:nvSpPr>
          <p:cNvPr id="2" name="Slide Number Placeholder 1"/>
          <p:cNvSpPr>
            <a:spLocks noGrp="1"/>
          </p:cNvSpPr>
          <p:nvPr>
            <p:ph type="sldNum"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4150CED8-ECFF-4146-AE39-D06ED0197E85}" type="slidenum">
              <a:rPr kumimoji="0" lang="en-US" altLang="en-US" sz="1000" b="0" i="0" u="none" strike="noStrike" kern="1200" cap="none" spc="0" normalizeH="0" baseline="0" noProof="0" smtClean="0">
                <a:ln>
                  <a:noFill/>
                </a:ln>
                <a:solidFill>
                  <a:srgbClr val="7F7F7F"/>
                </a:solidFill>
                <a:effectLst/>
                <a:uLnTx/>
                <a:uFillTx/>
                <a:latin typeface="Arial" panose="020B060402020202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49</a:t>
            </a:fld>
            <a:endParaRPr kumimoji="0" lang="en-US" altLang="en-US" sz="1000" b="0" i="0" u="none" strike="noStrike" kern="1200" cap="none" spc="0" normalizeH="0" baseline="0" noProof="0">
              <a:ln>
                <a:noFill/>
              </a:ln>
              <a:solidFill>
                <a:srgbClr val="808080"/>
              </a:solidFill>
              <a:effectLst/>
              <a:uLnTx/>
              <a:uFillTx/>
              <a:latin typeface="Arial" panose="020B0604020202020204" pitchFamily="34" charset="0"/>
              <a:ea typeface="+mn-ea"/>
              <a:cs typeface="+mn-cs"/>
            </a:endParaRPr>
          </a:p>
        </p:txBody>
      </p:sp>
      <p:sp>
        <p:nvSpPr>
          <p:cNvPr id="3" name="TextBox 2"/>
          <p:cNvSpPr txBox="1"/>
          <p:nvPr/>
        </p:nvSpPr>
        <p:spPr>
          <a:xfrm>
            <a:off x="705787" y="2685654"/>
            <a:ext cx="6629400" cy="584775"/>
          </a:xfrm>
          <a:prstGeom prst="rect">
            <a:avLst/>
          </a:prstGeom>
          <a:noFill/>
        </p:spPr>
        <p:txBody>
          <a:bodyPr wrap="square" rtlCol="0">
            <a:spAutoFit/>
          </a:bodyPr>
          <a:lstStyle/>
          <a:p>
            <a:pPr algn="ctr"/>
            <a:r>
              <a:rPr lang="en-US" sz="1800" dirty="0"/>
              <a:t>Link to AF Digital Guide: </a:t>
            </a:r>
            <a:r>
              <a:rPr lang="en-US" sz="1800" dirty="0">
                <a:hlinkClick r:id="rId3"/>
              </a:rPr>
              <a:t>https://usaf.dps.mil/teams/afmcde</a:t>
            </a:r>
            <a:endParaRPr lang="en-US" sz="1800" dirty="0"/>
          </a:p>
          <a:p>
            <a:pPr algn="ctr"/>
            <a:endParaRPr lang="en-US" dirty="0"/>
          </a:p>
        </p:txBody>
      </p:sp>
    </p:spTree>
    <p:extLst>
      <p:ext uri="{BB962C8B-B14F-4D97-AF65-F5344CB8AC3E}">
        <p14:creationId xmlns:p14="http://schemas.microsoft.com/office/powerpoint/2010/main" val="334351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134"/>
          <p:cNvSpPr>
            <a:spLocks noChangeArrowheads="1"/>
          </p:cNvSpPr>
          <p:nvPr/>
        </p:nvSpPr>
        <p:spPr bwMode="auto">
          <a:xfrm>
            <a:off x="0" y="5410200"/>
            <a:ext cx="9144000" cy="457200"/>
          </a:xfrm>
          <a:prstGeom prst="rect">
            <a:avLst/>
          </a:prstGeom>
          <a:solidFill>
            <a:srgbClr val="FFCC99"/>
          </a:solidFill>
          <a:ln w="12700">
            <a:solidFill>
              <a:schemeClr val="tx1"/>
            </a:solidFill>
            <a:miter lim="800000"/>
            <a:headEnd type="none" w="sm" len="sm"/>
            <a:tailEnd type="none" w="sm" len="sm"/>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3012" name="Rectangle 2"/>
          <p:cNvSpPr>
            <a:spLocks noChangeArrowheads="1"/>
          </p:cNvSpPr>
          <p:nvPr/>
        </p:nvSpPr>
        <p:spPr bwMode="auto">
          <a:xfrm>
            <a:off x="0" y="5791200"/>
            <a:ext cx="9144000" cy="609600"/>
          </a:xfrm>
          <a:prstGeom prst="rect">
            <a:avLst/>
          </a:prstGeom>
          <a:solidFill>
            <a:schemeClr val="accent1"/>
          </a:solidFill>
          <a:ln w="12700">
            <a:solidFill>
              <a:schemeClr val="tx1"/>
            </a:solidFill>
            <a:miter lim="800000"/>
            <a:headEnd type="none" w="sm" len="sm"/>
            <a:tailEnd type="none" w="sm" len="sm"/>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3013" name="Rectangle 3"/>
          <p:cNvSpPr>
            <a:spLocks noChangeArrowheads="1"/>
          </p:cNvSpPr>
          <p:nvPr/>
        </p:nvSpPr>
        <p:spPr bwMode="auto">
          <a:xfrm>
            <a:off x="0" y="4672013"/>
            <a:ext cx="9144000" cy="738187"/>
          </a:xfrm>
          <a:prstGeom prst="rect">
            <a:avLst/>
          </a:prstGeom>
          <a:solidFill>
            <a:srgbClr val="FFFF66"/>
          </a:solidFill>
          <a:ln w="12700">
            <a:solidFill>
              <a:schemeClr val="tx1"/>
            </a:solidFill>
            <a:miter lim="800000"/>
            <a:headEnd type="none" w="sm" len="sm"/>
            <a:tailEnd type="none" w="sm" len="sm"/>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3014" name="Rectangle 4"/>
          <p:cNvSpPr>
            <a:spLocks noChangeArrowheads="1"/>
          </p:cNvSpPr>
          <p:nvPr/>
        </p:nvSpPr>
        <p:spPr bwMode="auto">
          <a:xfrm>
            <a:off x="0" y="3429000"/>
            <a:ext cx="9144000" cy="762000"/>
          </a:xfrm>
          <a:prstGeom prst="rect">
            <a:avLst/>
          </a:prstGeom>
          <a:solidFill>
            <a:srgbClr val="C0C0C0"/>
          </a:solidFill>
          <a:ln w="12700">
            <a:solidFill>
              <a:schemeClr val="tx1"/>
            </a:solidFill>
            <a:miter lim="800000"/>
            <a:headEnd type="none" w="sm" len="sm"/>
            <a:tailEnd type="none" w="sm" len="sm"/>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3015" name="Line 5"/>
          <p:cNvSpPr>
            <a:spLocks noChangeShapeType="1"/>
          </p:cNvSpPr>
          <p:nvPr/>
        </p:nvSpPr>
        <p:spPr bwMode="auto">
          <a:xfrm flipH="1">
            <a:off x="1071563" y="2395538"/>
            <a:ext cx="11112" cy="3979862"/>
          </a:xfrm>
          <a:prstGeom prst="line">
            <a:avLst/>
          </a:prstGeom>
          <a:noFill/>
          <a:ln w="9525">
            <a:solidFill>
              <a:schemeClr val="tx1"/>
            </a:solidFill>
            <a:prstDash val="dash"/>
            <a:round/>
            <a:headEnd/>
            <a:tailEnd type="arrow" w="sm" len="med"/>
          </a:ln>
          <a:extLst>
            <a:ext uri="{909E8E84-426E-40DD-AFC4-6F175D3DCCD1}">
              <a14:hiddenFill xmlns:a14="http://schemas.microsoft.com/office/drawing/2010/main">
                <a:noFill/>
              </a14:hiddenFill>
            </a:ext>
          </a:extLst>
        </p:spPr>
        <p:txBody>
          <a:bodyPr/>
          <a:lstStyle/>
          <a:p>
            <a:endParaRPr lang="en-US"/>
          </a:p>
        </p:txBody>
      </p:sp>
      <p:sp>
        <p:nvSpPr>
          <p:cNvPr id="43016" name="Rectangle 6"/>
          <p:cNvSpPr>
            <a:spLocks noGrp="1" noChangeArrowheads="1"/>
          </p:cNvSpPr>
          <p:nvPr>
            <p:ph type="title"/>
          </p:nvPr>
        </p:nvSpPr>
        <p:spPr>
          <a:xfrm>
            <a:off x="1547813" y="293688"/>
            <a:ext cx="7239000" cy="838200"/>
          </a:xfrm>
        </p:spPr>
        <p:txBody>
          <a:bodyPr/>
          <a:lstStyle/>
          <a:p>
            <a:pPr>
              <a:lnSpc>
                <a:spcPct val="80000"/>
              </a:lnSpc>
            </a:pPr>
            <a:r>
              <a:rPr lang="en-US" altLang="en-US" dirty="0"/>
              <a:t>Program X Schedule</a:t>
            </a:r>
            <a:endParaRPr lang="en-US" altLang="en-US" sz="2000" dirty="0"/>
          </a:p>
        </p:txBody>
      </p:sp>
      <p:sp>
        <p:nvSpPr>
          <p:cNvPr id="43017" name="Line 7"/>
          <p:cNvSpPr>
            <a:spLocks noChangeShapeType="1"/>
          </p:cNvSpPr>
          <p:nvPr/>
        </p:nvSpPr>
        <p:spPr bwMode="auto">
          <a:xfrm>
            <a:off x="19050" y="4210050"/>
            <a:ext cx="91249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8" name="Rectangle 8"/>
          <p:cNvSpPr>
            <a:spLocks noChangeArrowheads="1"/>
          </p:cNvSpPr>
          <p:nvPr/>
        </p:nvSpPr>
        <p:spPr bwMode="auto">
          <a:xfrm>
            <a:off x="5729288" y="2008188"/>
            <a:ext cx="352425"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t>MS C </a:t>
            </a:r>
          </a:p>
        </p:txBody>
      </p:sp>
      <p:sp>
        <p:nvSpPr>
          <p:cNvPr id="43019" name="Rectangle 9"/>
          <p:cNvSpPr>
            <a:spLocks noChangeArrowheads="1"/>
          </p:cNvSpPr>
          <p:nvPr/>
        </p:nvSpPr>
        <p:spPr bwMode="auto">
          <a:xfrm>
            <a:off x="66675" y="4735513"/>
            <a:ext cx="9652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200"/>
              <a:t>Development</a:t>
            </a:r>
          </a:p>
        </p:txBody>
      </p:sp>
      <p:grpSp>
        <p:nvGrpSpPr>
          <p:cNvPr id="43020" name="Group 10"/>
          <p:cNvGrpSpPr>
            <a:grpSpLocks/>
          </p:cNvGrpSpPr>
          <p:nvPr/>
        </p:nvGrpSpPr>
        <p:grpSpPr bwMode="auto">
          <a:xfrm>
            <a:off x="2822575" y="2173288"/>
            <a:ext cx="144463" cy="146050"/>
            <a:chOff x="4101" y="1125"/>
            <a:chExt cx="90" cy="81"/>
          </a:xfrm>
        </p:grpSpPr>
        <p:grpSp>
          <p:nvGrpSpPr>
            <p:cNvPr id="43169" name="Group 11"/>
            <p:cNvGrpSpPr>
              <a:grpSpLocks/>
            </p:cNvGrpSpPr>
            <p:nvPr/>
          </p:nvGrpSpPr>
          <p:grpSpPr bwMode="auto">
            <a:xfrm>
              <a:off x="4106" y="1127"/>
              <a:ext cx="81" cy="74"/>
              <a:chOff x="3576" y="1067"/>
              <a:chExt cx="81" cy="74"/>
            </a:xfrm>
          </p:grpSpPr>
          <p:sp>
            <p:nvSpPr>
              <p:cNvPr id="43171" name="Oval 12"/>
              <p:cNvSpPr>
                <a:spLocks noChangeArrowheads="1"/>
              </p:cNvSpPr>
              <p:nvPr/>
            </p:nvSpPr>
            <p:spPr bwMode="auto">
              <a:xfrm>
                <a:off x="3576" y="1067"/>
                <a:ext cx="81" cy="74"/>
              </a:xfrm>
              <a:prstGeom prst="ellipse">
                <a:avLst/>
              </a:pr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3172" name="Freeform 13"/>
              <p:cNvSpPr>
                <a:spLocks/>
              </p:cNvSpPr>
              <p:nvPr/>
            </p:nvSpPr>
            <p:spPr bwMode="auto">
              <a:xfrm>
                <a:off x="3587" y="1085"/>
                <a:ext cx="59" cy="44"/>
              </a:xfrm>
              <a:custGeom>
                <a:avLst/>
                <a:gdLst>
                  <a:gd name="T0" fmla="*/ 14 w 59"/>
                  <a:gd name="T1" fmla="*/ 15 h 44"/>
                  <a:gd name="T2" fmla="*/ 0 w 59"/>
                  <a:gd name="T3" fmla="*/ 15 h 44"/>
                  <a:gd name="T4" fmla="*/ 29 w 59"/>
                  <a:gd name="T5" fmla="*/ 44 h 44"/>
                  <a:gd name="T6" fmla="*/ 59 w 59"/>
                  <a:gd name="T7" fmla="*/ 15 h 44"/>
                  <a:gd name="T8" fmla="*/ 44 w 59"/>
                  <a:gd name="T9" fmla="*/ 15 h 44"/>
                  <a:gd name="T10" fmla="*/ 44 w 59"/>
                  <a:gd name="T11" fmla="*/ 0 h 44"/>
                  <a:gd name="T12" fmla="*/ 14 w 59"/>
                  <a:gd name="T13" fmla="*/ 0 h 44"/>
                  <a:gd name="T14" fmla="*/ 14 w 59"/>
                  <a:gd name="T15" fmla="*/ 15 h 44"/>
                  <a:gd name="T16" fmla="*/ 0 60000 65536"/>
                  <a:gd name="T17" fmla="*/ 0 60000 65536"/>
                  <a:gd name="T18" fmla="*/ 0 60000 65536"/>
                  <a:gd name="T19" fmla="*/ 0 60000 65536"/>
                  <a:gd name="T20" fmla="*/ 0 60000 65536"/>
                  <a:gd name="T21" fmla="*/ 0 60000 65536"/>
                  <a:gd name="T22" fmla="*/ 0 60000 65536"/>
                  <a:gd name="T23" fmla="*/ 0 60000 65536"/>
                  <a:gd name="T24" fmla="*/ 0 w 59"/>
                  <a:gd name="T25" fmla="*/ 0 h 44"/>
                  <a:gd name="T26" fmla="*/ 59 w 59"/>
                  <a:gd name="T27" fmla="*/ 44 h 4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9" h="44">
                    <a:moveTo>
                      <a:pt x="14" y="15"/>
                    </a:moveTo>
                    <a:lnTo>
                      <a:pt x="0" y="15"/>
                    </a:lnTo>
                    <a:lnTo>
                      <a:pt x="29" y="44"/>
                    </a:lnTo>
                    <a:lnTo>
                      <a:pt x="59" y="15"/>
                    </a:lnTo>
                    <a:lnTo>
                      <a:pt x="44" y="15"/>
                    </a:lnTo>
                    <a:lnTo>
                      <a:pt x="44" y="0"/>
                    </a:lnTo>
                    <a:lnTo>
                      <a:pt x="14" y="0"/>
                    </a:lnTo>
                    <a:lnTo>
                      <a:pt x="14" y="15"/>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43170" name="Rectangle 14"/>
            <p:cNvSpPr>
              <a:spLocks noChangeArrowheads="1"/>
            </p:cNvSpPr>
            <p:nvPr/>
          </p:nvSpPr>
          <p:spPr bwMode="auto">
            <a:xfrm>
              <a:off x="4101" y="1125"/>
              <a:ext cx="90" cy="8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0488" tIns="44450" rIns="90488" bIns="44450" anchor="ct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grpSp>
      <p:sp>
        <p:nvSpPr>
          <p:cNvPr id="43021" name="Rectangle 15"/>
          <p:cNvSpPr>
            <a:spLocks noChangeArrowheads="1"/>
          </p:cNvSpPr>
          <p:nvPr/>
        </p:nvSpPr>
        <p:spPr bwMode="auto">
          <a:xfrm>
            <a:off x="2660650" y="2008188"/>
            <a:ext cx="352425"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t>MS B </a:t>
            </a:r>
          </a:p>
        </p:txBody>
      </p:sp>
      <p:grpSp>
        <p:nvGrpSpPr>
          <p:cNvPr id="43022" name="Group 16"/>
          <p:cNvGrpSpPr>
            <a:grpSpLocks/>
          </p:cNvGrpSpPr>
          <p:nvPr/>
        </p:nvGrpSpPr>
        <p:grpSpPr bwMode="auto">
          <a:xfrm>
            <a:off x="7554913" y="3498850"/>
            <a:ext cx="1447800" cy="623888"/>
            <a:chOff x="4692" y="1170"/>
            <a:chExt cx="912" cy="393"/>
          </a:xfrm>
        </p:grpSpPr>
        <p:sp>
          <p:nvSpPr>
            <p:cNvPr id="43158" name="Rectangle 17"/>
            <p:cNvSpPr>
              <a:spLocks noChangeArrowheads="1"/>
            </p:cNvSpPr>
            <p:nvPr/>
          </p:nvSpPr>
          <p:spPr bwMode="auto">
            <a:xfrm>
              <a:off x="4692" y="1178"/>
              <a:ext cx="912" cy="385"/>
            </a:xfrm>
            <a:prstGeom prst="rect">
              <a:avLst/>
            </a:prstGeom>
            <a:solidFill>
              <a:schemeClr val="bg1"/>
            </a:solidFill>
            <a:ln w="9525">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grpSp>
          <p:nvGrpSpPr>
            <p:cNvPr id="43159" name="Group 18"/>
            <p:cNvGrpSpPr>
              <a:grpSpLocks/>
            </p:cNvGrpSpPr>
            <p:nvPr/>
          </p:nvGrpSpPr>
          <p:grpSpPr bwMode="auto">
            <a:xfrm>
              <a:off x="5490" y="1443"/>
              <a:ext cx="90" cy="92"/>
              <a:chOff x="4101" y="1125"/>
              <a:chExt cx="90" cy="81"/>
            </a:xfrm>
          </p:grpSpPr>
          <p:grpSp>
            <p:nvGrpSpPr>
              <p:cNvPr id="43165" name="Group 19"/>
              <p:cNvGrpSpPr>
                <a:grpSpLocks/>
              </p:cNvGrpSpPr>
              <p:nvPr/>
            </p:nvGrpSpPr>
            <p:grpSpPr bwMode="auto">
              <a:xfrm>
                <a:off x="4106" y="1127"/>
                <a:ext cx="81" cy="74"/>
                <a:chOff x="3576" y="1067"/>
                <a:chExt cx="81" cy="74"/>
              </a:xfrm>
            </p:grpSpPr>
            <p:sp>
              <p:nvSpPr>
                <p:cNvPr id="43167" name="Oval 20"/>
                <p:cNvSpPr>
                  <a:spLocks noChangeArrowheads="1"/>
                </p:cNvSpPr>
                <p:nvPr/>
              </p:nvSpPr>
              <p:spPr bwMode="auto">
                <a:xfrm>
                  <a:off x="3576" y="1067"/>
                  <a:ext cx="81" cy="74"/>
                </a:xfrm>
                <a:prstGeom prst="ellipse">
                  <a:avLst/>
                </a:pr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3168" name="Freeform 21"/>
                <p:cNvSpPr>
                  <a:spLocks/>
                </p:cNvSpPr>
                <p:nvPr/>
              </p:nvSpPr>
              <p:spPr bwMode="auto">
                <a:xfrm>
                  <a:off x="3587" y="1085"/>
                  <a:ext cx="59" cy="44"/>
                </a:xfrm>
                <a:custGeom>
                  <a:avLst/>
                  <a:gdLst>
                    <a:gd name="T0" fmla="*/ 14 w 59"/>
                    <a:gd name="T1" fmla="*/ 15 h 44"/>
                    <a:gd name="T2" fmla="*/ 0 w 59"/>
                    <a:gd name="T3" fmla="*/ 15 h 44"/>
                    <a:gd name="T4" fmla="*/ 29 w 59"/>
                    <a:gd name="T5" fmla="*/ 44 h 44"/>
                    <a:gd name="T6" fmla="*/ 59 w 59"/>
                    <a:gd name="T7" fmla="*/ 15 h 44"/>
                    <a:gd name="T8" fmla="*/ 44 w 59"/>
                    <a:gd name="T9" fmla="*/ 15 h 44"/>
                    <a:gd name="T10" fmla="*/ 44 w 59"/>
                    <a:gd name="T11" fmla="*/ 0 h 44"/>
                    <a:gd name="T12" fmla="*/ 14 w 59"/>
                    <a:gd name="T13" fmla="*/ 0 h 44"/>
                    <a:gd name="T14" fmla="*/ 14 w 59"/>
                    <a:gd name="T15" fmla="*/ 15 h 44"/>
                    <a:gd name="T16" fmla="*/ 0 60000 65536"/>
                    <a:gd name="T17" fmla="*/ 0 60000 65536"/>
                    <a:gd name="T18" fmla="*/ 0 60000 65536"/>
                    <a:gd name="T19" fmla="*/ 0 60000 65536"/>
                    <a:gd name="T20" fmla="*/ 0 60000 65536"/>
                    <a:gd name="T21" fmla="*/ 0 60000 65536"/>
                    <a:gd name="T22" fmla="*/ 0 60000 65536"/>
                    <a:gd name="T23" fmla="*/ 0 60000 65536"/>
                    <a:gd name="T24" fmla="*/ 0 w 59"/>
                    <a:gd name="T25" fmla="*/ 0 h 44"/>
                    <a:gd name="T26" fmla="*/ 59 w 59"/>
                    <a:gd name="T27" fmla="*/ 44 h 4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9" h="44">
                      <a:moveTo>
                        <a:pt x="14" y="15"/>
                      </a:moveTo>
                      <a:lnTo>
                        <a:pt x="0" y="15"/>
                      </a:lnTo>
                      <a:lnTo>
                        <a:pt x="29" y="44"/>
                      </a:lnTo>
                      <a:lnTo>
                        <a:pt x="59" y="15"/>
                      </a:lnTo>
                      <a:lnTo>
                        <a:pt x="44" y="15"/>
                      </a:lnTo>
                      <a:lnTo>
                        <a:pt x="44" y="0"/>
                      </a:lnTo>
                      <a:lnTo>
                        <a:pt x="14" y="0"/>
                      </a:lnTo>
                      <a:lnTo>
                        <a:pt x="14" y="15"/>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43166" name="Rectangle 22"/>
              <p:cNvSpPr>
                <a:spLocks noChangeArrowheads="1"/>
              </p:cNvSpPr>
              <p:nvPr/>
            </p:nvSpPr>
            <p:spPr bwMode="auto">
              <a:xfrm>
                <a:off x="4101" y="1125"/>
                <a:ext cx="90" cy="8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0488" tIns="44450" rIns="90488" bIns="44450" anchor="ct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grpSp>
        <p:sp>
          <p:nvSpPr>
            <p:cNvPr id="43160" name="Line 23"/>
            <p:cNvSpPr>
              <a:spLocks noChangeShapeType="1"/>
            </p:cNvSpPr>
            <p:nvPr/>
          </p:nvSpPr>
          <p:spPr bwMode="auto">
            <a:xfrm>
              <a:off x="4692" y="1305"/>
              <a:ext cx="9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161" name="Text Box 24"/>
            <p:cNvSpPr txBox="1">
              <a:spLocks noChangeArrowheads="1"/>
            </p:cNvSpPr>
            <p:nvPr/>
          </p:nvSpPr>
          <p:spPr bwMode="auto">
            <a:xfrm>
              <a:off x="4988" y="1170"/>
              <a:ext cx="449"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000"/>
                <a:t>LEGEND</a:t>
              </a:r>
            </a:p>
          </p:txBody>
        </p:sp>
        <p:sp>
          <p:nvSpPr>
            <p:cNvPr id="43162" name="Rectangle 25"/>
            <p:cNvSpPr>
              <a:spLocks noChangeArrowheads="1"/>
            </p:cNvSpPr>
            <p:nvPr/>
          </p:nvSpPr>
          <p:spPr bwMode="auto">
            <a:xfrm>
              <a:off x="4716" y="1323"/>
              <a:ext cx="762"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t>Program  Milestone </a:t>
              </a:r>
            </a:p>
          </p:txBody>
        </p:sp>
        <p:sp>
          <p:nvSpPr>
            <p:cNvPr id="43163" name="Freeform 26"/>
            <p:cNvSpPr>
              <a:spLocks/>
            </p:cNvSpPr>
            <p:nvPr/>
          </p:nvSpPr>
          <p:spPr bwMode="auto">
            <a:xfrm>
              <a:off x="5494" y="1355"/>
              <a:ext cx="70" cy="50"/>
            </a:xfrm>
            <a:custGeom>
              <a:avLst/>
              <a:gdLst>
                <a:gd name="T0" fmla="*/ 199838 w 59"/>
                <a:gd name="T1" fmla="*/ 19118 h 44"/>
                <a:gd name="T2" fmla="*/ 0 w 59"/>
                <a:gd name="T3" fmla="*/ 19118 h 44"/>
                <a:gd name="T4" fmla="*/ 403877 w 59"/>
                <a:gd name="T5" fmla="*/ 57074 h 44"/>
                <a:gd name="T6" fmla="*/ 845307 w 59"/>
                <a:gd name="T7" fmla="*/ 19118 h 44"/>
                <a:gd name="T8" fmla="*/ 633635 w 59"/>
                <a:gd name="T9" fmla="*/ 19118 h 44"/>
                <a:gd name="T10" fmla="*/ 633635 w 59"/>
                <a:gd name="T11" fmla="*/ 0 h 44"/>
                <a:gd name="T12" fmla="*/ 199838 w 59"/>
                <a:gd name="T13" fmla="*/ 0 h 44"/>
                <a:gd name="T14" fmla="*/ 199838 w 59"/>
                <a:gd name="T15" fmla="*/ 19118 h 44"/>
                <a:gd name="T16" fmla="*/ 0 60000 65536"/>
                <a:gd name="T17" fmla="*/ 0 60000 65536"/>
                <a:gd name="T18" fmla="*/ 0 60000 65536"/>
                <a:gd name="T19" fmla="*/ 0 60000 65536"/>
                <a:gd name="T20" fmla="*/ 0 60000 65536"/>
                <a:gd name="T21" fmla="*/ 0 60000 65536"/>
                <a:gd name="T22" fmla="*/ 0 60000 65536"/>
                <a:gd name="T23" fmla="*/ 0 60000 65536"/>
                <a:gd name="T24" fmla="*/ 0 w 59"/>
                <a:gd name="T25" fmla="*/ 0 h 44"/>
                <a:gd name="T26" fmla="*/ 59 w 59"/>
                <a:gd name="T27" fmla="*/ 44 h 4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9" h="44">
                  <a:moveTo>
                    <a:pt x="14" y="15"/>
                  </a:moveTo>
                  <a:lnTo>
                    <a:pt x="0" y="15"/>
                  </a:lnTo>
                  <a:lnTo>
                    <a:pt x="29" y="44"/>
                  </a:lnTo>
                  <a:lnTo>
                    <a:pt x="59" y="15"/>
                  </a:lnTo>
                  <a:lnTo>
                    <a:pt x="44" y="15"/>
                  </a:lnTo>
                  <a:lnTo>
                    <a:pt x="44" y="0"/>
                  </a:lnTo>
                  <a:lnTo>
                    <a:pt x="14" y="0"/>
                  </a:lnTo>
                  <a:lnTo>
                    <a:pt x="14" y="15"/>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3164" name="Rectangle 27"/>
            <p:cNvSpPr>
              <a:spLocks noChangeArrowheads="1"/>
            </p:cNvSpPr>
            <p:nvPr/>
          </p:nvSpPr>
          <p:spPr bwMode="auto">
            <a:xfrm>
              <a:off x="4720" y="1455"/>
              <a:ext cx="616"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t>Gov’t Milestone </a:t>
              </a:r>
            </a:p>
          </p:txBody>
        </p:sp>
      </p:grpSp>
      <p:sp>
        <p:nvSpPr>
          <p:cNvPr id="43023" name="Rectangle 28"/>
          <p:cNvSpPr>
            <a:spLocks noChangeArrowheads="1"/>
          </p:cNvSpPr>
          <p:nvPr/>
        </p:nvSpPr>
        <p:spPr bwMode="auto">
          <a:xfrm>
            <a:off x="258763" y="1574800"/>
            <a:ext cx="2460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200"/>
              <a:t>FY:</a:t>
            </a:r>
          </a:p>
        </p:txBody>
      </p:sp>
      <p:grpSp>
        <p:nvGrpSpPr>
          <p:cNvPr id="43024" name="Group 29"/>
          <p:cNvGrpSpPr>
            <a:grpSpLocks/>
          </p:cNvGrpSpPr>
          <p:nvPr/>
        </p:nvGrpSpPr>
        <p:grpSpPr bwMode="auto">
          <a:xfrm>
            <a:off x="5824538" y="2166938"/>
            <a:ext cx="142875" cy="146050"/>
            <a:chOff x="4101" y="1125"/>
            <a:chExt cx="90" cy="81"/>
          </a:xfrm>
        </p:grpSpPr>
        <p:grpSp>
          <p:nvGrpSpPr>
            <p:cNvPr id="43154" name="Group 30"/>
            <p:cNvGrpSpPr>
              <a:grpSpLocks/>
            </p:cNvGrpSpPr>
            <p:nvPr/>
          </p:nvGrpSpPr>
          <p:grpSpPr bwMode="auto">
            <a:xfrm>
              <a:off x="4106" y="1127"/>
              <a:ext cx="81" cy="74"/>
              <a:chOff x="3576" y="1067"/>
              <a:chExt cx="81" cy="74"/>
            </a:xfrm>
          </p:grpSpPr>
          <p:sp>
            <p:nvSpPr>
              <p:cNvPr id="43156" name="Oval 31"/>
              <p:cNvSpPr>
                <a:spLocks noChangeArrowheads="1"/>
              </p:cNvSpPr>
              <p:nvPr/>
            </p:nvSpPr>
            <p:spPr bwMode="auto">
              <a:xfrm>
                <a:off x="3576" y="1067"/>
                <a:ext cx="81" cy="74"/>
              </a:xfrm>
              <a:prstGeom prst="ellipse">
                <a:avLst/>
              </a:pr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3157" name="Freeform 32"/>
              <p:cNvSpPr>
                <a:spLocks/>
              </p:cNvSpPr>
              <p:nvPr/>
            </p:nvSpPr>
            <p:spPr bwMode="auto">
              <a:xfrm>
                <a:off x="3587" y="1085"/>
                <a:ext cx="59" cy="44"/>
              </a:xfrm>
              <a:custGeom>
                <a:avLst/>
                <a:gdLst>
                  <a:gd name="T0" fmla="*/ 14 w 59"/>
                  <a:gd name="T1" fmla="*/ 15 h 44"/>
                  <a:gd name="T2" fmla="*/ 0 w 59"/>
                  <a:gd name="T3" fmla="*/ 15 h 44"/>
                  <a:gd name="T4" fmla="*/ 29 w 59"/>
                  <a:gd name="T5" fmla="*/ 44 h 44"/>
                  <a:gd name="T6" fmla="*/ 59 w 59"/>
                  <a:gd name="T7" fmla="*/ 15 h 44"/>
                  <a:gd name="T8" fmla="*/ 44 w 59"/>
                  <a:gd name="T9" fmla="*/ 15 h 44"/>
                  <a:gd name="T10" fmla="*/ 44 w 59"/>
                  <a:gd name="T11" fmla="*/ 0 h 44"/>
                  <a:gd name="T12" fmla="*/ 14 w 59"/>
                  <a:gd name="T13" fmla="*/ 0 h 44"/>
                  <a:gd name="T14" fmla="*/ 14 w 59"/>
                  <a:gd name="T15" fmla="*/ 15 h 44"/>
                  <a:gd name="T16" fmla="*/ 0 60000 65536"/>
                  <a:gd name="T17" fmla="*/ 0 60000 65536"/>
                  <a:gd name="T18" fmla="*/ 0 60000 65536"/>
                  <a:gd name="T19" fmla="*/ 0 60000 65536"/>
                  <a:gd name="T20" fmla="*/ 0 60000 65536"/>
                  <a:gd name="T21" fmla="*/ 0 60000 65536"/>
                  <a:gd name="T22" fmla="*/ 0 60000 65536"/>
                  <a:gd name="T23" fmla="*/ 0 60000 65536"/>
                  <a:gd name="T24" fmla="*/ 0 w 59"/>
                  <a:gd name="T25" fmla="*/ 0 h 44"/>
                  <a:gd name="T26" fmla="*/ 59 w 59"/>
                  <a:gd name="T27" fmla="*/ 44 h 4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9" h="44">
                    <a:moveTo>
                      <a:pt x="14" y="15"/>
                    </a:moveTo>
                    <a:lnTo>
                      <a:pt x="0" y="15"/>
                    </a:lnTo>
                    <a:lnTo>
                      <a:pt x="29" y="44"/>
                    </a:lnTo>
                    <a:lnTo>
                      <a:pt x="59" y="15"/>
                    </a:lnTo>
                    <a:lnTo>
                      <a:pt x="44" y="15"/>
                    </a:lnTo>
                    <a:lnTo>
                      <a:pt x="44" y="0"/>
                    </a:lnTo>
                    <a:lnTo>
                      <a:pt x="14" y="0"/>
                    </a:lnTo>
                    <a:lnTo>
                      <a:pt x="14" y="15"/>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43155" name="Rectangle 33"/>
            <p:cNvSpPr>
              <a:spLocks noChangeArrowheads="1"/>
            </p:cNvSpPr>
            <p:nvPr/>
          </p:nvSpPr>
          <p:spPr bwMode="auto">
            <a:xfrm>
              <a:off x="4101" y="1125"/>
              <a:ext cx="90" cy="8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0488" tIns="44450" rIns="90488" bIns="44450" anchor="ct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grpSp>
      <p:sp>
        <p:nvSpPr>
          <p:cNvPr id="43025" name="Rectangle 34"/>
          <p:cNvSpPr>
            <a:spLocks noChangeArrowheads="1"/>
          </p:cNvSpPr>
          <p:nvPr/>
        </p:nvSpPr>
        <p:spPr bwMode="auto">
          <a:xfrm>
            <a:off x="88900" y="5989638"/>
            <a:ext cx="1023938"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200"/>
              <a:t>PRODUCTION</a:t>
            </a:r>
          </a:p>
        </p:txBody>
      </p:sp>
      <p:sp>
        <p:nvSpPr>
          <p:cNvPr id="43026" name="Line 35"/>
          <p:cNvSpPr>
            <a:spLocks noChangeShapeType="1"/>
          </p:cNvSpPr>
          <p:nvPr/>
        </p:nvSpPr>
        <p:spPr bwMode="auto">
          <a:xfrm>
            <a:off x="30163" y="5413375"/>
            <a:ext cx="9113837"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27" name="Rectangle 36"/>
          <p:cNvSpPr>
            <a:spLocks noChangeArrowheads="1"/>
          </p:cNvSpPr>
          <p:nvPr/>
        </p:nvSpPr>
        <p:spPr bwMode="auto">
          <a:xfrm>
            <a:off x="2892425" y="4729163"/>
            <a:ext cx="3409950" cy="241300"/>
          </a:xfrm>
          <a:prstGeom prst="rect">
            <a:avLst/>
          </a:prstGeom>
          <a:solidFill>
            <a:srgbClr val="FFAF5F"/>
          </a:solidFill>
          <a:ln w="9525">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t>EMD</a:t>
            </a:r>
          </a:p>
        </p:txBody>
      </p:sp>
      <p:sp>
        <p:nvSpPr>
          <p:cNvPr id="43028" name="Line 37"/>
          <p:cNvSpPr>
            <a:spLocks noChangeShapeType="1"/>
          </p:cNvSpPr>
          <p:nvPr/>
        </p:nvSpPr>
        <p:spPr bwMode="auto">
          <a:xfrm flipH="1">
            <a:off x="2876550" y="2322513"/>
            <a:ext cx="0" cy="4052887"/>
          </a:xfrm>
          <a:prstGeom prst="line">
            <a:avLst/>
          </a:prstGeom>
          <a:noFill/>
          <a:ln w="9525">
            <a:solidFill>
              <a:schemeClr val="tx1"/>
            </a:solidFill>
            <a:prstDash val="dash"/>
            <a:round/>
            <a:headEnd/>
            <a:tailEnd type="arrow" w="sm" len="med"/>
          </a:ln>
          <a:extLst>
            <a:ext uri="{909E8E84-426E-40DD-AFC4-6F175D3DCCD1}">
              <a14:hiddenFill xmlns:a14="http://schemas.microsoft.com/office/drawing/2010/main">
                <a:noFill/>
              </a14:hiddenFill>
            </a:ext>
          </a:extLst>
        </p:spPr>
        <p:txBody>
          <a:bodyPr/>
          <a:lstStyle/>
          <a:p>
            <a:endParaRPr lang="en-US"/>
          </a:p>
        </p:txBody>
      </p:sp>
      <p:sp>
        <p:nvSpPr>
          <p:cNvPr id="43029" name="Rectangle 38"/>
          <p:cNvSpPr>
            <a:spLocks noChangeArrowheads="1"/>
          </p:cNvSpPr>
          <p:nvPr/>
        </p:nvSpPr>
        <p:spPr bwMode="auto">
          <a:xfrm>
            <a:off x="7207250" y="2076450"/>
            <a:ext cx="2952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t>IOC</a:t>
            </a:r>
          </a:p>
          <a:p>
            <a:pPr algn="ctr">
              <a:spcBef>
                <a:spcPct val="0"/>
              </a:spcBef>
              <a:buClrTx/>
              <a:buSzTx/>
              <a:buFontTx/>
              <a:buNone/>
            </a:pPr>
            <a:r>
              <a:rPr lang="en-US" altLang="en-US" sz="1000"/>
              <a:t>(6/6) </a:t>
            </a:r>
          </a:p>
        </p:txBody>
      </p:sp>
      <p:sp>
        <p:nvSpPr>
          <p:cNvPr id="43030" name="Rectangle 39"/>
          <p:cNvSpPr>
            <a:spLocks noChangeArrowheads="1"/>
          </p:cNvSpPr>
          <p:nvPr/>
        </p:nvSpPr>
        <p:spPr bwMode="auto">
          <a:xfrm>
            <a:off x="4121150" y="5078413"/>
            <a:ext cx="914400" cy="152400"/>
          </a:xfrm>
          <a:prstGeom prst="rect">
            <a:avLst/>
          </a:prstGeom>
          <a:solidFill>
            <a:srgbClr val="FFAD5B"/>
          </a:solidFill>
          <a:ln w="9525">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t>CT&amp;E</a:t>
            </a:r>
          </a:p>
        </p:txBody>
      </p:sp>
      <p:sp>
        <p:nvSpPr>
          <p:cNvPr id="43031" name="Rectangle 40"/>
          <p:cNvSpPr>
            <a:spLocks noChangeArrowheads="1"/>
          </p:cNvSpPr>
          <p:nvPr/>
        </p:nvSpPr>
        <p:spPr bwMode="auto">
          <a:xfrm>
            <a:off x="6529388" y="6148388"/>
            <a:ext cx="750887" cy="138112"/>
          </a:xfrm>
          <a:prstGeom prst="rect">
            <a:avLst/>
          </a:prstGeom>
          <a:solidFill>
            <a:srgbClr val="99FF99"/>
          </a:solidFill>
          <a:ln w="9525">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t>FRP</a:t>
            </a:r>
          </a:p>
        </p:txBody>
      </p:sp>
      <p:sp>
        <p:nvSpPr>
          <p:cNvPr id="43032" name="Rectangle 41"/>
          <p:cNvSpPr>
            <a:spLocks noChangeArrowheads="1"/>
          </p:cNvSpPr>
          <p:nvPr/>
        </p:nvSpPr>
        <p:spPr bwMode="auto">
          <a:xfrm>
            <a:off x="5035550" y="5230813"/>
            <a:ext cx="1476375" cy="152400"/>
          </a:xfrm>
          <a:prstGeom prst="rect">
            <a:avLst/>
          </a:prstGeom>
          <a:gradFill rotWithShape="0">
            <a:gsLst>
              <a:gs pos="0">
                <a:srgbClr val="FFAD5B"/>
              </a:gs>
              <a:gs pos="100000">
                <a:srgbClr val="FFFFFF"/>
              </a:gs>
            </a:gsLst>
            <a:lin ang="0" scaled="1"/>
          </a:gradFill>
          <a:ln w="9525">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t>DT&amp;E                  IOT&amp;E</a:t>
            </a:r>
          </a:p>
        </p:txBody>
      </p:sp>
      <p:sp>
        <p:nvSpPr>
          <p:cNvPr id="43033" name="Line 42"/>
          <p:cNvSpPr>
            <a:spLocks noChangeShapeType="1"/>
          </p:cNvSpPr>
          <p:nvPr/>
        </p:nvSpPr>
        <p:spPr bwMode="auto">
          <a:xfrm flipH="1">
            <a:off x="5913438" y="2322513"/>
            <a:ext cx="0" cy="4052887"/>
          </a:xfrm>
          <a:prstGeom prst="line">
            <a:avLst/>
          </a:prstGeom>
          <a:noFill/>
          <a:ln w="9525">
            <a:solidFill>
              <a:schemeClr val="tx1"/>
            </a:solidFill>
            <a:prstDash val="dash"/>
            <a:round/>
            <a:headEnd/>
            <a:tailEnd type="arrow" w="sm" len="med"/>
          </a:ln>
          <a:extLst>
            <a:ext uri="{909E8E84-426E-40DD-AFC4-6F175D3DCCD1}">
              <a14:hiddenFill xmlns:a14="http://schemas.microsoft.com/office/drawing/2010/main">
                <a:noFill/>
              </a14:hiddenFill>
            </a:ext>
          </a:extLst>
        </p:spPr>
        <p:txBody>
          <a:bodyPr/>
          <a:lstStyle/>
          <a:p>
            <a:endParaRPr lang="en-US"/>
          </a:p>
        </p:txBody>
      </p:sp>
      <p:sp>
        <p:nvSpPr>
          <p:cNvPr id="43034" name="Rectangle 44"/>
          <p:cNvSpPr>
            <a:spLocks noChangeArrowheads="1"/>
          </p:cNvSpPr>
          <p:nvPr/>
        </p:nvSpPr>
        <p:spPr bwMode="auto">
          <a:xfrm>
            <a:off x="5910263" y="5930900"/>
            <a:ext cx="771525" cy="152400"/>
          </a:xfrm>
          <a:prstGeom prst="rect">
            <a:avLst/>
          </a:prstGeom>
          <a:solidFill>
            <a:srgbClr val="99FF99"/>
          </a:solidFill>
          <a:ln w="9525">
            <a:solidFill>
              <a:schemeClr val="tx1"/>
            </a:solidFill>
            <a:miter lim="800000"/>
            <a:headEnd/>
            <a:tailEnd/>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t>LRIP </a:t>
            </a:r>
          </a:p>
        </p:txBody>
      </p:sp>
      <p:sp>
        <p:nvSpPr>
          <p:cNvPr id="43035" name="Text Box 45"/>
          <p:cNvSpPr txBox="1">
            <a:spLocks noChangeArrowheads="1"/>
          </p:cNvSpPr>
          <p:nvPr/>
        </p:nvSpPr>
        <p:spPr bwMode="auto">
          <a:xfrm>
            <a:off x="6705600" y="5927725"/>
            <a:ext cx="12906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buClrTx/>
              <a:buSzTx/>
              <a:buFontTx/>
              <a:buNone/>
            </a:pPr>
            <a:r>
              <a:rPr lang="en-US" altLang="en-US" sz="1000"/>
              <a:t># of items</a:t>
            </a:r>
          </a:p>
        </p:txBody>
      </p:sp>
      <p:sp>
        <p:nvSpPr>
          <p:cNvPr id="43036" name="Text Box 46"/>
          <p:cNvSpPr txBox="1">
            <a:spLocks noChangeArrowheads="1"/>
          </p:cNvSpPr>
          <p:nvPr/>
        </p:nvSpPr>
        <p:spPr bwMode="auto">
          <a:xfrm>
            <a:off x="7391400" y="6080125"/>
            <a:ext cx="14557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buClrTx/>
              <a:buSzTx/>
              <a:buFontTx/>
              <a:buNone/>
            </a:pPr>
            <a:r>
              <a:rPr lang="en-US" altLang="en-US" sz="1000"/>
              <a:t># of Items</a:t>
            </a:r>
          </a:p>
        </p:txBody>
      </p:sp>
      <p:grpSp>
        <p:nvGrpSpPr>
          <p:cNvPr id="43037" name="Group 47"/>
          <p:cNvGrpSpPr>
            <a:grpSpLocks/>
          </p:cNvGrpSpPr>
          <p:nvPr/>
        </p:nvGrpSpPr>
        <p:grpSpPr bwMode="auto">
          <a:xfrm>
            <a:off x="6996113" y="2152650"/>
            <a:ext cx="141287" cy="146050"/>
            <a:chOff x="4101" y="1125"/>
            <a:chExt cx="90" cy="81"/>
          </a:xfrm>
        </p:grpSpPr>
        <p:grpSp>
          <p:nvGrpSpPr>
            <p:cNvPr id="43150" name="Group 48"/>
            <p:cNvGrpSpPr>
              <a:grpSpLocks/>
            </p:cNvGrpSpPr>
            <p:nvPr/>
          </p:nvGrpSpPr>
          <p:grpSpPr bwMode="auto">
            <a:xfrm>
              <a:off x="4106" y="1127"/>
              <a:ext cx="81" cy="74"/>
              <a:chOff x="3576" y="1067"/>
              <a:chExt cx="81" cy="74"/>
            </a:xfrm>
          </p:grpSpPr>
          <p:sp>
            <p:nvSpPr>
              <p:cNvPr id="43152" name="Oval 49"/>
              <p:cNvSpPr>
                <a:spLocks noChangeArrowheads="1"/>
              </p:cNvSpPr>
              <p:nvPr/>
            </p:nvSpPr>
            <p:spPr bwMode="auto">
              <a:xfrm>
                <a:off x="3576" y="1067"/>
                <a:ext cx="81" cy="74"/>
              </a:xfrm>
              <a:prstGeom prst="ellipse">
                <a:avLst/>
              </a:pr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3153" name="Freeform 50"/>
              <p:cNvSpPr>
                <a:spLocks/>
              </p:cNvSpPr>
              <p:nvPr/>
            </p:nvSpPr>
            <p:spPr bwMode="auto">
              <a:xfrm>
                <a:off x="3587" y="1085"/>
                <a:ext cx="59" cy="44"/>
              </a:xfrm>
              <a:custGeom>
                <a:avLst/>
                <a:gdLst>
                  <a:gd name="T0" fmla="*/ 14 w 59"/>
                  <a:gd name="T1" fmla="*/ 15 h 44"/>
                  <a:gd name="T2" fmla="*/ 0 w 59"/>
                  <a:gd name="T3" fmla="*/ 15 h 44"/>
                  <a:gd name="T4" fmla="*/ 29 w 59"/>
                  <a:gd name="T5" fmla="*/ 44 h 44"/>
                  <a:gd name="T6" fmla="*/ 59 w 59"/>
                  <a:gd name="T7" fmla="*/ 15 h 44"/>
                  <a:gd name="T8" fmla="*/ 44 w 59"/>
                  <a:gd name="T9" fmla="*/ 15 h 44"/>
                  <a:gd name="T10" fmla="*/ 44 w 59"/>
                  <a:gd name="T11" fmla="*/ 0 h 44"/>
                  <a:gd name="T12" fmla="*/ 14 w 59"/>
                  <a:gd name="T13" fmla="*/ 0 h 44"/>
                  <a:gd name="T14" fmla="*/ 14 w 59"/>
                  <a:gd name="T15" fmla="*/ 15 h 44"/>
                  <a:gd name="T16" fmla="*/ 0 60000 65536"/>
                  <a:gd name="T17" fmla="*/ 0 60000 65536"/>
                  <a:gd name="T18" fmla="*/ 0 60000 65536"/>
                  <a:gd name="T19" fmla="*/ 0 60000 65536"/>
                  <a:gd name="T20" fmla="*/ 0 60000 65536"/>
                  <a:gd name="T21" fmla="*/ 0 60000 65536"/>
                  <a:gd name="T22" fmla="*/ 0 60000 65536"/>
                  <a:gd name="T23" fmla="*/ 0 60000 65536"/>
                  <a:gd name="T24" fmla="*/ 0 w 59"/>
                  <a:gd name="T25" fmla="*/ 0 h 44"/>
                  <a:gd name="T26" fmla="*/ 59 w 59"/>
                  <a:gd name="T27" fmla="*/ 44 h 4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9" h="44">
                    <a:moveTo>
                      <a:pt x="14" y="15"/>
                    </a:moveTo>
                    <a:lnTo>
                      <a:pt x="0" y="15"/>
                    </a:lnTo>
                    <a:lnTo>
                      <a:pt x="29" y="44"/>
                    </a:lnTo>
                    <a:lnTo>
                      <a:pt x="59" y="15"/>
                    </a:lnTo>
                    <a:lnTo>
                      <a:pt x="44" y="15"/>
                    </a:lnTo>
                    <a:lnTo>
                      <a:pt x="44" y="0"/>
                    </a:lnTo>
                    <a:lnTo>
                      <a:pt x="14" y="0"/>
                    </a:lnTo>
                    <a:lnTo>
                      <a:pt x="14" y="15"/>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43151" name="Rectangle 51"/>
            <p:cNvSpPr>
              <a:spLocks noChangeArrowheads="1"/>
            </p:cNvSpPr>
            <p:nvPr/>
          </p:nvSpPr>
          <p:spPr bwMode="auto">
            <a:xfrm>
              <a:off x="4101" y="1125"/>
              <a:ext cx="90" cy="8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0488" tIns="44450" rIns="90488" bIns="44450" anchor="ct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grpSp>
      <p:sp>
        <p:nvSpPr>
          <p:cNvPr id="43038" name="Line 52"/>
          <p:cNvSpPr>
            <a:spLocks noChangeShapeType="1"/>
          </p:cNvSpPr>
          <p:nvPr/>
        </p:nvSpPr>
        <p:spPr bwMode="auto">
          <a:xfrm flipH="1">
            <a:off x="7075488" y="2322513"/>
            <a:ext cx="0" cy="4052887"/>
          </a:xfrm>
          <a:prstGeom prst="line">
            <a:avLst/>
          </a:prstGeom>
          <a:noFill/>
          <a:ln w="9525">
            <a:solidFill>
              <a:schemeClr val="tx1"/>
            </a:solidFill>
            <a:prstDash val="dash"/>
            <a:round/>
            <a:headEnd/>
            <a:tailEnd type="arrow" w="sm" len="med"/>
          </a:ln>
          <a:extLst>
            <a:ext uri="{909E8E84-426E-40DD-AFC4-6F175D3DCCD1}">
              <a14:hiddenFill xmlns:a14="http://schemas.microsoft.com/office/drawing/2010/main">
                <a:noFill/>
              </a14:hiddenFill>
            </a:ext>
          </a:extLst>
        </p:spPr>
        <p:txBody>
          <a:bodyPr/>
          <a:lstStyle/>
          <a:p>
            <a:endParaRPr lang="en-US"/>
          </a:p>
        </p:txBody>
      </p:sp>
      <p:sp>
        <p:nvSpPr>
          <p:cNvPr id="43039" name="Line 53"/>
          <p:cNvSpPr>
            <a:spLocks noChangeShapeType="1"/>
          </p:cNvSpPr>
          <p:nvPr/>
        </p:nvSpPr>
        <p:spPr bwMode="auto">
          <a:xfrm>
            <a:off x="6502400" y="2322513"/>
            <a:ext cx="14288" cy="4052887"/>
          </a:xfrm>
          <a:prstGeom prst="line">
            <a:avLst/>
          </a:prstGeom>
          <a:noFill/>
          <a:ln w="9525">
            <a:solidFill>
              <a:schemeClr val="tx1"/>
            </a:solidFill>
            <a:prstDash val="dash"/>
            <a:round/>
            <a:headEnd/>
            <a:tailEnd type="arrow" w="sm" len="med"/>
          </a:ln>
          <a:extLst>
            <a:ext uri="{909E8E84-426E-40DD-AFC4-6F175D3DCCD1}">
              <a14:hiddenFill xmlns:a14="http://schemas.microsoft.com/office/drawing/2010/main">
                <a:noFill/>
              </a14:hiddenFill>
            </a:ext>
          </a:extLst>
        </p:spPr>
        <p:txBody>
          <a:bodyPr/>
          <a:lstStyle/>
          <a:p>
            <a:endParaRPr lang="en-US"/>
          </a:p>
        </p:txBody>
      </p:sp>
      <p:sp>
        <p:nvSpPr>
          <p:cNvPr id="43040" name="Rectangle 54"/>
          <p:cNvSpPr>
            <a:spLocks noChangeArrowheads="1"/>
          </p:cNvSpPr>
          <p:nvPr/>
        </p:nvSpPr>
        <p:spPr bwMode="auto">
          <a:xfrm>
            <a:off x="6391275" y="2084388"/>
            <a:ext cx="288925"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t>FRP </a:t>
            </a:r>
          </a:p>
        </p:txBody>
      </p:sp>
      <p:sp>
        <p:nvSpPr>
          <p:cNvPr id="43041" name="Line 55"/>
          <p:cNvSpPr>
            <a:spLocks noChangeShapeType="1"/>
          </p:cNvSpPr>
          <p:nvPr/>
        </p:nvSpPr>
        <p:spPr bwMode="auto">
          <a:xfrm>
            <a:off x="1355725" y="1516063"/>
            <a:ext cx="0" cy="2984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42" name="Line 56"/>
          <p:cNvSpPr>
            <a:spLocks noChangeShapeType="1"/>
          </p:cNvSpPr>
          <p:nvPr/>
        </p:nvSpPr>
        <p:spPr bwMode="auto">
          <a:xfrm>
            <a:off x="2030413" y="1516063"/>
            <a:ext cx="0" cy="2984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43" name="Line 57"/>
          <p:cNvSpPr>
            <a:spLocks noChangeShapeType="1"/>
          </p:cNvSpPr>
          <p:nvPr/>
        </p:nvSpPr>
        <p:spPr bwMode="auto">
          <a:xfrm>
            <a:off x="2708275" y="1516063"/>
            <a:ext cx="0" cy="2984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44" name="Line 58"/>
          <p:cNvSpPr>
            <a:spLocks noChangeShapeType="1"/>
          </p:cNvSpPr>
          <p:nvPr/>
        </p:nvSpPr>
        <p:spPr bwMode="auto">
          <a:xfrm>
            <a:off x="3368675" y="1517650"/>
            <a:ext cx="0" cy="2968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45" name="Line 59"/>
          <p:cNvSpPr>
            <a:spLocks noChangeShapeType="1"/>
          </p:cNvSpPr>
          <p:nvPr/>
        </p:nvSpPr>
        <p:spPr bwMode="auto">
          <a:xfrm>
            <a:off x="5364163" y="1516063"/>
            <a:ext cx="0" cy="2984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46" name="Line 60"/>
          <p:cNvSpPr>
            <a:spLocks noChangeShapeType="1"/>
          </p:cNvSpPr>
          <p:nvPr/>
        </p:nvSpPr>
        <p:spPr bwMode="auto">
          <a:xfrm>
            <a:off x="7323138" y="1517650"/>
            <a:ext cx="0" cy="2984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47" name="Line 61"/>
          <p:cNvSpPr>
            <a:spLocks noChangeShapeType="1"/>
          </p:cNvSpPr>
          <p:nvPr/>
        </p:nvSpPr>
        <p:spPr bwMode="auto">
          <a:xfrm>
            <a:off x="6664325" y="1516063"/>
            <a:ext cx="0" cy="2984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48" name="Line 62"/>
          <p:cNvSpPr>
            <a:spLocks noChangeShapeType="1"/>
          </p:cNvSpPr>
          <p:nvPr/>
        </p:nvSpPr>
        <p:spPr bwMode="auto">
          <a:xfrm>
            <a:off x="6067425" y="1516063"/>
            <a:ext cx="0" cy="2984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49" name="Line 63"/>
          <p:cNvSpPr>
            <a:spLocks noChangeShapeType="1"/>
          </p:cNvSpPr>
          <p:nvPr/>
        </p:nvSpPr>
        <p:spPr bwMode="auto">
          <a:xfrm>
            <a:off x="4713288" y="1516063"/>
            <a:ext cx="0" cy="2984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50" name="Line 64"/>
          <p:cNvSpPr>
            <a:spLocks noChangeShapeType="1"/>
          </p:cNvSpPr>
          <p:nvPr/>
        </p:nvSpPr>
        <p:spPr bwMode="auto">
          <a:xfrm>
            <a:off x="4046538" y="1516063"/>
            <a:ext cx="0" cy="2984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51" name="Line 65"/>
          <p:cNvSpPr>
            <a:spLocks noChangeShapeType="1"/>
          </p:cNvSpPr>
          <p:nvPr/>
        </p:nvSpPr>
        <p:spPr bwMode="auto">
          <a:xfrm>
            <a:off x="654050" y="1516063"/>
            <a:ext cx="0" cy="29845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52" name="Rectangle 66"/>
          <p:cNvSpPr>
            <a:spLocks noChangeArrowheads="1"/>
          </p:cNvSpPr>
          <p:nvPr/>
        </p:nvSpPr>
        <p:spPr bwMode="auto">
          <a:xfrm>
            <a:off x="868363" y="1600200"/>
            <a:ext cx="3397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200">
                <a:solidFill>
                  <a:srgbClr val="000000"/>
                </a:solidFill>
              </a:rPr>
              <a:t>2014</a:t>
            </a:r>
            <a:endParaRPr lang="en-US" altLang="en-US" sz="1200" b="0"/>
          </a:p>
        </p:txBody>
      </p:sp>
      <p:sp>
        <p:nvSpPr>
          <p:cNvPr id="43053" name="Rectangle 67"/>
          <p:cNvSpPr>
            <a:spLocks noChangeArrowheads="1"/>
          </p:cNvSpPr>
          <p:nvPr/>
        </p:nvSpPr>
        <p:spPr bwMode="auto">
          <a:xfrm>
            <a:off x="1573213" y="1600200"/>
            <a:ext cx="3397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200">
                <a:solidFill>
                  <a:srgbClr val="000000"/>
                </a:solidFill>
              </a:rPr>
              <a:t>2015</a:t>
            </a:r>
            <a:endParaRPr lang="en-US" altLang="en-US" sz="1200" b="0"/>
          </a:p>
        </p:txBody>
      </p:sp>
      <p:sp>
        <p:nvSpPr>
          <p:cNvPr id="43054" name="Rectangle 68"/>
          <p:cNvSpPr>
            <a:spLocks noChangeArrowheads="1"/>
          </p:cNvSpPr>
          <p:nvPr/>
        </p:nvSpPr>
        <p:spPr bwMode="auto">
          <a:xfrm>
            <a:off x="2241550" y="1600200"/>
            <a:ext cx="3397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200">
                <a:solidFill>
                  <a:srgbClr val="000000"/>
                </a:solidFill>
              </a:rPr>
              <a:t>2016</a:t>
            </a:r>
            <a:endParaRPr lang="en-US" altLang="en-US" sz="1200" b="0"/>
          </a:p>
        </p:txBody>
      </p:sp>
      <p:sp>
        <p:nvSpPr>
          <p:cNvPr id="43055" name="Rectangle 69"/>
          <p:cNvSpPr>
            <a:spLocks noChangeArrowheads="1"/>
          </p:cNvSpPr>
          <p:nvPr/>
        </p:nvSpPr>
        <p:spPr bwMode="auto">
          <a:xfrm>
            <a:off x="2903538" y="1600200"/>
            <a:ext cx="3397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200">
                <a:solidFill>
                  <a:srgbClr val="000000"/>
                </a:solidFill>
              </a:rPr>
              <a:t>2017</a:t>
            </a:r>
            <a:endParaRPr lang="en-US" altLang="en-US" sz="1200" b="0"/>
          </a:p>
        </p:txBody>
      </p:sp>
      <p:sp>
        <p:nvSpPr>
          <p:cNvPr id="43056" name="Rectangle 70"/>
          <p:cNvSpPr>
            <a:spLocks noChangeArrowheads="1"/>
          </p:cNvSpPr>
          <p:nvPr/>
        </p:nvSpPr>
        <p:spPr bwMode="auto">
          <a:xfrm>
            <a:off x="3570288" y="1600200"/>
            <a:ext cx="3397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200">
                <a:solidFill>
                  <a:srgbClr val="000000"/>
                </a:solidFill>
              </a:rPr>
              <a:t>2018</a:t>
            </a:r>
            <a:endParaRPr lang="en-US" altLang="en-US" sz="1200" b="0"/>
          </a:p>
        </p:txBody>
      </p:sp>
      <p:sp>
        <p:nvSpPr>
          <p:cNvPr id="43057" name="Rectangle 71"/>
          <p:cNvSpPr>
            <a:spLocks noChangeArrowheads="1"/>
          </p:cNvSpPr>
          <p:nvPr/>
        </p:nvSpPr>
        <p:spPr bwMode="auto">
          <a:xfrm>
            <a:off x="4219575" y="1600200"/>
            <a:ext cx="3397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200">
                <a:solidFill>
                  <a:srgbClr val="000000"/>
                </a:solidFill>
              </a:rPr>
              <a:t>2019</a:t>
            </a:r>
            <a:endParaRPr lang="en-US" altLang="en-US" sz="1200" b="0"/>
          </a:p>
        </p:txBody>
      </p:sp>
      <p:sp>
        <p:nvSpPr>
          <p:cNvPr id="43058" name="Rectangle 72"/>
          <p:cNvSpPr>
            <a:spLocks noChangeArrowheads="1"/>
          </p:cNvSpPr>
          <p:nvPr/>
        </p:nvSpPr>
        <p:spPr bwMode="auto">
          <a:xfrm>
            <a:off x="4879975" y="1601788"/>
            <a:ext cx="3397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200">
                <a:solidFill>
                  <a:srgbClr val="000000"/>
                </a:solidFill>
              </a:rPr>
              <a:t>2020</a:t>
            </a:r>
            <a:endParaRPr lang="en-US" altLang="en-US" sz="1200" b="0"/>
          </a:p>
        </p:txBody>
      </p:sp>
      <p:sp>
        <p:nvSpPr>
          <p:cNvPr id="43059" name="Rectangle 73"/>
          <p:cNvSpPr>
            <a:spLocks noChangeArrowheads="1"/>
          </p:cNvSpPr>
          <p:nvPr/>
        </p:nvSpPr>
        <p:spPr bwMode="auto">
          <a:xfrm>
            <a:off x="5527675" y="1601788"/>
            <a:ext cx="3397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200">
                <a:solidFill>
                  <a:srgbClr val="000000"/>
                </a:solidFill>
              </a:rPr>
              <a:t>2021</a:t>
            </a:r>
            <a:endParaRPr lang="en-US" altLang="en-US" sz="1200" b="0"/>
          </a:p>
        </p:txBody>
      </p:sp>
      <p:sp>
        <p:nvSpPr>
          <p:cNvPr id="43060" name="Rectangle 74"/>
          <p:cNvSpPr>
            <a:spLocks noChangeArrowheads="1"/>
          </p:cNvSpPr>
          <p:nvPr/>
        </p:nvSpPr>
        <p:spPr bwMode="auto">
          <a:xfrm>
            <a:off x="6218238" y="1600200"/>
            <a:ext cx="3397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200">
                <a:solidFill>
                  <a:srgbClr val="000000"/>
                </a:solidFill>
              </a:rPr>
              <a:t>2022</a:t>
            </a:r>
            <a:endParaRPr lang="en-US" altLang="en-US" sz="1200" b="0"/>
          </a:p>
        </p:txBody>
      </p:sp>
      <p:sp>
        <p:nvSpPr>
          <p:cNvPr id="43061" name="Rectangle 75"/>
          <p:cNvSpPr>
            <a:spLocks noChangeArrowheads="1"/>
          </p:cNvSpPr>
          <p:nvPr/>
        </p:nvSpPr>
        <p:spPr bwMode="auto">
          <a:xfrm>
            <a:off x="6823075" y="1600200"/>
            <a:ext cx="3397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200">
                <a:solidFill>
                  <a:srgbClr val="000000"/>
                </a:solidFill>
              </a:rPr>
              <a:t>2023</a:t>
            </a:r>
            <a:endParaRPr lang="en-US" altLang="en-US" sz="1200" b="0"/>
          </a:p>
        </p:txBody>
      </p:sp>
      <p:sp>
        <p:nvSpPr>
          <p:cNvPr id="43062" name="Line 76"/>
          <p:cNvSpPr>
            <a:spLocks noChangeShapeType="1"/>
          </p:cNvSpPr>
          <p:nvPr/>
        </p:nvSpPr>
        <p:spPr bwMode="auto">
          <a:xfrm>
            <a:off x="7989888" y="1517650"/>
            <a:ext cx="0" cy="2984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63" name="Rectangle 77"/>
          <p:cNvSpPr>
            <a:spLocks noChangeArrowheads="1"/>
          </p:cNvSpPr>
          <p:nvPr/>
        </p:nvSpPr>
        <p:spPr bwMode="auto">
          <a:xfrm>
            <a:off x="7440613" y="1600200"/>
            <a:ext cx="3397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200">
                <a:solidFill>
                  <a:srgbClr val="000000"/>
                </a:solidFill>
              </a:rPr>
              <a:t>2024</a:t>
            </a:r>
            <a:endParaRPr lang="en-US" altLang="en-US" sz="1200" b="0"/>
          </a:p>
        </p:txBody>
      </p:sp>
      <p:sp>
        <p:nvSpPr>
          <p:cNvPr id="43064" name="Rectangle 78"/>
          <p:cNvSpPr>
            <a:spLocks noChangeArrowheads="1"/>
          </p:cNvSpPr>
          <p:nvPr/>
        </p:nvSpPr>
        <p:spPr bwMode="auto">
          <a:xfrm>
            <a:off x="8066088" y="1601788"/>
            <a:ext cx="3397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200">
                <a:solidFill>
                  <a:srgbClr val="000000"/>
                </a:solidFill>
              </a:rPr>
              <a:t>2025</a:t>
            </a:r>
            <a:endParaRPr lang="en-US" altLang="en-US" sz="1200" b="0"/>
          </a:p>
        </p:txBody>
      </p:sp>
      <p:sp>
        <p:nvSpPr>
          <p:cNvPr id="43065" name="Rectangle 79"/>
          <p:cNvSpPr>
            <a:spLocks noChangeArrowheads="1"/>
          </p:cNvSpPr>
          <p:nvPr/>
        </p:nvSpPr>
        <p:spPr bwMode="auto">
          <a:xfrm>
            <a:off x="658813" y="1524000"/>
            <a:ext cx="8485187" cy="292100"/>
          </a:xfrm>
          <a:prstGeom prst="rect">
            <a:avLst/>
          </a:prstGeom>
          <a:noFill/>
          <a:ln w="2857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3066" name="Rectangle 80"/>
          <p:cNvSpPr>
            <a:spLocks noChangeArrowheads="1"/>
          </p:cNvSpPr>
          <p:nvPr/>
        </p:nvSpPr>
        <p:spPr bwMode="auto">
          <a:xfrm>
            <a:off x="30163" y="1816100"/>
            <a:ext cx="9113837" cy="4559300"/>
          </a:xfrm>
          <a:prstGeom prst="rect">
            <a:avLst/>
          </a:prstGeom>
          <a:noFill/>
          <a:ln w="2857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3067" name="Rectangle 81"/>
          <p:cNvSpPr>
            <a:spLocks noChangeArrowheads="1"/>
          </p:cNvSpPr>
          <p:nvPr/>
        </p:nvSpPr>
        <p:spPr bwMode="auto">
          <a:xfrm>
            <a:off x="150813" y="3241675"/>
            <a:ext cx="25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solidFill>
                  <a:schemeClr val="accent2"/>
                </a:solidFill>
              </a:rPr>
              <a:t>ICD </a:t>
            </a:r>
          </a:p>
        </p:txBody>
      </p:sp>
      <p:grpSp>
        <p:nvGrpSpPr>
          <p:cNvPr id="43068" name="Group 82"/>
          <p:cNvGrpSpPr>
            <a:grpSpLocks/>
          </p:cNvGrpSpPr>
          <p:nvPr/>
        </p:nvGrpSpPr>
        <p:grpSpPr bwMode="auto">
          <a:xfrm>
            <a:off x="398463" y="3225800"/>
            <a:ext cx="144462" cy="146050"/>
            <a:chOff x="4101" y="1125"/>
            <a:chExt cx="90" cy="81"/>
          </a:xfrm>
        </p:grpSpPr>
        <p:grpSp>
          <p:nvGrpSpPr>
            <p:cNvPr id="43146" name="Group 83"/>
            <p:cNvGrpSpPr>
              <a:grpSpLocks/>
            </p:cNvGrpSpPr>
            <p:nvPr/>
          </p:nvGrpSpPr>
          <p:grpSpPr bwMode="auto">
            <a:xfrm>
              <a:off x="4106" y="1127"/>
              <a:ext cx="81" cy="74"/>
              <a:chOff x="3576" y="1067"/>
              <a:chExt cx="81" cy="74"/>
            </a:xfrm>
          </p:grpSpPr>
          <p:sp>
            <p:nvSpPr>
              <p:cNvPr id="43148" name="Oval 84"/>
              <p:cNvSpPr>
                <a:spLocks noChangeArrowheads="1"/>
              </p:cNvSpPr>
              <p:nvPr/>
            </p:nvSpPr>
            <p:spPr bwMode="auto">
              <a:xfrm>
                <a:off x="3576" y="1067"/>
                <a:ext cx="81" cy="74"/>
              </a:xfrm>
              <a:prstGeom prst="ellipse">
                <a:avLst/>
              </a:prstGeom>
              <a:noFill/>
              <a:ln w="11113">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3149" name="Freeform 85"/>
              <p:cNvSpPr>
                <a:spLocks/>
              </p:cNvSpPr>
              <p:nvPr/>
            </p:nvSpPr>
            <p:spPr bwMode="auto">
              <a:xfrm>
                <a:off x="3587" y="1085"/>
                <a:ext cx="59" cy="44"/>
              </a:xfrm>
              <a:custGeom>
                <a:avLst/>
                <a:gdLst>
                  <a:gd name="T0" fmla="*/ 14 w 59"/>
                  <a:gd name="T1" fmla="*/ 15 h 44"/>
                  <a:gd name="T2" fmla="*/ 0 w 59"/>
                  <a:gd name="T3" fmla="*/ 15 h 44"/>
                  <a:gd name="T4" fmla="*/ 29 w 59"/>
                  <a:gd name="T5" fmla="*/ 44 h 44"/>
                  <a:gd name="T6" fmla="*/ 59 w 59"/>
                  <a:gd name="T7" fmla="*/ 15 h 44"/>
                  <a:gd name="T8" fmla="*/ 44 w 59"/>
                  <a:gd name="T9" fmla="*/ 15 h 44"/>
                  <a:gd name="T10" fmla="*/ 44 w 59"/>
                  <a:gd name="T11" fmla="*/ 0 h 44"/>
                  <a:gd name="T12" fmla="*/ 14 w 59"/>
                  <a:gd name="T13" fmla="*/ 0 h 44"/>
                  <a:gd name="T14" fmla="*/ 14 w 59"/>
                  <a:gd name="T15" fmla="*/ 15 h 44"/>
                  <a:gd name="T16" fmla="*/ 0 60000 65536"/>
                  <a:gd name="T17" fmla="*/ 0 60000 65536"/>
                  <a:gd name="T18" fmla="*/ 0 60000 65536"/>
                  <a:gd name="T19" fmla="*/ 0 60000 65536"/>
                  <a:gd name="T20" fmla="*/ 0 60000 65536"/>
                  <a:gd name="T21" fmla="*/ 0 60000 65536"/>
                  <a:gd name="T22" fmla="*/ 0 60000 65536"/>
                  <a:gd name="T23" fmla="*/ 0 60000 65536"/>
                  <a:gd name="T24" fmla="*/ 0 w 59"/>
                  <a:gd name="T25" fmla="*/ 0 h 44"/>
                  <a:gd name="T26" fmla="*/ 59 w 59"/>
                  <a:gd name="T27" fmla="*/ 44 h 4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9" h="44">
                    <a:moveTo>
                      <a:pt x="14" y="15"/>
                    </a:moveTo>
                    <a:lnTo>
                      <a:pt x="0" y="15"/>
                    </a:lnTo>
                    <a:lnTo>
                      <a:pt x="29" y="44"/>
                    </a:lnTo>
                    <a:lnTo>
                      <a:pt x="59" y="15"/>
                    </a:lnTo>
                    <a:lnTo>
                      <a:pt x="44" y="15"/>
                    </a:lnTo>
                    <a:lnTo>
                      <a:pt x="44" y="0"/>
                    </a:lnTo>
                    <a:lnTo>
                      <a:pt x="14" y="0"/>
                    </a:lnTo>
                    <a:lnTo>
                      <a:pt x="14" y="15"/>
                    </a:lnTo>
                  </a:path>
                </a:pathLst>
              </a:custGeom>
              <a:noFill/>
              <a:ln w="11113">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43147" name="Rectangle 86"/>
            <p:cNvSpPr>
              <a:spLocks noChangeArrowheads="1"/>
            </p:cNvSpPr>
            <p:nvPr/>
          </p:nvSpPr>
          <p:spPr bwMode="auto">
            <a:xfrm>
              <a:off x="4101" y="1125"/>
              <a:ext cx="90" cy="81"/>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lIns="90488" tIns="44450" rIns="90488" bIns="44450" anchor="ct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grpSp>
      <p:sp>
        <p:nvSpPr>
          <p:cNvPr id="43069" name="Rectangle 87"/>
          <p:cNvSpPr>
            <a:spLocks noChangeArrowheads="1"/>
          </p:cNvSpPr>
          <p:nvPr/>
        </p:nvSpPr>
        <p:spPr bwMode="auto">
          <a:xfrm>
            <a:off x="1236663" y="3243263"/>
            <a:ext cx="3111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solidFill>
                  <a:schemeClr val="accent2"/>
                </a:solidFill>
              </a:rPr>
              <a:t>CDD </a:t>
            </a:r>
          </a:p>
        </p:txBody>
      </p:sp>
      <p:grpSp>
        <p:nvGrpSpPr>
          <p:cNvPr id="43070" name="Group 88"/>
          <p:cNvGrpSpPr>
            <a:grpSpLocks/>
          </p:cNvGrpSpPr>
          <p:nvPr/>
        </p:nvGrpSpPr>
        <p:grpSpPr bwMode="auto">
          <a:xfrm>
            <a:off x="1538288" y="3225800"/>
            <a:ext cx="144462" cy="146050"/>
            <a:chOff x="4101" y="1125"/>
            <a:chExt cx="90" cy="81"/>
          </a:xfrm>
        </p:grpSpPr>
        <p:grpSp>
          <p:nvGrpSpPr>
            <p:cNvPr id="43142" name="Group 89"/>
            <p:cNvGrpSpPr>
              <a:grpSpLocks/>
            </p:cNvGrpSpPr>
            <p:nvPr/>
          </p:nvGrpSpPr>
          <p:grpSpPr bwMode="auto">
            <a:xfrm>
              <a:off x="4106" y="1127"/>
              <a:ext cx="81" cy="74"/>
              <a:chOff x="3576" y="1067"/>
              <a:chExt cx="81" cy="74"/>
            </a:xfrm>
          </p:grpSpPr>
          <p:sp>
            <p:nvSpPr>
              <p:cNvPr id="43144" name="Oval 90"/>
              <p:cNvSpPr>
                <a:spLocks noChangeArrowheads="1"/>
              </p:cNvSpPr>
              <p:nvPr/>
            </p:nvSpPr>
            <p:spPr bwMode="auto">
              <a:xfrm>
                <a:off x="3576" y="1067"/>
                <a:ext cx="81" cy="74"/>
              </a:xfrm>
              <a:prstGeom prst="ellipse">
                <a:avLst/>
              </a:prstGeom>
              <a:noFill/>
              <a:ln w="11113">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3145" name="Freeform 91"/>
              <p:cNvSpPr>
                <a:spLocks/>
              </p:cNvSpPr>
              <p:nvPr/>
            </p:nvSpPr>
            <p:spPr bwMode="auto">
              <a:xfrm>
                <a:off x="3587" y="1085"/>
                <a:ext cx="59" cy="44"/>
              </a:xfrm>
              <a:custGeom>
                <a:avLst/>
                <a:gdLst>
                  <a:gd name="T0" fmla="*/ 14 w 59"/>
                  <a:gd name="T1" fmla="*/ 15 h 44"/>
                  <a:gd name="T2" fmla="*/ 0 w 59"/>
                  <a:gd name="T3" fmla="*/ 15 h 44"/>
                  <a:gd name="T4" fmla="*/ 29 w 59"/>
                  <a:gd name="T5" fmla="*/ 44 h 44"/>
                  <a:gd name="T6" fmla="*/ 59 w 59"/>
                  <a:gd name="T7" fmla="*/ 15 h 44"/>
                  <a:gd name="T8" fmla="*/ 44 w 59"/>
                  <a:gd name="T9" fmla="*/ 15 h 44"/>
                  <a:gd name="T10" fmla="*/ 44 w 59"/>
                  <a:gd name="T11" fmla="*/ 0 h 44"/>
                  <a:gd name="T12" fmla="*/ 14 w 59"/>
                  <a:gd name="T13" fmla="*/ 0 h 44"/>
                  <a:gd name="T14" fmla="*/ 14 w 59"/>
                  <a:gd name="T15" fmla="*/ 15 h 44"/>
                  <a:gd name="T16" fmla="*/ 0 60000 65536"/>
                  <a:gd name="T17" fmla="*/ 0 60000 65536"/>
                  <a:gd name="T18" fmla="*/ 0 60000 65536"/>
                  <a:gd name="T19" fmla="*/ 0 60000 65536"/>
                  <a:gd name="T20" fmla="*/ 0 60000 65536"/>
                  <a:gd name="T21" fmla="*/ 0 60000 65536"/>
                  <a:gd name="T22" fmla="*/ 0 60000 65536"/>
                  <a:gd name="T23" fmla="*/ 0 60000 65536"/>
                  <a:gd name="T24" fmla="*/ 0 w 59"/>
                  <a:gd name="T25" fmla="*/ 0 h 44"/>
                  <a:gd name="T26" fmla="*/ 59 w 59"/>
                  <a:gd name="T27" fmla="*/ 44 h 4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9" h="44">
                    <a:moveTo>
                      <a:pt x="14" y="15"/>
                    </a:moveTo>
                    <a:lnTo>
                      <a:pt x="0" y="15"/>
                    </a:lnTo>
                    <a:lnTo>
                      <a:pt x="29" y="44"/>
                    </a:lnTo>
                    <a:lnTo>
                      <a:pt x="59" y="15"/>
                    </a:lnTo>
                    <a:lnTo>
                      <a:pt x="44" y="15"/>
                    </a:lnTo>
                    <a:lnTo>
                      <a:pt x="44" y="0"/>
                    </a:lnTo>
                    <a:lnTo>
                      <a:pt x="14" y="0"/>
                    </a:lnTo>
                    <a:lnTo>
                      <a:pt x="14" y="15"/>
                    </a:lnTo>
                  </a:path>
                </a:pathLst>
              </a:custGeom>
              <a:noFill/>
              <a:ln w="11113">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43143" name="Rectangle 92"/>
            <p:cNvSpPr>
              <a:spLocks noChangeArrowheads="1"/>
            </p:cNvSpPr>
            <p:nvPr/>
          </p:nvSpPr>
          <p:spPr bwMode="auto">
            <a:xfrm>
              <a:off x="4101" y="1125"/>
              <a:ext cx="90" cy="81"/>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lIns="90488" tIns="44450" rIns="90488" bIns="44450" anchor="ct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grpSp>
      <p:sp>
        <p:nvSpPr>
          <p:cNvPr id="43071" name="Rectangle 93"/>
          <p:cNvSpPr>
            <a:spLocks noChangeArrowheads="1"/>
          </p:cNvSpPr>
          <p:nvPr/>
        </p:nvSpPr>
        <p:spPr bwMode="auto">
          <a:xfrm>
            <a:off x="5076825" y="3214688"/>
            <a:ext cx="303213"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solidFill>
                  <a:schemeClr val="accent2"/>
                </a:solidFill>
              </a:rPr>
              <a:t>CPD </a:t>
            </a:r>
          </a:p>
        </p:txBody>
      </p:sp>
      <p:grpSp>
        <p:nvGrpSpPr>
          <p:cNvPr id="43072" name="Group 94"/>
          <p:cNvGrpSpPr>
            <a:grpSpLocks/>
          </p:cNvGrpSpPr>
          <p:nvPr/>
        </p:nvGrpSpPr>
        <p:grpSpPr bwMode="auto">
          <a:xfrm>
            <a:off x="5359400" y="3197225"/>
            <a:ext cx="144463" cy="146050"/>
            <a:chOff x="4101" y="1125"/>
            <a:chExt cx="90" cy="81"/>
          </a:xfrm>
        </p:grpSpPr>
        <p:grpSp>
          <p:nvGrpSpPr>
            <p:cNvPr id="43138" name="Group 95"/>
            <p:cNvGrpSpPr>
              <a:grpSpLocks/>
            </p:cNvGrpSpPr>
            <p:nvPr/>
          </p:nvGrpSpPr>
          <p:grpSpPr bwMode="auto">
            <a:xfrm>
              <a:off x="4106" y="1127"/>
              <a:ext cx="81" cy="74"/>
              <a:chOff x="3576" y="1067"/>
              <a:chExt cx="81" cy="74"/>
            </a:xfrm>
          </p:grpSpPr>
          <p:sp>
            <p:nvSpPr>
              <p:cNvPr id="43140" name="Oval 96"/>
              <p:cNvSpPr>
                <a:spLocks noChangeArrowheads="1"/>
              </p:cNvSpPr>
              <p:nvPr/>
            </p:nvSpPr>
            <p:spPr bwMode="auto">
              <a:xfrm>
                <a:off x="3576" y="1067"/>
                <a:ext cx="81" cy="74"/>
              </a:xfrm>
              <a:prstGeom prst="ellipse">
                <a:avLst/>
              </a:prstGeom>
              <a:noFill/>
              <a:ln w="11113">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3141" name="Freeform 97"/>
              <p:cNvSpPr>
                <a:spLocks/>
              </p:cNvSpPr>
              <p:nvPr/>
            </p:nvSpPr>
            <p:spPr bwMode="auto">
              <a:xfrm>
                <a:off x="3587" y="1085"/>
                <a:ext cx="59" cy="44"/>
              </a:xfrm>
              <a:custGeom>
                <a:avLst/>
                <a:gdLst>
                  <a:gd name="T0" fmla="*/ 14 w 59"/>
                  <a:gd name="T1" fmla="*/ 15 h 44"/>
                  <a:gd name="T2" fmla="*/ 0 w 59"/>
                  <a:gd name="T3" fmla="*/ 15 h 44"/>
                  <a:gd name="T4" fmla="*/ 29 w 59"/>
                  <a:gd name="T5" fmla="*/ 44 h 44"/>
                  <a:gd name="T6" fmla="*/ 59 w 59"/>
                  <a:gd name="T7" fmla="*/ 15 h 44"/>
                  <a:gd name="T8" fmla="*/ 44 w 59"/>
                  <a:gd name="T9" fmla="*/ 15 h 44"/>
                  <a:gd name="T10" fmla="*/ 44 w 59"/>
                  <a:gd name="T11" fmla="*/ 0 h 44"/>
                  <a:gd name="T12" fmla="*/ 14 w 59"/>
                  <a:gd name="T13" fmla="*/ 0 h 44"/>
                  <a:gd name="T14" fmla="*/ 14 w 59"/>
                  <a:gd name="T15" fmla="*/ 15 h 44"/>
                  <a:gd name="T16" fmla="*/ 0 60000 65536"/>
                  <a:gd name="T17" fmla="*/ 0 60000 65536"/>
                  <a:gd name="T18" fmla="*/ 0 60000 65536"/>
                  <a:gd name="T19" fmla="*/ 0 60000 65536"/>
                  <a:gd name="T20" fmla="*/ 0 60000 65536"/>
                  <a:gd name="T21" fmla="*/ 0 60000 65536"/>
                  <a:gd name="T22" fmla="*/ 0 60000 65536"/>
                  <a:gd name="T23" fmla="*/ 0 60000 65536"/>
                  <a:gd name="T24" fmla="*/ 0 w 59"/>
                  <a:gd name="T25" fmla="*/ 0 h 44"/>
                  <a:gd name="T26" fmla="*/ 59 w 59"/>
                  <a:gd name="T27" fmla="*/ 44 h 4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9" h="44">
                    <a:moveTo>
                      <a:pt x="14" y="15"/>
                    </a:moveTo>
                    <a:lnTo>
                      <a:pt x="0" y="15"/>
                    </a:lnTo>
                    <a:lnTo>
                      <a:pt x="29" y="44"/>
                    </a:lnTo>
                    <a:lnTo>
                      <a:pt x="59" y="15"/>
                    </a:lnTo>
                    <a:lnTo>
                      <a:pt x="44" y="15"/>
                    </a:lnTo>
                    <a:lnTo>
                      <a:pt x="44" y="0"/>
                    </a:lnTo>
                    <a:lnTo>
                      <a:pt x="14" y="0"/>
                    </a:lnTo>
                    <a:lnTo>
                      <a:pt x="14" y="15"/>
                    </a:lnTo>
                  </a:path>
                </a:pathLst>
              </a:custGeom>
              <a:noFill/>
              <a:ln w="11113">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43139" name="Rectangle 98"/>
            <p:cNvSpPr>
              <a:spLocks noChangeArrowheads="1"/>
            </p:cNvSpPr>
            <p:nvPr/>
          </p:nvSpPr>
          <p:spPr bwMode="auto">
            <a:xfrm>
              <a:off x="4101" y="1125"/>
              <a:ext cx="90" cy="81"/>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lIns="90488" tIns="44450" rIns="90488" bIns="44450" anchor="ct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grpSp>
      <p:sp>
        <p:nvSpPr>
          <p:cNvPr id="43073" name="Rectangle 99"/>
          <p:cNvSpPr>
            <a:spLocks noChangeArrowheads="1"/>
          </p:cNvSpPr>
          <p:nvPr/>
        </p:nvSpPr>
        <p:spPr bwMode="auto">
          <a:xfrm>
            <a:off x="74613" y="2897188"/>
            <a:ext cx="7096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solidFill>
                  <a:schemeClr val="accent2"/>
                </a:solidFill>
              </a:rPr>
              <a:t>Capabilities</a:t>
            </a:r>
          </a:p>
          <a:p>
            <a:pPr algn="ctr">
              <a:spcBef>
                <a:spcPct val="0"/>
              </a:spcBef>
              <a:buClrTx/>
              <a:buSzTx/>
              <a:buFontTx/>
              <a:buNone/>
            </a:pPr>
            <a:r>
              <a:rPr lang="en-US" altLang="en-US" sz="1000">
                <a:solidFill>
                  <a:schemeClr val="accent2"/>
                </a:solidFill>
              </a:rPr>
              <a:t>Documents</a:t>
            </a:r>
          </a:p>
        </p:txBody>
      </p:sp>
      <p:sp>
        <p:nvSpPr>
          <p:cNvPr id="43074" name="Line 100"/>
          <p:cNvSpPr>
            <a:spLocks noChangeShapeType="1"/>
          </p:cNvSpPr>
          <p:nvPr/>
        </p:nvSpPr>
        <p:spPr bwMode="auto">
          <a:xfrm>
            <a:off x="28575" y="3448050"/>
            <a:ext cx="911542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75" name="Line 101"/>
          <p:cNvSpPr>
            <a:spLocks noChangeShapeType="1"/>
          </p:cNvSpPr>
          <p:nvPr/>
        </p:nvSpPr>
        <p:spPr bwMode="auto">
          <a:xfrm>
            <a:off x="8640763" y="1524000"/>
            <a:ext cx="0" cy="2984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43076" name="Group 102"/>
          <p:cNvGrpSpPr>
            <a:grpSpLocks/>
          </p:cNvGrpSpPr>
          <p:nvPr/>
        </p:nvGrpSpPr>
        <p:grpSpPr bwMode="auto">
          <a:xfrm flipH="1">
            <a:off x="982663" y="3636963"/>
            <a:ext cx="1047750" cy="244475"/>
            <a:chOff x="698" y="1712"/>
            <a:chExt cx="454" cy="155"/>
          </a:xfrm>
        </p:grpSpPr>
        <p:sp>
          <p:nvSpPr>
            <p:cNvPr id="43136" name="Freeform 103"/>
            <p:cNvSpPr>
              <a:spLocks/>
            </p:cNvSpPr>
            <p:nvPr/>
          </p:nvSpPr>
          <p:spPr bwMode="auto">
            <a:xfrm>
              <a:off x="698" y="1728"/>
              <a:ext cx="454" cy="100"/>
            </a:xfrm>
            <a:custGeom>
              <a:avLst/>
              <a:gdLst>
                <a:gd name="T0" fmla="*/ 454 w 454"/>
                <a:gd name="T1" fmla="*/ 100 h 100"/>
                <a:gd name="T2" fmla="*/ 0 w 454"/>
                <a:gd name="T3" fmla="*/ 99 h 100"/>
                <a:gd name="T4" fmla="*/ 186 w 454"/>
                <a:gd name="T5" fmla="*/ 0 h 100"/>
                <a:gd name="T6" fmla="*/ 454 w 454"/>
                <a:gd name="T7" fmla="*/ 1 h 100"/>
                <a:gd name="T8" fmla="*/ 454 w 454"/>
                <a:gd name="T9" fmla="*/ 100 h 100"/>
                <a:gd name="T10" fmla="*/ 0 60000 65536"/>
                <a:gd name="T11" fmla="*/ 0 60000 65536"/>
                <a:gd name="T12" fmla="*/ 0 60000 65536"/>
                <a:gd name="T13" fmla="*/ 0 60000 65536"/>
                <a:gd name="T14" fmla="*/ 0 60000 65536"/>
                <a:gd name="T15" fmla="*/ 0 w 454"/>
                <a:gd name="T16" fmla="*/ 0 h 100"/>
                <a:gd name="T17" fmla="*/ 454 w 454"/>
                <a:gd name="T18" fmla="*/ 100 h 100"/>
              </a:gdLst>
              <a:ahLst/>
              <a:cxnLst>
                <a:cxn ang="T10">
                  <a:pos x="T0" y="T1"/>
                </a:cxn>
                <a:cxn ang="T11">
                  <a:pos x="T2" y="T3"/>
                </a:cxn>
                <a:cxn ang="T12">
                  <a:pos x="T4" y="T5"/>
                </a:cxn>
                <a:cxn ang="T13">
                  <a:pos x="T6" y="T7"/>
                </a:cxn>
                <a:cxn ang="T14">
                  <a:pos x="T8" y="T9"/>
                </a:cxn>
              </a:cxnLst>
              <a:rect l="T15" t="T16" r="T17" b="T18"/>
              <a:pathLst>
                <a:path w="454" h="100">
                  <a:moveTo>
                    <a:pt x="454" y="100"/>
                  </a:moveTo>
                  <a:lnTo>
                    <a:pt x="0" y="99"/>
                  </a:lnTo>
                  <a:lnTo>
                    <a:pt x="186" y="0"/>
                  </a:lnTo>
                  <a:lnTo>
                    <a:pt x="454" y="1"/>
                  </a:lnTo>
                  <a:lnTo>
                    <a:pt x="454" y="100"/>
                  </a:lnTo>
                  <a:close/>
                </a:path>
              </a:pathLst>
            </a:custGeom>
            <a:solidFill>
              <a:srgbClr val="0099FF"/>
            </a:solidFill>
            <a:ln w="9525">
              <a:solidFill>
                <a:schemeClr val="tx1"/>
              </a:solidFill>
              <a:round/>
              <a:headEnd/>
              <a:tailEnd/>
            </a:ln>
          </p:spPr>
          <p:txBody>
            <a:bodyPr/>
            <a:lstStyle/>
            <a:p>
              <a:endParaRPr lang="en-US"/>
            </a:p>
          </p:txBody>
        </p:sp>
        <p:sp>
          <p:nvSpPr>
            <p:cNvPr id="43137" name="Text Box 104"/>
            <p:cNvSpPr txBox="1">
              <a:spLocks noChangeArrowheads="1"/>
            </p:cNvSpPr>
            <p:nvPr/>
          </p:nvSpPr>
          <p:spPr bwMode="auto">
            <a:xfrm>
              <a:off x="895" y="1712"/>
              <a:ext cx="80"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endParaRPr lang="en-US" altLang="en-US" sz="1000">
                <a:solidFill>
                  <a:srgbClr val="FFFF99"/>
                </a:solidFill>
              </a:endParaRPr>
            </a:p>
          </p:txBody>
        </p:sp>
      </p:grpSp>
      <p:sp>
        <p:nvSpPr>
          <p:cNvPr id="43077" name="Rectangle 105"/>
          <p:cNvSpPr>
            <a:spLocks noChangeArrowheads="1"/>
          </p:cNvSpPr>
          <p:nvPr/>
        </p:nvSpPr>
        <p:spPr bwMode="auto">
          <a:xfrm>
            <a:off x="8707438" y="1595438"/>
            <a:ext cx="3397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200">
                <a:solidFill>
                  <a:srgbClr val="000000"/>
                </a:solidFill>
              </a:rPr>
              <a:t>2026</a:t>
            </a:r>
            <a:endParaRPr lang="en-US" altLang="en-US" sz="1200" b="0"/>
          </a:p>
        </p:txBody>
      </p:sp>
      <p:sp>
        <p:nvSpPr>
          <p:cNvPr id="43078" name="Line 106"/>
          <p:cNvSpPr>
            <a:spLocks noChangeShapeType="1"/>
          </p:cNvSpPr>
          <p:nvPr/>
        </p:nvSpPr>
        <p:spPr bwMode="auto">
          <a:xfrm>
            <a:off x="1255713" y="3395663"/>
            <a:ext cx="0" cy="539750"/>
          </a:xfrm>
          <a:prstGeom prst="line">
            <a:avLst/>
          </a:prstGeom>
          <a:noFill/>
          <a:ln w="9525">
            <a:solidFill>
              <a:schemeClr val="accent2"/>
            </a:solidFill>
            <a:prstDash val="dash"/>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3079" name="Line 107"/>
          <p:cNvSpPr>
            <a:spLocks noChangeShapeType="1"/>
          </p:cNvSpPr>
          <p:nvPr/>
        </p:nvSpPr>
        <p:spPr bwMode="auto">
          <a:xfrm>
            <a:off x="19050" y="2838450"/>
            <a:ext cx="911542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80" name="Rectangle 108"/>
          <p:cNvSpPr>
            <a:spLocks noChangeArrowheads="1"/>
          </p:cNvSpPr>
          <p:nvPr/>
        </p:nvSpPr>
        <p:spPr bwMode="auto">
          <a:xfrm>
            <a:off x="85725" y="3525838"/>
            <a:ext cx="4222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200"/>
              <a:t>Tech </a:t>
            </a:r>
          </a:p>
          <a:p>
            <a:pPr algn="ctr">
              <a:spcBef>
                <a:spcPct val="0"/>
              </a:spcBef>
              <a:buClrTx/>
              <a:buSzTx/>
              <a:buFontTx/>
              <a:buNone/>
            </a:pPr>
            <a:r>
              <a:rPr lang="en-US" altLang="en-US" sz="1200"/>
              <a:t>Demo</a:t>
            </a:r>
          </a:p>
        </p:txBody>
      </p:sp>
      <p:sp>
        <p:nvSpPr>
          <p:cNvPr id="43081" name="Rectangle 109"/>
          <p:cNvSpPr>
            <a:spLocks noChangeArrowheads="1"/>
          </p:cNvSpPr>
          <p:nvPr/>
        </p:nvSpPr>
        <p:spPr bwMode="auto">
          <a:xfrm>
            <a:off x="76200" y="1858963"/>
            <a:ext cx="941388"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200"/>
              <a:t>Milestones:</a:t>
            </a:r>
          </a:p>
        </p:txBody>
      </p:sp>
      <p:sp>
        <p:nvSpPr>
          <p:cNvPr id="43082" name="Rectangle 110"/>
          <p:cNvSpPr>
            <a:spLocks noChangeArrowheads="1"/>
          </p:cNvSpPr>
          <p:nvPr/>
        </p:nvSpPr>
        <p:spPr bwMode="auto">
          <a:xfrm>
            <a:off x="80963" y="2090738"/>
            <a:ext cx="5270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t>Concept</a:t>
            </a:r>
          </a:p>
          <a:p>
            <a:pPr algn="ctr">
              <a:spcBef>
                <a:spcPct val="0"/>
              </a:spcBef>
              <a:buClrTx/>
              <a:buSzTx/>
              <a:buFontTx/>
              <a:buNone/>
            </a:pPr>
            <a:r>
              <a:rPr lang="en-US" altLang="en-US" sz="1000"/>
              <a:t>Decision</a:t>
            </a:r>
          </a:p>
        </p:txBody>
      </p:sp>
      <p:grpSp>
        <p:nvGrpSpPr>
          <p:cNvPr id="43083" name="Group 111"/>
          <p:cNvGrpSpPr>
            <a:grpSpLocks/>
          </p:cNvGrpSpPr>
          <p:nvPr/>
        </p:nvGrpSpPr>
        <p:grpSpPr bwMode="auto">
          <a:xfrm>
            <a:off x="1022350" y="2168525"/>
            <a:ext cx="144463" cy="146050"/>
            <a:chOff x="4101" y="1125"/>
            <a:chExt cx="90" cy="81"/>
          </a:xfrm>
        </p:grpSpPr>
        <p:grpSp>
          <p:nvGrpSpPr>
            <p:cNvPr id="43132" name="Group 112"/>
            <p:cNvGrpSpPr>
              <a:grpSpLocks/>
            </p:cNvGrpSpPr>
            <p:nvPr/>
          </p:nvGrpSpPr>
          <p:grpSpPr bwMode="auto">
            <a:xfrm>
              <a:off x="4106" y="1127"/>
              <a:ext cx="81" cy="74"/>
              <a:chOff x="3576" y="1067"/>
              <a:chExt cx="81" cy="74"/>
            </a:xfrm>
          </p:grpSpPr>
          <p:sp>
            <p:nvSpPr>
              <p:cNvPr id="43134" name="Oval 113"/>
              <p:cNvSpPr>
                <a:spLocks noChangeArrowheads="1"/>
              </p:cNvSpPr>
              <p:nvPr/>
            </p:nvSpPr>
            <p:spPr bwMode="auto">
              <a:xfrm>
                <a:off x="3576" y="1067"/>
                <a:ext cx="81" cy="74"/>
              </a:xfrm>
              <a:prstGeom prst="ellipse">
                <a:avLst/>
              </a:pr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3135" name="Freeform 114"/>
              <p:cNvSpPr>
                <a:spLocks/>
              </p:cNvSpPr>
              <p:nvPr/>
            </p:nvSpPr>
            <p:spPr bwMode="auto">
              <a:xfrm>
                <a:off x="3587" y="1085"/>
                <a:ext cx="59" cy="44"/>
              </a:xfrm>
              <a:custGeom>
                <a:avLst/>
                <a:gdLst>
                  <a:gd name="T0" fmla="*/ 14 w 59"/>
                  <a:gd name="T1" fmla="*/ 15 h 44"/>
                  <a:gd name="T2" fmla="*/ 0 w 59"/>
                  <a:gd name="T3" fmla="*/ 15 h 44"/>
                  <a:gd name="T4" fmla="*/ 29 w 59"/>
                  <a:gd name="T5" fmla="*/ 44 h 44"/>
                  <a:gd name="T6" fmla="*/ 59 w 59"/>
                  <a:gd name="T7" fmla="*/ 15 h 44"/>
                  <a:gd name="T8" fmla="*/ 44 w 59"/>
                  <a:gd name="T9" fmla="*/ 15 h 44"/>
                  <a:gd name="T10" fmla="*/ 44 w 59"/>
                  <a:gd name="T11" fmla="*/ 0 h 44"/>
                  <a:gd name="T12" fmla="*/ 14 w 59"/>
                  <a:gd name="T13" fmla="*/ 0 h 44"/>
                  <a:gd name="T14" fmla="*/ 14 w 59"/>
                  <a:gd name="T15" fmla="*/ 15 h 44"/>
                  <a:gd name="T16" fmla="*/ 0 60000 65536"/>
                  <a:gd name="T17" fmla="*/ 0 60000 65536"/>
                  <a:gd name="T18" fmla="*/ 0 60000 65536"/>
                  <a:gd name="T19" fmla="*/ 0 60000 65536"/>
                  <a:gd name="T20" fmla="*/ 0 60000 65536"/>
                  <a:gd name="T21" fmla="*/ 0 60000 65536"/>
                  <a:gd name="T22" fmla="*/ 0 60000 65536"/>
                  <a:gd name="T23" fmla="*/ 0 60000 65536"/>
                  <a:gd name="T24" fmla="*/ 0 w 59"/>
                  <a:gd name="T25" fmla="*/ 0 h 44"/>
                  <a:gd name="T26" fmla="*/ 59 w 59"/>
                  <a:gd name="T27" fmla="*/ 44 h 4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9" h="44">
                    <a:moveTo>
                      <a:pt x="14" y="15"/>
                    </a:moveTo>
                    <a:lnTo>
                      <a:pt x="0" y="15"/>
                    </a:lnTo>
                    <a:lnTo>
                      <a:pt x="29" y="44"/>
                    </a:lnTo>
                    <a:lnTo>
                      <a:pt x="59" y="15"/>
                    </a:lnTo>
                    <a:lnTo>
                      <a:pt x="44" y="15"/>
                    </a:lnTo>
                    <a:lnTo>
                      <a:pt x="44" y="0"/>
                    </a:lnTo>
                    <a:lnTo>
                      <a:pt x="14" y="0"/>
                    </a:lnTo>
                    <a:lnTo>
                      <a:pt x="14" y="15"/>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43133" name="Rectangle 115"/>
            <p:cNvSpPr>
              <a:spLocks noChangeArrowheads="1"/>
            </p:cNvSpPr>
            <p:nvPr/>
          </p:nvSpPr>
          <p:spPr bwMode="auto">
            <a:xfrm>
              <a:off x="4101" y="1125"/>
              <a:ext cx="90" cy="8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0488" tIns="44450" rIns="90488" bIns="44450" anchor="ct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grpSp>
      <p:sp>
        <p:nvSpPr>
          <p:cNvPr id="43084" name="Rectangle 116"/>
          <p:cNvSpPr>
            <a:spLocks noChangeArrowheads="1"/>
          </p:cNvSpPr>
          <p:nvPr/>
        </p:nvSpPr>
        <p:spPr bwMode="auto">
          <a:xfrm>
            <a:off x="908050" y="2003425"/>
            <a:ext cx="352425"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t>MS A </a:t>
            </a:r>
          </a:p>
        </p:txBody>
      </p:sp>
      <p:grpSp>
        <p:nvGrpSpPr>
          <p:cNvPr id="43085" name="Group 117"/>
          <p:cNvGrpSpPr>
            <a:grpSpLocks/>
          </p:cNvGrpSpPr>
          <p:nvPr/>
        </p:nvGrpSpPr>
        <p:grpSpPr bwMode="auto">
          <a:xfrm>
            <a:off x="3787775" y="2139950"/>
            <a:ext cx="144463" cy="146050"/>
            <a:chOff x="4101" y="1125"/>
            <a:chExt cx="90" cy="81"/>
          </a:xfrm>
        </p:grpSpPr>
        <p:grpSp>
          <p:nvGrpSpPr>
            <p:cNvPr id="43128" name="Group 118"/>
            <p:cNvGrpSpPr>
              <a:grpSpLocks/>
            </p:cNvGrpSpPr>
            <p:nvPr/>
          </p:nvGrpSpPr>
          <p:grpSpPr bwMode="auto">
            <a:xfrm>
              <a:off x="4106" y="1127"/>
              <a:ext cx="81" cy="74"/>
              <a:chOff x="3576" y="1067"/>
              <a:chExt cx="81" cy="74"/>
            </a:xfrm>
          </p:grpSpPr>
          <p:sp>
            <p:nvSpPr>
              <p:cNvPr id="43130" name="Oval 119"/>
              <p:cNvSpPr>
                <a:spLocks noChangeArrowheads="1"/>
              </p:cNvSpPr>
              <p:nvPr/>
            </p:nvSpPr>
            <p:spPr bwMode="auto">
              <a:xfrm>
                <a:off x="3576" y="1067"/>
                <a:ext cx="81" cy="74"/>
              </a:xfrm>
              <a:prstGeom prst="ellipse">
                <a:avLst/>
              </a:pr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3131" name="Freeform 120"/>
              <p:cNvSpPr>
                <a:spLocks/>
              </p:cNvSpPr>
              <p:nvPr/>
            </p:nvSpPr>
            <p:spPr bwMode="auto">
              <a:xfrm>
                <a:off x="3587" y="1085"/>
                <a:ext cx="59" cy="44"/>
              </a:xfrm>
              <a:custGeom>
                <a:avLst/>
                <a:gdLst>
                  <a:gd name="T0" fmla="*/ 14 w 59"/>
                  <a:gd name="T1" fmla="*/ 15 h 44"/>
                  <a:gd name="T2" fmla="*/ 0 w 59"/>
                  <a:gd name="T3" fmla="*/ 15 h 44"/>
                  <a:gd name="T4" fmla="*/ 29 w 59"/>
                  <a:gd name="T5" fmla="*/ 44 h 44"/>
                  <a:gd name="T6" fmla="*/ 59 w 59"/>
                  <a:gd name="T7" fmla="*/ 15 h 44"/>
                  <a:gd name="T8" fmla="*/ 44 w 59"/>
                  <a:gd name="T9" fmla="*/ 15 h 44"/>
                  <a:gd name="T10" fmla="*/ 44 w 59"/>
                  <a:gd name="T11" fmla="*/ 0 h 44"/>
                  <a:gd name="T12" fmla="*/ 14 w 59"/>
                  <a:gd name="T13" fmla="*/ 0 h 44"/>
                  <a:gd name="T14" fmla="*/ 14 w 59"/>
                  <a:gd name="T15" fmla="*/ 15 h 44"/>
                  <a:gd name="T16" fmla="*/ 0 60000 65536"/>
                  <a:gd name="T17" fmla="*/ 0 60000 65536"/>
                  <a:gd name="T18" fmla="*/ 0 60000 65536"/>
                  <a:gd name="T19" fmla="*/ 0 60000 65536"/>
                  <a:gd name="T20" fmla="*/ 0 60000 65536"/>
                  <a:gd name="T21" fmla="*/ 0 60000 65536"/>
                  <a:gd name="T22" fmla="*/ 0 60000 65536"/>
                  <a:gd name="T23" fmla="*/ 0 60000 65536"/>
                  <a:gd name="T24" fmla="*/ 0 w 59"/>
                  <a:gd name="T25" fmla="*/ 0 h 44"/>
                  <a:gd name="T26" fmla="*/ 59 w 59"/>
                  <a:gd name="T27" fmla="*/ 44 h 4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9" h="44">
                    <a:moveTo>
                      <a:pt x="14" y="15"/>
                    </a:moveTo>
                    <a:lnTo>
                      <a:pt x="0" y="15"/>
                    </a:lnTo>
                    <a:lnTo>
                      <a:pt x="29" y="44"/>
                    </a:lnTo>
                    <a:lnTo>
                      <a:pt x="59" y="15"/>
                    </a:lnTo>
                    <a:lnTo>
                      <a:pt x="44" y="15"/>
                    </a:lnTo>
                    <a:lnTo>
                      <a:pt x="44" y="0"/>
                    </a:lnTo>
                    <a:lnTo>
                      <a:pt x="14" y="0"/>
                    </a:lnTo>
                    <a:lnTo>
                      <a:pt x="14" y="15"/>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43129" name="Rectangle 121"/>
            <p:cNvSpPr>
              <a:spLocks noChangeArrowheads="1"/>
            </p:cNvSpPr>
            <p:nvPr/>
          </p:nvSpPr>
          <p:spPr bwMode="auto">
            <a:xfrm>
              <a:off x="4101" y="1125"/>
              <a:ext cx="90" cy="8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0488" tIns="44450" rIns="90488" bIns="44450" anchor="ct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grpSp>
      <p:sp>
        <p:nvSpPr>
          <p:cNvPr id="43086" name="Rectangle 122"/>
          <p:cNvSpPr>
            <a:spLocks noChangeArrowheads="1"/>
          </p:cNvSpPr>
          <p:nvPr/>
        </p:nvSpPr>
        <p:spPr bwMode="auto">
          <a:xfrm>
            <a:off x="3690938" y="1981200"/>
            <a:ext cx="3111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t>CDR </a:t>
            </a:r>
          </a:p>
        </p:txBody>
      </p:sp>
      <p:sp>
        <p:nvSpPr>
          <p:cNvPr id="43087" name="Line 123"/>
          <p:cNvSpPr>
            <a:spLocks noChangeShapeType="1"/>
          </p:cNvSpPr>
          <p:nvPr/>
        </p:nvSpPr>
        <p:spPr bwMode="auto">
          <a:xfrm flipH="1">
            <a:off x="3859213" y="2286000"/>
            <a:ext cx="4762" cy="2854325"/>
          </a:xfrm>
          <a:prstGeom prst="line">
            <a:avLst/>
          </a:prstGeom>
          <a:noFill/>
          <a:ln w="9525">
            <a:solidFill>
              <a:schemeClr val="tx1"/>
            </a:solidFill>
            <a:prstDash val="dash"/>
            <a:round/>
            <a:headEnd/>
            <a:tailEnd type="arrow" w="sm" len="med"/>
          </a:ln>
          <a:extLst>
            <a:ext uri="{909E8E84-426E-40DD-AFC4-6F175D3DCCD1}">
              <a14:hiddenFill xmlns:a14="http://schemas.microsoft.com/office/drawing/2010/main">
                <a:noFill/>
              </a14:hiddenFill>
            </a:ext>
          </a:extLst>
        </p:spPr>
        <p:txBody>
          <a:bodyPr/>
          <a:lstStyle/>
          <a:p>
            <a:endParaRPr lang="en-US"/>
          </a:p>
        </p:txBody>
      </p:sp>
      <p:sp>
        <p:nvSpPr>
          <p:cNvPr id="43088" name="AutoShape 124"/>
          <p:cNvSpPr>
            <a:spLocks noChangeArrowheads="1"/>
          </p:cNvSpPr>
          <p:nvPr/>
        </p:nvSpPr>
        <p:spPr bwMode="auto">
          <a:xfrm>
            <a:off x="1960563" y="4211638"/>
            <a:ext cx="152400" cy="228600"/>
          </a:xfrm>
          <a:prstGeom prst="triangle">
            <a:avLst>
              <a:gd name="adj" fmla="val 50000"/>
            </a:avLst>
          </a:prstGeom>
          <a:solidFill>
            <a:schemeClr val="accent1"/>
          </a:solidFill>
          <a:ln w="12700">
            <a:solidFill>
              <a:schemeClr val="tx1"/>
            </a:solidFill>
            <a:miter lim="800000"/>
            <a:headEnd type="none" w="sm" len="sm"/>
            <a:tailEnd type="none" w="sm" len="sm"/>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3089" name="Rectangle 125"/>
          <p:cNvSpPr>
            <a:spLocks noChangeArrowheads="1"/>
          </p:cNvSpPr>
          <p:nvPr/>
        </p:nvSpPr>
        <p:spPr bwMode="auto">
          <a:xfrm>
            <a:off x="1731963" y="4451350"/>
            <a:ext cx="5207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t>RFP Rel </a:t>
            </a:r>
          </a:p>
        </p:txBody>
      </p:sp>
      <p:sp>
        <p:nvSpPr>
          <p:cNvPr id="43090" name="AutoShape 127"/>
          <p:cNvSpPr>
            <a:spLocks noChangeArrowheads="1"/>
          </p:cNvSpPr>
          <p:nvPr/>
        </p:nvSpPr>
        <p:spPr bwMode="auto">
          <a:xfrm>
            <a:off x="8807450" y="3733800"/>
            <a:ext cx="152400" cy="152400"/>
          </a:xfrm>
          <a:prstGeom prst="triangle">
            <a:avLst>
              <a:gd name="adj" fmla="val 50000"/>
            </a:avLst>
          </a:prstGeom>
          <a:solidFill>
            <a:schemeClr val="accent1"/>
          </a:solidFill>
          <a:ln w="12700">
            <a:solidFill>
              <a:schemeClr val="tx1"/>
            </a:solidFill>
            <a:miter lim="800000"/>
            <a:headEnd type="none" w="sm" len="sm"/>
            <a:tailEnd type="none" w="sm" len="sm"/>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grpSp>
        <p:nvGrpSpPr>
          <p:cNvPr id="43091" name="Group 128"/>
          <p:cNvGrpSpPr>
            <a:grpSpLocks/>
          </p:cNvGrpSpPr>
          <p:nvPr/>
        </p:nvGrpSpPr>
        <p:grpSpPr bwMode="auto">
          <a:xfrm>
            <a:off x="1828800" y="5486400"/>
            <a:ext cx="144463" cy="146050"/>
            <a:chOff x="4101" y="1125"/>
            <a:chExt cx="90" cy="81"/>
          </a:xfrm>
        </p:grpSpPr>
        <p:grpSp>
          <p:nvGrpSpPr>
            <p:cNvPr id="43124" name="Group 129"/>
            <p:cNvGrpSpPr>
              <a:grpSpLocks/>
            </p:cNvGrpSpPr>
            <p:nvPr/>
          </p:nvGrpSpPr>
          <p:grpSpPr bwMode="auto">
            <a:xfrm>
              <a:off x="4106" y="1127"/>
              <a:ext cx="81" cy="74"/>
              <a:chOff x="3576" y="1067"/>
              <a:chExt cx="81" cy="74"/>
            </a:xfrm>
          </p:grpSpPr>
          <p:sp>
            <p:nvSpPr>
              <p:cNvPr id="43126" name="Oval 130"/>
              <p:cNvSpPr>
                <a:spLocks noChangeArrowheads="1"/>
              </p:cNvSpPr>
              <p:nvPr/>
            </p:nvSpPr>
            <p:spPr bwMode="auto">
              <a:xfrm>
                <a:off x="3576" y="1067"/>
                <a:ext cx="81" cy="74"/>
              </a:xfrm>
              <a:prstGeom prst="ellipse">
                <a:avLst/>
              </a:prstGeom>
              <a:noFill/>
              <a:ln w="11113">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3127" name="Freeform 131"/>
              <p:cNvSpPr>
                <a:spLocks/>
              </p:cNvSpPr>
              <p:nvPr/>
            </p:nvSpPr>
            <p:spPr bwMode="auto">
              <a:xfrm>
                <a:off x="3587" y="1085"/>
                <a:ext cx="59" cy="44"/>
              </a:xfrm>
              <a:custGeom>
                <a:avLst/>
                <a:gdLst>
                  <a:gd name="T0" fmla="*/ 14 w 59"/>
                  <a:gd name="T1" fmla="*/ 15 h 44"/>
                  <a:gd name="T2" fmla="*/ 0 w 59"/>
                  <a:gd name="T3" fmla="*/ 15 h 44"/>
                  <a:gd name="T4" fmla="*/ 29 w 59"/>
                  <a:gd name="T5" fmla="*/ 44 h 44"/>
                  <a:gd name="T6" fmla="*/ 59 w 59"/>
                  <a:gd name="T7" fmla="*/ 15 h 44"/>
                  <a:gd name="T8" fmla="*/ 44 w 59"/>
                  <a:gd name="T9" fmla="*/ 15 h 44"/>
                  <a:gd name="T10" fmla="*/ 44 w 59"/>
                  <a:gd name="T11" fmla="*/ 0 h 44"/>
                  <a:gd name="T12" fmla="*/ 14 w 59"/>
                  <a:gd name="T13" fmla="*/ 0 h 44"/>
                  <a:gd name="T14" fmla="*/ 14 w 59"/>
                  <a:gd name="T15" fmla="*/ 15 h 44"/>
                  <a:gd name="T16" fmla="*/ 0 60000 65536"/>
                  <a:gd name="T17" fmla="*/ 0 60000 65536"/>
                  <a:gd name="T18" fmla="*/ 0 60000 65536"/>
                  <a:gd name="T19" fmla="*/ 0 60000 65536"/>
                  <a:gd name="T20" fmla="*/ 0 60000 65536"/>
                  <a:gd name="T21" fmla="*/ 0 60000 65536"/>
                  <a:gd name="T22" fmla="*/ 0 60000 65536"/>
                  <a:gd name="T23" fmla="*/ 0 60000 65536"/>
                  <a:gd name="T24" fmla="*/ 0 w 59"/>
                  <a:gd name="T25" fmla="*/ 0 h 44"/>
                  <a:gd name="T26" fmla="*/ 59 w 59"/>
                  <a:gd name="T27" fmla="*/ 44 h 4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9" h="44">
                    <a:moveTo>
                      <a:pt x="14" y="15"/>
                    </a:moveTo>
                    <a:lnTo>
                      <a:pt x="0" y="15"/>
                    </a:lnTo>
                    <a:lnTo>
                      <a:pt x="29" y="44"/>
                    </a:lnTo>
                    <a:lnTo>
                      <a:pt x="59" y="15"/>
                    </a:lnTo>
                    <a:lnTo>
                      <a:pt x="44" y="15"/>
                    </a:lnTo>
                    <a:lnTo>
                      <a:pt x="44" y="0"/>
                    </a:lnTo>
                    <a:lnTo>
                      <a:pt x="14" y="0"/>
                    </a:lnTo>
                    <a:lnTo>
                      <a:pt x="14" y="15"/>
                    </a:lnTo>
                  </a:path>
                </a:pathLst>
              </a:custGeom>
              <a:noFill/>
              <a:ln w="11113">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43125" name="Rectangle 132"/>
            <p:cNvSpPr>
              <a:spLocks noChangeArrowheads="1"/>
            </p:cNvSpPr>
            <p:nvPr/>
          </p:nvSpPr>
          <p:spPr bwMode="auto">
            <a:xfrm>
              <a:off x="4101" y="1125"/>
              <a:ext cx="90" cy="81"/>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lIns="90488" tIns="44450" rIns="90488" bIns="44450" anchor="ct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grpSp>
      <p:sp>
        <p:nvSpPr>
          <p:cNvPr id="43092" name="Rectangle 133"/>
          <p:cNvSpPr>
            <a:spLocks noChangeArrowheads="1"/>
          </p:cNvSpPr>
          <p:nvPr/>
        </p:nvSpPr>
        <p:spPr bwMode="auto">
          <a:xfrm>
            <a:off x="1676400" y="5638800"/>
            <a:ext cx="369888"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t>DSOR</a:t>
            </a:r>
          </a:p>
        </p:txBody>
      </p:sp>
      <p:sp>
        <p:nvSpPr>
          <p:cNvPr id="43093" name="Rectangle 136"/>
          <p:cNvSpPr>
            <a:spLocks noChangeArrowheads="1"/>
          </p:cNvSpPr>
          <p:nvPr/>
        </p:nvSpPr>
        <p:spPr bwMode="auto">
          <a:xfrm>
            <a:off x="76200" y="5486400"/>
            <a:ext cx="6699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200"/>
              <a:t>Logistics</a:t>
            </a:r>
          </a:p>
        </p:txBody>
      </p:sp>
      <p:sp>
        <p:nvSpPr>
          <p:cNvPr id="43094" name="AutoShape 124"/>
          <p:cNvSpPr>
            <a:spLocks noChangeArrowheads="1"/>
          </p:cNvSpPr>
          <p:nvPr/>
        </p:nvSpPr>
        <p:spPr bwMode="auto">
          <a:xfrm>
            <a:off x="2524125" y="4735513"/>
            <a:ext cx="152400" cy="228600"/>
          </a:xfrm>
          <a:prstGeom prst="triangle">
            <a:avLst>
              <a:gd name="adj" fmla="val 50000"/>
            </a:avLst>
          </a:prstGeom>
          <a:solidFill>
            <a:schemeClr val="accent1"/>
          </a:solidFill>
          <a:ln w="12700">
            <a:solidFill>
              <a:schemeClr val="tx1"/>
            </a:solidFill>
            <a:miter lim="800000"/>
            <a:headEnd type="none" w="sm" len="sm"/>
            <a:tailEnd type="none" w="sm" len="sm"/>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3095" name="Rectangle 125"/>
          <p:cNvSpPr>
            <a:spLocks noChangeArrowheads="1"/>
          </p:cNvSpPr>
          <p:nvPr/>
        </p:nvSpPr>
        <p:spPr bwMode="auto">
          <a:xfrm>
            <a:off x="2468563" y="5008563"/>
            <a:ext cx="271462"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t>PDR</a:t>
            </a:r>
          </a:p>
        </p:txBody>
      </p:sp>
      <p:sp>
        <p:nvSpPr>
          <p:cNvPr id="43096" name="AutoShape 124"/>
          <p:cNvSpPr>
            <a:spLocks noChangeArrowheads="1"/>
          </p:cNvSpPr>
          <p:nvPr/>
        </p:nvSpPr>
        <p:spPr bwMode="auto">
          <a:xfrm>
            <a:off x="3027363" y="5006975"/>
            <a:ext cx="152400" cy="228600"/>
          </a:xfrm>
          <a:prstGeom prst="triangle">
            <a:avLst>
              <a:gd name="adj" fmla="val 50000"/>
            </a:avLst>
          </a:prstGeom>
          <a:solidFill>
            <a:schemeClr val="accent1"/>
          </a:solidFill>
          <a:ln w="12700">
            <a:solidFill>
              <a:schemeClr val="tx1"/>
            </a:solidFill>
            <a:miter lim="800000"/>
            <a:headEnd type="none" w="sm" len="sm"/>
            <a:tailEnd type="none" w="sm" len="sm"/>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3097" name="Rectangle 125"/>
          <p:cNvSpPr>
            <a:spLocks noChangeArrowheads="1"/>
          </p:cNvSpPr>
          <p:nvPr/>
        </p:nvSpPr>
        <p:spPr bwMode="auto">
          <a:xfrm>
            <a:off x="2971800" y="5235575"/>
            <a:ext cx="220663"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t>IBR</a:t>
            </a:r>
          </a:p>
        </p:txBody>
      </p:sp>
      <p:grpSp>
        <p:nvGrpSpPr>
          <p:cNvPr id="43098" name="Group 128"/>
          <p:cNvGrpSpPr>
            <a:grpSpLocks/>
          </p:cNvGrpSpPr>
          <p:nvPr/>
        </p:nvGrpSpPr>
        <p:grpSpPr bwMode="auto">
          <a:xfrm>
            <a:off x="2960688" y="5484813"/>
            <a:ext cx="144462" cy="146050"/>
            <a:chOff x="4101" y="1125"/>
            <a:chExt cx="90" cy="81"/>
          </a:xfrm>
        </p:grpSpPr>
        <p:grpSp>
          <p:nvGrpSpPr>
            <p:cNvPr id="43120" name="Group 129"/>
            <p:cNvGrpSpPr>
              <a:grpSpLocks/>
            </p:cNvGrpSpPr>
            <p:nvPr/>
          </p:nvGrpSpPr>
          <p:grpSpPr bwMode="auto">
            <a:xfrm>
              <a:off x="4106" y="1127"/>
              <a:ext cx="81" cy="74"/>
              <a:chOff x="3576" y="1067"/>
              <a:chExt cx="81" cy="74"/>
            </a:xfrm>
          </p:grpSpPr>
          <p:sp>
            <p:nvSpPr>
              <p:cNvPr id="43122" name="Oval 130"/>
              <p:cNvSpPr>
                <a:spLocks noChangeArrowheads="1"/>
              </p:cNvSpPr>
              <p:nvPr/>
            </p:nvSpPr>
            <p:spPr bwMode="auto">
              <a:xfrm>
                <a:off x="3576" y="1067"/>
                <a:ext cx="81" cy="74"/>
              </a:xfrm>
              <a:prstGeom prst="ellipse">
                <a:avLst/>
              </a:prstGeom>
              <a:noFill/>
              <a:ln w="11113">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3123" name="Freeform 131"/>
              <p:cNvSpPr>
                <a:spLocks/>
              </p:cNvSpPr>
              <p:nvPr/>
            </p:nvSpPr>
            <p:spPr bwMode="auto">
              <a:xfrm>
                <a:off x="3587" y="1085"/>
                <a:ext cx="59" cy="44"/>
              </a:xfrm>
              <a:custGeom>
                <a:avLst/>
                <a:gdLst>
                  <a:gd name="T0" fmla="*/ 14 w 59"/>
                  <a:gd name="T1" fmla="*/ 15 h 44"/>
                  <a:gd name="T2" fmla="*/ 0 w 59"/>
                  <a:gd name="T3" fmla="*/ 15 h 44"/>
                  <a:gd name="T4" fmla="*/ 29 w 59"/>
                  <a:gd name="T5" fmla="*/ 44 h 44"/>
                  <a:gd name="T6" fmla="*/ 59 w 59"/>
                  <a:gd name="T7" fmla="*/ 15 h 44"/>
                  <a:gd name="T8" fmla="*/ 44 w 59"/>
                  <a:gd name="T9" fmla="*/ 15 h 44"/>
                  <a:gd name="T10" fmla="*/ 44 w 59"/>
                  <a:gd name="T11" fmla="*/ 0 h 44"/>
                  <a:gd name="T12" fmla="*/ 14 w 59"/>
                  <a:gd name="T13" fmla="*/ 0 h 44"/>
                  <a:gd name="T14" fmla="*/ 14 w 59"/>
                  <a:gd name="T15" fmla="*/ 15 h 44"/>
                  <a:gd name="T16" fmla="*/ 0 60000 65536"/>
                  <a:gd name="T17" fmla="*/ 0 60000 65536"/>
                  <a:gd name="T18" fmla="*/ 0 60000 65536"/>
                  <a:gd name="T19" fmla="*/ 0 60000 65536"/>
                  <a:gd name="T20" fmla="*/ 0 60000 65536"/>
                  <a:gd name="T21" fmla="*/ 0 60000 65536"/>
                  <a:gd name="T22" fmla="*/ 0 60000 65536"/>
                  <a:gd name="T23" fmla="*/ 0 60000 65536"/>
                  <a:gd name="T24" fmla="*/ 0 w 59"/>
                  <a:gd name="T25" fmla="*/ 0 h 44"/>
                  <a:gd name="T26" fmla="*/ 59 w 59"/>
                  <a:gd name="T27" fmla="*/ 44 h 4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9" h="44">
                    <a:moveTo>
                      <a:pt x="14" y="15"/>
                    </a:moveTo>
                    <a:lnTo>
                      <a:pt x="0" y="15"/>
                    </a:lnTo>
                    <a:lnTo>
                      <a:pt x="29" y="44"/>
                    </a:lnTo>
                    <a:lnTo>
                      <a:pt x="59" y="15"/>
                    </a:lnTo>
                    <a:lnTo>
                      <a:pt x="44" y="15"/>
                    </a:lnTo>
                    <a:lnTo>
                      <a:pt x="44" y="0"/>
                    </a:lnTo>
                    <a:lnTo>
                      <a:pt x="14" y="0"/>
                    </a:lnTo>
                    <a:lnTo>
                      <a:pt x="14" y="15"/>
                    </a:lnTo>
                  </a:path>
                </a:pathLst>
              </a:custGeom>
              <a:noFill/>
              <a:ln w="11113">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43121" name="Rectangle 132"/>
            <p:cNvSpPr>
              <a:spLocks noChangeArrowheads="1"/>
            </p:cNvSpPr>
            <p:nvPr/>
          </p:nvSpPr>
          <p:spPr bwMode="auto">
            <a:xfrm>
              <a:off x="4101" y="1125"/>
              <a:ext cx="90" cy="81"/>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lIns="90488" tIns="44450" rIns="90488" bIns="44450" anchor="ct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grpSp>
      <p:sp>
        <p:nvSpPr>
          <p:cNvPr id="43099" name="Rectangle 133"/>
          <p:cNvSpPr>
            <a:spLocks noChangeArrowheads="1"/>
          </p:cNvSpPr>
          <p:nvPr/>
        </p:nvSpPr>
        <p:spPr bwMode="auto">
          <a:xfrm>
            <a:off x="2843213" y="5637213"/>
            <a:ext cx="795337"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t>ED Guidance</a:t>
            </a:r>
          </a:p>
        </p:txBody>
      </p:sp>
      <p:grpSp>
        <p:nvGrpSpPr>
          <p:cNvPr id="43100" name="Group 128"/>
          <p:cNvGrpSpPr>
            <a:grpSpLocks/>
          </p:cNvGrpSpPr>
          <p:nvPr/>
        </p:nvGrpSpPr>
        <p:grpSpPr bwMode="auto">
          <a:xfrm>
            <a:off x="8620125" y="5435600"/>
            <a:ext cx="144463" cy="146050"/>
            <a:chOff x="4101" y="1125"/>
            <a:chExt cx="90" cy="81"/>
          </a:xfrm>
        </p:grpSpPr>
        <p:grpSp>
          <p:nvGrpSpPr>
            <p:cNvPr id="43116" name="Group 129"/>
            <p:cNvGrpSpPr>
              <a:grpSpLocks/>
            </p:cNvGrpSpPr>
            <p:nvPr/>
          </p:nvGrpSpPr>
          <p:grpSpPr bwMode="auto">
            <a:xfrm>
              <a:off x="4106" y="1127"/>
              <a:ext cx="81" cy="74"/>
              <a:chOff x="3576" y="1067"/>
              <a:chExt cx="81" cy="74"/>
            </a:xfrm>
          </p:grpSpPr>
          <p:sp>
            <p:nvSpPr>
              <p:cNvPr id="43118" name="Oval 130"/>
              <p:cNvSpPr>
                <a:spLocks noChangeArrowheads="1"/>
              </p:cNvSpPr>
              <p:nvPr/>
            </p:nvSpPr>
            <p:spPr bwMode="auto">
              <a:xfrm>
                <a:off x="3576" y="1067"/>
                <a:ext cx="81" cy="74"/>
              </a:xfrm>
              <a:prstGeom prst="ellipse">
                <a:avLst/>
              </a:prstGeom>
              <a:noFill/>
              <a:ln w="11113">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3119" name="Freeform 131"/>
              <p:cNvSpPr>
                <a:spLocks/>
              </p:cNvSpPr>
              <p:nvPr/>
            </p:nvSpPr>
            <p:spPr bwMode="auto">
              <a:xfrm>
                <a:off x="3587" y="1085"/>
                <a:ext cx="59" cy="44"/>
              </a:xfrm>
              <a:custGeom>
                <a:avLst/>
                <a:gdLst>
                  <a:gd name="T0" fmla="*/ 14 w 59"/>
                  <a:gd name="T1" fmla="*/ 15 h 44"/>
                  <a:gd name="T2" fmla="*/ 0 w 59"/>
                  <a:gd name="T3" fmla="*/ 15 h 44"/>
                  <a:gd name="T4" fmla="*/ 29 w 59"/>
                  <a:gd name="T5" fmla="*/ 44 h 44"/>
                  <a:gd name="T6" fmla="*/ 59 w 59"/>
                  <a:gd name="T7" fmla="*/ 15 h 44"/>
                  <a:gd name="T8" fmla="*/ 44 w 59"/>
                  <a:gd name="T9" fmla="*/ 15 h 44"/>
                  <a:gd name="T10" fmla="*/ 44 w 59"/>
                  <a:gd name="T11" fmla="*/ 0 h 44"/>
                  <a:gd name="T12" fmla="*/ 14 w 59"/>
                  <a:gd name="T13" fmla="*/ 0 h 44"/>
                  <a:gd name="T14" fmla="*/ 14 w 59"/>
                  <a:gd name="T15" fmla="*/ 15 h 44"/>
                  <a:gd name="T16" fmla="*/ 0 60000 65536"/>
                  <a:gd name="T17" fmla="*/ 0 60000 65536"/>
                  <a:gd name="T18" fmla="*/ 0 60000 65536"/>
                  <a:gd name="T19" fmla="*/ 0 60000 65536"/>
                  <a:gd name="T20" fmla="*/ 0 60000 65536"/>
                  <a:gd name="T21" fmla="*/ 0 60000 65536"/>
                  <a:gd name="T22" fmla="*/ 0 60000 65536"/>
                  <a:gd name="T23" fmla="*/ 0 60000 65536"/>
                  <a:gd name="T24" fmla="*/ 0 w 59"/>
                  <a:gd name="T25" fmla="*/ 0 h 44"/>
                  <a:gd name="T26" fmla="*/ 59 w 59"/>
                  <a:gd name="T27" fmla="*/ 44 h 4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9" h="44">
                    <a:moveTo>
                      <a:pt x="14" y="15"/>
                    </a:moveTo>
                    <a:lnTo>
                      <a:pt x="0" y="15"/>
                    </a:lnTo>
                    <a:lnTo>
                      <a:pt x="29" y="44"/>
                    </a:lnTo>
                    <a:lnTo>
                      <a:pt x="59" y="15"/>
                    </a:lnTo>
                    <a:lnTo>
                      <a:pt x="44" y="15"/>
                    </a:lnTo>
                    <a:lnTo>
                      <a:pt x="44" y="0"/>
                    </a:lnTo>
                    <a:lnTo>
                      <a:pt x="14" y="0"/>
                    </a:lnTo>
                    <a:lnTo>
                      <a:pt x="14" y="15"/>
                    </a:lnTo>
                  </a:path>
                </a:pathLst>
              </a:custGeom>
              <a:noFill/>
              <a:ln w="11113">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43117" name="Rectangle 132"/>
            <p:cNvSpPr>
              <a:spLocks noChangeArrowheads="1"/>
            </p:cNvSpPr>
            <p:nvPr/>
          </p:nvSpPr>
          <p:spPr bwMode="auto">
            <a:xfrm>
              <a:off x="4101" y="1125"/>
              <a:ext cx="90" cy="81"/>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lIns="90488" tIns="44450" rIns="90488" bIns="44450" anchor="ct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grpSp>
      <p:sp>
        <p:nvSpPr>
          <p:cNvPr id="43101" name="Rectangle 133"/>
          <p:cNvSpPr>
            <a:spLocks noChangeArrowheads="1"/>
          </p:cNvSpPr>
          <p:nvPr/>
        </p:nvSpPr>
        <p:spPr bwMode="auto">
          <a:xfrm>
            <a:off x="8348663" y="5588000"/>
            <a:ext cx="65405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t>Depot</a:t>
            </a:r>
          </a:p>
          <a:p>
            <a:pPr algn="ctr">
              <a:spcBef>
                <a:spcPct val="0"/>
              </a:spcBef>
              <a:buClrTx/>
              <a:buSzTx/>
              <a:buFontTx/>
              <a:buNone/>
            </a:pPr>
            <a:r>
              <a:rPr lang="en-US" altLang="en-US" sz="1000"/>
              <a:t> Activation</a:t>
            </a:r>
          </a:p>
        </p:txBody>
      </p:sp>
      <p:sp>
        <p:nvSpPr>
          <p:cNvPr id="43103" name="Rectangle 9"/>
          <p:cNvSpPr>
            <a:spLocks noChangeArrowheads="1"/>
          </p:cNvSpPr>
          <p:nvPr/>
        </p:nvSpPr>
        <p:spPr bwMode="auto">
          <a:xfrm>
            <a:off x="63500" y="4241800"/>
            <a:ext cx="9937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100"/>
              <a:t>Major Contract</a:t>
            </a:r>
          </a:p>
          <a:p>
            <a:pPr algn="ctr">
              <a:spcBef>
                <a:spcPct val="0"/>
              </a:spcBef>
              <a:buClrTx/>
              <a:buSzTx/>
              <a:buFontTx/>
              <a:buNone/>
            </a:pPr>
            <a:r>
              <a:rPr lang="en-US" altLang="en-US" sz="1100"/>
              <a:t>Events</a:t>
            </a:r>
          </a:p>
        </p:txBody>
      </p:sp>
      <p:sp>
        <p:nvSpPr>
          <p:cNvPr id="43104" name="AutoShape 124"/>
          <p:cNvSpPr>
            <a:spLocks noChangeArrowheads="1"/>
          </p:cNvSpPr>
          <p:nvPr/>
        </p:nvSpPr>
        <p:spPr bwMode="auto">
          <a:xfrm>
            <a:off x="2300288" y="4219575"/>
            <a:ext cx="152400" cy="228600"/>
          </a:xfrm>
          <a:prstGeom prst="triangle">
            <a:avLst>
              <a:gd name="adj" fmla="val 50000"/>
            </a:avLst>
          </a:prstGeom>
          <a:solidFill>
            <a:schemeClr val="accent1"/>
          </a:solidFill>
          <a:ln w="12700">
            <a:solidFill>
              <a:schemeClr val="tx1"/>
            </a:solidFill>
            <a:miter lim="800000"/>
            <a:headEnd type="none" w="sm" len="sm"/>
            <a:tailEnd type="none" w="sm" len="sm"/>
          </a:ln>
        </p:spPr>
        <p:txBody>
          <a:bodyPr wrap="none" anchor="ct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3105" name="Rectangle 125"/>
          <p:cNvSpPr>
            <a:spLocks noChangeArrowheads="1"/>
          </p:cNvSpPr>
          <p:nvPr/>
        </p:nvSpPr>
        <p:spPr bwMode="auto">
          <a:xfrm>
            <a:off x="2341563" y="4459288"/>
            <a:ext cx="185737"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t>CA</a:t>
            </a:r>
          </a:p>
        </p:txBody>
      </p:sp>
      <p:grpSp>
        <p:nvGrpSpPr>
          <p:cNvPr id="43106" name="Group 111"/>
          <p:cNvGrpSpPr>
            <a:grpSpLocks/>
          </p:cNvGrpSpPr>
          <p:nvPr/>
        </p:nvGrpSpPr>
        <p:grpSpPr bwMode="auto">
          <a:xfrm>
            <a:off x="2006600" y="2514600"/>
            <a:ext cx="144463" cy="146050"/>
            <a:chOff x="4101" y="1125"/>
            <a:chExt cx="90" cy="81"/>
          </a:xfrm>
        </p:grpSpPr>
        <p:grpSp>
          <p:nvGrpSpPr>
            <p:cNvPr id="43112" name="Group 112"/>
            <p:cNvGrpSpPr>
              <a:grpSpLocks/>
            </p:cNvGrpSpPr>
            <p:nvPr/>
          </p:nvGrpSpPr>
          <p:grpSpPr bwMode="auto">
            <a:xfrm>
              <a:off x="4106" y="1127"/>
              <a:ext cx="81" cy="74"/>
              <a:chOff x="3576" y="1067"/>
              <a:chExt cx="81" cy="74"/>
            </a:xfrm>
          </p:grpSpPr>
          <p:sp>
            <p:nvSpPr>
              <p:cNvPr id="43114" name="Oval 113"/>
              <p:cNvSpPr>
                <a:spLocks noChangeArrowheads="1"/>
              </p:cNvSpPr>
              <p:nvPr/>
            </p:nvSpPr>
            <p:spPr bwMode="auto">
              <a:xfrm>
                <a:off x="3576" y="1067"/>
                <a:ext cx="81" cy="74"/>
              </a:xfrm>
              <a:prstGeom prst="ellipse">
                <a:avLst/>
              </a:pr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sp>
            <p:nvSpPr>
              <p:cNvPr id="43115" name="Freeform 114"/>
              <p:cNvSpPr>
                <a:spLocks/>
              </p:cNvSpPr>
              <p:nvPr/>
            </p:nvSpPr>
            <p:spPr bwMode="auto">
              <a:xfrm>
                <a:off x="3587" y="1085"/>
                <a:ext cx="59" cy="44"/>
              </a:xfrm>
              <a:custGeom>
                <a:avLst/>
                <a:gdLst>
                  <a:gd name="T0" fmla="*/ 14 w 59"/>
                  <a:gd name="T1" fmla="*/ 15 h 44"/>
                  <a:gd name="T2" fmla="*/ 0 w 59"/>
                  <a:gd name="T3" fmla="*/ 15 h 44"/>
                  <a:gd name="T4" fmla="*/ 29 w 59"/>
                  <a:gd name="T5" fmla="*/ 44 h 44"/>
                  <a:gd name="T6" fmla="*/ 59 w 59"/>
                  <a:gd name="T7" fmla="*/ 15 h 44"/>
                  <a:gd name="T8" fmla="*/ 44 w 59"/>
                  <a:gd name="T9" fmla="*/ 15 h 44"/>
                  <a:gd name="T10" fmla="*/ 44 w 59"/>
                  <a:gd name="T11" fmla="*/ 0 h 44"/>
                  <a:gd name="T12" fmla="*/ 14 w 59"/>
                  <a:gd name="T13" fmla="*/ 0 h 44"/>
                  <a:gd name="T14" fmla="*/ 14 w 59"/>
                  <a:gd name="T15" fmla="*/ 15 h 44"/>
                  <a:gd name="T16" fmla="*/ 0 60000 65536"/>
                  <a:gd name="T17" fmla="*/ 0 60000 65536"/>
                  <a:gd name="T18" fmla="*/ 0 60000 65536"/>
                  <a:gd name="T19" fmla="*/ 0 60000 65536"/>
                  <a:gd name="T20" fmla="*/ 0 60000 65536"/>
                  <a:gd name="T21" fmla="*/ 0 60000 65536"/>
                  <a:gd name="T22" fmla="*/ 0 60000 65536"/>
                  <a:gd name="T23" fmla="*/ 0 60000 65536"/>
                  <a:gd name="T24" fmla="*/ 0 w 59"/>
                  <a:gd name="T25" fmla="*/ 0 h 44"/>
                  <a:gd name="T26" fmla="*/ 59 w 59"/>
                  <a:gd name="T27" fmla="*/ 44 h 4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9" h="44">
                    <a:moveTo>
                      <a:pt x="14" y="15"/>
                    </a:moveTo>
                    <a:lnTo>
                      <a:pt x="0" y="15"/>
                    </a:lnTo>
                    <a:lnTo>
                      <a:pt x="29" y="44"/>
                    </a:lnTo>
                    <a:lnTo>
                      <a:pt x="59" y="15"/>
                    </a:lnTo>
                    <a:lnTo>
                      <a:pt x="44" y="15"/>
                    </a:lnTo>
                    <a:lnTo>
                      <a:pt x="44" y="0"/>
                    </a:lnTo>
                    <a:lnTo>
                      <a:pt x="14" y="0"/>
                    </a:lnTo>
                    <a:lnTo>
                      <a:pt x="14" y="15"/>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43113" name="Rectangle 115"/>
            <p:cNvSpPr>
              <a:spLocks noChangeArrowheads="1"/>
            </p:cNvSpPr>
            <p:nvPr/>
          </p:nvSpPr>
          <p:spPr bwMode="auto">
            <a:xfrm>
              <a:off x="4101" y="1125"/>
              <a:ext cx="90" cy="8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0488" tIns="44450" rIns="90488" bIns="44450" anchor="ct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endParaRPr lang="en-US" altLang="en-US" sz="1400" b="0"/>
            </a:p>
          </p:txBody>
        </p:sp>
      </p:grpSp>
      <p:sp>
        <p:nvSpPr>
          <p:cNvPr id="43107" name="Rectangle 116"/>
          <p:cNvSpPr>
            <a:spLocks noChangeArrowheads="1"/>
          </p:cNvSpPr>
          <p:nvPr/>
        </p:nvSpPr>
        <p:spPr bwMode="auto">
          <a:xfrm>
            <a:off x="1793875" y="2228850"/>
            <a:ext cx="11303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000"/>
              <a:t>Development RFP </a:t>
            </a:r>
          </a:p>
          <a:p>
            <a:pPr algn="ctr">
              <a:spcBef>
                <a:spcPct val="0"/>
              </a:spcBef>
              <a:buClrTx/>
              <a:buSzTx/>
              <a:buFontTx/>
              <a:buNone/>
            </a:pPr>
            <a:r>
              <a:rPr lang="en-US" altLang="en-US" sz="1000"/>
              <a:t>Review</a:t>
            </a:r>
          </a:p>
        </p:txBody>
      </p:sp>
      <p:sp>
        <p:nvSpPr>
          <p:cNvPr id="43108" name="TextBox 163"/>
          <p:cNvSpPr txBox="1">
            <a:spLocks noChangeArrowheads="1"/>
          </p:cNvSpPr>
          <p:nvPr/>
        </p:nvSpPr>
        <p:spPr bwMode="auto">
          <a:xfrm>
            <a:off x="1495425" y="1216025"/>
            <a:ext cx="11715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200" i="1">
                <a:solidFill>
                  <a:srgbClr val="FF0000"/>
                </a:solidFill>
                <a:latin typeface="Tahoma" panose="020B0604030504040204" pitchFamily="34" charset="0"/>
                <a:cs typeface="Tahoma" panose="020B0604030504040204" pitchFamily="34" charset="0"/>
              </a:rPr>
              <a:t>Time Now</a:t>
            </a:r>
          </a:p>
        </p:txBody>
      </p:sp>
      <p:sp>
        <p:nvSpPr>
          <p:cNvPr id="43109" name="Line 276"/>
          <p:cNvSpPr>
            <a:spLocks noChangeShapeType="1"/>
          </p:cNvSpPr>
          <p:nvPr/>
        </p:nvSpPr>
        <p:spPr bwMode="auto">
          <a:xfrm>
            <a:off x="1971675" y="1370013"/>
            <a:ext cx="34925" cy="5183187"/>
          </a:xfrm>
          <a:prstGeom prst="line">
            <a:avLst/>
          </a:prstGeom>
          <a:noFill/>
          <a:ln w="12700">
            <a:solidFill>
              <a:srgbClr val="FF0000"/>
            </a:solidFill>
            <a:prstDash val="dash"/>
            <a:round/>
            <a:headEnd/>
            <a:tailEnd type="none" w="med" len="sm"/>
          </a:ln>
          <a:extLst>
            <a:ext uri="{909E8E84-426E-40DD-AFC4-6F175D3DCCD1}">
              <a14:hiddenFill xmlns:a14="http://schemas.microsoft.com/office/drawing/2010/main">
                <a:noFill/>
              </a14:hiddenFill>
            </a:ext>
          </a:extLst>
        </p:spPr>
        <p:txBody>
          <a:bodyPr/>
          <a:lstStyle/>
          <a:p>
            <a:endParaRPr lang="en-US"/>
          </a:p>
        </p:txBody>
      </p:sp>
      <p:sp>
        <p:nvSpPr>
          <p:cNvPr id="43110" name="TextBox 27"/>
          <p:cNvSpPr txBox="1">
            <a:spLocks noChangeArrowheads="1"/>
          </p:cNvSpPr>
          <p:nvPr/>
        </p:nvSpPr>
        <p:spPr bwMode="auto">
          <a:xfrm>
            <a:off x="3585343" y="6400800"/>
            <a:ext cx="1778051" cy="307777"/>
          </a:xfrm>
          <a:prstGeom prst="rect">
            <a:avLst/>
          </a:prstGeom>
          <a:solidFill>
            <a:srgbClr val="FFFF00"/>
          </a:solidFill>
          <a:ln w="9525">
            <a:solidFill>
              <a:schemeClr val="tx1"/>
            </a:solidFill>
            <a:miter lim="800000"/>
            <a:headEnd/>
            <a:tailEnd/>
          </a:ln>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b="0" dirty="0"/>
              <a:t>Identify Critical Path</a:t>
            </a:r>
          </a:p>
        </p:txBody>
      </p:sp>
      <p:sp>
        <p:nvSpPr>
          <p:cNvPr id="165" name="TextBox 2"/>
          <p:cNvSpPr txBox="1">
            <a:spLocks noChangeArrowheads="1"/>
          </p:cNvSpPr>
          <p:nvPr/>
        </p:nvSpPr>
        <p:spPr bwMode="auto">
          <a:xfrm>
            <a:off x="3485584" y="962967"/>
            <a:ext cx="1829480" cy="461665"/>
          </a:xfrm>
          <a:prstGeom prst="rect">
            <a:avLst/>
          </a:prstGeom>
          <a:solidFill>
            <a:srgbClr val="99FFCC"/>
          </a:solidFill>
          <a:ln w="9525">
            <a:solidFill>
              <a:schemeClr val="tx1"/>
            </a:solidFill>
            <a:miter lim="800000"/>
            <a:headEnd/>
            <a:tailEnd/>
          </a:ln>
        </p:spPr>
        <p:txBody>
          <a:bodyPr wrap="squar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2400" dirty="0"/>
              <a:t>SAMPLE</a:t>
            </a:r>
          </a:p>
        </p:txBody>
      </p:sp>
      <p:sp>
        <p:nvSpPr>
          <p:cNvPr id="2" name="Slide Number Placeholder 1"/>
          <p:cNvSpPr>
            <a:spLocks noGrp="1"/>
          </p:cNvSpPr>
          <p:nvPr>
            <p:ph type="sldNum" sz="quarter" idx="11"/>
          </p:nvPr>
        </p:nvSpPr>
        <p:spPr/>
        <p:txBody>
          <a:bodyPr/>
          <a:lstStyle/>
          <a:p>
            <a:pPr>
              <a:defRPr/>
            </a:pPr>
            <a:fld id="{4150CED8-ECFF-4146-AE39-D06ED0197E85}" type="slidenum">
              <a:rPr lang="en-US" altLang="en-US" smtClean="0"/>
              <a:pPr>
                <a:defRPr/>
              </a:pPr>
              <a:t>5</a:t>
            </a:fld>
            <a:endParaRPr lang="en-US" altLang="en-US">
              <a:solidFill>
                <a:schemeClr val="bg2"/>
              </a:solidFill>
            </a:endParaRPr>
          </a:p>
        </p:txBody>
      </p:sp>
    </p:spTree>
  </p:cSld>
  <p:clrMapOvr>
    <a:masterClrMapping/>
  </p:clrMapOvr>
  <p:transition>
    <p:split orient="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1026"/>
          <p:cNvSpPr>
            <a:spLocks noGrp="1" noChangeArrowheads="1"/>
          </p:cNvSpPr>
          <p:nvPr>
            <p:ph type="title"/>
          </p:nvPr>
        </p:nvSpPr>
        <p:spPr/>
        <p:txBody>
          <a:bodyPr/>
          <a:lstStyle/>
          <a:p>
            <a:r>
              <a:rPr lang="en-US" altLang="en-US" sz="2800" dirty="0"/>
              <a:t>Schedule to Contract Award</a:t>
            </a:r>
          </a:p>
        </p:txBody>
      </p:sp>
      <p:sp>
        <p:nvSpPr>
          <p:cNvPr id="45060" name="Rectangle 1027"/>
          <p:cNvSpPr>
            <a:spLocks noChangeArrowheads="1"/>
          </p:cNvSpPr>
          <p:nvPr/>
        </p:nvSpPr>
        <p:spPr bwMode="auto">
          <a:xfrm>
            <a:off x="478536" y="1320772"/>
            <a:ext cx="8001000" cy="503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nSpc>
                <a:spcPct val="90000"/>
              </a:lnSpc>
              <a:spcBef>
                <a:spcPts val="600"/>
              </a:spcBef>
              <a:spcAft>
                <a:spcPct val="30000"/>
              </a:spcAft>
              <a:buFont typeface="Wingdings" panose="05000000000000000000" pitchFamily="2" charset="2"/>
              <a:buNone/>
            </a:pPr>
            <a:r>
              <a:rPr lang="en-US" altLang="en-US" sz="1200" dirty="0"/>
              <a:t>MARKET RESEARCH / RFI  SYNOPSIS		</a:t>
            </a:r>
            <a:r>
              <a:rPr lang="en-US" altLang="en-US" sz="1200" b="0" u="sng" dirty="0"/>
              <a:t>DATES	</a:t>
            </a:r>
          </a:p>
          <a:p>
            <a:pPr>
              <a:lnSpc>
                <a:spcPct val="90000"/>
              </a:lnSpc>
              <a:spcBef>
                <a:spcPts val="600"/>
              </a:spcBef>
              <a:spcAft>
                <a:spcPct val="30000"/>
              </a:spcAft>
              <a:buFont typeface="Wingdings" panose="05000000000000000000" pitchFamily="2" charset="2"/>
              <a:buNone/>
            </a:pPr>
            <a:r>
              <a:rPr lang="en-US" altLang="en-US" sz="1200" dirty="0"/>
              <a:t>ACQUISITION STRATEGY PANEL			</a:t>
            </a:r>
          </a:p>
          <a:p>
            <a:pPr>
              <a:lnSpc>
                <a:spcPct val="90000"/>
              </a:lnSpc>
              <a:spcBef>
                <a:spcPts val="600"/>
              </a:spcBef>
              <a:spcAft>
                <a:spcPct val="30000"/>
              </a:spcAft>
              <a:buFont typeface="Wingdings" panose="05000000000000000000" pitchFamily="2" charset="2"/>
              <a:buNone/>
            </a:pPr>
            <a:r>
              <a:rPr lang="en-US" altLang="en-US" sz="1200" dirty="0"/>
              <a:t>J&amp;A/ACQUISITION PLAN or LCMP (or ASR) APPROVAL		</a:t>
            </a:r>
          </a:p>
          <a:p>
            <a:pPr>
              <a:lnSpc>
                <a:spcPct val="90000"/>
              </a:lnSpc>
              <a:spcBef>
                <a:spcPts val="600"/>
              </a:spcBef>
              <a:spcAft>
                <a:spcPct val="30000"/>
              </a:spcAft>
              <a:buFont typeface="Wingdings" panose="05000000000000000000" pitchFamily="2" charset="2"/>
              <a:buNone/>
            </a:pPr>
            <a:r>
              <a:rPr lang="en-US" altLang="en-US" sz="1200" dirty="0"/>
              <a:t>DRAFT RFP RELEASE			</a:t>
            </a:r>
          </a:p>
          <a:p>
            <a:pPr>
              <a:lnSpc>
                <a:spcPct val="90000"/>
              </a:lnSpc>
              <a:spcBef>
                <a:spcPts val="600"/>
              </a:spcBef>
              <a:spcAft>
                <a:spcPct val="30000"/>
              </a:spcAft>
              <a:buFont typeface="Wingdings" panose="05000000000000000000" pitchFamily="2" charset="2"/>
              <a:buNone/>
            </a:pPr>
            <a:r>
              <a:rPr lang="en-US" altLang="en-US" sz="1200" dirty="0"/>
              <a:t>FEDBIZOPS [or other system used] SYNOPSIS OF FORMAL RFP			</a:t>
            </a:r>
          </a:p>
          <a:p>
            <a:pPr>
              <a:lnSpc>
                <a:spcPct val="90000"/>
              </a:lnSpc>
              <a:spcBef>
                <a:spcPts val="600"/>
              </a:spcBef>
              <a:spcAft>
                <a:spcPct val="30000"/>
              </a:spcAft>
              <a:buFont typeface="Wingdings" panose="05000000000000000000" pitchFamily="2" charset="2"/>
              <a:buNone/>
            </a:pPr>
            <a:r>
              <a:rPr lang="en-US" altLang="en-US" sz="1200" dirty="0"/>
              <a:t>PRESOLICITATION CONFERENCE (if Competitive)</a:t>
            </a:r>
          </a:p>
          <a:p>
            <a:pPr>
              <a:lnSpc>
                <a:spcPct val="90000"/>
              </a:lnSpc>
              <a:spcBef>
                <a:spcPts val="600"/>
              </a:spcBef>
              <a:spcAft>
                <a:spcPct val="30000"/>
              </a:spcAft>
              <a:buFont typeface="Wingdings" panose="05000000000000000000" pitchFamily="2" charset="2"/>
              <a:buNone/>
            </a:pPr>
            <a:r>
              <a:rPr lang="en-US" altLang="en-US" sz="1200" dirty="0"/>
              <a:t>PEER REVIEW			</a:t>
            </a:r>
          </a:p>
          <a:p>
            <a:pPr>
              <a:lnSpc>
                <a:spcPct val="90000"/>
              </a:lnSpc>
              <a:spcBef>
                <a:spcPts val="600"/>
              </a:spcBef>
              <a:spcAft>
                <a:spcPct val="30000"/>
              </a:spcAft>
              <a:buFont typeface="Wingdings" panose="05000000000000000000" pitchFamily="2" charset="2"/>
              <a:buNone/>
            </a:pPr>
            <a:r>
              <a:rPr lang="en-US" altLang="en-US" sz="1200" dirty="0"/>
              <a:t>RFP RELEASE			</a:t>
            </a:r>
          </a:p>
          <a:p>
            <a:pPr>
              <a:lnSpc>
                <a:spcPct val="90000"/>
              </a:lnSpc>
              <a:spcBef>
                <a:spcPts val="600"/>
              </a:spcBef>
              <a:spcAft>
                <a:spcPct val="30000"/>
              </a:spcAft>
              <a:buFont typeface="Wingdings" panose="05000000000000000000" pitchFamily="2" charset="2"/>
              <a:buNone/>
            </a:pPr>
            <a:r>
              <a:rPr lang="en-US" altLang="en-US" sz="1200" dirty="0"/>
              <a:t>PREPROPOSAL CONFERENCE (if Comp)			</a:t>
            </a:r>
          </a:p>
          <a:p>
            <a:pPr>
              <a:lnSpc>
                <a:spcPct val="90000"/>
              </a:lnSpc>
              <a:spcBef>
                <a:spcPts val="600"/>
              </a:spcBef>
              <a:spcAft>
                <a:spcPct val="30000"/>
              </a:spcAft>
              <a:buFont typeface="Wingdings" panose="05000000000000000000" pitchFamily="2" charset="2"/>
              <a:buNone/>
            </a:pPr>
            <a:r>
              <a:rPr lang="en-US" altLang="en-US" sz="1200" dirty="0"/>
              <a:t>PROPOSALS RECEIVED			</a:t>
            </a:r>
          </a:p>
          <a:p>
            <a:pPr>
              <a:lnSpc>
                <a:spcPct val="90000"/>
              </a:lnSpc>
              <a:spcBef>
                <a:spcPts val="600"/>
              </a:spcBef>
              <a:spcAft>
                <a:spcPct val="30000"/>
              </a:spcAft>
              <a:buFont typeface="Wingdings" panose="05000000000000000000" pitchFamily="2" charset="2"/>
              <a:buNone/>
            </a:pPr>
            <a:r>
              <a:rPr lang="en-US" altLang="en-US" sz="1200" dirty="0"/>
              <a:t>FACT FINDING/DISCUSSIONS			</a:t>
            </a:r>
          </a:p>
          <a:p>
            <a:pPr>
              <a:lnSpc>
                <a:spcPct val="90000"/>
              </a:lnSpc>
              <a:spcBef>
                <a:spcPts val="600"/>
              </a:spcBef>
              <a:spcAft>
                <a:spcPct val="30000"/>
              </a:spcAft>
              <a:buFont typeface="Wingdings" panose="05000000000000000000" pitchFamily="2" charset="2"/>
              <a:buNone/>
            </a:pPr>
            <a:r>
              <a:rPr lang="en-US" altLang="en-US" sz="1200" dirty="0"/>
              <a:t>COMPETITIVE RANGE BRIEF (if Competitive)			</a:t>
            </a:r>
          </a:p>
          <a:p>
            <a:pPr>
              <a:lnSpc>
                <a:spcPct val="90000"/>
              </a:lnSpc>
              <a:spcBef>
                <a:spcPts val="600"/>
              </a:spcBef>
              <a:spcAft>
                <a:spcPct val="30000"/>
              </a:spcAft>
              <a:buFont typeface="Wingdings" panose="05000000000000000000" pitchFamily="2" charset="2"/>
              <a:buNone/>
            </a:pPr>
            <a:r>
              <a:rPr lang="en-US" altLang="en-US" sz="1200" dirty="0"/>
              <a:t>FINAL PROPOSAL REVISIONS/DISCUSSIONS 			</a:t>
            </a:r>
          </a:p>
          <a:p>
            <a:pPr>
              <a:lnSpc>
                <a:spcPct val="90000"/>
              </a:lnSpc>
              <a:spcBef>
                <a:spcPts val="600"/>
              </a:spcBef>
              <a:spcAft>
                <a:spcPct val="30000"/>
              </a:spcAft>
              <a:buFont typeface="Wingdings" panose="05000000000000000000" pitchFamily="2" charset="2"/>
              <a:buNone/>
            </a:pPr>
            <a:r>
              <a:rPr lang="en-US" altLang="en-US" sz="1200" dirty="0"/>
              <a:t>MILESTONES </a:t>
            </a:r>
          </a:p>
          <a:p>
            <a:pPr>
              <a:lnSpc>
                <a:spcPct val="90000"/>
              </a:lnSpc>
              <a:spcBef>
                <a:spcPts val="600"/>
              </a:spcBef>
              <a:spcAft>
                <a:spcPct val="30000"/>
              </a:spcAft>
              <a:buFont typeface="Wingdings" panose="05000000000000000000" pitchFamily="2" charset="2"/>
              <a:buNone/>
            </a:pPr>
            <a:r>
              <a:rPr lang="en-US" altLang="en-US" sz="1200" dirty="0"/>
              <a:t>CONGRESSIONAL NOTIFICATION			</a:t>
            </a:r>
          </a:p>
          <a:p>
            <a:pPr>
              <a:lnSpc>
                <a:spcPct val="90000"/>
              </a:lnSpc>
              <a:spcBef>
                <a:spcPts val="600"/>
              </a:spcBef>
              <a:spcAft>
                <a:spcPct val="30000"/>
              </a:spcAft>
              <a:buFont typeface="Wingdings" panose="05000000000000000000" pitchFamily="2" charset="2"/>
              <a:buNone/>
            </a:pPr>
            <a:r>
              <a:rPr lang="en-US" altLang="en-US" sz="1200" dirty="0"/>
              <a:t>CONTRACT AWARD		</a:t>
            </a:r>
          </a:p>
          <a:p>
            <a:pPr>
              <a:lnSpc>
                <a:spcPct val="90000"/>
              </a:lnSpc>
              <a:spcBef>
                <a:spcPts val="600"/>
              </a:spcBef>
              <a:spcAft>
                <a:spcPct val="50000"/>
              </a:spcAft>
              <a:buFont typeface="Wingdings" panose="05000000000000000000" pitchFamily="2" charset="2"/>
              <a:buNone/>
            </a:pPr>
            <a:r>
              <a:rPr lang="en-US" altLang="en-US" sz="1200" dirty="0"/>
              <a:t>DEBRIEFINGS (if Competitive and requested)</a:t>
            </a:r>
          </a:p>
        </p:txBody>
      </p:sp>
      <p:sp>
        <p:nvSpPr>
          <p:cNvPr id="2" name="Slide Number Placeholder 1"/>
          <p:cNvSpPr>
            <a:spLocks noGrp="1"/>
          </p:cNvSpPr>
          <p:nvPr>
            <p:ph type="sldNum" sz="quarter" idx="11"/>
          </p:nvPr>
        </p:nvSpPr>
        <p:spPr/>
        <p:txBody>
          <a:bodyPr/>
          <a:lstStyle/>
          <a:p>
            <a:pPr>
              <a:defRPr/>
            </a:pPr>
            <a:fld id="{7DB977DC-359B-456F-8D0B-C64D093E29B2}" type="slidenum">
              <a:rPr lang="en-US" altLang="en-US" smtClean="0"/>
              <a:pPr>
                <a:defRPr/>
              </a:pPr>
              <a:t>6</a:t>
            </a:fld>
            <a:endParaRPr lang="en-US" altLang="en-US">
              <a:solidFill>
                <a:schemeClr val="bg2"/>
              </a:solidFill>
            </a:endParaRPr>
          </a:p>
        </p:txBody>
      </p:sp>
      <p:sp>
        <p:nvSpPr>
          <p:cNvPr id="7" name="TextBox 75"/>
          <p:cNvSpPr txBox="1">
            <a:spLocks noChangeArrowheads="1"/>
          </p:cNvSpPr>
          <p:nvPr/>
        </p:nvSpPr>
        <p:spPr bwMode="auto">
          <a:xfrm>
            <a:off x="2101787" y="5711698"/>
            <a:ext cx="1490662" cy="307975"/>
          </a:xfrm>
          <a:prstGeom prst="rect">
            <a:avLst/>
          </a:prstGeom>
          <a:solidFill>
            <a:srgbClr val="FFFF00"/>
          </a:solidFill>
          <a:ln w="9525">
            <a:solidFill>
              <a:schemeClr val="tx1"/>
            </a:solidFill>
            <a:miter lim="800000"/>
            <a:headEnd/>
            <a:tailEnd/>
          </a:ln>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b="0" dirty="0"/>
              <a:t>See Notes Page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2"/>
          <p:cNvSpPr>
            <a:spLocks noGrp="1" noChangeArrowheads="1"/>
          </p:cNvSpPr>
          <p:nvPr>
            <p:ph type="title"/>
          </p:nvPr>
        </p:nvSpPr>
        <p:spPr>
          <a:xfrm>
            <a:off x="1790700" y="14288"/>
            <a:ext cx="6934200" cy="726376"/>
          </a:xfrm>
        </p:spPr>
        <p:txBody>
          <a:bodyPr/>
          <a:lstStyle/>
          <a:p>
            <a:br>
              <a:rPr lang="en-US" altLang="en-US" sz="2800" dirty="0"/>
            </a:br>
            <a:r>
              <a:rPr lang="en-US" altLang="en-US" sz="2800" dirty="0"/>
              <a:t>Factors Shaping Strategy</a:t>
            </a:r>
            <a:br>
              <a:rPr lang="en-US" altLang="en-US" sz="2800" dirty="0"/>
            </a:br>
            <a:r>
              <a:rPr lang="en-US" altLang="en-US" sz="2800" dirty="0"/>
              <a:t> Capability Needs</a:t>
            </a:r>
            <a:endParaRPr lang="en-US" altLang="en-US" sz="2800" u="sng" dirty="0">
              <a:solidFill>
                <a:srgbClr val="127A23"/>
              </a:solidFill>
            </a:endParaRPr>
          </a:p>
        </p:txBody>
      </p:sp>
      <p:sp>
        <p:nvSpPr>
          <p:cNvPr id="3077" name="Rectangle 3"/>
          <p:cNvSpPr>
            <a:spLocks noGrp="1" noChangeArrowheads="1"/>
          </p:cNvSpPr>
          <p:nvPr>
            <p:ph type="body" idx="1"/>
          </p:nvPr>
        </p:nvSpPr>
        <p:spPr>
          <a:xfrm>
            <a:off x="609600" y="1325563"/>
            <a:ext cx="8077200" cy="4914900"/>
          </a:xfrm>
        </p:spPr>
        <p:txBody>
          <a:bodyPr/>
          <a:lstStyle/>
          <a:p>
            <a:pPr>
              <a:lnSpc>
                <a:spcPct val="80000"/>
              </a:lnSpc>
              <a:defRPr/>
            </a:pPr>
            <a:r>
              <a:rPr lang="en-US" dirty="0"/>
              <a:t>Discuss the capability required </a:t>
            </a:r>
            <a:r>
              <a:rPr lang="en-US" sz="1200" dirty="0">
                <a:solidFill>
                  <a:schemeClr val="bg1">
                    <a:lumMod val="65000"/>
                  </a:schemeClr>
                </a:solidFill>
              </a:rPr>
              <a:t>(AS Template Para 2)</a:t>
            </a:r>
          </a:p>
          <a:p>
            <a:pPr lvl="1">
              <a:lnSpc>
                <a:spcPct val="80000"/>
              </a:lnSpc>
              <a:defRPr/>
            </a:pPr>
            <a:r>
              <a:rPr lang="en-US" sz="1800" b="0" dirty="0"/>
              <a:t>Effect of Capability and gap it will mitigate</a:t>
            </a:r>
          </a:p>
          <a:p>
            <a:pPr lvl="1">
              <a:lnSpc>
                <a:spcPct val="80000"/>
              </a:lnSpc>
              <a:defRPr/>
            </a:pPr>
            <a:r>
              <a:rPr lang="en-US" sz="1800" b="0" dirty="0"/>
              <a:t>CONOPS, OV-1</a:t>
            </a:r>
          </a:p>
          <a:p>
            <a:pPr lvl="1">
              <a:lnSpc>
                <a:spcPct val="80000"/>
              </a:lnSpc>
              <a:defRPr/>
            </a:pPr>
            <a:r>
              <a:rPr lang="en-US" sz="1800" b="0" dirty="0"/>
              <a:t>Key Performance Parameters (KPPs) and Key System Attribute (KSAs)</a:t>
            </a:r>
          </a:p>
          <a:p>
            <a:pPr lvl="1">
              <a:lnSpc>
                <a:spcPct val="80000"/>
              </a:lnSpc>
              <a:defRPr/>
            </a:pPr>
            <a:r>
              <a:rPr lang="en-US" sz="1800" b="0" dirty="0"/>
              <a:t>Discuss Reliability, Maintainability, Availability, and Supportability requirements</a:t>
            </a:r>
          </a:p>
          <a:p>
            <a:pPr lvl="1">
              <a:lnSpc>
                <a:spcPct val="80000"/>
              </a:lnSpc>
              <a:defRPr/>
            </a:pPr>
            <a:r>
              <a:rPr lang="en-US" sz="1800" b="0" dirty="0"/>
              <a:t>Acquisition Approach (Evolutionary) as it relates to meeting need </a:t>
            </a:r>
          </a:p>
          <a:p>
            <a:pPr lvl="2">
              <a:lnSpc>
                <a:spcPct val="80000"/>
              </a:lnSpc>
              <a:defRPr/>
            </a:pPr>
            <a:r>
              <a:rPr lang="en-US" sz="1800" b="0" dirty="0"/>
              <a:t>Address length of the Increments (see footnotes on length)</a:t>
            </a:r>
          </a:p>
          <a:p>
            <a:pPr lvl="1">
              <a:lnSpc>
                <a:spcPct val="80000"/>
              </a:lnSpc>
              <a:defRPr/>
            </a:pPr>
            <a:r>
              <a:rPr lang="en-US" sz="1800" b="0" dirty="0"/>
              <a:t>Discuss what collaboration has been accomplished in developing these capabilities.</a:t>
            </a:r>
          </a:p>
          <a:p>
            <a:pPr>
              <a:lnSpc>
                <a:spcPct val="80000"/>
              </a:lnSpc>
              <a:defRPr/>
            </a:pPr>
            <a:r>
              <a:rPr lang="en-US" dirty="0"/>
              <a:t>How has industry been involved? How have they influenced requirements?</a:t>
            </a:r>
          </a:p>
          <a:p>
            <a:pPr marL="623888" lvl="2" indent="-285750">
              <a:lnSpc>
                <a:spcPct val="80000"/>
              </a:lnSpc>
              <a:spcBef>
                <a:spcPct val="50000"/>
              </a:spcBef>
              <a:defRPr/>
            </a:pPr>
            <a:r>
              <a:rPr lang="en-US" sz="1800" b="0" dirty="0"/>
              <a:t>Identify requirements Industry has indicated they can’t meet either in the capability document or the affordability goal</a:t>
            </a:r>
          </a:p>
        </p:txBody>
      </p:sp>
      <p:sp>
        <p:nvSpPr>
          <p:cNvPr id="8" name="TextBox 75"/>
          <p:cNvSpPr txBox="1">
            <a:spLocks noChangeArrowheads="1"/>
          </p:cNvSpPr>
          <p:nvPr/>
        </p:nvSpPr>
        <p:spPr bwMode="auto">
          <a:xfrm>
            <a:off x="2824163" y="69850"/>
            <a:ext cx="1490662" cy="307975"/>
          </a:xfrm>
          <a:prstGeom prst="rect">
            <a:avLst/>
          </a:prstGeom>
          <a:solidFill>
            <a:srgbClr val="FFFF00"/>
          </a:solidFill>
          <a:ln w="9525">
            <a:solidFill>
              <a:schemeClr val="tx1"/>
            </a:solidFill>
            <a:miter lim="800000"/>
            <a:headEnd/>
            <a:tailEnd/>
          </a:ln>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b="0" dirty="0"/>
              <a:t>See Notes Page</a:t>
            </a:r>
          </a:p>
        </p:txBody>
      </p:sp>
      <p:sp>
        <p:nvSpPr>
          <p:cNvPr id="2" name="Slide Number Placeholder 1"/>
          <p:cNvSpPr>
            <a:spLocks noGrp="1"/>
          </p:cNvSpPr>
          <p:nvPr>
            <p:ph type="sldNum" sz="quarter" idx="11"/>
          </p:nvPr>
        </p:nvSpPr>
        <p:spPr/>
        <p:txBody>
          <a:bodyPr/>
          <a:lstStyle/>
          <a:p>
            <a:pPr>
              <a:defRPr/>
            </a:pPr>
            <a:fld id="{4150CED8-ECFF-4146-AE39-D06ED0197E85}" type="slidenum">
              <a:rPr lang="en-US" altLang="en-US" smtClean="0"/>
              <a:pPr>
                <a:defRPr/>
              </a:pPr>
              <a:t>7</a:t>
            </a:fld>
            <a:endParaRPr lang="en-US" altLang="en-US">
              <a:solidFill>
                <a:schemeClr val="bg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en-US" sz="2800" dirty="0"/>
              <a:t>Factors Shaping Strategy </a:t>
            </a:r>
            <a:br>
              <a:rPr lang="en-US" altLang="en-US" sz="2800" dirty="0"/>
            </a:br>
            <a:r>
              <a:rPr lang="en-US" altLang="en-US" sz="2800" dirty="0">
                <a:solidFill>
                  <a:srgbClr val="602666"/>
                </a:solidFill>
              </a:rPr>
              <a:t> </a:t>
            </a:r>
            <a:r>
              <a:rPr lang="en-US" altLang="en-US" sz="2800" dirty="0"/>
              <a:t>Affordability Requirement</a:t>
            </a:r>
          </a:p>
        </p:txBody>
      </p:sp>
      <p:sp>
        <p:nvSpPr>
          <p:cNvPr id="3" name="Content Placeholder 2"/>
          <p:cNvSpPr>
            <a:spLocks noGrp="1"/>
          </p:cNvSpPr>
          <p:nvPr>
            <p:ph idx="1"/>
          </p:nvPr>
        </p:nvSpPr>
        <p:spPr>
          <a:xfrm>
            <a:off x="276225" y="1311275"/>
            <a:ext cx="8397875" cy="5200650"/>
          </a:xfrm>
        </p:spPr>
        <p:txBody>
          <a:bodyPr/>
          <a:lstStyle/>
          <a:p>
            <a:pPr>
              <a:defRPr/>
            </a:pPr>
            <a:r>
              <a:rPr lang="en-US" dirty="0"/>
              <a:t>Discuss your affordability goals </a:t>
            </a:r>
            <a:r>
              <a:rPr lang="en-US" sz="1600" dirty="0">
                <a:solidFill>
                  <a:schemeClr val="bg1">
                    <a:lumMod val="65000"/>
                  </a:schemeClr>
                </a:solidFill>
              </a:rPr>
              <a:t>(AS Template Para 8.2.1)</a:t>
            </a:r>
            <a:endParaRPr lang="en-US" sz="1600" dirty="0"/>
          </a:p>
          <a:p>
            <a:pPr lvl="1">
              <a:defRPr/>
            </a:pPr>
            <a:r>
              <a:rPr lang="en-US" sz="1800" b="0" dirty="0"/>
              <a:t>Do you have enough information to develop an affordability goal?</a:t>
            </a:r>
          </a:p>
          <a:p>
            <a:pPr lvl="1">
              <a:defRPr/>
            </a:pPr>
            <a:r>
              <a:rPr lang="en-US" sz="1800" b="0" dirty="0"/>
              <a:t>Using both the average unit acquisition cost and average annual operating and support cost per unit what will you be able to present at MS A/B?</a:t>
            </a:r>
          </a:p>
          <a:p>
            <a:pPr>
              <a:defRPr/>
            </a:pPr>
            <a:r>
              <a:rPr lang="en-US" dirty="0"/>
              <a:t>Discuss strategy for achieving this “KPP” like topic</a:t>
            </a:r>
          </a:p>
          <a:p>
            <a:pPr lvl="1">
              <a:defRPr/>
            </a:pPr>
            <a:r>
              <a:rPr lang="en-US" sz="1800" b="0" dirty="0"/>
              <a:t>Identify specific contract provisions (e.g., goals and Incentives in RFP)</a:t>
            </a:r>
          </a:p>
          <a:p>
            <a:pPr lvl="1">
              <a:defRPr/>
            </a:pPr>
            <a:r>
              <a:rPr lang="en-US" sz="1800" b="0" dirty="0"/>
              <a:t>Identify changes to quantities that are necessary to achieve target</a:t>
            </a:r>
          </a:p>
          <a:p>
            <a:pPr lvl="1">
              <a:defRPr/>
            </a:pPr>
            <a:r>
              <a:rPr lang="en-US" sz="1800" b="0" dirty="0"/>
              <a:t>Identify schedule changes necessary to achieve goal</a:t>
            </a:r>
          </a:p>
          <a:p>
            <a:pPr lvl="1">
              <a:defRPr/>
            </a:pPr>
            <a:r>
              <a:rPr lang="en-US" sz="1800" b="0" dirty="0"/>
              <a:t>Identify the Digital Acquisition (both business &amp; technical) strategy being used </a:t>
            </a:r>
            <a:r>
              <a:rPr lang="en-US" sz="1800" b="0" dirty="0">
                <a:latin typeface="Arial" charset="0"/>
              </a:rPr>
              <a:t>to optimize total system performance &amp; total ownership cost</a:t>
            </a:r>
            <a:endParaRPr lang="en-US" sz="1800" b="0" dirty="0"/>
          </a:p>
          <a:p>
            <a:pPr>
              <a:defRPr/>
            </a:pPr>
            <a:r>
              <a:rPr lang="en-US" dirty="0"/>
              <a:t>Impact of procurement rate (EOQ) and schedule on the  affordability goal</a:t>
            </a:r>
          </a:p>
          <a:p>
            <a:pPr>
              <a:defRPr/>
            </a:pPr>
            <a:r>
              <a:rPr lang="en-US" dirty="0"/>
              <a:t>What is the source of the Affordability Requirement? </a:t>
            </a:r>
          </a:p>
        </p:txBody>
      </p:sp>
      <p:sp>
        <p:nvSpPr>
          <p:cNvPr id="2" name="Slide Number Placeholder 1"/>
          <p:cNvSpPr>
            <a:spLocks noGrp="1"/>
          </p:cNvSpPr>
          <p:nvPr>
            <p:ph type="sldNum" sz="quarter" idx="11"/>
          </p:nvPr>
        </p:nvSpPr>
        <p:spPr/>
        <p:txBody>
          <a:bodyPr/>
          <a:lstStyle/>
          <a:p>
            <a:pPr>
              <a:defRPr/>
            </a:pPr>
            <a:fld id="{4150CED8-ECFF-4146-AE39-D06ED0197E85}" type="slidenum">
              <a:rPr lang="en-US" altLang="en-US" smtClean="0"/>
              <a:pPr>
                <a:defRPr/>
              </a:pPr>
              <a:t>8</a:t>
            </a:fld>
            <a:endParaRPr lang="en-US" altLang="en-US">
              <a:solidFill>
                <a:schemeClr val="bg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2"/>
          <p:cNvSpPr>
            <a:spLocks noGrp="1" noChangeArrowheads="1"/>
          </p:cNvSpPr>
          <p:nvPr>
            <p:ph type="title"/>
          </p:nvPr>
        </p:nvSpPr>
        <p:spPr>
          <a:xfrm>
            <a:off x="1997075" y="152400"/>
            <a:ext cx="6934200" cy="914400"/>
          </a:xfrm>
        </p:spPr>
        <p:txBody>
          <a:bodyPr/>
          <a:lstStyle/>
          <a:p>
            <a:r>
              <a:rPr lang="en-US" altLang="en-US" sz="2800" dirty="0"/>
              <a:t>Factors Shaping Strategy</a:t>
            </a:r>
            <a:br>
              <a:rPr lang="en-US" altLang="en-US" sz="2800" dirty="0"/>
            </a:br>
            <a:r>
              <a:rPr lang="en-US" altLang="en-US" sz="2800" dirty="0"/>
              <a:t>Program Cost Estimate/Funding</a:t>
            </a:r>
          </a:p>
        </p:txBody>
      </p:sp>
      <p:sp>
        <p:nvSpPr>
          <p:cNvPr id="18436" name="Rectangle 3"/>
          <p:cNvSpPr>
            <a:spLocks noGrp="1" noChangeArrowheads="1"/>
          </p:cNvSpPr>
          <p:nvPr>
            <p:ph type="body" idx="1"/>
          </p:nvPr>
        </p:nvSpPr>
        <p:spPr>
          <a:xfrm>
            <a:off x="685800" y="1235075"/>
            <a:ext cx="7772400" cy="4995863"/>
          </a:xfrm>
        </p:spPr>
        <p:txBody>
          <a:bodyPr/>
          <a:lstStyle/>
          <a:p>
            <a:pPr>
              <a:lnSpc>
                <a:spcPct val="90000"/>
              </a:lnSpc>
              <a:defRPr/>
            </a:pPr>
            <a:r>
              <a:rPr lang="en-US" sz="2400" dirty="0"/>
              <a:t>Identify your cost estimate and methodology </a:t>
            </a:r>
            <a:r>
              <a:rPr lang="en-US" sz="1600" dirty="0">
                <a:solidFill>
                  <a:schemeClr val="bg1">
                    <a:lumMod val="65000"/>
                  </a:schemeClr>
                </a:solidFill>
              </a:rPr>
              <a:t>(AS Template Para 8)</a:t>
            </a:r>
            <a:endParaRPr lang="en-US" sz="2400" dirty="0"/>
          </a:p>
          <a:p>
            <a:pPr lvl="1">
              <a:lnSpc>
                <a:spcPct val="90000"/>
              </a:lnSpc>
              <a:defRPr/>
            </a:pPr>
            <a:r>
              <a:rPr lang="en-US" sz="1800" b="0" dirty="0"/>
              <a:t>Identify the Confidence level (55-80%)*</a:t>
            </a:r>
          </a:p>
          <a:p>
            <a:pPr lvl="1">
              <a:lnSpc>
                <a:spcPct val="90000"/>
              </a:lnSpc>
              <a:defRPr/>
            </a:pPr>
            <a:r>
              <a:rPr lang="en-US" sz="1800" b="0" dirty="0"/>
              <a:t>Include LCC estimate (product support %)</a:t>
            </a:r>
          </a:p>
          <a:p>
            <a:pPr>
              <a:lnSpc>
                <a:spcPct val="90000"/>
              </a:lnSpc>
              <a:defRPr/>
            </a:pPr>
            <a:r>
              <a:rPr lang="en-US" sz="2200" dirty="0"/>
              <a:t>Identify if it is a Program Office Estimate/Service Cost Position</a:t>
            </a:r>
          </a:p>
          <a:p>
            <a:pPr>
              <a:lnSpc>
                <a:spcPct val="90000"/>
              </a:lnSpc>
              <a:defRPr/>
            </a:pPr>
            <a:r>
              <a:rPr lang="en-US" sz="2200" dirty="0"/>
              <a:t>Address any AFCAA/OSD CAPE issues that may exist</a:t>
            </a:r>
          </a:p>
          <a:p>
            <a:pPr>
              <a:lnSpc>
                <a:spcPct val="90000"/>
              </a:lnSpc>
              <a:defRPr/>
            </a:pPr>
            <a:r>
              <a:rPr lang="en-US" sz="2200" dirty="0"/>
              <a:t>Specifically address funding shortfalls</a:t>
            </a:r>
          </a:p>
          <a:p>
            <a:pPr lvl="1">
              <a:lnSpc>
                <a:spcPct val="90000"/>
              </a:lnSpc>
              <a:defRPr/>
            </a:pPr>
            <a:r>
              <a:rPr lang="en-US" sz="1800" b="0" dirty="0"/>
              <a:t>Explain your budget plans</a:t>
            </a:r>
          </a:p>
          <a:p>
            <a:pPr lvl="1">
              <a:lnSpc>
                <a:spcPct val="90000"/>
              </a:lnSpc>
              <a:defRPr/>
            </a:pPr>
            <a:r>
              <a:rPr lang="en-US" sz="1800" b="0" dirty="0"/>
              <a:t>RDT&amp;E plan for executing obligation and expenditure </a:t>
            </a:r>
          </a:p>
          <a:p>
            <a:pPr lvl="1">
              <a:lnSpc>
                <a:spcPct val="90000"/>
              </a:lnSpc>
              <a:defRPr/>
            </a:pPr>
            <a:r>
              <a:rPr lang="en-US" sz="1800" b="0" dirty="0"/>
              <a:t>Explain what MAJCOM commitment exists to cover shortfall as applicable</a:t>
            </a:r>
            <a:r>
              <a:rPr lang="en-US" sz="1800" dirty="0"/>
              <a:t> </a:t>
            </a:r>
          </a:p>
          <a:p>
            <a:pPr>
              <a:lnSpc>
                <a:spcPct val="90000"/>
              </a:lnSpc>
              <a:defRPr/>
            </a:pPr>
            <a:r>
              <a:rPr lang="en-US" sz="2300" dirty="0"/>
              <a:t>Provide an overall funding chart (see next chart)</a:t>
            </a:r>
          </a:p>
        </p:txBody>
      </p:sp>
      <p:sp>
        <p:nvSpPr>
          <p:cNvPr id="55302" name="Text Box 6"/>
          <p:cNvSpPr txBox="1">
            <a:spLocks noChangeArrowheads="1"/>
          </p:cNvSpPr>
          <p:nvPr/>
        </p:nvSpPr>
        <p:spPr bwMode="auto">
          <a:xfrm>
            <a:off x="1649181" y="5980750"/>
            <a:ext cx="5845638" cy="397032"/>
          </a:xfrm>
          <a:prstGeom prst="rect">
            <a:avLst/>
          </a:prstGeom>
          <a:solidFill>
            <a:srgbClr val="FF0000"/>
          </a:solidFill>
          <a:ln w="34925">
            <a:solidFill>
              <a:schemeClr val="tx1"/>
            </a:solidFill>
            <a:miter lim="800000"/>
            <a:headEnd type="none" w="sm" len="sm"/>
            <a:tailEnd type="none" w="sm" len="sm"/>
          </a:ln>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lnSpc>
                <a:spcPct val="90000"/>
              </a:lnSpc>
              <a:spcBef>
                <a:spcPct val="20000"/>
              </a:spcBef>
              <a:buFont typeface="Wingdings" panose="05000000000000000000" pitchFamily="2" charset="2"/>
              <a:buNone/>
            </a:pPr>
            <a:r>
              <a:rPr lang="en-US" altLang="en-US" sz="2200" dirty="0">
                <a:solidFill>
                  <a:schemeClr val="bg1"/>
                </a:solidFill>
              </a:rPr>
              <a:t>Proffer a fully funded Acquisition Strategy</a:t>
            </a:r>
          </a:p>
        </p:txBody>
      </p:sp>
      <p:sp>
        <p:nvSpPr>
          <p:cNvPr id="7" name="TextBox 75"/>
          <p:cNvSpPr txBox="1">
            <a:spLocks noChangeArrowheads="1"/>
          </p:cNvSpPr>
          <p:nvPr/>
        </p:nvSpPr>
        <p:spPr bwMode="auto">
          <a:xfrm>
            <a:off x="2824163" y="69850"/>
            <a:ext cx="1490662" cy="307975"/>
          </a:xfrm>
          <a:prstGeom prst="rect">
            <a:avLst/>
          </a:prstGeom>
          <a:solidFill>
            <a:srgbClr val="FFFF00"/>
          </a:solidFill>
          <a:ln w="9525">
            <a:solidFill>
              <a:schemeClr val="tx1"/>
            </a:solidFill>
            <a:miter lim="800000"/>
            <a:headEnd/>
            <a:tailEnd/>
          </a:ln>
        </p:spPr>
        <p:txBody>
          <a:bodyPr wrap="none">
            <a:spAutoFit/>
          </a:bodyPr>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en-US" altLang="en-US" sz="1400" b="0" dirty="0"/>
              <a:t>See Notes Page</a:t>
            </a:r>
          </a:p>
        </p:txBody>
      </p:sp>
      <p:sp>
        <p:nvSpPr>
          <p:cNvPr id="2" name="Slide Number Placeholder 1"/>
          <p:cNvSpPr>
            <a:spLocks noGrp="1"/>
          </p:cNvSpPr>
          <p:nvPr>
            <p:ph type="sldNum" sz="quarter" idx="11"/>
          </p:nvPr>
        </p:nvSpPr>
        <p:spPr/>
        <p:txBody>
          <a:bodyPr/>
          <a:lstStyle/>
          <a:p>
            <a:pPr>
              <a:defRPr/>
            </a:pPr>
            <a:fld id="{4150CED8-ECFF-4146-AE39-D06ED0197E85}" type="slidenum">
              <a:rPr lang="en-US" altLang="en-US" smtClean="0"/>
              <a:pPr>
                <a:defRPr/>
              </a:pPr>
              <a:t>9</a:t>
            </a:fld>
            <a:endParaRPr lang="en-US" altLang="en-US">
              <a:solidFill>
                <a:schemeClr val="bg2"/>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HyXkImyfy0qDAxYvmkTTKg"/>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pl_zNIRRnUqMMi1InyDYZQ"/>
</p:tagLst>
</file>

<file path=ppt/theme/theme1.xml><?xml version="1.0" encoding="utf-8"?>
<a:theme xmlns:a="http://schemas.openxmlformats.org/drawingml/2006/main" name="USAF(Unclas)">
  <a:themeElements>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SAF(Uncl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AF(Uncla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AF(Uncla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AF(Uncla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AF(Uncla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AF(Uncla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AF(Uncla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EABE5E7AEA023A46A72EF91FFB2B81E1" ma:contentTypeVersion="4" ma:contentTypeDescription="Create a new document." ma:contentTypeScope="" ma:versionID="ec8140c2375dfb287916b1a3b024570f">
  <xsd:schema xmlns:xsd="http://www.w3.org/2001/XMLSchema" xmlns:xs="http://www.w3.org/2001/XMLSchema" xmlns:p="http://schemas.microsoft.com/office/2006/metadata/properties" xmlns:ns2="fb953b10-ad5f-4550-85a7-0708ee116e50" targetNamespace="http://schemas.microsoft.com/office/2006/metadata/properties" ma:root="true" ma:fieldsID="8ba934ef5e783979dbbc3f5abd259bfe" ns2:_="">
    <xsd:import namespace="fb953b10-ad5f-4550-85a7-0708ee116e50"/>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953b10-ad5f-4550-85a7-0708ee116e5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5569C51-DE71-43F5-AD73-C931DA84F9A3}">
  <ds:schemaRefs>
    <ds:schemaRef ds:uri="http://schemas.microsoft.com/office/2006/metadata/longProperties"/>
  </ds:schemaRefs>
</ds:datastoreItem>
</file>

<file path=customXml/itemProps2.xml><?xml version="1.0" encoding="utf-8"?>
<ds:datastoreItem xmlns:ds="http://schemas.openxmlformats.org/officeDocument/2006/customXml" ds:itemID="{74536EDE-26C8-4676-AE35-6DFE375AEC2F}">
  <ds:schemaRefs>
    <ds:schemaRef ds:uri="http://schemas.microsoft.com/office/infopath/2007/PartnerControls"/>
    <ds:schemaRef ds:uri="http://purl.org/dc/dcmitype/"/>
    <ds:schemaRef ds:uri="http://schemas.microsoft.com/office/2006/metadata/properties"/>
    <ds:schemaRef ds:uri="fb953b10-ad5f-4550-85a7-0708ee116e50"/>
    <ds:schemaRef ds:uri="http://www.w3.org/XML/1998/namespace"/>
    <ds:schemaRef ds:uri="http://purl.org/dc/elements/1.1/"/>
    <ds:schemaRef ds:uri="http://schemas.microsoft.com/office/2006/documentManagement/types"/>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B4FB891F-E975-44C1-B898-00206F04218F}">
  <ds:schemaRefs>
    <ds:schemaRef ds:uri="http://schemas.microsoft.com/sharepoint/v3/contenttype/forms"/>
  </ds:schemaRefs>
</ds:datastoreItem>
</file>

<file path=customXml/itemProps4.xml><?xml version="1.0" encoding="utf-8"?>
<ds:datastoreItem xmlns:ds="http://schemas.openxmlformats.org/officeDocument/2006/customXml" ds:itemID="{37030FCB-D245-42DF-A13B-447033D76D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953b10-ad5f-4550-85a7-0708ee116e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21238</TotalTime>
  <Words>16843</Words>
  <Application>Microsoft Office PowerPoint</Application>
  <PresentationFormat>On-screen Show (4:3)</PresentationFormat>
  <Paragraphs>1501</Paragraphs>
  <Slides>49</Slides>
  <Notes>49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8" baseType="lpstr">
      <vt:lpstr>Arial</vt:lpstr>
      <vt:lpstr>Arial Narrow</vt:lpstr>
      <vt:lpstr>Calibri</vt:lpstr>
      <vt:lpstr>Century Schoolbook</vt:lpstr>
      <vt:lpstr>Tahoma</vt:lpstr>
      <vt:lpstr>Times New Roman</vt:lpstr>
      <vt:lpstr>Wingdings</vt:lpstr>
      <vt:lpstr>USAF(Unclas)</vt:lpstr>
      <vt:lpstr>Worksheet</vt:lpstr>
      <vt:lpstr>PowerPoint Presentation</vt:lpstr>
      <vt:lpstr>Outline</vt:lpstr>
      <vt:lpstr>“Bottom Line Up Front (BLUF)”   (Decisions Requested &amp; Key program information)</vt:lpstr>
      <vt:lpstr>PowerPoint Presentation</vt:lpstr>
      <vt:lpstr>Program X Schedule</vt:lpstr>
      <vt:lpstr>Schedule to Contract Award</vt:lpstr>
      <vt:lpstr> Factors Shaping Strategy  Capability Needs</vt:lpstr>
      <vt:lpstr>Factors Shaping Strategy   Affordability Requirement</vt:lpstr>
      <vt:lpstr>Factors Shaping Strategy Program Cost Estimate/Funding</vt:lpstr>
      <vt:lpstr>PowerPoint Presentation</vt:lpstr>
      <vt:lpstr>PowerPoint Presentation</vt:lpstr>
      <vt:lpstr>Technology Readiness</vt:lpstr>
      <vt:lpstr>PowerPoint Presentation</vt:lpstr>
      <vt:lpstr>PowerPoint Presentation</vt:lpstr>
      <vt:lpstr>Acquisition Strategy  Framing Assumptions</vt:lpstr>
      <vt:lpstr>Proposed  Acquisition Strategy</vt:lpstr>
      <vt:lpstr>Business Strategy</vt:lpstr>
      <vt:lpstr>Competition Strategy/Market Research</vt:lpstr>
      <vt:lpstr>Competition Strategy/Market Research Source Selection Approach</vt:lpstr>
      <vt:lpstr>Contract Parameters</vt:lpstr>
      <vt:lpstr>Contract Parameters &amp; Incentives</vt:lpstr>
      <vt:lpstr>Intellectual Property (IP) Strategy </vt:lpstr>
      <vt:lpstr>PowerPoint Presentation</vt:lpstr>
      <vt:lpstr>Systems Engineering (SE)</vt:lpstr>
      <vt:lpstr>Systems Engineering  (Continued)</vt:lpstr>
      <vt:lpstr>Digital Engineering/MBSE  Strategy</vt:lpstr>
      <vt:lpstr>Cybersecurity &amp; Resiliency Acquisition Strategy Panel Chart</vt:lpstr>
      <vt:lpstr>PowerPoint Presentation</vt:lpstr>
      <vt:lpstr>Product Support Strategy Digital Engineering</vt:lpstr>
      <vt:lpstr>Test and Evaluation (T&amp;E)</vt:lpstr>
      <vt:lpstr>“What Worries Me”</vt:lpstr>
      <vt:lpstr>Recommendation</vt:lpstr>
      <vt:lpstr>Back-Up</vt:lpstr>
      <vt:lpstr>Back-ups</vt:lpstr>
      <vt:lpstr>Program Office Organization, Experience and Manpower</vt:lpstr>
      <vt:lpstr> Program Org Chart</vt:lpstr>
      <vt:lpstr>Industrial Base Capability and International Cooperation</vt:lpstr>
      <vt:lpstr>Software Development</vt:lpstr>
      <vt:lpstr> Additional Acquisition  Topics (if not addressed elsewhere)</vt:lpstr>
      <vt:lpstr>PowerPoint Presentation</vt:lpstr>
      <vt:lpstr>Should Cost Summary </vt:lpstr>
      <vt:lpstr>PowerPoint Presentation</vt:lpstr>
      <vt:lpstr>PowerPoint Presentation</vt:lpstr>
      <vt:lpstr>Basis for Selecting Proposed Strategy</vt:lpstr>
      <vt:lpstr>Solution Trade Space</vt:lpstr>
      <vt:lpstr>Some Items to Consider in Preparing Briefing – Feedback from Other Reviews</vt:lpstr>
      <vt:lpstr>FAR Part 2 What constitutes Source Selection information</vt:lpstr>
      <vt:lpstr>PowerPoint Presentation</vt:lpstr>
      <vt:lpstr>PowerPoint Presentation</vt:lpstr>
    </vt:vector>
  </TitlesOfParts>
  <Company>HQ USAF/______, Pentagon, DC 20330</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ARMSTEAD, STANLEY K CTR US Air Force HAF SAF/AQ</dc:creator>
  <cp:lastModifiedBy>SHEKMAR, SUSAN E CTR USAF HAF SAF/SQXP</cp:lastModifiedBy>
  <cp:revision>463</cp:revision>
  <cp:lastPrinted>2001-11-16T21:52:41Z</cp:lastPrinted>
  <dcterms:created xsi:type="dcterms:W3CDTF">2000-04-26T18:38:01Z</dcterms:created>
  <dcterms:modified xsi:type="dcterms:W3CDTF">2022-09-08T16:02:02Z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display_urn:schemas-microsoft-com:office:office#Editor">
    <vt:lpwstr>BOLAND, PAUL S CTR US Air Force HAF SAF/AAIE</vt:lpwstr>
  </property>
  <property fmtid="{D5CDD505-2E9C-101B-9397-08002B2CF9AE}" pid="4" name="display_urn:schemas-microsoft-com:office:office#Author">
    <vt:lpwstr>BOLAND, PAUL S CTR US Air Force HAF SAF/AAIE</vt:lpwstr>
  </property>
  <property fmtid="{D5CDD505-2E9C-101B-9397-08002B2CF9AE}" pid="5" name="ContentTypeId">
    <vt:lpwstr>0x010100EABE5E7AEA023A46A72EF91FFB2B81E1</vt:lpwstr>
  </property>
</Properties>
</file>