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5"/>
  </p:sldMasterIdLst>
  <p:notesMasterIdLst>
    <p:notesMasterId r:id="rId18"/>
  </p:notesMasterIdLst>
  <p:handoutMasterIdLst>
    <p:handoutMasterId r:id="rId19"/>
  </p:handoutMasterIdLst>
  <p:sldIdLst>
    <p:sldId id="298" r:id="rId6"/>
    <p:sldId id="352" r:id="rId7"/>
    <p:sldId id="367" r:id="rId8"/>
    <p:sldId id="351" r:id="rId9"/>
    <p:sldId id="353" r:id="rId10"/>
    <p:sldId id="356" r:id="rId11"/>
    <p:sldId id="357" r:id="rId12"/>
    <p:sldId id="358" r:id="rId13"/>
    <p:sldId id="359" r:id="rId14"/>
    <p:sldId id="360" r:id="rId15"/>
    <p:sldId id="361" r:id="rId16"/>
    <p:sldId id="362" r:id="rId17"/>
  </p:sldIdLst>
  <p:sldSz cx="9144000" cy="6858000" type="screen4x3"/>
  <p:notesSz cx="7010400" cy="9296400"/>
  <p:defaultTextStyle>
    <a:defPPr>
      <a:defRPr lang="en-US"/>
    </a:defPPr>
    <a:lvl1pPr algn="l"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5pPr>
    <a:lvl6pPr marL="2286000" algn="l" defTabSz="914400" rtl="0" eaLnBrk="1" latinLnBrk="0" hangingPunct="1">
      <a:defRPr sz="1400" kern="1200">
        <a:solidFill>
          <a:schemeClr val="tx1"/>
        </a:solidFill>
        <a:latin typeface="Arial" panose="020B0604020202020204" pitchFamily="34" charset="0"/>
        <a:ea typeface="+mn-ea"/>
        <a:cs typeface="+mn-cs"/>
      </a:defRPr>
    </a:lvl6pPr>
    <a:lvl7pPr marL="2743200" algn="l" defTabSz="914400" rtl="0" eaLnBrk="1" latinLnBrk="0" hangingPunct="1">
      <a:defRPr sz="1400" kern="1200">
        <a:solidFill>
          <a:schemeClr val="tx1"/>
        </a:solidFill>
        <a:latin typeface="Arial" panose="020B0604020202020204" pitchFamily="34" charset="0"/>
        <a:ea typeface="+mn-ea"/>
        <a:cs typeface="+mn-cs"/>
      </a:defRPr>
    </a:lvl7pPr>
    <a:lvl8pPr marL="3200400" algn="l" defTabSz="914400" rtl="0" eaLnBrk="1" latinLnBrk="0" hangingPunct="1">
      <a:defRPr sz="1400" kern="1200">
        <a:solidFill>
          <a:schemeClr val="tx1"/>
        </a:solidFill>
        <a:latin typeface="Arial" panose="020B0604020202020204" pitchFamily="34" charset="0"/>
        <a:ea typeface="+mn-ea"/>
        <a:cs typeface="+mn-cs"/>
      </a:defRPr>
    </a:lvl8pPr>
    <a:lvl9pPr marL="3657600" algn="l" defTabSz="914400" rtl="0" eaLnBrk="1" latinLnBrk="0" hangingPunct="1">
      <a:defRPr sz="1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894">
          <p15:clr>
            <a:srgbClr val="A4A3A4"/>
          </p15:clr>
        </p15:guide>
        <p15:guide id="2" pos="174">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DDD"/>
    <a:srgbClr val="008000"/>
    <a:srgbClr val="FFCC00"/>
    <a:srgbClr val="C0C0C0"/>
    <a:srgbClr val="FF9900"/>
    <a:srgbClr val="CC66FF"/>
    <a:srgbClr val="FF0000"/>
    <a:srgbClr val="151C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2787"/>
    <p:restoredTop sz="90929"/>
  </p:normalViewPr>
  <p:slideViewPr>
    <p:cSldViewPr snapToGrid="0">
      <p:cViewPr varScale="1">
        <p:scale>
          <a:sx n="86" d="100"/>
          <a:sy n="86" d="100"/>
        </p:scale>
        <p:origin x="1867" y="58"/>
      </p:cViewPr>
      <p:guideLst>
        <p:guide orient="horz" pos="894"/>
        <p:guide pos="17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50" d="100"/>
          <a:sy n="50" d="100"/>
        </p:scale>
        <p:origin x="-1182" y="28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hdr" sz="quarter"/>
          </p:nvPr>
        </p:nvSpPr>
        <p:spPr bwMode="auto">
          <a:xfrm>
            <a:off x="0" y="0"/>
            <a:ext cx="3038475" cy="460375"/>
          </a:xfrm>
          <a:prstGeom prst="rect">
            <a:avLst/>
          </a:prstGeom>
          <a:noFill/>
          <a:ln w="12700">
            <a:noFill/>
            <a:miter lim="800000"/>
            <a:headEnd/>
            <a:tailEnd/>
          </a:ln>
          <a:effectLst/>
        </p:spPr>
        <p:txBody>
          <a:bodyPr vert="horz" wrap="square" lIns="92645" tIns="46320" rIns="92645" bIns="46320" numCol="1" anchor="t" anchorCtr="0" compatLnSpc="1">
            <a:prstTxWarp prst="textNoShape">
              <a:avLst/>
            </a:prstTxWarp>
          </a:bodyPr>
          <a:lstStyle>
            <a:lvl1pPr algn="l">
              <a:defRPr sz="1200">
                <a:latin typeface="Arial" charset="0"/>
              </a:defRPr>
            </a:lvl1pPr>
          </a:lstStyle>
          <a:p>
            <a:pPr>
              <a:defRPr/>
            </a:pPr>
            <a:endParaRPr lang="en-US"/>
          </a:p>
        </p:txBody>
      </p:sp>
      <p:sp>
        <p:nvSpPr>
          <p:cNvPr id="82947" name="Rectangle 3"/>
          <p:cNvSpPr>
            <a:spLocks noGrp="1" noChangeArrowheads="1"/>
          </p:cNvSpPr>
          <p:nvPr>
            <p:ph type="dt" sz="quarter" idx="1"/>
          </p:nvPr>
        </p:nvSpPr>
        <p:spPr bwMode="auto">
          <a:xfrm>
            <a:off x="3971925" y="0"/>
            <a:ext cx="3038475" cy="460375"/>
          </a:xfrm>
          <a:prstGeom prst="rect">
            <a:avLst/>
          </a:prstGeom>
          <a:noFill/>
          <a:ln w="12700">
            <a:noFill/>
            <a:miter lim="800000"/>
            <a:headEnd/>
            <a:tailEnd/>
          </a:ln>
          <a:effectLst/>
        </p:spPr>
        <p:txBody>
          <a:bodyPr vert="horz" wrap="square" lIns="92645" tIns="46320" rIns="92645" bIns="46320" numCol="1" anchor="t" anchorCtr="0" compatLnSpc="1">
            <a:prstTxWarp prst="textNoShape">
              <a:avLst/>
            </a:prstTxWarp>
          </a:bodyPr>
          <a:lstStyle>
            <a:lvl1pPr algn="r">
              <a:defRPr sz="1200">
                <a:latin typeface="Arial" charset="0"/>
              </a:defRPr>
            </a:lvl1pPr>
          </a:lstStyle>
          <a:p>
            <a:pPr>
              <a:defRPr/>
            </a:pPr>
            <a:endParaRPr lang="en-US"/>
          </a:p>
        </p:txBody>
      </p:sp>
      <p:sp>
        <p:nvSpPr>
          <p:cNvPr id="82948" name="Rectangle 4"/>
          <p:cNvSpPr>
            <a:spLocks noGrp="1" noChangeArrowheads="1"/>
          </p:cNvSpPr>
          <p:nvPr>
            <p:ph type="ftr" sz="quarter" idx="2"/>
          </p:nvPr>
        </p:nvSpPr>
        <p:spPr bwMode="auto">
          <a:xfrm>
            <a:off x="0" y="8823325"/>
            <a:ext cx="3038475" cy="460375"/>
          </a:xfrm>
          <a:prstGeom prst="rect">
            <a:avLst/>
          </a:prstGeom>
          <a:noFill/>
          <a:ln w="12700">
            <a:noFill/>
            <a:miter lim="800000"/>
            <a:headEnd/>
            <a:tailEnd/>
          </a:ln>
          <a:effectLst/>
        </p:spPr>
        <p:txBody>
          <a:bodyPr vert="horz" wrap="square" lIns="92645" tIns="46320" rIns="92645" bIns="46320" numCol="1" anchor="b" anchorCtr="0" compatLnSpc="1">
            <a:prstTxWarp prst="textNoShape">
              <a:avLst/>
            </a:prstTxWarp>
          </a:bodyPr>
          <a:lstStyle>
            <a:lvl1pPr algn="l">
              <a:defRPr sz="1200">
                <a:latin typeface="Arial" charset="0"/>
              </a:defRPr>
            </a:lvl1pPr>
          </a:lstStyle>
          <a:p>
            <a:pPr>
              <a:defRPr/>
            </a:pPr>
            <a:endParaRPr lang="en-US"/>
          </a:p>
        </p:txBody>
      </p:sp>
      <p:sp>
        <p:nvSpPr>
          <p:cNvPr id="82949" name="Rectangle 5"/>
          <p:cNvSpPr>
            <a:spLocks noGrp="1" noChangeArrowheads="1"/>
          </p:cNvSpPr>
          <p:nvPr>
            <p:ph type="sldNum" sz="quarter" idx="3"/>
          </p:nvPr>
        </p:nvSpPr>
        <p:spPr bwMode="auto">
          <a:xfrm>
            <a:off x="3971925" y="8823325"/>
            <a:ext cx="3038475" cy="460375"/>
          </a:xfrm>
          <a:prstGeom prst="rect">
            <a:avLst/>
          </a:prstGeom>
          <a:noFill/>
          <a:ln w="12700">
            <a:noFill/>
            <a:miter lim="800000"/>
            <a:headEnd/>
            <a:tailEnd/>
          </a:ln>
          <a:effectLst/>
        </p:spPr>
        <p:txBody>
          <a:bodyPr vert="horz" wrap="square" lIns="92645" tIns="46320" rIns="92645" bIns="46320" numCol="1" anchor="b" anchorCtr="0" compatLnSpc="1">
            <a:prstTxWarp prst="textNoShape">
              <a:avLst/>
            </a:prstTxWarp>
          </a:bodyPr>
          <a:lstStyle>
            <a:lvl1pPr algn="r">
              <a:defRPr sz="1200"/>
            </a:lvl1pPr>
          </a:lstStyle>
          <a:p>
            <a:pPr>
              <a:defRPr/>
            </a:pPr>
            <a:fld id="{301EF442-77A8-4A30-8E10-D10ED8128C3C}"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2645" tIns="46320" rIns="92645" bIns="46320" numCol="1" anchor="t" anchorCtr="0" compatLnSpc="1">
            <a:prstTxWarp prst="textNoShape">
              <a:avLst/>
            </a:prstTxWarp>
          </a:bodyPr>
          <a:lstStyle>
            <a:lvl1pPr algn="l">
              <a:defRPr sz="1200">
                <a:latin typeface="Arial" charset="0"/>
              </a:defRPr>
            </a:lvl1pPr>
          </a:lstStyle>
          <a:p>
            <a:pPr>
              <a:defRPr/>
            </a:pPr>
            <a:endParaRPr lang="en-US"/>
          </a:p>
        </p:txBody>
      </p:sp>
      <p:sp>
        <p:nvSpPr>
          <p:cNvPr id="3993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2645" tIns="46320" rIns="92645" bIns="46320" numCol="1" anchor="t" anchorCtr="0" compatLnSpc="1">
            <a:prstTxWarp prst="textNoShape">
              <a:avLst/>
            </a:prstTxWarp>
          </a:bodyPr>
          <a:lstStyle>
            <a:lvl1pPr algn="r">
              <a:defRPr sz="1200">
                <a:latin typeface="Arial" charset="0"/>
              </a:defRPr>
            </a:lvl1pPr>
          </a:lstStyle>
          <a:p>
            <a:pPr>
              <a:defRPr/>
            </a:pPr>
            <a:endParaRPr lang="en-US"/>
          </a:p>
        </p:txBody>
      </p:sp>
      <p:sp>
        <p:nvSpPr>
          <p:cNvPr id="1126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4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2645" tIns="46320" rIns="92645" bIns="463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994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2645" tIns="46320" rIns="92645" bIns="46320" numCol="1" anchor="b" anchorCtr="0" compatLnSpc="1">
            <a:prstTxWarp prst="textNoShape">
              <a:avLst/>
            </a:prstTxWarp>
          </a:bodyPr>
          <a:lstStyle>
            <a:lvl1pPr algn="l">
              <a:defRPr sz="1200">
                <a:latin typeface="Arial" charset="0"/>
              </a:defRPr>
            </a:lvl1pPr>
          </a:lstStyle>
          <a:p>
            <a:pPr>
              <a:defRPr/>
            </a:pPr>
            <a:endParaRPr lang="en-US"/>
          </a:p>
        </p:txBody>
      </p:sp>
      <p:sp>
        <p:nvSpPr>
          <p:cNvPr id="3994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2645" tIns="46320" rIns="92645" bIns="46320" numCol="1" anchor="b" anchorCtr="0" compatLnSpc="1">
            <a:prstTxWarp prst="textNoShape">
              <a:avLst/>
            </a:prstTxWarp>
          </a:bodyPr>
          <a:lstStyle>
            <a:lvl1pPr algn="r">
              <a:defRPr sz="1200"/>
            </a:lvl1pPr>
          </a:lstStyle>
          <a:p>
            <a:pPr>
              <a:defRPr/>
            </a:pPr>
            <a:fld id="{AE1F8AE6-BD1C-415B-97DD-E5150047182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A115523C-AB25-4690-95F9-08BA7DBC2F36}" type="slidenum">
              <a:rPr lang="en-US" altLang="en-US" sz="1200" smtClean="0"/>
              <a:pPr/>
              <a:t>1</a:t>
            </a:fld>
            <a:endParaRPr lang="en-US" altLang="en-US" sz="12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 name="Line 2"/>
          <p:cNvSpPr>
            <a:spLocks noChangeShapeType="1"/>
          </p:cNvSpPr>
          <p:nvPr/>
        </p:nvSpPr>
        <p:spPr bwMode="auto">
          <a:xfrm>
            <a:off x="381000" y="6451600"/>
            <a:ext cx="8382000" cy="0"/>
          </a:xfrm>
          <a:prstGeom prst="line">
            <a:avLst/>
          </a:prstGeom>
          <a:noFill/>
          <a:ln w="57150">
            <a:solidFill>
              <a:srgbClr val="0C2D8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 name="Line 5"/>
          <p:cNvSpPr>
            <a:spLocks noChangeShapeType="1"/>
          </p:cNvSpPr>
          <p:nvPr/>
        </p:nvSpPr>
        <p:spPr bwMode="auto">
          <a:xfrm>
            <a:off x="381000" y="1231900"/>
            <a:ext cx="8382000" cy="0"/>
          </a:xfrm>
          <a:prstGeom prst="line">
            <a:avLst/>
          </a:prstGeom>
          <a:noFill/>
          <a:ln w="57150">
            <a:solidFill>
              <a:srgbClr val="0C2D8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pic>
        <p:nvPicPr>
          <p:cNvPr id="5" name="Picture 13"/>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764107" y="3602037"/>
            <a:ext cx="2479350" cy="260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4"/>
          <p:cNvSpPr txBox="1">
            <a:spLocks noChangeArrowheads="1"/>
          </p:cNvSpPr>
          <p:nvPr/>
        </p:nvSpPr>
        <p:spPr bwMode="auto">
          <a:xfrm>
            <a:off x="381000" y="500063"/>
            <a:ext cx="8382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defRPr/>
            </a:pPr>
            <a:r>
              <a:rPr lang="en-US" altLang="en-US" sz="3600" b="1" i="1"/>
              <a:t>Department of the Air Force</a:t>
            </a:r>
          </a:p>
        </p:txBody>
      </p:sp>
      <p:sp>
        <p:nvSpPr>
          <p:cNvPr id="7" name="Text Box 1029"/>
          <p:cNvSpPr txBox="1">
            <a:spLocks noChangeArrowheads="1"/>
          </p:cNvSpPr>
          <p:nvPr userDrawn="1"/>
        </p:nvSpPr>
        <p:spPr bwMode="auto">
          <a:xfrm>
            <a:off x="381000" y="1271588"/>
            <a:ext cx="8381999"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defRPr/>
            </a:pPr>
            <a:r>
              <a:rPr lang="en-US" altLang="en-US" sz="1600" b="1" i="1" dirty="0">
                <a:latin typeface="Century Schoolbook" panose="02040604050505020304" pitchFamily="18" charset="0"/>
              </a:rPr>
              <a:t>I n t e g r i t y  -  S e r v i c e  -  E x c e l </a:t>
            </a:r>
            <a:r>
              <a:rPr lang="en-US" altLang="en-US" sz="1600" b="1" i="1" dirty="0" err="1">
                <a:latin typeface="Century Schoolbook" panose="02040604050505020304" pitchFamily="18" charset="0"/>
              </a:rPr>
              <a:t>l</a:t>
            </a:r>
            <a:r>
              <a:rPr lang="en-US" altLang="en-US" sz="1600" b="1" i="1" dirty="0">
                <a:latin typeface="Century Schoolbook" panose="02040604050505020304" pitchFamily="18" charset="0"/>
              </a:rPr>
              <a:t> e n c e</a:t>
            </a:r>
          </a:p>
        </p:txBody>
      </p:sp>
      <p:sp>
        <p:nvSpPr>
          <p:cNvPr id="50191" name="Rectangle 15"/>
          <p:cNvSpPr>
            <a:spLocks noGrp="1" noChangeArrowheads="1"/>
          </p:cNvSpPr>
          <p:nvPr>
            <p:ph type="ctrTitle"/>
          </p:nvPr>
        </p:nvSpPr>
        <p:spPr>
          <a:xfrm>
            <a:off x="276225" y="1962150"/>
            <a:ext cx="8486775" cy="1600200"/>
          </a:xfrm>
        </p:spPr>
        <p:txBody>
          <a:bodyPr/>
          <a:lstStyle>
            <a:lvl1pPr>
              <a:defRPr sz="4400" i="0"/>
            </a:lvl1pPr>
          </a:lstStyle>
          <a:p>
            <a:r>
              <a:rPr lang="en-US"/>
              <a:t>Click to edit Master title style</a:t>
            </a:r>
          </a:p>
        </p:txBody>
      </p:sp>
      <p:sp>
        <p:nvSpPr>
          <p:cNvPr id="8" name="Date Placeholder 6"/>
          <p:cNvSpPr>
            <a:spLocks noGrp="1" noChangeArrowheads="1"/>
          </p:cNvSpPr>
          <p:nvPr>
            <p:ph type="dt" sz="half" idx="10"/>
          </p:nvPr>
        </p:nvSpPr>
        <p:spPr/>
        <p:txBody>
          <a:bodyPr/>
          <a:lstStyle>
            <a:lvl1pPr>
              <a:defRPr/>
            </a:lvl1pPr>
          </a:lstStyle>
          <a:p>
            <a:pPr>
              <a:defRPr/>
            </a:pPr>
            <a:r>
              <a:rPr lang="en-US"/>
              <a:t>As of: </a:t>
            </a:r>
          </a:p>
        </p:txBody>
      </p:sp>
      <p:sp>
        <p:nvSpPr>
          <p:cNvPr id="9" name="Slide Number Placeholder 7"/>
          <p:cNvSpPr>
            <a:spLocks noGrp="1" noChangeArrowheads="1"/>
          </p:cNvSpPr>
          <p:nvPr>
            <p:ph type="sldNum" sz="quarter" idx="11"/>
          </p:nvPr>
        </p:nvSpPr>
        <p:spPr/>
        <p:txBody>
          <a:bodyPr/>
          <a:lstStyle>
            <a:lvl1pPr>
              <a:defRPr/>
            </a:lvl1pPr>
          </a:lstStyle>
          <a:p>
            <a:pPr>
              <a:defRPr/>
            </a:pPr>
            <a:fld id="{BFC03CE4-37F0-4065-8B91-37122744BD37}" type="slidenum">
              <a:rPr lang="en-US" altLang="en-US"/>
              <a:pPr>
                <a:defRPr/>
              </a:pPr>
              <a:t>‹#›</a:t>
            </a:fld>
            <a:endParaRPr lang="en-US" altLang="en-US">
              <a:solidFill>
                <a:schemeClr val="bg2"/>
              </a:solidFill>
            </a:endParaRPr>
          </a:p>
        </p:txBody>
      </p:sp>
    </p:spTree>
    <p:extLst>
      <p:ext uri="{BB962C8B-B14F-4D97-AF65-F5344CB8AC3E}">
        <p14:creationId xmlns:p14="http://schemas.microsoft.com/office/powerpoint/2010/main" val="3280927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As of: </a:t>
            </a:r>
          </a:p>
        </p:txBody>
      </p:sp>
      <p:sp>
        <p:nvSpPr>
          <p:cNvPr id="5" name="Slide Number Placeholder 4"/>
          <p:cNvSpPr>
            <a:spLocks noGrp="1"/>
          </p:cNvSpPr>
          <p:nvPr>
            <p:ph type="sldNum" sz="quarter" idx="11"/>
          </p:nvPr>
        </p:nvSpPr>
        <p:spPr/>
        <p:txBody>
          <a:bodyPr/>
          <a:lstStyle>
            <a:lvl1pPr>
              <a:defRPr/>
            </a:lvl1pPr>
          </a:lstStyle>
          <a:p>
            <a:pPr>
              <a:defRPr/>
            </a:pPr>
            <a:fld id="{0CBDF859-B77C-4932-B7B0-12C49A93E314}" type="slidenum">
              <a:rPr lang="en-US" altLang="en-US"/>
              <a:pPr>
                <a:defRPr/>
              </a:pPr>
              <a:t>‹#›</a:t>
            </a:fld>
            <a:endParaRPr lang="en-US" altLang="en-US">
              <a:solidFill>
                <a:schemeClr val="bg2"/>
              </a:solidFill>
            </a:endParaRPr>
          </a:p>
        </p:txBody>
      </p:sp>
    </p:spTree>
    <p:extLst>
      <p:ext uri="{BB962C8B-B14F-4D97-AF65-F5344CB8AC3E}">
        <p14:creationId xmlns:p14="http://schemas.microsoft.com/office/powerpoint/2010/main" val="4017862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As of: </a:t>
            </a:r>
          </a:p>
        </p:txBody>
      </p:sp>
      <p:sp>
        <p:nvSpPr>
          <p:cNvPr id="5" name="Slide Number Placeholder 4"/>
          <p:cNvSpPr>
            <a:spLocks noGrp="1"/>
          </p:cNvSpPr>
          <p:nvPr>
            <p:ph type="sldNum" sz="quarter" idx="11"/>
          </p:nvPr>
        </p:nvSpPr>
        <p:spPr/>
        <p:txBody>
          <a:bodyPr/>
          <a:lstStyle>
            <a:lvl1pPr>
              <a:defRPr/>
            </a:lvl1pPr>
          </a:lstStyle>
          <a:p>
            <a:pPr>
              <a:defRPr/>
            </a:pPr>
            <a:fld id="{6214614F-2FCB-48B4-A899-0A8F737AAE37}" type="slidenum">
              <a:rPr lang="en-US" altLang="en-US"/>
              <a:pPr>
                <a:defRPr/>
              </a:pPr>
              <a:t>‹#›</a:t>
            </a:fld>
            <a:endParaRPr lang="en-US" altLang="en-US">
              <a:solidFill>
                <a:schemeClr val="bg2"/>
              </a:solidFill>
            </a:endParaRPr>
          </a:p>
        </p:txBody>
      </p:sp>
    </p:spTree>
    <p:extLst>
      <p:ext uri="{BB962C8B-B14F-4D97-AF65-F5344CB8AC3E}">
        <p14:creationId xmlns:p14="http://schemas.microsoft.com/office/powerpoint/2010/main" val="3191083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76225" y="1504950"/>
            <a:ext cx="4122738" cy="474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51363" y="1504950"/>
            <a:ext cx="4122737" cy="474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r>
              <a:rPr lang="en-US"/>
              <a:t>As of: </a:t>
            </a:r>
          </a:p>
        </p:txBody>
      </p:sp>
      <p:sp>
        <p:nvSpPr>
          <p:cNvPr id="6" name="Slide Number Placeholder 5"/>
          <p:cNvSpPr>
            <a:spLocks noGrp="1"/>
          </p:cNvSpPr>
          <p:nvPr>
            <p:ph type="sldNum" sz="quarter" idx="11"/>
          </p:nvPr>
        </p:nvSpPr>
        <p:spPr/>
        <p:txBody>
          <a:bodyPr/>
          <a:lstStyle>
            <a:lvl1pPr>
              <a:defRPr/>
            </a:lvl1pPr>
          </a:lstStyle>
          <a:p>
            <a:pPr>
              <a:defRPr/>
            </a:pPr>
            <a:fld id="{F0DC89D1-1446-43A7-BCF8-D75B768C2A3E}" type="slidenum">
              <a:rPr lang="en-US" altLang="en-US"/>
              <a:pPr>
                <a:defRPr/>
              </a:pPr>
              <a:t>‹#›</a:t>
            </a:fld>
            <a:endParaRPr lang="en-US" altLang="en-US">
              <a:solidFill>
                <a:schemeClr val="bg2"/>
              </a:solidFill>
            </a:endParaRPr>
          </a:p>
        </p:txBody>
      </p:sp>
    </p:spTree>
    <p:extLst>
      <p:ext uri="{BB962C8B-B14F-4D97-AF65-F5344CB8AC3E}">
        <p14:creationId xmlns:p14="http://schemas.microsoft.com/office/powerpoint/2010/main" val="979908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pPr>
              <a:defRPr/>
            </a:pPr>
            <a:r>
              <a:rPr lang="en-US"/>
              <a:t>As of: </a:t>
            </a:r>
          </a:p>
        </p:txBody>
      </p:sp>
      <p:sp>
        <p:nvSpPr>
          <p:cNvPr id="8" name="Slide Number Placeholder 7"/>
          <p:cNvSpPr>
            <a:spLocks noGrp="1"/>
          </p:cNvSpPr>
          <p:nvPr>
            <p:ph type="sldNum" sz="quarter" idx="11"/>
          </p:nvPr>
        </p:nvSpPr>
        <p:spPr/>
        <p:txBody>
          <a:bodyPr/>
          <a:lstStyle>
            <a:lvl1pPr>
              <a:defRPr/>
            </a:lvl1pPr>
          </a:lstStyle>
          <a:p>
            <a:pPr>
              <a:defRPr/>
            </a:pPr>
            <a:fld id="{812045D1-F7E2-4784-B96A-3083355E63F6}" type="slidenum">
              <a:rPr lang="en-US" altLang="en-US"/>
              <a:pPr>
                <a:defRPr/>
              </a:pPr>
              <a:t>‹#›</a:t>
            </a:fld>
            <a:endParaRPr lang="en-US" altLang="en-US">
              <a:solidFill>
                <a:schemeClr val="bg2"/>
              </a:solidFill>
            </a:endParaRPr>
          </a:p>
        </p:txBody>
      </p:sp>
    </p:spTree>
    <p:extLst>
      <p:ext uri="{BB962C8B-B14F-4D97-AF65-F5344CB8AC3E}">
        <p14:creationId xmlns:p14="http://schemas.microsoft.com/office/powerpoint/2010/main" val="366242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pPr>
              <a:defRPr/>
            </a:pPr>
            <a:r>
              <a:rPr lang="en-US"/>
              <a:t>As of: </a:t>
            </a:r>
          </a:p>
        </p:txBody>
      </p:sp>
      <p:sp>
        <p:nvSpPr>
          <p:cNvPr id="4" name="Slide Number Placeholder 3"/>
          <p:cNvSpPr>
            <a:spLocks noGrp="1"/>
          </p:cNvSpPr>
          <p:nvPr>
            <p:ph type="sldNum" sz="quarter" idx="11"/>
          </p:nvPr>
        </p:nvSpPr>
        <p:spPr/>
        <p:txBody>
          <a:bodyPr/>
          <a:lstStyle>
            <a:lvl1pPr>
              <a:defRPr/>
            </a:lvl1pPr>
          </a:lstStyle>
          <a:p>
            <a:pPr>
              <a:defRPr/>
            </a:pPr>
            <a:fld id="{29D94A65-A6BF-4DB1-9332-206B8E06E0A7}" type="slidenum">
              <a:rPr lang="en-US" altLang="en-US"/>
              <a:pPr>
                <a:defRPr/>
              </a:pPr>
              <a:t>‹#›</a:t>
            </a:fld>
            <a:endParaRPr lang="en-US" altLang="en-US">
              <a:solidFill>
                <a:schemeClr val="bg2"/>
              </a:solidFill>
            </a:endParaRPr>
          </a:p>
        </p:txBody>
      </p:sp>
    </p:spTree>
    <p:extLst>
      <p:ext uri="{BB962C8B-B14F-4D97-AF65-F5344CB8AC3E}">
        <p14:creationId xmlns:p14="http://schemas.microsoft.com/office/powerpoint/2010/main" val="687902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a:t>As of: </a:t>
            </a:r>
          </a:p>
        </p:txBody>
      </p:sp>
      <p:sp>
        <p:nvSpPr>
          <p:cNvPr id="3" name="Slide Number Placeholder 2"/>
          <p:cNvSpPr>
            <a:spLocks noGrp="1"/>
          </p:cNvSpPr>
          <p:nvPr>
            <p:ph type="sldNum" sz="quarter" idx="11"/>
          </p:nvPr>
        </p:nvSpPr>
        <p:spPr/>
        <p:txBody>
          <a:bodyPr/>
          <a:lstStyle>
            <a:lvl1pPr>
              <a:defRPr/>
            </a:lvl1pPr>
          </a:lstStyle>
          <a:p>
            <a:pPr>
              <a:defRPr/>
            </a:pPr>
            <a:fld id="{F32FE5BA-3D1F-4E41-B33A-6823FE30DE87}" type="slidenum">
              <a:rPr lang="en-US" altLang="en-US"/>
              <a:pPr>
                <a:defRPr/>
              </a:pPr>
              <a:t>‹#›</a:t>
            </a:fld>
            <a:endParaRPr lang="en-US" altLang="en-US">
              <a:solidFill>
                <a:schemeClr val="bg2"/>
              </a:solidFill>
            </a:endParaRPr>
          </a:p>
        </p:txBody>
      </p:sp>
    </p:spTree>
    <p:extLst>
      <p:ext uri="{BB962C8B-B14F-4D97-AF65-F5344CB8AC3E}">
        <p14:creationId xmlns:p14="http://schemas.microsoft.com/office/powerpoint/2010/main" val="3024132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As of: </a:t>
            </a:r>
          </a:p>
        </p:txBody>
      </p:sp>
      <p:sp>
        <p:nvSpPr>
          <p:cNvPr id="5" name="Slide Number Placeholder 4"/>
          <p:cNvSpPr>
            <a:spLocks noGrp="1"/>
          </p:cNvSpPr>
          <p:nvPr>
            <p:ph type="sldNum" sz="quarter" idx="11"/>
          </p:nvPr>
        </p:nvSpPr>
        <p:spPr/>
        <p:txBody>
          <a:bodyPr/>
          <a:lstStyle>
            <a:lvl1pPr>
              <a:defRPr/>
            </a:lvl1pPr>
          </a:lstStyle>
          <a:p>
            <a:pPr>
              <a:defRPr/>
            </a:pPr>
            <a:fld id="{9E577705-F1D6-448C-8D9C-74FCF151C57C}" type="slidenum">
              <a:rPr lang="en-US" altLang="en-US"/>
              <a:pPr>
                <a:defRPr/>
              </a:pPr>
              <a:t>‹#›</a:t>
            </a:fld>
            <a:endParaRPr lang="en-US" altLang="en-US">
              <a:solidFill>
                <a:schemeClr val="bg2"/>
              </a:solidFill>
            </a:endParaRPr>
          </a:p>
        </p:txBody>
      </p:sp>
    </p:spTree>
    <p:extLst>
      <p:ext uri="{BB962C8B-B14F-4D97-AF65-F5344CB8AC3E}">
        <p14:creationId xmlns:p14="http://schemas.microsoft.com/office/powerpoint/2010/main" val="1179906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5438" y="76200"/>
            <a:ext cx="2132012" cy="6172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76225" y="76200"/>
            <a:ext cx="6246813" cy="6172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As of: </a:t>
            </a:r>
          </a:p>
        </p:txBody>
      </p:sp>
      <p:sp>
        <p:nvSpPr>
          <p:cNvPr id="5" name="Slide Number Placeholder 4"/>
          <p:cNvSpPr>
            <a:spLocks noGrp="1"/>
          </p:cNvSpPr>
          <p:nvPr>
            <p:ph type="sldNum" sz="quarter" idx="11"/>
          </p:nvPr>
        </p:nvSpPr>
        <p:spPr/>
        <p:txBody>
          <a:bodyPr/>
          <a:lstStyle>
            <a:lvl1pPr>
              <a:defRPr/>
            </a:lvl1pPr>
          </a:lstStyle>
          <a:p>
            <a:pPr>
              <a:defRPr/>
            </a:pPr>
            <a:fld id="{4A10A9CA-2EB0-4F34-A8FB-1542A3BF9965}" type="slidenum">
              <a:rPr lang="en-US" altLang="en-US"/>
              <a:pPr>
                <a:defRPr/>
              </a:pPr>
              <a:t>‹#›</a:t>
            </a:fld>
            <a:endParaRPr lang="en-US" altLang="en-US">
              <a:solidFill>
                <a:schemeClr val="bg2"/>
              </a:solidFill>
            </a:endParaRPr>
          </a:p>
        </p:txBody>
      </p:sp>
    </p:spTree>
    <p:extLst>
      <p:ext uri="{BB962C8B-B14F-4D97-AF65-F5344CB8AC3E}">
        <p14:creationId xmlns:p14="http://schemas.microsoft.com/office/powerpoint/2010/main" val="3207365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5" name="Rectangle 1027"/>
          <p:cNvSpPr>
            <a:spLocks noGrp="1" noChangeArrowheads="1"/>
          </p:cNvSpPr>
          <p:nvPr>
            <p:ph type="dt" sz="half" idx="2"/>
          </p:nvPr>
        </p:nvSpPr>
        <p:spPr bwMode="auto">
          <a:xfrm>
            <a:off x="0" y="6524625"/>
            <a:ext cx="12192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solidFill>
                  <a:srgbClr val="969696"/>
                </a:solidFill>
                <a:latin typeface="Arial" charset="0"/>
              </a:defRPr>
            </a:lvl1pPr>
          </a:lstStyle>
          <a:p>
            <a:pPr>
              <a:defRPr/>
            </a:pPr>
            <a:r>
              <a:rPr lang="en-US"/>
              <a:t>As of: </a:t>
            </a:r>
          </a:p>
        </p:txBody>
      </p:sp>
      <p:sp>
        <p:nvSpPr>
          <p:cNvPr id="49156" name="Rectangle 1028"/>
          <p:cNvSpPr>
            <a:spLocks noGrp="1" noChangeArrowheads="1"/>
          </p:cNvSpPr>
          <p:nvPr>
            <p:ph type="sldNum" sz="quarter" idx="4"/>
          </p:nvPr>
        </p:nvSpPr>
        <p:spPr bwMode="auto">
          <a:xfrm>
            <a:off x="7988300" y="6524625"/>
            <a:ext cx="1143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solidFill>
                  <a:srgbClr val="7F7F7F"/>
                </a:solidFill>
              </a:defRPr>
            </a:lvl1pPr>
          </a:lstStyle>
          <a:p>
            <a:pPr>
              <a:defRPr/>
            </a:pPr>
            <a:fld id="{CC7A9835-7AA7-4292-8277-77514909CEE7}" type="slidenum">
              <a:rPr lang="en-US" altLang="en-US"/>
              <a:pPr>
                <a:defRPr/>
              </a:pPr>
              <a:t>‹#›</a:t>
            </a:fld>
            <a:endParaRPr lang="en-US" altLang="en-US"/>
          </a:p>
        </p:txBody>
      </p:sp>
      <p:sp>
        <p:nvSpPr>
          <p:cNvPr id="1028" name="Rectangle 1030"/>
          <p:cNvSpPr>
            <a:spLocks noGrp="1" noChangeArrowheads="1"/>
          </p:cNvSpPr>
          <p:nvPr>
            <p:ph type="title"/>
          </p:nvPr>
        </p:nvSpPr>
        <p:spPr bwMode="auto">
          <a:xfrm>
            <a:off x="1663700" y="76200"/>
            <a:ext cx="71437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9" name="Line 1035"/>
          <p:cNvSpPr>
            <a:spLocks noChangeShapeType="1"/>
          </p:cNvSpPr>
          <p:nvPr/>
        </p:nvSpPr>
        <p:spPr bwMode="auto">
          <a:xfrm>
            <a:off x="381000" y="6451600"/>
            <a:ext cx="8382000" cy="0"/>
          </a:xfrm>
          <a:prstGeom prst="line">
            <a:avLst/>
          </a:prstGeom>
          <a:noFill/>
          <a:ln w="57150">
            <a:solidFill>
              <a:srgbClr val="0C2D8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30" name="Line 1036"/>
          <p:cNvSpPr>
            <a:spLocks noChangeShapeType="1"/>
          </p:cNvSpPr>
          <p:nvPr/>
        </p:nvSpPr>
        <p:spPr bwMode="auto">
          <a:xfrm>
            <a:off x="381000" y="1231900"/>
            <a:ext cx="8382000" cy="0"/>
          </a:xfrm>
          <a:prstGeom prst="line">
            <a:avLst/>
          </a:prstGeom>
          <a:noFill/>
          <a:ln w="57150">
            <a:solidFill>
              <a:srgbClr val="0C2D8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pic>
        <p:nvPicPr>
          <p:cNvPr id="1031" name="Picture 1037"/>
          <p:cNvPicPr>
            <a:picLocks noChangeAspect="1" noChangeArrowheads="1"/>
          </p:cNvPicPr>
          <p:nvPr/>
        </p:nvPicPr>
        <p:blipFill>
          <a:blip r:embed="rId11" cstate="print">
            <a:extLst>
              <a:ext uri="{28A0092B-C50C-407E-A947-70E740481C1C}">
                <a14:useLocalDpi xmlns:a14="http://schemas.microsoft.com/office/drawing/2010/main" val="0"/>
              </a:ext>
            </a:extLst>
          </a:blip>
          <a:stretch>
            <a:fillRect/>
          </a:stretch>
        </p:blipFill>
        <p:spPr bwMode="auto">
          <a:xfrm>
            <a:off x="560580" y="90488"/>
            <a:ext cx="1009266"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040"/>
          <p:cNvSpPr>
            <a:spLocks noGrp="1" noChangeArrowheads="1"/>
          </p:cNvSpPr>
          <p:nvPr>
            <p:ph type="body" idx="1"/>
          </p:nvPr>
        </p:nvSpPr>
        <p:spPr bwMode="auto">
          <a:xfrm>
            <a:off x="276225" y="1504950"/>
            <a:ext cx="8397875"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0"/>
            <a:r>
              <a:rPr lang="en-US" altLang="en-US"/>
              <a:t>2nd Bullet</a:t>
            </a:r>
          </a:p>
        </p:txBody>
      </p:sp>
      <p:sp>
        <p:nvSpPr>
          <p:cNvPr id="9" name="Text Box 1029"/>
          <p:cNvSpPr txBox="1">
            <a:spLocks noChangeArrowheads="1"/>
          </p:cNvSpPr>
          <p:nvPr userDrawn="1"/>
        </p:nvSpPr>
        <p:spPr bwMode="auto">
          <a:xfrm>
            <a:off x="381000" y="6491288"/>
            <a:ext cx="8382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defRPr/>
            </a:pPr>
            <a:r>
              <a:rPr lang="en-US" altLang="en-US" sz="1600" b="1" i="1" dirty="0">
                <a:latin typeface="Century Schoolbook" panose="02040604050505020304" pitchFamily="18" charset="0"/>
              </a:rPr>
              <a:t>I n t e g r i t y  -  S e r v i c e  -  E x c e l </a:t>
            </a:r>
            <a:r>
              <a:rPr lang="en-US" altLang="en-US" sz="1600" b="1" i="1" dirty="0" err="1">
                <a:latin typeface="Century Schoolbook" panose="02040604050505020304" pitchFamily="18" charset="0"/>
              </a:rPr>
              <a:t>l</a:t>
            </a:r>
            <a:r>
              <a:rPr lang="en-US" altLang="en-US" sz="1600" b="1" i="1" dirty="0">
                <a:latin typeface="Century Schoolbook" panose="02040604050505020304" pitchFamily="18" charset="0"/>
              </a:rPr>
              <a:t> e n c e</a:t>
            </a:r>
          </a:p>
        </p:txBody>
      </p:sp>
    </p:spTree>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Lst>
  <p:hf hdr="0" ftr="0" dt="0"/>
  <p:txStyles>
    <p:titleStyle>
      <a:lvl1pPr algn="r" rtl="0" eaLnBrk="0" fontAlgn="base" hangingPunct="0">
        <a:spcBef>
          <a:spcPct val="0"/>
        </a:spcBef>
        <a:spcAft>
          <a:spcPct val="0"/>
        </a:spcAft>
        <a:defRPr sz="3600" b="1" i="1">
          <a:solidFill>
            <a:srgbClr val="151C77"/>
          </a:solidFill>
          <a:latin typeface="+mj-lt"/>
          <a:ea typeface="+mj-ea"/>
          <a:cs typeface="+mj-cs"/>
        </a:defRPr>
      </a:lvl1pPr>
      <a:lvl2pPr algn="r" rtl="0" eaLnBrk="0" fontAlgn="base" hangingPunct="0">
        <a:spcBef>
          <a:spcPct val="0"/>
        </a:spcBef>
        <a:spcAft>
          <a:spcPct val="0"/>
        </a:spcAft>
        <a:defRPr sz="3600" b="1" i="1">
          <a:solidFill>
            <a:srgbClr val="151C77"/>
          </a:solidFill>
          <a:latin typeface="Arial" charset="0"/>
        </a:defRPr>
      </a:lvl2pPr>
      <a:lvl3pPr algn="r" rtl="0" eaLnBrk="0" fontAlgn="base" hangingPunct="0">
        <a:spcBef>
          <a:spcPct val="0"/>
        </a:spcBef>
        <a:spcAft>
          <a:spcPct val="0"/>
        </a:spcAft>
        <a:defRPr sz="3600" b="1" i="1">
          <a:solidFill>
            <a:srgbClr val="151C77"/>
          </a:solidFill>
          <a:latin typeface="Arial" charset="0"/>
        </a:defRPr>
      </a:lvl3pPr>
      <a:lvl4pPr algn="r" rtl="0" eaLnBrk="0" fontAlgn="base" hangingPunct="0">
        <a:spcBef>
          <a:spcPct val="0"/>
        </a:spcBef>
        <a:spcAft>
          <a:spcPct val="0"/>
        </a:spcAft>
        <a:defRPr sz="3600" b="1" i="1">
          <a:solidFill>
            <a:srgbClr val="151C77"/>
          </a:solidFill>
          <a:latin typeface="Arial" charset="0"/>
        </a:defRPr>
      </a:lvl4pPr>
      <a:lvl5pPr algn="r" rtl="0" eaLnBrk="0" fontAlgn="base" hangingPunct="0">
        <a:spcBef>
          <a:spcPct val="0"/>
        </a:spcBef>
        <a:spcAft>
          <a:spcPct val="0"/>
        </a:spcAft>
        <a:defRPr sz="3600" b="1" i="1">
          <a:solidFill>
            <a:srgbClr val="151C77"/>
          </a:solidFill>
          <a:latin typeface="Arial" charset="0"/>
        </a:defRPr>
      </a:lvl5pPr>
      <a:lvl6pPr marL="457200" algn="r" rtl="0" eaLnBrk="0" fontAlgn="base" hangingPunct="0">
        <a:spcBef>
          <a:spcPct val="0"/>
        </a:spcBef>
        <a:spcAft>
          <a:spcPct val="0"/>
        </a:spcAft>
        <a:defRPr sz="3600" b="1" i="1">
          <a:solidFill>
            <a:srgbClr val="151C77"/>
          </a:solidFill>
          <a:latin typeface="Arial" charset="0"/>
        </a:defRPr>
      </a:lvl6pPr>
      <a:lvl7pPr marL="914400" algn="r" rtl="0" eaLnBrk="0" fontAlgn="base" hangingPunct="0">
        <a:spcBef>
          <a:spcPct val="0"/>
        </a:spcBef>
        <a:spcAft>
          <a:spcPct val="0"/>
        </a:spcAft>
        <a:defRPr sz="3600" b="1" i="1">
          <a:solidFill>
            <a:srgbClr val="151C77"/>
          </a:solidFill>
          <a:latin typeface="Arial" charset="0"/>
        </a:defRPr>
      </a:lvl7pPr>
      <a:lvl8pPr marL="1371600" algn="r" rtl="0" eaLnBrk="0" fontAlgn="base" hangingPunct="0">
        <a:spcBef>
          <a:spcPct val="0"/>
        </a:spcBef>
        <a:spcAft>
          <a:spcPct val="0"/>
        </a:spcAft>
        <a:defRPr sz="3600" b="1" i="1">
          <a:solidFill>
            <a:srgbClr val="151C77"/>
          </a:solidFill>
          <a:latin typeface="Arial" charset="0"/>
        </a:defRPr>
      </a:lvl8pPr>
      <a:lvl9pPr marL="1828800" algn="r" rtl="0" eaLnBrk="0" fontAlgn="base" hangingPunct="0">
        <a:spcBef>
          <a:spcPct val="0"/>
        </a:spcBef>
        <a:spcAft>
          <a:spcPct val="0"/>
        </a:spcAft>
        <a:defRPr sz="3600" b="1" i="1">
          <a:solidFill>
            <a:srgbClr val="151C77"/>
          </a:solidFill>
          <a:latin typeface="Arial" charset="0"/>
        </a:defRPr>
      </a:lvl9pPr>
    </p:titleStyle>
    <p:bodyStyle>
      <a:lvl1pPr marL="285750" indent="-285750" algn="l" rtl="0" eaLnBrk="0" fontAlgn="base" hangingPunct="0">
        <a:spcBef>
          <a:spcPct val="50000"/>
        </a:spcBef>
        <a:spcAft>
          <a:spcPct val="0"/>
        </a:spcAft>
        <a:buClr>
          <a:srgbClr val="151C77"/>
        </a:buClr>
        <a:buSzPct val="80000"/>
        <a:buFont typeface="Wingdings" panose="05000000000000000000" pitchFamily="2" charset="2"/>
        <a:buChar char="n"/>
        <a:defRPr sz="2000" b="1">
          <a:solidFill>
            <a:schemeClr val="tx1"/>
          </a:solidFill>
          <a:latin typeface="+mn-lt"/>
          <a:ea typeface="+mn-ea"/>
          <a:cs typeface="+mn-cs"/>
        </a:defRPr>
      </a:lvl1pPr>
      <a:lvl2pPr marL="688975" indent="-282575" algn="l" rtl="0" eaLnBrk="0" fontAlgn="base" hangingPunct="0">
        <a:spcBef>
          <a:spcPct val="25000"/>
        </a:spcBef>
        <a:spcAft>
          <a:spcPct val="0"/>
        </a:spcAft>
        <a:buClr>
          <a:srgbClr val="151C77"/>
        </a:buClr>
        <a:buSzPct val="80000"/>
        <a:buFont typeface="Wingdings" panose="05000000000000000000" pitchFamily="2" charset="2"/>
        <a:buChar char="n"/>
        <a:defRPr sz="2000" b="1">
          <a:solidFill>
            <a:schemeClr val="tx1"/>
          </a:solidFill>
          <a:latin typeface="+mn-lt"/>
        </a:defRPr>
      </a:lvl2pPr>
      <a:lvl3pPr marL="1027113" indent="-223838" algn="l" rtl="0" eaLnBrk="0" fontAlgn="base" hangingPunct="0">
        <a:spcBef>
          <a:spcPct val="25000"/>
        </a:spcBef>
        <a:spcAft>
          <a:spcPct val="0"/>
        </a:spcAft>
        <a:buClr>
          <a:srgbClr val="151C77"/>
        </a:buClr>
        <a:buSzPct val="80000"/>
        <a:buFont typeface="Wingdings" panose="05000000000000000000" pitchFamily="2" charset="2"/>
        <a:buChar char="n"/>
        <a:defRPr sz="2000" b="1">
          <a:solidFill>
            <a:schemeClr val="tx1"/>
          </a:solidFill>
          <a:latin typeface="+mn-lt"/>
        </a:defRPr>
      </a:lvl3pPr>
      <a:lvl4pPr marL="1600200" indent="-228600" algn="l" rtl="0" eaLnBrk="0" fontAlgn="base" hangingPunct="0">
        <a:spcBef>
          <a:spcPct val="25000"/>
        </a:spcBef>
        <a:spcAft>
          <a:spcPct val="0"/>
        </a:spcAft>
        <a:buClr>
          <a:srgbClr val="151C77"/>
        </a:buClr>
        <a:buSzPct val="80000"/>
        <a:buFont typeface="Wingdings" panose="05000000000000000000" pitchFamily="2" charset="2"/>
        <a:buChar char="n"/>
        <a:defRPr sz="2000" b="1">
          <a:solidFill>
            <a:schemeClr val="tx1"/>
          </a:solidFill>
          <a:latin typeface="+mn-lt"/>
        </a:defRPr>
      </a:lvl4pPr>
      <a:lvl5pPr marL="2057400" indent="-228600" algn="l" rtl="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mn-lt"/>
        </a:defRPr>
      </a:lvl5pPr>
      <a:lvl6pPr marL="25146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6pPr>
      <a:lvl7pPr marL="29718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7pPr>
      <a:lvl8pPr marL="34290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8pPr>
      <a:lvl9pPr marL="38862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spcBef>
                <a:spcPct val="0"/>
              </a:spcBef>
              <a:buClrTx/>
              <a:buSzTx/>
              <a:buFontTx/>
              <a:buNone/>
            </a:pPr>
            <a:fld id="{C44FB1B5-CA13-4CF3-BD54-23FD68CD6EE4}" type="slidenum">
              <a:rPr lang="en-US" altLang="en-US" sz="1000" b="0" smtClean="0">
                <a:solidFill>
                  <a:srgbClr val="7F7F7F"/>
                </a:solidFill>
              </a:rPr>
              <a:pPr>
                <a:spcBef>
                  <a:spcPct val="0"/>
                </a:spcBef>
                <a:buClrTx/>
                <a:buSzTx/>
                <a:buFontTx/>
                <a:buNone/>
              </a:pPr>
              <a:t>1</a:t>
            </a:fld>
            <a:endParaRPr lang="en-US" altLang="en-US" sz="1000" b="0">
              <a:solidFill>
                <a:schemeClr val="bg2"/>
              </a:solidFill>
            </a:endParaRPr>
          </a:p>
        </p:txBody>
      </p:sp>
      <p:sp>
        <p:nvSpPr>
          <p:cNvPr id="13315" name="Rectangle 3"/>
          <p:cNvSpPr>
            <a:spLocks noChangeArrowheads="1"/>
          </p:cNvSpPr>
          <p:nvPr/>
        </p:nvSpPr>
        <p:spPr bwMode="auto">
          <a:xfrm>
            <a:off x="457200" y="1941513"/>
            <a:ext cx="8305800" cy="214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r">
              <a:spcBef>
                <a:spcPct val="0"/>
              </a:spcBef>
              <a:buClrTx/>
              <a:buSzTx/>
              <a:buFontTx/>
              <a:buNone/>
            </a:pPr>
            <a:r>
              <a:rPr lang="en-US" altLang="en-US" sz="4400" dirty="0">
                <a:solidFill>
                  <a:srgbClr val="151C77"/>
                </a:solidFill>
              </a:rPr>
              <a:t>Configuration Steering Board</a:t>
            </a:r>
            <a:br>
              <a:rPr lang="en-US" altLang="en-US" sz="4400" dirty="0">
                <a:solidFill>
                  <a:srgbClr val="151C77"/>
                </a:solidFill>
              </a:rPr>
            </a:br>
            <a:r>
              <a:rPr lang="en-US" altLang="en-US" sz="4400" dirty="0">
                <a:solidFill>
                  <a:srgbClr val="151C77"/>
                </a:solidFill>
              </a:rPr>
              <a:t>[Program Title] </a:t>
            </a:r>
            <a:br>
              <a:rPr lang="en-US" altLang="en-US" sz="4400" dirty="0">
                <a:solidFill>
                  <a:srgbClr val="151C77"/>
                </a:solidFill>
              </a:rPr>
            </a:br>
            <a:endParaRPr lang="en-US" altLang="en-US" sz="4400" dirty="0">
              <a:latin typeface="Times New Roman" panose="02020603050405020304" pitchFamily="18" charset="0"/>
            </a:endParaRPr>
          </a:p>
        </p:txBody>
      </p:sp>
      <p:sp>
        <p:nvSpPr>
          <p:cNvPr id="13316" name="Rectangle 4"/>
          <p:cNvSpPr>
            <a:spLocks noChangeArrowheads="1"/>
          </p:cNvSpPr>
          <p:nvPr/>
        </p:nvSpPr>
        <p:spPr bwMode="auto">
          <a:xfrm>
            <a:off x="3879850" y="4948238"/>
            <a:ext cx="4979988" cy="137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r">
              <a:spcBef>
                <a:spcPct val="0"/>
              </a:spcBef>
              <a:buClrTx/>
              <a:buSzTx/>
              <a:buFontTx/>
              <a:buNone/>
            </a:pPr>
            <a:r>
              <a:rPr lang="en-US" altLang="en-US"/>
              <a:t>Rank, Name</a:t>
            </a:r>
          </a:p>
          <a:p>
            <a:pPr algn="r">
              <a:spcBef>
                <a:spcPct val="0"/>
              </a:spcBef>
              <a:buClrTx/>
              <a:buSzTx/>
              <a:buFontTx/>
              <a:buNone/>
            </a:pPr>
            <a:r>
              <a:rPr lang="en-US" altLang="en-US"/>
              <a:t>Office Symbol</a:t>
            </a:r>
          </a:p>
          <a:p>
            <a:pPr algn="r">
              <a:spcBef>
                <a:spcPct val="0"/>
              </a:spcBef>
              <a:buClrTx/>
              <a:buSzTx/>
              <a:buFontTx/>
              <a:buNone/>
            </a:pPr>
            <a:r>
              <a:rPr lang="en-US" altLang="en-US"/>
              <a:t>Date of Briefing</a:t>
            </a:r>
          </a:p>
          <a:p>
            <a:pPr algn="r">
              <a:spcBef>
                <a:spcPct val="0"/>
              </a:spcBef>
              <a:buClrTx/>
              <a:buSzTx/>
              <a:buFontTx/>
              <a:buNone/>
            </a:pPr>
            <a:r>
              <a:rPr lang="en-US" altLang="en-US"/>
              <a:t>Version #</a:t>
            </a:r>
            <a:endParaRPr lang="en-US" altLang="en-US" b="0"/>
          </a:p>
        </p:txBody>
      </p:sp>
      <p:sp>
        <p:nvSpPr>
          <p:cNvPr id="5" name="TextBox 5"/>
          <p:cNvSpPr txBox="1">
            <a:spLocks noChangeArrowheads="1"/>
          </p:cNvSpPr>
          <p:nvPr/>
        </p:nvSpPr>
        <p:spPr bwMode="auto">
          <a:xfrm>
            <a:off x="1895475" y="3280304"/>
            <a:ext cx="6092825" cy="1724025"/>
          </a:xfrm>
          <a:prstGeom prst="rect">
            <a:avLst/>
          </a:prstGeom>
          <a:solidFill>
            <a:srgbClr val="FF0000"/>
          </a:solidFill>
          <a:ln w="9525">
            <a:solidFill>
              <a:schemeClr val="tx1"/>
            </a:solidFill>
            <a:miter lim="800000"/>
            <a:headEnd/>
            <a:tailEnd/>
          </a:ln>
          <a:effectLst>
            <a:outerShdw blurRad="50800" dist="38100" dir="2700000" algn="tl" rotWithShape="0">
              <a:prstClr val="black">
                <a:alpha val="40000"/>
              </a:prstClr>
            </a:outerShdw>
          </a:effectLst>
        </p:spPr>
        <p:txBody>
          <a:bodyPr>
            <a:spAutoFit/>
          </a:bodyPr>
          <a:lstStyle/>
          <a:p>
            <a:pPr marL="285750" indent="-285750">
              <a:spcAft>
                <a:spcPts val="600"/>
              </a:spcAft>
              <a:buFont typeface="Arial" panose="020B0604020202020204" pitchFamily="34" charset="0"/>
              <a:buChar char="•"/>
              <a:defRPr/>
            </a:pPr>
            <a:r>
              <a:rPr lang="en-US" sz="1600" b="1" dirty="0"/>
              <a:t>Template to be used as a guide</a:t>
            </a:r>
          </a:p>
          <a:p>
            <a:pPr marL="285750" indent="-285750">
              <a:spcAft>
                <a:spcPts val="600"/>
              </a:spcAft>
              <a:buFont typeface="Arial" panose="020B0604020202020204" pitchFamily="34" charset="0"/>
              <a:buChar char="•"/>
              <a:defRPr/>
            </a:pPr>
            <a:r>
              <a:rPr lang="en-US" sz="1600" b="1" dirty="0"/>
              <a:t>Briefing should focus on requirements changes but additional programmatic information may be added where board member input on decisions are required or when it adds value for the SAE</a:t>
            </a:r>
          </a:p>
          <a:p>
            <a:pPr marL="285750" indent="-285750">
              <a:spcAft>
                <a:spcPts val="600"/>
              </a:spcAft>
              <a:buFont typeface="Arial" panose="020B0604020202020204" pitchFamily="34" charset="0"/>
              <a:buChar char="•"/>
              <a:defRPr/>
            </a:pPr>
            <a:r>
              <a:rPr lang="en-US" sz="1600" b="1" dirty="0"/>
              <a:t>Notes pages contain additional explanation/guidance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spcBef>
                <a:spcPct val="0"/>
              </a:spcBef>
              <a:buClrTx/>
              <a:buSzTx/>
              <a:buFontTx/>
              <a:buNone/>
            </a:pPr>
            <a:fld id="{0AA2E8EF-9BA5-4D85-B079-8EAAAB4A99A1}" type="slidenum">
              <a:rPr lang="en-US" altLang="en-US" sz="1000" b="0" smtClean="0">
                <a:solidFill>
                  <a:srgbClr val="7F7F7F"/>
                </a:solidFill>
              </a:rPr>
              <a:pPr>
                <a:spcBef>
                  <a:spcPct val="0"/>
                </a:spcBef>
                <a:buClrTx/>
                <a:buSzTx/>
                <a:buFontTx/>
                <a:buNone/>
              </a:pPr>
              <a:t>10</a:t>
            </a:fld>
            <a:endParaRPr lang="en-US" altLang="en-US" sz="1000" b="0">
              <a:solidFill>
                <a:schemeClr val="bg2"/>
              </a:solidFill>
            </a:endParaRPr>
          </a:p>
        </p:txBody>
      </p:sp>
      <p:sp>
        <p:nvSpPr>
          <p:cNvPr id="17411" name="Rectangle 2"/>
          <p:cNvSpPr>
            <a:spLocks noGrp="1" noChangeArrowheads="1"/>
          </p:cNvSpPr>
          <p:nvPr>
            <p:ph type="title"/>
          </p:nvPr>
        </p:nvSpPr>
        <p:spPr/>
        <p:txBody>
          <a:bodyPr/>
          <a:lstStyle/>
          <a:p>
            <a:r>
              <a:rPr lang="en-US" altLang="en-US" dirty="0"/>
              <a:t>Identify How New / Reduced Requirements Affect Schedule</a:t>
            </a:r>
            <a:endParaRPr lang="en-US" altLang="en-US" sz="1800" dirty="0"/>
          </a:p>
        </p:txBody>
      </p:sp>
      <p:sp>
        <p:nvSpPr>
          <p:cNvPr id="7" name="Slide Number Placeholder 3"/>
          <p:cNvSpPr txBox="1">
            <a:spLocks/>
          </p:cNvSpPr>
          <p:nvPr/>
        </p:nvSpPr>
        <p:spPr bwMode="auto">
          <a:xfrm>
            <a:off x="7988300" y="6524625"/>
            <a:ext cx="1143000" cy="304800"/>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r" rtl="0" eaLnBrk="0" fontAlgn="base" hangingPunct="0">
              <a:spcBef>
                <a:spcPct val="50000"/>
              </a:spcBef>
              <a:spcAft>
                <a:spcPct val="0"/>
              </a:spcAft>
              <a:buClr>
                <a:srgbClr val="151C77"/>
              </a:buClr>
              <a:buSzPct val="80000"/>
              <a:buFont typeface="Wingdings" panose="05000000000000000000" pitchFamily="2" charset="2"/>
              <a:buChar char="n"/>
              <a:defRPr sz="2000" b="1" kern="1200">
                <a:solidFill>
                  <a:schemeClr val="tx1"/>
                </a:solidFill>
                <a:latin typeface="Arial" panose="020B0604020202020204" pitchFamily="34" charset="0"/>
                <a:ea typeface="+mn-ea"/>
                <a:cs typeface="+mn-cs"/>
              </a:defRPr>
            </a:lvl1pPr>
            <a:lvl2pPr marL="742950" indent="-285750" algn="l" rtl="0" eaLnBrk="0" fontAlgn="base" hangingPunct="0">
              <a:spcBef>
                <a:spcPct val="25000"/>
              </a:spcBef>
              <a:spcAft>
                <a:spcPct val="0"/>
              </a:spcAft>
              <a:buClr>
                <a:srgbClr val="151C77"/>
              </a:buClr>
              <a:buSzPct val="80000"/>
              <a:buFont typeface="Wingdings" panose="05000000000000000000" pitchFamily="2" charset="2"/>
              <a:buChar char="n"/>
              <a:defRPr sz="2000" b="1" kern="1200">
                <a:solidFill>
                  <a:schemeClr val="tx1"/>
                </a:solidFill>
                <a:latin typeface="Arial" panose="020B0604020202020204" pitchFamily="34" charset="0"/>
                <a:ea typeface="+mn-ea"/>
                <a:cs typeface="+mn-cs"/>
              </a:defRPr>
            </a:lvl2pPr>
            <a:lvl3pPr marL="1143000" indent="-228600" algn="l" rtl="0" eaLnBrk="0" fontAlgn="base" hangingPunct="0">
              <a:spcBef>
                <a:spcPct val="25000"/>
              </a:spcBef>
              <a:spcAft>
                <a:spcPct val="0"/>
              </a:spcAft>
              <a:buClr>
                <a:srgbClr val="151C77"/>
              </a:buClr>
              <a:buSzPct val="80000"/>
              <a:buFont typeface="Wingdings" panose="05000000000000000000" pitchFamily="2" charset="2"/>
              <a:buChar char="n"/>
              <a:defRPr sz="2000" b="1" kern="1200">
                <a:solidFill>
                  <a:schemeClr val="tx1"/>
                </a:solidFill>
                <a:latin typeface="Arial" panose="020B0604020202020204" pitchFamily="34" charset="0"/>
                <a:ea typeface="+mn-ea"/>
                <a:cs typeface="+mn-cs"/>
              </a:defRPr>
            </a:lvl3pPr>
            <a:lvl4pPr marL="1600200" indent="-228600" algn="l" rtl="0" eaLnBrk="0" fontAlgn="base" hangingPunct="0">
              <a:spcBef>
                <a:spcPct val="25000"/>
              </a:spcBef>
              <a:spcAft>
                <a:spcPct val="0"/>
              </a:spcAft>
              <a:buClr>
                <a:srgbClr val="151C77"/>
              </a:buClr>
              <a:buSzPct val="80000"/>
              <a:buFont typeface="Wingdings" panose="05000000000000000000" pitchFamily="2" charset="2"/>
              <a:buChar char="n"/>
              <a:defRPr sz="2000" b="1"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lr>
                <a:srgbClr val="003399"/>
              </a:buClr>
              <a:buSzPct val="80000"/>
              <a:buFont typeface="Wingdings" panose="05000000000000000000" pitchFamily="2" charset="2"/>
              <a:buChar char="n"/>
              <a:defRPr sz="2000" kern="1200">
                <a:solidFill>
                  <a:schemeClr val="tx1"/>
                </a:solidFill>
                <a:latin typeface="Arial" panose="020B0604020202020204" pitchFamily="34" charset="0"/>
                <a:ea typeface="+mn-ea"/>
                <a:cs typeface="+mn-cs"/>
              </a:defRPr>
            </a:lvl5pPr>
            <a:lvl6pPr marL="2514600" indent="-228600" algn="l" defTabSz="914400" rtl="0" eaLnBrk="0" fontAlgn="base" latinLnBrk="0" hangingPunct="0">
              <a:spcBef>
                <a:spcPct val="20000"/>
              </a:spcBef>
              <a:spcAft>
                <a:spcPct val="0"/>
              </a:spcAft>
              <a:buClr>
                <a:srgbClr val="003399"/>
              </a:buClr>
              <a:buSzPct val="80000"/>
              <a:buFont typeface="Wingdings" panose="05000000000000000000" pitchFamily="2" charset="2"/>
              <a:buChar char="n"/>
              <a:defRPr sz="2000" kern="1200">
                <a:solidFill>
                  <a:schemeClr val="tx1"/>
                </a:solidFill>
                <a:latin typeface="Arial" panose="020B0604020202020204" pitchFamily="34" charset="0"/>
                <a:ea typeface="+mn-ea"/>
                <a:cs typeface="+mn-cs"/>
              </a:defRPr>
            </a:lvl6pPr>
            <a:lvl7pPr marL="2971800" indent="-228600" algn="l" defTabSz="914400" rtl="0" eaLnBrk="0" fontAlgn="base" latinLnBrk="0" hangingPunct="0">
              <a:spcBef>
                <a:spcPct val="20000"/>
              </a:spcBef>
              <a:spcAft>
                <a:spcPct val="0"/>
              </a:spcAft>
              <a:buClr>
                <a:srgbClr val="003399"/>
              </a:buClr>
              <a:buSzPct val="80000"/>
              <a:buFont typeface="Wingdings" panose="05000000000000000000" pitchFamily="2" charset="2"/>
              <a:buChar char="n"/>
              <a:defRPr sz="2000" kern="1200">
                <a:solidFill>
                  <a:schemeClr val="tx1"/>
                </a:solidFill>
                <a:latin typeface="Arial" panose="020B0604020202020204" pitchFamily="34" charset="0"/>
                <a:ea typeface="+mn-ea"/>
                <a:cs typeface="+mn-cs"/>
              </a:defRPr>
            </a:lvl7pPr>
            <a:lvl8pPr marL="3429000" indent="-228600" algn="l" defTabSz="914400" rtl="0" eaLnBrk="0" fontAlgn="base" latinLnBrk="0" hangingPunct="0">
              <a:spcBef>
                <a:spcPct val="20000"/>
              </a:spcBef>
              <a:spcAft>
                <a:spcPct val="0"/>
              </a:spcAft>
              <a:buClr>
                <a:srgbClr val="003399"/>
              </a:buClr>
              <a:buSzPct val="80000"/>
              <a:buFont typeface="Wingdings" panose="05000000000000000000" pitchFamily="2" charset="2"/>
              <a:buChar char="n"/>
              <a:defRPr sz="2000" kern="1200">
                <a:solidFill>
                  <a:schemeClr val="tx1"/>
                </a:solidFill>
                <a:latin typeface="Arial" panose="020B0604020202020204" pitchFamily="34" charset="0"/>
                <a:ea typeface="+mn-ea"/>
                <a:cs typeface="+mn-cs"/>
              </a:defRPr>
            </a:lvl8pPr>
            <a:lvl9pPr marL="3886200" indent="-228600" algn="l" defTabSz="914400" rtl="0" eaLnBrk="0" fontAlgn="base" latinLnBrk="0" hangingPunct="0">
              <a:spcBef>
                <a:spcPct val="20000"/>
              </a:spcBef>
              <a:spcAft>
                <a:spcPct val="0"/>
              </a:spcAft>
              <a:buClr>
                <a:srgbClr val="003399"/>
              </a:buClr>
              <a:buSzPct val="80000"/>
              <a:buFont typeface="Wingdings" panose="05000000000000000000" pitchFamily="2" charset="2"/>
              <a:buChar char="n"/>
              <a:defRPr sz="2000" kern="1200">
                <a:solidFill>
                  <a:schemeClr val="tx1"/>
                </a:solidFill>
                <a:latin typeface="Arial" panose="020B0604020202020204" pitchFamily="34" charset="0"/>
                <a:ea typeface="+mn-ea"/>
                <a:cs typeface="+mn-cs"/>
              </a:defRPr>
            </a:lvl9pPr>
          </a:lstStyle>
          <a:p>
            <a:pPr>
              <a:spcBef>
                <a:spcPct val="0"/>
              </a:spcBef>
              <a:buClrTx/>
              <a:buSzTx/>
              <a:buFontTx/>
              <a:buNone/>
            </a:pPr>
            <a:fld id="{BB3D57AD-F8CD-43CC-B0E2-067404A96175}" type="slidenum">
              <a:rPr lang="en-US" altLang="en-US" sz="1000" b="0" smtClean="0">
                <a:solidFill>
                  <a:srgbClr val="7F7F7F"/>
                </a:solidFill>
              </a:rPr>
              <a:pPr>
                <a:spcBef>
                  <a:spcPct val="0"/>
                </a:spcBef>
                <a:buClrTx/>
                <a:buSzTx/>
                <a:buFontTx/>
                <a:buNone/>
              </a:pPr>
              <a:t>10</a:t>
            </a:fld>
            <a:endParaRPr lang="en-US" altLang="en-US" sz="1000" b="0">
              <a:solidFill>
                <a:srgbClr val="7F7F7F"/>
              </a:solidFill>
            </a:endParaRPr>
          </a:p>
        </p:txBody>
      </p:sp>
      <p:sp>
        <p:nvSpPr>
          <p:cNvPr id="8" name="Rectangle 4"/>
          <p:cNvSpPr>
            <a:spLocks noChangeArrowheads="1"/>
          </p:cNvSpPr>
          <p:nvPr/>
        </p:nvSpPr>
        <p:spPr bwMode="auto">
          <a:xfrm>
            <a:off x="819150" y="1282700"/>
            <a:ext cx="7396163" cy="4638675"/>
          </a:xfrm>
          <a:prstGeom prst="rect">
            <a:avLst/>
          </a:prstGeom>
          <a:solidFill>
            <a:schemeClr val="bg1">
              <a:alpha val="58823"/>
            </a:schemeClr>
          </a:solidFill>
          <a:ln w="19050" algn="ctr">
            <a:solidFill>
              <a:schemeClr val="tx1"/>
            </a:solidFill>
            <a:miter lim="800000"/>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b="0">
              <a:solidFill>
                <a:schemeClr val="bg1"/>
              </a:solidFill>
            </a:endParaRPr>
          </a:p>
        </p:txBody>
      </p:sp>
      <p:sp>
        <p:nvSpPr>
          <p:cNvPr id="9" name="Rectangle 5"/>
          <p:cNvSpPr>
            <a:spLocks noChangeArrowheads="1"/>
          </p:cNvSpPr>
          <p:nvPr/>
        </p:nvSpPr>
        <p:spPr bwMode="auto">
          <a:xfrm>
            <a:off x="2924175" y="3686175"/>
            <a:ext cx="5332413" cy="242888"/>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000">
              <a:solidFill>
                <a:schemeClr val="bg1"/>
              </a:solidFill>
            </a:endParaRPr>
          </a:p>
        </p:txBody>
      </p:sp>
      <p:sp>
        <p:nvSpPr>
          <p:cNvPr id="10" name="Line 7"/>
          <p:cNvSpPr>
            <a:spLocks noChangeShapeType="1"/>
          </p:cNvSpPr>
          <p:nvPr/>
        </p:nvSpPr>
        <p:spPr bwMode="auto">
          <a:xfrm flipV="1">
            <a:off x="876300" y="1609725"/>
            <a:ext cx="7396163"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11" name="Line 8"/>
          <p:cNvSpPr>
            <a:spLocks noChangeShapeType="1"/>
          </p:cNvSpPr>
          <p:nvPr/>
        </p:nvSpPr>
        <p:spPr bwMode="auto">
          <a:xfrm>
            <a:off x="2271713" y="1266825"/>
            <a:ext cx="0" cy="465455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12" name="Line 9"/>
          <p:cNvSpPr>
            <a:spLocks noChangeShapeType="1"/>
          </p:cNvSpPr>
          <p:nvPr/>
        </p:nvSpPr>
        <p:spPr bwMode="auto">
          <a:xfrm>
            <a:off x="3186113" y="1247775"/>
            <a:ext cx="0" cy="467360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13" name="Line 10"/>
          <p:cNvSpPr>
            <a:spLocks noChangeShapeType="1"/>
          </p:cNvSpPr>
          <p:nvPr/>
        </p:nvSpPr>
        <p:spPr bwMode="auto">
          <a:xfrm>
            <a:off x="3643313" y="1247775"/>
            <a:ext cx="0" cy="467360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14" name="Line 11"/>
          <p:cNvSpPr>
            <a:spLocks noChangeShapeType="1"/>
          </p:cNvSpPr>
          <p:nvPr/>
        </p:nvSpPr>
        <p:spPr bwMode="auto">
          <a:xfrm>
            <a:off x="4567238" y="1247775"/>
            <a:ext cx="4762" cy="467360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15" name="Line 12"/>
          <p:cNvSpPr>
            <a:spLocks noChangeShapeType="1"/>
          </p:cNvSpPr>
          <p:nvPr/>
        </p:nvSpPr>
        <p:spPr bwMode="auto">
          <a:xfrm>
            <a:off x="4095750" y="1243013"/>
            <a:ext cx="1588" cy="4678362"/>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16" name="Line 13"/>
          <p:cNvSpPr>
            <a:spLocks noChangeShapeType="1"/>
          </p:cNvSpPr>
          <p:nvPr/>
        </p:nvSpPr>
        <p:spPr bwMode="auto">
          <a:xfrm>
            <a:off x="5033963" y="1247775"/>
            <a:ext cx="20637" cy="467360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17" name="Line 14"/>
          <p:cNvSpPr>
            <a:spLocks noChangeShapeType="1"/>
          </p:cNvSpPr>
          <p:nvPr/>
        </p:nvSpPr>
        <p:spPr bwMode="auto">
          <a:xfrm>
            <a:off x="5976938" y="1247775"/>
            <a:ext cx="6350" cy="4665663"/>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18" name="Line 15"/>
          <p:cNvSpPr>
            <a:spLocks noChangeShapeType="1"/>
          </p:cNvSpPr>
          <p:nvPr/>
        </p:nvSpPr>
        <p:spPr bwMode="auto">
          <a:xfrm>
            <a:off x="5486400" y="1247775"/>
            <a:ext cx="15875" cy="4665663"/>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19" name="Line 16"/>
          <p:cNvSpPr>
            <a:spLocks noChangeShapeType="1"/>
          </p:cNvSpPr>
          <p:nvPr/>
        </p:nvSpPr>
        <p:spPr bwMode="auto">
          <a:xfrm flipH="1">
            <a:off x="6411913" y="1247775"/>
            <a:ext cx="3175" cy="467360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20" name="Line 17"/>
          <p:cNvSpPr>
            <a:spLocks noChangeShapeType="1"/>
          </p:cNvSpPr>
          <p:nvPr/>
        </p:nvSpPr>
        <p:spPr bwMode="auto">
          <a:xfrm>
            <a:off x="7310438" y="1266825"/>
            <a:ext cx="6350" cy="465455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21" name="Line 18"/>
          <p:cNvSpPr>
            <a:spLocks noChangeShapeType="1"/>
          </p:cNvSpPr>
          <p:nvPr/>
        </p:nvSpPr>
        <p:spPr bwMode="auto">
          <a:xfrm>
            <a:off x="6838950" y="1266825"/>
            <a:ext cx="0" cy="465455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22" name="Line 19"/>
          <p:cNvSpPr>
            <a:spLocks noChangeShapeType="1"/>
          </p:cNvSpPr>
          <p:nvPr/>
        </p:nvSpPr>
        <p:spPr bwMode="auto">
          <a:xfrm flipH="1">
            <a:off x="7764463" y="1266825"/>
            <a:ext cx="3175" cy="465455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23" name="Text Box 20"/>
          <p:cNvSpPr txBox="1">
            <a:spLocks noChangeArrowheads="1"/>
          </p:cNvSpPr>
          <p:nvPr/>
        </p:nvSpPr>
        <p:spPr bwMode="auto">
          <a:xfrm>
            <a:off x="2246313" y="1282700"/>
            <a:ext cx="599122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a:t>FY01     FY02    FY03    FY04     FY05    FY06     FY07     FY08    FY09     FY10    FY11     FY12    FY13</a:t>
            </a:r>
          </a:p>
        </p:txBody>
      </p:sp>
      <p:sp>
        <p:nvSpPr>
          <p:cNvPr id="24" name="Text Box 21"/>
          <p:cNvSpPr txBox="1">
            <a:spLocks noChangeArrowheads="1"/>
          </p:cNvSpPr>
          <p:nvPr/>
        </p:nvSpPr>
        <p:spPr bwMode="auto">
          <a:xfrm>
            <a:off x="815975" y="2813050"/>
            <a:ext cx="15382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600">
                <a:solidFill>
                  <a:srgbClr val="151C77"/>
                </a:solidFill>
              </a:rPr>
              <a:t>Requirements</a:t>
            </a:r>
          </a:p>
        </p:txBody>
      </p:sp>
      <p:sp>
        <p:nvSpPr>
          <p:cNvPr id="25" name="AutoShape 22"/>
          <p:cNvSpPr>
            <a:spLocks noChangeArrowheads="1"/>
          </p:cNvSpPr>
          <p:nvPr/>
        </p:nvSpPr>
        <p:spPr bwMode="auto">
          <a:xfrm>
            <a:off x="2432050" y="2654300"/>
            <a:ext cx="188913" cy="158750"/>
          </a:xfrm>
          <a:prstGeom prst="triangle">
            <a:avLst>
              <a:gd name="adj" fmla="val 50000"/>
            </a:avLst>
          </a:prstGeom>
          <a:solidFill>
            <a:schemeClr val="tx1"/>
          </a:solidFill>
          <a:ln w="9525" algn="ctr">
            <a:solidFill>
              <a:schemeClr val="tx1"/>
            </a:solidFill>
            <a:miter lim="800000"/>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26" name="Text Box 23"/>
          <p:cNvSpPr txBox="1">
            <a:spLocks noChangeArrowheads="1"/>
          </p:cNvSpPr>
          <p:nvPr/>
        </p:nvSpPr>
        <p:spPr bwMode="auto">
          <a:xfrm>
            <a:off x="2578100" y="2609850"/>
            <a:ext cx="4032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a:solidFill>
                  <a:srgbClr val="151C77"/>
                </a:solidFill>
              </a:rPr>
              <a:t>ICD</a:t>
            </a:r>
          </a:p>
        </p:txBody>
      </p:sp>
      <p:sp>
        <p:nvSpPr>
          <p:cNvPr id="27" name="Line 24"/>
          <p:cNvSpPr>
            <a:spLocks noChangeShapeType="1"/>
          </p:cNvSpPr>
          <p:nvPr/>
        </p:nvSpPr>
        <p:spPr bwMode="auto">
          <a:xfrm>
            <a:off x="876300" y="3486150"/>
            <a:ext cx="73914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28" name="Text Box 25"/>
          <p:cNvSpPr txBox="1">
            <a:spLocks noChangeArrowheads="1"/>
          </p:cNvSpPr>
          <p:nvPr/>
        </p:nvSpPr>
        <p:spPr bwMode="auto">
          <a:xfrm>
            <a:off x="901700" y="4633913"/>
            <a:ext cx="12906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600">
                <a:solidFill>
                  <a:srgbClr val="151C77"/>
                </a:solidFill>
              </a:rPr>
              <a:t>Acquisition</a:t>
            </a:r>
          </a:p>
        </p:txBody>
      </p:sp>
      <p:sp>
        <p:nvSpPr>
          <p:cNvPr id="29" name="AutoShape 26"/>
          <p:cNvSpPr>
            <a:spLocks noChangeArrowheads="1"/>
          </p:cNvSpPr>
          <p:nvPr/>
        </p:nvSpPr>
        <p:spPr bwMode="auto">
          <a:xfrm>
            <a:off x="3884613" y="1666875"/>
            <a:ext cx="187325" cy="158750"/>
          </a:xfrm>
          <a:prstGeom prst="triangle">
            <a:avLst>
              <a:gd name="adj" fmla="val 50000"/>
            </a:avLst>
          </a:prstGeom>
          <a:solidFill>
            <a:schemeClr val="tx1"/>
          </a:solidFill>
          <a:ln w="9525" algn="ctr">
            <a:solidFill>
              <a:schemeClr val="tx1"/>
            </a:solidFill>
            <a:miter lim="800000"/>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30" name="Text Box 27"/>
          <p:cNvSpPr txBox="1">
            <a:spLocks noChangeArrowheads="1"/>
          </p:cNvSpPr>
          <p:nvPr/>
        </p:nvSpPr>
        <p:spPr bwMode="auto">
          <a:xfrm>
            <a:off x="4094163" y="1627188"/>
            <a:ext cx="4095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a:solidFill>
                  <a:srgbClr val="151C77"/>
                </a:solidFill>
              </a:rPr>
              <a:t>IOC</a:t>
            </a:r>
          </a:p>
        </p:txBody>
      </p:sp>
      <p:sp>
        <p:nvSpPr>
          <p:cNvPr id="31" name="AutoShape 28"/>
          <p:cNvSpPr>
            <a:spLocks noChangeArrowheads="1"/>
          </p:cNvSpPr>
          <p:nvPr/>
        </p:nvSpPr>
        <p:spPr bwMode="auto">
          <a:xfrm>
            <a:off x="2825750" y="2214563"/>
            <a:ext cx="188913" cy="158750"/>
          </a:xfrm>
          <a:prstGeom prst="triangle">
            <a:avLst>
              <a:gd name="adj" fmla="val 50000"/>
            </a:avLst>
          </a:prstGeom>
          <a:solidFill>
            <a:schemeClr val="tx1"/>
          </a:solidFill>
          <a:ln w="9525" algn="ctr">
            <a:solidFill>
              <a:schemeClr val="tx1"/>
            </a:solidFill>
            <a:miter lim="800000"/>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32" name="Text Box 29"/>
          <p:cNvSpPr txBox="1">
            <a:spLocks noChangeArrowheads="1"/>
          </p:cNvSpPr>
          <p:nvPr/>
        </p:nvSpPr>
        <p:spPr bwMode="auto">
          <a:xfrm>
            <a:off x="3163888" y="2155825"/>
            <a:ext cx="38893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a:solidFill>
                  <a:srgbClr val="151C77"/>
                </a:solidFill>
              </a:rPr>
              <a:t>RIT</a:t>
            </a:r>
          </a:p>
        </p:txBody>
      </p:sp>
      <p:sp>
        <p:nvSpPr>
          <p:cNvPr id="33" name="AutoShape 30"/>
          <p:cNvSpPr>
            <a:spLocks noChangeArrowheads="1"/>
          </p:cNvSpPr>
          <p:nvPr/>
        </p:nvSpPr>
        <p:spPr bwMode="auto">
          <a:xfrm>
            <a:off x="3759200" y="2209800"/>
            <a:ext cx="188913" cy="158750"/>
          </a:xfrm>
          <a:prstGeom prst="triangle">
            <a:avLst>
              <a:gd name="adj" fmla="val 50000"/>
            </a:avLst>
          </a:prstGeom>
          <a:solidFill>
            <a:schemeClr val="tx1"/>
          </a:solidFill>
          <a:ln w="9525" algn="ctr">
            <a:solidFill>
              <a:schemeClr val="tx1"/>
            </a:solidFill>
            <a:miter lim="800000"/>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34" name="AutoShape 31"/>
          <p:cNvSpPr>
            <a:spLocks noChangeArrowheads="1"/>
          </p:cNvSpPr>
          <p:nvPr/>
        </p:nvSpPr>
        <p:spPr bwMode="auto">
          <a:xfrm>
            <a:off x="2360613" y="1666875"/>
            <a:ext cx="187325" cy="158750"/>
          </a:xfrm>
          <a:prstGeom prst="triangle">
            <a:avLst>
              <a:gd name="adj" fmla="val 50000"/>
            </a:avLst>
          </a:prstGeom>
          <a:solidFill>
            <a:schemeClr val="tx1"/>
          </a:solidFill>
          <a:ln w="9525" algn="ctr">
            <a:solidFill>
              <a:schemeClr val="tx1"/>
            </a:solidFill>
            <a:miter lim="800000"/>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35" name="Text Box 32"/>
          <p:cNvSpPr txBox="1">
            <a:spLocks noChangeArrowheads="1"/>
          </p:cNvSpPr>
          <p:nvPr/>
        </p:nvSpPr>
        <p:spPr bwMode="auto">
          <a:xfrm>
            <a:off x="2565400" y="1636713"/>
            <a:ext cx="4746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a:solidFill>
                  <a:srgbClr val="151C77"/>
                </a:solidFill>
              </a:rPr>
              <a:t>MDD</a:t>
            </a:r>
          </a:p>
          <a:p>
            <a:pPr algn="ctr">
              <a:spcBef>
                <a:spcPct val="0"/>
              </a:spcBef>
              <a:buClrTx/>
              <a:buSzTx/>
              <a:buFontTx/>
              <a:buNone/>
            </a:pPr>
            <a:endParaRPr lang="en-US" altLang="en-US" sz="1000">
              <a:solidFill>
                <a:srgbClr val="151C77"/>
              </a:solidFill>
            </a:endParaRPr>
          </a:p>
        </p:txBody>
      </p:sp>
      <p:sp>
        <p:nvSpPr>
          <p:cNvPr id="36" name="Rectangle 33"/>
          <p:cNvSpPr>
            <a:spLocks noChangeArrowheads="1"/>
          </p:cNvSpPr>
          <p:nvPr/>
        </p:nvSpPr>
        <p:spPr bwMode="auto">
          <a:xfrm>
            <a:off x="2259013" y="4079875"/>
            <a:ext cx="2795587" cy="280988"/>
          </a:xfrm>
          <a:prstGeom prst="rect">
            <a:avLst/>
          </a:prstGeom>
          <a:solidFill>
            <a:schemeClr val="accent2"/>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000">
              <a:solidFill>
                <a:schemeClr val="bg1"/>
              </a:solidFill>
            </a:endParaRPr>
          </a:p>
        </p:txBody>
      </p:sp>
      <p:sp>
        <p:nvSpPr>
          <p:cNvPr id="37" name="AutoShape 34"/>
          <p:cNvSpPr>
            <a:spLocks noChangeArrowheads="1"/>
          </p:cNvSpPr>
          <p:nvPr/>
        </p:nvSpPr>
        <p:spPr bwMode="auto">
          <a:xfrm>
            <a:off x="3087688" y="3724275"/>
            <a:ext cx="188912" cy="158750"/>
          </a:xfrm>
          <a:prstGeom prst="triangle">
            <a:avLst>
              <a:gd name="adj" fmla="val 50000"/>
            </a:avLst>
          </a:prstGeom>
          <a:solidFill>
            <a:schemeClr val="tx1"/>
          </a:solidFill>
          <a:ln w="19050" algn="ctr">
            <a:solidFill>
              <a:schemeClr val="tx1"/>
            </a:solidFill>
            <a:miter lim="800000"/>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38" name="AutoShape 35"/>
          <p:cNvSpPr>
            <a:spLocks noChangeArrowheads="1"/>
          </p:cNvSpPr>
          <p:nvPr/>
        </p:nvSpPr>
        <p:spPr bwMode="auto">
          <a:xfrm>
            <a:off x="3544888" y="3727450"/>
            <a:ext cx="188912" cy="158750"/>
          </a:xfrm>
          <a:prstGeom prst="triangle">
            <a:avLst>
              <a:gd name="adj" fmla="val 50000"/>
            </a:avLst>
          </a:prstGeom>
          <a:solidFill>
            <a:schemeClr val="tx1"/>
          </a:solidFill>
          <a:ln w="19050" algn="ctr">
            <a:solidFill>
              <a:schemeClr val="tx1"/>
            </a:solidFill>
            <a:miter lim="800000"/>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39" name="AutoShape 36"/>
          <p:cNvSpPr>
            <a:spLocks noChangeArrowheads="1"/>
          </p:cNvSpPr>
          <p:nvPr/>
        </p:nvSpPr>
        <p:spPr bwMode="auto">
          <a:xfrm>
            <a:off x="4002088" y="3727450"/>
            <a:ext cx="188912" cy="158750"/>
          </a:xfrm>
          <a:prstGeom prst="triangle">
            <a:avLst>
              <a:gd name="adj" fmla="val 50000"/>
            </a:avLst>
          </a:prstGeom>
          <a:solidFill>
            <a:schemeClr val="tx1"/>
          </a:solidFill>
          <a:ln w="19050" algn="ctr">
            <a:solidFill>
              <a:schemeClr val="tx1"/>
            </a:solidFill>
            <a:miter lim="800000"/>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40" name="AutoShape 37"/>
          <p:cNvSpPr>
            <a:spLocks noChangeArrowheads="1"/>
          </p:cNvSpPr>
          <p:nvPr/>
        </p:nvSpPr>
        <p:spPr bwMode="auto">
          <a:xfrm>
            <a:off x="4935538" y="3727450"/>
            <a:ext cx="188912" cy="158750"/>
          </a:xfrm>
          <a:prstGeom prst="triangle">
            <a:avLst>
              <a:gd name="adj" fmla="val 50000"/>
            </a:avLst>
          </a:prstGeom>
          <a:solidFill>
            <a:schemeClr val="tx1"/>
          </a:solidFill>
          <a:ln w="19050" algn="ctr">
            <a:solidFill>
              <a:schemeClr val="tx1"/>
            </a:solidFill>
            <a:miter lim="800000"/>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41" name="AutoShape 38"/>
          <p:cNvSpPr>
            <a:spLocks noChangeArrowheads="1"/>
          </p:cNvSpPr>
          <p:nvPr/>
        </p:nvSpPr>
        <p:spPr bwMode="auto">
          <a:xfrm>
            <a:off x="4468813" y="3727450"/>
            <a:ext cx="190500" cy="158750"/>
          </a:xfrm>
          <a:prstGeom prst="triangle">
            <a:avLst>
              <a:gd name="adj" fmla="val 50000"/>
            </a:avLst>
          </a:prstGeom>
          <a:solidFill>
            <a:schemeClr val="tx1"/>
          </a:solidFill>
          <a:ln w="19050" algn="ctr">
            <a:solidFill>
              <a:schemeClr val="tx1"/>
            </a:solidFill>
            <a:miter lim="800000"/>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42" name="AutoShape 39"/>
          <p:cNvSpPr>
            <a:spLocks noChangeArrowheads="1"/>
          </p:cNvSpPr>
          <p:nvPr/>
        </p:nvSpPr>
        <p:spPr bwMode="auto">
          <a:xfrm>
            <a:off x="5389563" y="3727450"/>
            <a:ext cx="187325" cy="158750"/>
          </a:xfrm>
          <a:prstGeom prst="triangle">
            <a:avLst>
              <a:gd name="adj" fmla="val 50000"/>
            </a:avLst>
          </a:prstGeom>
          <a:solidFill>
            <a:schemeClr val="bg1"/>
          </a:solidFill>
          <a:ln w="9525" algn="ctr">
            <a:solidFill>
              <a:schemeClr val="tx1"/>
            </a:solidFill>
            <a:miter lim="800000"/>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43" name="AutoShape 40"/>
          <p:cNvSpPr>
            <a:spLocks noChangeArrowheads="1"/>
          </p:cNvSpPr>
          <p:nvPr/>
        </p:nvSpPr>
        <p:spPr bwMode="auto">
          <a:xfrm>
            <a:off x="5878513" y="3727450"/>
            <a:ext cx="190500" cy="158750"/>
          </a:xfrm>
          <a:prstGeom prst="triangle">
            <a:avLst>
              <a:gd name="adj" fmla="val 50000"/>
            </a:avLst>
          </a:prstGeom>
          <a:solidFill>
            <a:schemeClr val="bg1"/>
          </a:solidFill>
          <a:ln w="9525" algn="ctr">
            <a:solidFill>
              <a:schemeClr val="tx1"/>
            </a:solidFill>
            <a:miter lim="800000"/>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44" name="AutoShape 41"/>
          <p:cNvSpPr>
            <a:spLocks noChangeArrowheads="1"/>
          </p:cNvSpPr>
          <p:nvPr/>
        </p:nvSpPr>
        <p:spPr bwMode="auto">
          <a:xfrm>
            <a:off x="6316663" y="3727450"/>
            <a:ext cx="190500" cy="158750"/>
          </a:xfrm>
          <a:prstGeom prst="triangle">
            <a:avLst>
              <a:gd name="adj" fmla="val 50000"/>
            </a:avLst>
          </a:prstGeom>
          <a:solidFill>
            <a:schemeClr val="bg1"/>
          </a:solidFill>
          <a:ln w="9525" algn="ctr">
            <a:solidFill>
              <a:schemeClr val="tx1"/>
            </a:solidFill>
            <a:miter lim="800000"/>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45" name="AutoShape 42"/>
          <p:cNvSpPr>
            <a:spLocks noChangeArrowheads="1"/>
          </p:cNvSpPr>
          <p:nvPr/>
        </p:nvSpPr>
        <p:spPr bwMode="auto">
          <a:xfrm>
            <a:off x="6742113" y="3727450"/>
            <a:ext cx="187325" cy="158750"/>
          </a:xfrm>
          <a:prstGeom prst="triangle">
            <a:avLst>
              <a:gd name="adj" fmla="val 50000"/>
            </a:avLst>
          </a:prstGeom>
          <a:solidFill>
            <a:schemeClr val="bg1"/>
          </a:solidFill>
          <a:ln w="9525" algn="ctr">
            <a:solidFill>
              <a:schemeClr val="tx1"/>
            </a:solidFill>
            <a:miter lim="800000"/>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46" name="AutoShape 43"/>
          <p:cNvSpPr>
            <a:spLocks noChangeArrowheads="1"/>
          </p:cNvSpPr>
          <p:nvPr/>
        </p:nvSpPr>
        <p:spPr bwMode="auto">
          <a:xfrm>
            <a:off x="7221538" y="3727450"/>
            <a:ext cx="188912" cy="158750"/>
          </a:xfrm>
          <a:prstGeom prst="triangle">
            <a:avLst>
              <a:gd name="adj" fmla="val 50000"/>
            </a:avLst>
          </a:prstGeom>
          <a:solidFill>
            <a:schemeClr val="bg1"/>
          </a:solidFill>
          <a:ln w="9525" algn="ctr">
            <a:solidFill>
              <a:schemeClr val="tx1"/>
            </a:solidFill>
            <a:miter lim="800000"/>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47" name="AutoShape 44"/>
          <p:cNvSpPr>
            <a:spLocks noChangeArrowheads="1"/>
          </p:cNvSpPr>
          <p:nvPr/>
        </p:nvSpPr>
        <p:spPr bwMode="auto">
          <a:xfrm>
            <a:off x="7669213" y="3727450"/>
            <a:ext cx="190500" cy="158750"/>
          </a:xfrm>
          <a:prstGeom prst="triangle">
            <a:avLst>
              <a:gd name="adj" fmla="val 50000"/>
            </a:avLst>
          </a:prstGeom>
          <a:solidFill>
            <a:schemeClr val="bg1"/>
          </a:solidFill>
          <a:ln w="9525" algn="ctr">
            <a:solidFill>
              <a:schemeClr val="tx1"/>
            </a:solidFill>
            <a:miter lim="800000"/>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48" name="Text Box 45"/>
          <p:cNvSpPr txBox="1">
            <a:spLocks noChangeArrowheads="1"/>
          </p:cNvSpPr>
          <p:nvPr/>
        </p:nvSpPr>
        <p:spPr bwMode="auto">
          <a:xfrm>
            <a:off x="2339975" y="3592513"/>
            <a:ext cx="6143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a:solidFill>
                  <a:srgbClr val="151C77"/>
                </a:solidFill>
              </a:rPr>
              <a:t>Annual</a:t>
            </a:r>
          </a:p>
          <a:p>
            <a:pPr algn="ctr">
              <a:spcBef>
                <a:spcPct val="0"/>
              </a:spcBef>
              <a:buClrTx/>
              <a:buSzTx/>
              <a:buFontTx/>
              <a:buNone/>
            </a:pPr>
            <a:r>
              <a:rPr lang="en-US" altLang="en-US" sz="1000">
                <a:solidFill>
                  <a:srgbClr val="151C77"/>
                </a:solidFill>
              </a:rPr>
              <a:t>X-Plan</a:t>
            </a:r>
          </a:p>
        </p:txBody>
      </p:sp>
      <p:sp>
        <p:nvSpPr>
          <p:cNvPr id="49" name="Line 46"/>
          <p:cNvSpPr>
            <a:spLocks noChangeShapeType="1"/>
          </p:cNvSpPr>
          <p:nvPr/>
        </p:nvSpPr>
        <p:spPr bwMode="auto">
          <a:xfrm>
            <a:off x="876300" y="2495550"/>
            <a:ext cx="73914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0" name="Text Box 47"/>
          <p:cNvSpPr txBox="1">
            <a:spLocks noChangeArrowheads="1"/>
          </p:cNvSpPr>
          <p:nvPr/>
        </p:nvSpPr>
        <p:spPr bwMode="auto">
          <a:xfrm>
            <a:off x="893763" y="1898650"/>
            <a:ext cx="12350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600">
                <a:solidFill>
                  <a:srgbClr val="151C77"/>
                </a:solidFill>
              </a:rPr>
              <a:t>Milestones</a:t>
            </a:r>
          </a:p>
        </p:txBody>
      </p:sp>
      <p:sp>
        <p:nvSpPr>
          <p:cNvPr id="51" name="Rectangle 48"/>
          <p:cNvSpPr>
            <a:spLocks noChangeArrowheads="1"/>
          </p:cNvSpPr>
          <p:nvPr/>
        </p:nvSpPr>
        <p:spPr bwMode="auto">
          <a:xfrm>
            <a:off x="3467100" y="3019425"/>
            <a:ext cx="4787900" cy="242888"/>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000">
              <a:solidFill>
                <a:schemeClr val="bg1"/>
              </a:solidFill>
            </a:endParaRPr>
          </a:p>
        </p:txBody>
      </p:sp>
      <p:sp>
        <p:nvSpPr>
          <p:cNvPr id="52" name="Line 49"/>
          <p:cNvSpPr>
            <a:spLocks noChangeShapeType="1"/>
          </p:cNvSpPr>
          <p:nvPr/>
        </p:nvSpPr>
        <p:spPr bwMode="auto">
          <a:xfrm>
            <a:off x="3865563" y="3228975"/>
            <a:ext cx="228600" cy="4794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nchor="ctr"/>
          <a:lstStyle/>
          <a:p>
            <a:endParaRPr lang="en-US"/>
          </a:p>
        </p:txBody>
      </p:sp>
      <p:sp>
        <p:nvSpPr>
          <p:cNvPr id="53" name="Line 50"/>
          <p:cNvSpPr>
            <a:spLocks noChangeShapeType="1"/>
          </p:cNvSpPr>
          <p:nvPr/>
        </p:nvSpPr>
        <p:spPr bwMode="auto">
          <a:xfrm>
            <a:off x="4327525" y="3225800"/>
            <a:ext cx="236538" cy="4730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nchor="ctr"/>
          <a:lstStyle/>
          <a:p>
            <a:endParaRPr lang="en-US"/>
          </a:p>
        </p:txBody>
      </p:sp>
      <p:sp>
        <p:nvSpPr>
          <p:cNvPr id="54" name="Line 51"/>
          <p:cNvSpPr>
            <a:spLocks noChangeShapeType="1"/>
          </p:cNvSpPr>
          <p:nvPr/>
        </p:nvSpPr>
        <p:spPr bwMode="auto">
          <a:xfrm>
            <a:off x="4789488" y="3224213"/>
            <a:ext cx="239712" cy="4778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nchor="ctr"/>
          <a:lstStyle/>
          <a:p>
            <a:endParaRPr lang="en-US"/>
          </a:p>
        </p:txBody>
      </p:sp>
      <p:sp>
        <p:nvSpPr>
          <p:cNvPr id="55" name="Line 52"/>
          <p:cNvSpPr>
            <a:spLocks noChangeShapeType="1"/>
          </p:cNvSpPr>
          <p:nvPr/>
        </p:nvSpPr>
        <p:spPr bwMode="auto">
          <a:xfrm>
            <a:off x="5260975" y="3224213"/>
            <a:ext cx="228600" cy="4857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nchor="ctr"/>
          <a:lstStyle/>
          <a:p>
            <a:endParaRPr lang="en-US"/>
          </a:p>
        </p:txBody>
      </p:sp>
      <p:sp>
        <p:nvSpPr>
          <p:cNvPr id="56" name="Line 53"/>
          <p:cNvSpPr>
            <a:spLocks noChangeShapeType="1"/>
          </p:cNvSpPr>
          <p:nvPr/>
        </p:nvSpPr>
        <p:spPr bwMode="auto">
          <a:xfrm>
            <a:off x="2724150" y="1262063"/>
            <a:ext cx="0" cy="4659312"/>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7" name="AutoShape 54"/>
          <p:cNvSpPr>
            <a:spLocks noChangeArrowheads="1"/>
          </p:cNvSpPr>
          <p:nvPr/>
        </p:nvSpPr>
        <p:spPr bwMode="auto">
          <a:xfrm>
            <a:off x="5430838" y="1670050"/>
            <a:ext cx="188912" cy="158750"/>
          </a:xfrm>
          <a:prstGeom prst="triangle">
            <a:avLst>
              <a:gd name="adj" fmla="val 50000"/>
            </a:avLst>
          </a:prstGeom>
          <a:solidFill>
            <a:schemeClr val="bg1"/>
          </a:solidFill>
          <a:ln w="9525" algn="ctr">
            <a:solidFill>
              <a:schemeClr val="tx1"/>
            </a:solidFill>
            <a:miter lim="800000"/>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58" name="Text Box 55"/>
          <p:cNvSpPr txBox="1">
            <a:spLocks noChangeArrowheads="1"/>
          </p:cNvSpPr>
          <p:nvPr/>
        </p:nvSpPr>
        <p:spPr bwMode="auto">
          <a:xfrm>
            <a:off x="5319713" y="1841500"/>
            <a:ext cx="53816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a:solidFill>
                  <a:srgbClr val="151C77"/>
                </a:solidFill>
              </a:rPr>
              <a:t>AFRB</a:t>
            </a:r>
          </a:p>
        </p:txBody>
      </p:sp>
      <p:sp>
        <p:nvSpPr>
          <p:cNvPr id="59" name="Text Box 56"/>
          <p:cNvSpPr txBox="1">
            <a:spLocks noChangeArrowheads="1"/>
          </p:cNvSpPr>
          <p:nvPr/>
        </p:nvSpPr>
        <p:spPr bwMode="auto">
          <a:xfrm>
            <a:off x="4695825" y="2584450"/>
            <a:ext cx="22987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a:solidFill>
                  <a:srgbClr val="151C77"/>
                </a:solidFill>
              </a:rPr>
              <a:t>Requirements Review/Management Board</a:t>
            </a:r>
          </a:p>
        </p:txBody>
      </p:sp>
      <p:sp>
        <p:nvSpPr>
          <p:cNvPr id="60" name="AutoShape 57"/>
          <p:cNvSpPr>
            <a:spLocks noChangeArrowheads="1"/>
          </p:cNvSpPr>
          <p:nvPr/>
        </p:nvSpPr>
        <p:spPr bwMode="auto">
          <a:xfrm>
            <a:off x="5954713" y="1670050"/>
            <a:ext cx="188912" cy="158750"/>
          </a:xfrm>
          <a:prstGeom prst="triangle">
            <a:avLst>
              <a:gd name="adj" fmla="val 50000"/>
            </a:avLst>
          </a:prstGeom>
          <a:solidFill>
            <a:schemeClr val="bg1"/>
          </a:solidFill>
          <a:ln w="9525" algn="ctr">
            <a:solidFill>
              <a:schemeClr val="tx1"/>
            </a:solidFill>
            <a:miter lim="800000"/>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61" name="Text Box 58"/>
          <p:cNvSpPr txBox="1">
            <a:spLocks noChangeArrowheads="1"/>
          </p:cNvSpPr>
          <p:nvPr/>
        </p:nvSpPr>
        <p:spPr bwMode="auto">
          <a:xfrm>
            <a:off x="6091238" y="1630363"/>
            <a:ext cx="53816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a:solidFill>
                  <a:srgbClr val="151C77"/>
                </a:solidFill>
              </a:rPr>
              <a:t>FDDR</a:t>
            </a:r>
          </a:p>
        </p:txBody>
      </p:sp>
      <p:sp>
        <p:nvSpPr>
          <p:cNvPr id="62" name="AutoShape 59"/>
          <p:cNvSpPr>
            <a:spLocks noChangeArrowheads="1"/>
          </p:cNvSpPr>
          <p:nvPr/>
        </p:nvSpPr>
        <p:spPr bwMode="auto">
          <a:xfrm>
            <a:off x="4884738" y="1666875"/>
            <a:ext cx="187325" cy="158750"/>
          </a:xfrm>
          <a:prstGeom prst="triangle">
            <a:avLst>
              <a:gd name="adj" fmla="val 50000"/>
            </a:avLst>
          </a:prstGeom>
          <a:solidFill>
            <a:schemeClr val="tx1"/>
          </a:solidFill>
          <a:ln w="9525" algn="ctr">
            <a:solidFill>
              <a:schemeClr val="tx1"/>
            </a:solidFill>
            <a:miter lim="800000"/>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63" name="Text Box 60"/>
          <p:cNvSpPr txBox="1">
            <a:spLocks noChangeArrowheads="1"/>
          </p:cNvSpPr>
          <p:nvPr/>
        </p:nvSpPr>
        <p:spPr bwMode="auto">
          <a:xfrm>
            <a:off x="4492625" y="1846263"/>
            <a:ext cx="7620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a:solidFill>
                  <a:srgbClr val="151C77"/>
                </a:solidFill>
              </a:rPr>
              <a:t>MAIS List</a:t>
            </a:r>
          </a:p>
        </p:txBody>
      </p:sp>
      <p:sp>
        <p:nvSpPr>
          <p:cNvPr id="64" name="AutoShape 61"/>
          <p:cNvSpPr>
            <a:spLocks noChangeArrowheads="1"/>
          </p:cNvSpPr>
          <p:nvPr/>
        </p:nvSpPr>
        <p:spPr bwMode="auto">
          <a:xfrm>
            <a:off x="3763963" y="3057525"/>
            <a:ext cx="188912" cy="158750"/>
          </a:xfrm>
          <a:prstGeom prst="triangle">
            <a:avLst>
              <a:gd name="adj" fmla="val 50000"/>
            </a:avLst>
          </a:prstGeom>
          <a:solidFill>
            <a:schemeClr val="tx1"/>
          </a:solidFill>
          <a:ln w="19050" algn="ctr">
            <a:solidFill>
              <a:schemeClr val="tx1"/>
            </a:solidFill>
            <a:miter lim="800000"/>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65" name="AutoShape 62"/>
          <p:cNvSpPr>
            <a:spLocks noChangeArrowheads="1"/>
          </p:cNvSpPr>
          <p:nvPr/>
        </p:nvSpPr>
        <p:spPr bwMode="auto">
          <a:xfrm>
            <a:off x="4230688" y="3062288"/>
            <a:ext cx="188912" cy="158750"/>
          </a:xfrm>
          <a:prstGeom prst="triangle">
            <a:avLst>
              <a:gd name="adj" fmla="val 50000"/>
            </a:avLst>
          </a:prstGeom>
          <a:solidFill>
            <a:schemeClr val="tx1"/>
          </a:solidFill>
          <a:ln w="19050" algn="ctr">
            <a:solidFill>
              <a:schemeClr val="tx1"/>
            </a:solidFill>
            <a:miter lim="800000"/>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66" name="AutoShape 63"/>
          <p:cNvSpPr>
            <a:spLocks noChangeArrowheads="1"/>
          </p:cNvSpPr>
          <p:nvPr/>
        </p:nvSpPr>
        <p:spPr bwMode="auto">
          <a:xfrm>
            <a:off x="4692650" y="3062288"/>
            <a:ext cx="188913" cy="158750"/>
          </a:xfrm>
          <a:prstGeom prst="triangle">
            <a:avLst>
              <a:gd name="adj" fmla="val 50000"/>
            </a:avLst>
          </a:prstGeom>
          <a:solidFill>
            <a:schemeClr val="tx1"/>
          </a:solidFill>
          <a:ln w="19050" algn="ctr">
            <a:solidFill>
              <a:schemeClr val="tx1"/>
            </a:solidFill>
            <a:miter lim="800000"/>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67" name="AutoShape 64"/>
          <p:cNvSpPr>
            <a:spLocks noChangeArrowheads="1"/>
          </p:cNvSpPr>
          <p:nvPr/>
        </p:nvSpPr>
        <p:spPr bwMode="auto">
          <a:xfrm>
            <a:off x="5168900" y="3062288"/>
            <a:ext cx="188913" cy="158750"/>
          </a:xfrm>
          <a:prstGeom prst="triangle">
            <a:avLst>
              <a:gd name="adj" fmla="val 50000"/>
            </a:avLst>
          </a:prstGeom>
          <a:solidFill>
            <a:schemeClr val="tx1"/>
          </a:solidFill>
          <a:ln w="19050" algn="ctr">
            <a:solidFill>
              <a:schemeClr val="tx1"/>
            </a:solidFill>
            <a:miter lim="800000"/>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68" name="AutoShape 65"/>
          <p:cNvSpPr>
            <a:spLocks noChangeArrowheads="1"/>
          </p:cNvSpPr>
          <p:nvPr/>
        </p:nvSpPr>
        <p:spPr bwMode="auto">
          <a:xfrm>
            <a:off x="5645150" y="3055938"/>
            <a:ext cx="188913" cy="158750"/>
          </a:xfrm>
          <a:prstGeom prst="triangle">
            <a:avLst>
              <a:gd name="adj" fmla="val 50000"/>
            </a:avLst>
          </a:prstGeom>
          <a:solidFill>
            <a:schemeClr val="bg1"/>
          </a:solidFill>
          <a:ln w="9525" algn="ctr">
            <a:solidFill>
              <a:schemeClr val="tx1"/>
            </a:solidFill>
            <a:miter lim="800000"/>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69" name="AutoShape 66"/>
          <p:cNvSpPr>
            <a:spLocks noChangeArrowheads="1"/>
          </p:cNvSpPr>
          <p:nvPr/>
        </p:nvSpPr>
        <p:spPr bwMode="auto">
          <a:xfrm>
            <a:off x="6102350" y="3055938"/>
            <a:ext cx="188913" cy="158750"/>
          </a:xfrm>
          <a:prstGeom prst="triangle">
            <a:avLst>
              <a:gd name="adj" fmla="val 50000"/>
            </a:avLst>
          </a:prstGeom>
          <a:solidFill>
            <a:schemeClr val="bg1"/>
          </a:solidFill>
          <a:ln w="9525" algn="ctr">
            <a:solidFill>
              <a:schemeClr val="tx1"/>
            </a:solidFill>
            <a:miter lim="800000"/>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70" name="AutoShape 67"/>
          <p:cNvSpPr>
            <a:spLocks noChangeArrowheads="1"/>
          </p:cNvSpPr>
          <p:nvPr/>
        </p:nvSpPr>
        <p:spPr bwMode="auto">
          <a:xfrm>
            <a:off x="6554788" y="3055938"/>
            <a:ext cx="188912" cy="158750"/>
          </a:xfrm>
          <a:prstGeom prst="triangle">
            <a:avLst>
              <a:gd name="adj" fmla="val 50000"/>
            </a:avLst>
          </a:prstGeom>
          <a:solidFill>
            <a:schemeClr val="bg1"/>
          </a:solidFill>
          <a:ln w="9525" algn="ctr">
            <a:solidFill>
              <a:schemeClr val="tx1"/>
            </a:solidFill>
            <a:miter lim="800000"/>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71" name="AutoShape 68"/>
          <p:cNvSpPr>
            <a:spLocks noChangeArrowheads="1"/>
          </p:cNvSpPr>
          <p:nvPr/>
        </p:nvSpPr>
        <p:spPr bwMode="auto">
          <a:xfrm>
            <a:off x="6983413" y="3055938"/>
            <a:ext cx="188912" cy="158750"/>
          </a:xfrm>
          <a:prstGeom prst="triangle">
            <a:avLst>
              <a:gd name="adj" fmla="val 50000"/>
            </a:avLst>
          </a:prstGeom>
          <a:solidFill>
            <a:schemeClr val="bg1"/>
          </a:solidFill>
          <a:ln w="9525" algn="ctr">
            <a:solidFill>
              <a:schemeClr val="tx1"/>
            </a:solidFill>
            <a:miter lim="800000"/>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72" name="AutoShape 69"/>
          <p:cNvSpPr>
            <a:spLocks noChangeArrowheads="1"/>
          </p:cNvSpPr>
          <p:nvPr/>
        </p:nvSpPr>
        <p:spPr bwMode="auto">
          <a:xfrm>
            <a:off x="7450138" y="3055938"/>
            <a:ext cx="188912" cy="158750"/>
          </a:xfrm>
          <a:prstGeom prst="triangle">
            <a:avLst>
              <a:gd name="adj" fmla="val 50000"/>
            </a:avLst>
          </a:prstGeom>
          <a:solidFill>
            <a:schemeClr val="bg1"/>
          </a:solidFill>
          <a:ln w="9525" algn="ctr">
            <a:solidFill>
              <a:schemeClr val="tx1"/>
            </a:solidFill>
            <a:miter lim="800000"/>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73" name="AutoShape 70"/>
          <p:cNvSpPr>
            <a:spLocks noChangeArrowheads="1"/>
          </p:cNvSpPr>
          <p:nvPr/>
        </p:nvSpPr>
        <p:spPr bwMode="auto">
          <a:xfrm>
            <a:off x="7916863" y="3055938"/>
            <a:ext cx="188912" cy="158750"/>
          </a:xfrm>
          <a:prstGeom prst="triangle">
            <a:avLst>
              <a:gd name="adj" fmla="val 50000"/>
            </a:avLst>
          </a:prstGeom>
          <a:solidFill>
            <a:schemeClr val="bg1"/>
          </a:solidFill>
          <a:ln w="9525" algn="ctr">
            <a:solidFill>
              <a:schemeClr val="tx1"/>
            </a:solidFill>
            <a:miter lim="800000"/>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74" name="Rectangle 71"/>
          <p:cNvSpPr>
            <a:spLocks noChangeArrowheads="1"/>
          </p:cNvSpPr>
          <p:nvPr/>
        </p:nvSpPr>
        <p:spPr bwMode="auto">
          <a:xfrm>
            <a:off x="5402263" y="4287838"/>
            <a:ext cx="2860675" cy="71437"/>
          </a:xfrm>
          <a:prstGeom prst="rect">
            <a:avLst/>
          </a:prstGeom>
          <a:solidFill>
            <a:schemeClr val="accent2"/>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000">
              <a:solidFill>
                <a:schemeClr val="bg1"/>
              </a:solidFill>
            </a:endParaRPr>
          </a:p>
        </p:txBody>
      </p:sp>
      <p:sp>
        <p:nvSpPr>
          <p:cNvPr id="75" name="AutoShape 72"/>
          <p:cNvSpPr>
            <a:spLocks noChangeArrowheads="1"/>
          </p:cNvSpPr>
          <p:nvPr/>
        </p:nvSpPr>
        <p:spPr bwMode="auto">
          <a:xfrm>
            <a:off x="5043488" y="4079875"/>
            <a:ext cx="1241425" cy="279400"/>
          </a:xfrm>
          <a:prstGeom prst="rtTriangle">
            <a:avLst/>
          </a:prstGeom>
          <a:solidFill>
            <a:schemeClr val="accent2"/>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76" name="Text Box 73"/>
          <p:cNvSpPr txBox="1">
            <a:spLocks noChangeArrowheads="1"/>
          </p:cNvSpPr>
          <p:nvPr/>
        </p:nvSpPr>
        <p:spPr bwMode="auto">
          <a:xfrm>
            <a:off x="2819400" y="4067175"/>
            <a:ext cx="1676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400">
                <a:solidFill>
                  <a:schemeClr val="bg1"/>
                </a:solidFill>
              </a:rPr>
              <a:t>Design &amp; Integration</a:t>
            </a:r>
          </a:p>
        </p:txBody>
      </p:sp>
      <p:sp>
        <p:nvSpPr>
          <p:cNvPr id="77" name="Text Box 74"/>
          <p:cNvSpPr txBox="1">
            <a:spLocks noChangeArrowheads="1"/>
          </p:cNvSpPr>
          <p:nvPr/>
        </p:nvSpPr>
        <p:spPr bwMode="auto">
          <a:xfrm>
            <a:off x="6149975" y="4027488"/>
            <a:ext cx="190658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a:solidFill>
                  <a:srgbClr val="151C77"/>
                </a:solidFill>
              </a:rPr>
              <a:t>System/Architecture Studies</a:t>
            </a:r>
          </a:p>
        </p:txBody>
      </p:sp>
      <p:sp>
        <p:nvSpPr>
          <p:cNvPr id="78" name="AutoShape 75"/>
          <p:cNvSpPr>
            <a:spLocks noChangeArrowheads="1"/>
          </p:cNvSpPr>
          <p:nvPr/>
        </p:nvSpPr>
        <p:spPr bwMode="auto">
          <a:xfrm flipH="1">
            <a:off x="2719388" y="5006975"/>
            <a:ext cx="920750" cy="279400"/>
          </a:xfrm>
          <a:prstGeom prst="rtTriangle">
            <a:avLst/>
          </a:prstGeom>
          <a:solidFill>
            <a:srgbClr val="000099"/>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79" name="Rectangle 76"/>
          <p:cNvSpPr>
            <a:spLocks noChangeArrowheads="1"/>
          </p:cNvSpPr>
          <p:nvPr/>
        </p:nvSpPr>
        <p:spPr bwMode="auto">
          <a:xfrm>
            <a:off x="3636963" y="5006975"/>
            <a:ext cx="4637087" cy="280988"/>
          </a:xfrm>
          <a:prstGeom prst="rect">
            <a:avLst/>
          </a:prstGeom>
          <a:solidFill>
            <a:srgbClr val="0000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000">
              <a:solidFill>
                <a:schemeClr val="bg1"/>
              </a:solidFill>
            </a:endParaRPr>
          </a:p>
        </p:txBody>
      </p:sp>
      <p:sp>
        <p:nvSpPr>
          <p:cNvPr id="80" name="Text Box 77"/>
          <p:cNvSpPr txBox="1">
            <a:spLocks noChangeArrowheads="1"/>
          </p:cNvSpPr>
          <p:nvPr/>
        </p:nvSpPr>
        <p:spPr bwMode="auto">
          <a:xfrm>
            <a:off x="3683000" y="5003800"/>
            <a:ext cx="112236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400">
                <a:solidFill>
                  <a:schemeClr val="bg1"/>
                </a:solidFill>
              </a:rPr>
              <a:t>Procurement</a:t>
            </a:r>
          </a:p>
        </p:txBody>
      </p:sp>
      <p:sp>
        <p:nvSpPr>
          <p:cNvPr id="81" name="AutoShape 78"/>
          <p:cNvSpPr>
            <a:spLocks noChangeArrowheads="1"/>
          </p:cNvSpPr>
          <p:nvPr/>
        </p:nvSpPr>
        <p:spPr bwMode="auto">
          <a:xfrm flipH="1">
            <a:off x="3181350" y="5449888"/>
            <a:ext cx="812800" cy="279400"/>
          </a:xfrm>
          <a:prstGeom prst="rtTriangle">
            <a:avLst/>
          </a:prstGeom>
          <a:solidFill>
            <a:srgbClr val="66FF99"/>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82" name="Rectangle 79"/>
          <p:cNvSpPr>
            <a:spLocks noChangeArrowheads="1"/>
          </p:cNvSpPr>
          <p:nvPr/>
        </p:nvSpPr>
        <p:spPr bwMode="auto">
          <a:xfrm>
            <a:off x="3989388" y="5449888"/>
            <a:ext cx="4284662" cy="280987"/>
          </a:xfrm>
          <a:prstGeom prst="rect">
            <a:avLst/>
          </a:prstGeom>
          <a:solidFill>
            <a:srgbClr val="66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000">
              <a:solidFill>
                <a:schemeClr val="bg1"/>
              </a:solidFill>
            </a:endParaRPr>
          </a:p>
        </p:txBody>
      </p:sp>
      <p:sp>
        <p:nvSpPr>
          <p:cNvPr id="83" name="Text Box 80"/>
          <p:cNvSpPr txBox="1">
            <a:spLocks noChangeArrowheads="1"/>
          </p:cNvSpPr>
          <p:nvPr/>
        </p:nvSpPr>
        <p:spPr bwMode="auto">
          <a:xfrm>
            <a:off x="4052888" y="5430838"/>
            <a:ext cx="1770062"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r">
              <a:spcBef>
                <a:spcPct val="0"/>
              </a:spcBef>
              <a:buClrTx/>
              <a:buSzTx/>
              <a:buFontTx/>
              <a:buNone/>
            </a:pPr>
            <a:r>
              <a:rPr lang="en-US" altLang="en-US" sz="1400"/>
              <a:t>Operations &amp; Support</a:t>
            </a:r>
          </a:p>
        </p:txBody>
      </p:sp>
      <p:sp>
        <p:nvSpPr>
          <p:cNvPr id="84" name="Line 81"/>
          <p:cNvSpPr>
            <a:spLocks noChangeShapeType="1"/>
          </p:cNvSpPr>
          <p:nvPr/>
        </p:nvSpPr>
        <p:spPr bwMode="auto">
          <a:xfrm>
            <a:off x="2914650" y="2366963"/>
            <a:ext cx="92392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5" name="AutoShape 82"/>
          <p:cNvSpPr>
            <a:spLocks noChangeArrowheads="1"/>
          </p:cNvSpPr>
          <p:nvPr/>
        </p:nvSpPr>
        <p:spPr bwMode="auto">
          <a:xfrm flipH="1">
            <a:off x="3181350" y="4575175"/>
            <a:ext cx="812800" cy="279400"/>
          </a:xfrm>
          <a:prstGeom prst="rtTriangle">
            <a:avLst/>
          </a:prstGeom>
          <a:solidFill>
            <a:srgbClr val="669900"/>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86" name="Rectangle 83"/>
          <p:cNvSpPr>
            <a:spLocks noChangeArrowheads="1"/>
          </p:cNvSpPr>
          <p:nvPr/>
        </p:nvSpPr>
        <p:spPr bwMode="auto">
          <a:xfrm>
            <a:off x="3989388" y="4575175"/>
            <a:ext cx="4284662" cy="280988"/>
          </a:xfrm>
          <a:prstGeom prst="rect">
            <a:avLst/>
          </a:prstGeom>
          <a:solidFill>
            <a:srgbClr val="669900"/>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000">
              <a:solidFill>
                <a:schemeClr val="bg1"/>
              </a:solidFill>
            </a:endParaRPr>
          </a:p>
        </p:txBody>
      </p:sp>
      <p:sp>
        <p:nvSpPr>
          <p:cNvPr id="87" name="Text Box 84"/>
          <p:cNvSpPr txBox="1">
            <a:spLocks noChangeArrowheads="1"/>
          </p:cNvSpPr>
          <p:nvPr/>
        </p:nvSpPr>
        <p:spPr bwMode="auto">
          <a:xfrm>
            <a:off x="4035425" y="4556125"/>
            <a:ext cx="14636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r">
              <a:spcBef>
                <a:spcPct val="0"/>
              </a:spcBef>
              <a:buClrTx/>
              <a:buSzTx/>
              <a:buFontTx/>
              <a:buNone/>
            </a:pPr>
            <a:r>
              <a:rPr lang="en-US" altLang="en-US" sz="1400">
                <a:solidFill>
                  <a:schemeClr val="bg1"/>
                </a:solidFill>
              </a:rPr>
              <a:t>Test &amp; Evaluation</a:t>
            </a:r>
          </a:p>
        </p:txBody>
      </p:sp>
      <p:sp>
        <p:nvSpPr>
          <p:cNvPr id="88" name="AutoShape 85"/>
          <p:cNvSpPr>
            <a:spLocks noChangeArrowheads="1"/>
          </p:cNvSpPr>
          <p:nvPr/>
        </p:nvSpPr>
        <p:spPr bwMode="auto">
          <a:xfrm>
            <a:off x="5697538" y="4630738"/>
            <a:ext cx="190500" cy="158750"/>
          </a:xfrm>
          <a:prstGeom prst="triangle">
            <a:avLst>
              <a:gd name="adj" fmla="val 50000"/>
            </a:avLst>
          </a:prstGeom>
          <a:solidFill>
            <a:schemeClr val="bg1"/>
          </a:solidFill>
          <a:ln w="9525" algn="ctr">
            <a:solidFill>
              <a:schemeClr val="tx1"/>
            </a:solidFill>
            <a:miter lim="800000"/>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89" name="AutoShape 86"/>
          <p:cNvSpPr>
            <a:spLocks noChangeArrowheads="1"/>
          </p:cNvSpPr>
          <p:nvPr/>
        </p:nvSpPr>
        <p:spPr bwMode="auto">
          <a:xfrm>
            <a:off x="6142038" y="4630738"/>
            <a:ext cx="190500" cy="158750"/>
          </a:xfrm>
          <a:prstGeom prst="triangle">
            <a:avLst>
              <a:gd name="adj" fmla="val 50000"/>
            </a:avLst>
          </a:prstGeom>
          <a:solidFill>
            <a:schemeClr val="bg1"/>
          </a:solidFill>
          <a:ln w="9525" algn="ctr">
            <a:solidFill>
              <a:schemeClr val="tx1"/>
            </a:solidFill>
            <a:miter lim="800000"/>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90" name="Text Box 87"/>
          <p:cNvSpPr txBox="1">
            <a:spLocks noChangeArrowheads="1"/>
          </p:cNvSpPr>
          <p:nvPr/>
        </p:nvSpPr>
        <p:spPr bwMode="auto">
          <a:xfrm>
            <a:off x="5754688" y="4543425"/>
            <a:ext cx="45878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a:solidFill>
                  <a:schemeClr val="bg1"/>
                </a:solidFill>
              </a:rPr>
              <a:t>OUE</a:t>
            </a:r>
          </a:p>
        </p:txBody>
      </p:sp>
      <p:sp>
        <p:nvSpPr>
          <p:cNvPr id="91" name="Text Box 88"/>
          <p:cNvSpPr txBox="1">
            <a:spLocks noChangeArrowheads="1"/>
          </p:cNvSpPr>
          <p:nvPr/>
        </p:nvSpPr>
        <p:spPr bwMode="auto">
          <a:xfrm>
            <a:off x="6283325" y="4549775"/>
            <a:ext cx="5365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a:solidFill>
                  <a:schemeClr val="bg1"/>
                </a:solidFill>
              </a:rPr>
              <a:t>OT&amp;E</a:t>
            </a:r>
          </a:p>
        </p:txBody>
      </p:sp>
      <p:sp>
        <p:nvSpPr>
          <p:cNvPr id="92" name="AutoShape 89"/>
          <p:cNvSpPr>
            <a:spLocks noChangeArrowheads="1"/>
          </p:cNvSpPr>
          <p:nvPr/>
        </p:nvSpPr>
        <p:spPr bwMode="auto">
          <a:xfrm>
            <a:off x="5959475" y="2027238"/>
            <a:ext cx="188913" cy="158750"/>
          </a:xfrm>
          <a:prstGeom prst="triangle">
            <a:avLst>
              <a:gd name="adj" fmla="val 50000"/>
            </a:avLst>
          </a:prstGeom>
          <a:solidFill>
            <a:schemeClr val="bg1"/>
          </a:solidFill>
          <a:ln w="9525" algn="ctr">
            <a:solidFill>
              <a:schemeClr val="tx1"/>
            </a:solidFill>
            <a:miter lim="800000"/>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93" name="Text Box 90"/>
          <p:cNvSpPr txBox="1">
            <a:spLocks noChangeArrowheads="1"/>
          </p:cNvSpPr>
          <p:nvPr/>
        </p:nvSpPr>
        <p:spPr bwMode="auto">
          <a:xfrm>
            <a:off x="6138863" y="1987550"/>
            <a:ext cx="45243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a:solidFill>
                  <a:srgbClr val="151C77"/>
                </a:solidFill>
              </a:rPr>
              <a:t>FOC</a:t>
            </a:r>
          </a:p>
        </p:txBody>
      </p:sp>
      <p:sp>
        <p:nvSpPr>
          <p:cNvPr id="94" name="Rectangle 91"/>
          <p:cNvSpPr>
            <a:spLocks noChangeArrowheads="1"/>
          </p:cNvSpPr>
          <p:nvPr/>
        </p:nvSpPr>
        <p:spPr bwMode="auto">
          <a:xfrm>
            <a:off x="0" y="5730875"/>
            <a:ext cx="9144000" cy="708025"/>
          </a:xfrm>
          <a:prstGeom prst="rect">
            <a:avLst/>
          </a:prstGeom>
          <a:solidFill>
            <a:srgbClr val="FFFF00"/>
          </a:solidFill>
          <a:ln w="12700">
            <a:solidFill>
              <a:schemeClr val="tx1"/>
            </a:solidFill>
            <a:miter lim="800000"/>
            <a:headEnd/>
            <a:tailEnd/>
          </a:ln>
        </p:spPr>
        <p:txBody>
          <a:bodyPr>
            <a:spAutoFit/>
          </a:bodyPr>
          <a:lstStyle>
            <a:lvl1pPr marL="342900" indent="-342900">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lvl="1" algn="ctr">
              <a:spcBef>
                <a:spcPct val="20000"/>
              </a:spcBef>
              <a:buFont typeface="Wingdings" panose="05000000000000000000" pitchFamily="2" charset="2"/>
              <a:buNone/>
            </a:pPr>
            <a:r>
              <a:rPr lang="en-US" altLang="en-US" b="0"/>
              <a:t>Strategic &amp; focused on Milestones and critical events between Milestones;  must communicate schedule changes</a:t>
            </a:r>
          </a:p>
        </p:txBody>
      </p:sp>
      <p:sp>
        <p:nvSpPr>
          <p:cNvPr id="95" name="AutoShape 150"/>
          <p:cNvSpPr>
            <a:spLocks noChangeArrowheads="1"/>
          </p:cNvSpPr>
          <p:nvPr/>
        </p:nvSpPr>
        <p:spPr bwMode="auto">
          <a:xfrm>
            <a:off x="6897688" y="4276725"/>
            <a:ext cx="2227262" cy="354013"/>
          </a:xfrm>
          <a:prstGeom prst="wedgeRoundRectCallout">
            <a:avLst>
              <a:gd name="adj1" fmla="val -41778"/>
              <a:gd name="adj2" fmla="val -240704"/>
              <a:gd name="adj3" fmla="val 16667"/>
            </a:avLst>
          </a:prstGeom>
          <a:solidFill>
            <a:srgbClr val="FFCC00"/>
          </a:solidFill>
          <a:ln w="12700">
            <a:solidFill>
              <a:schemeClr val="tx1"/>
            </a:solidFill>
            <a:miter lim="800000"/>
            <a:headEnd/>
            <a:tailEnd/>
          </a:ln>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400"/>
              <a:t>Highlight critical path</a:t>
            </a:r>
          </a:p>
        </p:txBody>
      </p:sp>
    </p:spTree>
    <p:extLst>
      <p:ext uri="{BB962C8B-B14F-4D97-AF65-F5344CB8AC3E}">
        <p14:creationId xmlns:p14="http://schemas.microsoft.com/office/powerpoint/2010/main" val="2496081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spcBef>
                <a:spcPct val="0"/>
              </a:spcBef>
              <a:buClrTx/>
              <a:buSzTx/>
              <a:buFontTx/>
              <a:buNone/>
            </a:pPr>
            <a:fld id="{0AA2E8EF-9BA5-4D85-B079-8EAAAB4A99A1}" type="slidenum">
              <a:rPr lang="en-US" altLang="en-US" sz="1000" b="0" smtClean="0">
                <a:solidFill>
                  <a:srgbClr val="7F7F7F"/>
                </a:solidFill>
              </a:rPr>
              <a:pPr>
                <a:spcBef>
                  <a:spcPct val="0"/>
                </a:spcBef>
                <a:buClrTx/>
                <a:buSzTx/>
                <a:buFontTx/>
                <a:buNone/>
              </a:pPr>
              <a:t>11</a:t>
            </a:fld>
            <a:endParaRPr lang="en-US" altLang="en-US" sz="1000" b="0">
              <a:solidFill>
                <a:schemeClr val="bg2"/>
              </a:solidFill>
            </a:endParaRPr>
          </a:p>
        </p:txBody>
      </p:sp>
      <p:sp>
        <p:nvSpPr>
          <p:cNvPr id="17411" name="Rectangle 2"/>
          <p:cNvSpPr>
            <a:spLocks noGrp="1" noChangeArrowheads="1"/>
          </p:cNvSpPr>
          <p:nvPr>
            <p:ph type="title"/>
          </p:nvPr>
        </p:nvSpPr>
        <p:spPr/>
        <p:txBody>
          <a:bodyPr/>
          <a:lstStyle/>
          <a:p>
            <a:r>
              <a:rPr lang="en-US" altLang="en-US" dirty="0"/>
              <a:t>Spruill Chart</a:t>
            </a:r>
            <a:endParaRPr lang="en-US" altLang="en-US" sz="1800" dirty="0"/>
          </a:p>
        </p:txBody>
      </p:sp>
      <p:graphicFrame>
        <p:nvGraphicFramePr>
          <p:cNvPr id="4" name="Object 2"/>
          <p:cNvGraphicFramePr>
            <a:graphicFrameLocks noChangeAspect="1"/>
          </p:cNvGraphicFramePr>
          <p:nvPr>
            <p:extLst>
              <p:ext uri="{D42A27DB-BD31-4B8C-83A1-F6EECF244321}">
                <p14:modId xmlns:p14="http://schemas.microsoft.com/office/powerpoint/2010/main" val="3346097637"/>
              </p:ext>
            </p:extLst>
          </p:nvPr>
        </p:nvGraphicFramePr>
        <p:xfrm>
          <a:off x="1725184" y="1444978"/>
          <a:ext cx="6385881" cy="4763911"/>
        </p:xfrm>
        <a:graphic>
          <a:graphicData uri="http://schemas.openxmlformats.org/presentationml/2006/ole">
            <mc:AlternateContent xmlns:mc="http://schemas.openxmlformats.org/markup-compatibility/2006">
              <mc:Choice xmlns:v="urn:schemas-microsoft-com:vml" Requires="v">
                <p:oleObj name="Worksheet" r:id="rId2" imgW="9382003" imgH="8162888" progId="Excel.Sheet.12">
                  <p:embed/>
                </p:oleObj>
              </mc:Choice>
              <mc:Fallback>
                <p:oleObj name="Worksheet" r:id="rId2" imgW="9382003" imgH="8162888" progId="Excel.Sheet.12">
                  <p:embed/>
                  <p:pic>
                    <p:nvPicPr>
                      <p:cNvPr id="33794"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25184" y="1444978"/>
                        <a:ext cx="6385881" cy="4763911"/>
                      </a:xfrm>
                      <a:prstGeom prst="rect">
                        <a:avLst/>
                      </a:prstGeom>
                      <a:solidFill>
                        <a:schemeClr val="bg1"/>
                      </a:solidFill>
                      <a:ln>
                        <a:noFill/>
                      </a:ln>
                    </p:spPr>
                  </p:pic>
                </p:oleObj>
              </mc:Fallback>
            </mc:AlternateContent>
          </a:graphicData>
        </a:graphic>
      </p:graphicFrame>
    </p:spTree>
    <p:extLst>
      <p:ext uri="{BB962C8B-B14F-4D97-AF65-F5344CB8AC3E}">
        <p14:creationId xmlns:p14="http://schemas.microsoft.com/office/powerpoint/2010/main" val="10589650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spcBef>
                <a:spcPct val="0"/>
              </a:spcBef>
              <a:buClrTx/>
              <a:buSzTx/>
              <a:buFontTx/>
              <a:buNone/>
            </a:pPr>
            <a:fld id="{0AA2E8EF-9BA5-4D85-B079-8EAAAB4A99A1}" type="slidenum">
              <a:rPr lang="en-US" altLang="en-US" sz="1000" b="0" smtClean="0">
                <a:solidFill>
                  <a:srgbClr val="7F7F7F"/>
                </a:solidFill>
              </a:rPr>
              <a:pPr>
                <a:spcBef>
                  <a:spcPct val="0"/>
                </a:spcBef>
                <a:buClrTx/>
                <a:buSzTx/>
                <a:buFontTx/>
                <a:buNone/>
              </a:pPr>
              <a:t>12</a:t>
            </a:fld>
            <a:endParaRPr lang="en-US" altLang="en-US" sz="1000" b="0">
              <a:solidFill>
                <a:schemeClr val="bg2"/>
              </a:solidFill>
            </a:endParaRPr>
          </a:p>
        </p:txBody>
      </p:sp>
      <p:sp>
        <p:nvSpPr>
          <p:cNvPr id="17411" name="Rectangle 2"/>
          <p:cNvSpPr>
            <a:spLocks noGrp="1" noChangeArrowheads="1"/>
          </p:cNvSpPr>
          <p:nvPr>
            <p:ph type="title"/>
          </p:nvPr>
        </p:nvSpPr>
        <p:spPr/>
        <p:txBody>
          <a:bodyPr/>
          <a:lstStyle/>
          <a:p>
            <a:r>
              <a:rPr lang="en-US" altLang="en-US" sz="3200" dirty="0"/>
              <a:t>Identify How Requirements Changes Affect Affordability </a:t>
            </a:r>
            <a:endParaRPr lang="en-US" altLang="en-US" sz="1600" dirty="0"/>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27513" y="1277938"/>
            <a:ext cx="4819650" cy="2579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Slide Number Placeholder 3"/>
          <p:cNvSpPr txBox="1">
            <a:spLocks/>
          </p:cNvSpPr>
          <p:nvPr/>
        </p:nvSpPr>
        <p:spPr bwMode="auto">
          <a:xfrm>
            <a:off x="7988300" y="6524625"/>
            <a:ext cx="1143000" cy="304800"/>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r" rtl="0" eaLnBrk="0" fontAlgn="base" hangingPunct="0">
              <a:spcBef>
                <a:spcPct val="50000"/>
              </a:spcBef>
              <a:spcAft>
                <a:spcPct val="0"/>
              </a:spcAft>
              <a:buClr>
                <a:srgbClr val="151C77"/>
              </a:buClr>
              <a:buSzPct val="80000"/>
              <a:buFont typeface="Wingdings" panose="05000000000000000000" pitchFamily="2" charset="2"/>
              <a:buChar char="n"/>
              <a:defRPr sz="2000" b="1" kern="1200">
                <a:solidFill>
                  <a:schemeClr val="tx1"/>
                </a:solidFill>
                <a:latin typeface="Arial" panose="020B0604020202020204" pitchFamily="34" charset="0"/>
                <a:ea typeface="+mn-ea"/>
                <a:cs typeface="+mn-cs"/>
              </a:defRPr>
            </a:lvl1pPr>
            <a:lvl2pPr marL="742950" indent="-285750" algn="l" rtl="0" eaLnBrk="0" fontAlgn="base" hangingPunct="0">
              <a:spcBef>
                <a:spcPct val="25000"/>
              </a:spcBef>
              <a:spcAft>
                <a:spcPct val="0"/>
              </a:spcAft>
              <a:buClr>
                <a:srgbClr val="151C77"/>
              </a:buClr>
              <a:buSzPct val="80000"/>
              <a:buFont typeface="Wingdings" panose="05000000000000000000" pitchFamily="2" charset="2"/>
              <a:buChar char="n"/>
              <a:defRPr sz="2000" b="1" kern="1200">
                <a:solidFill>
                  <a:schemeClr val="tx1"/>
                </a:solidFill>
                <a:latin typeface="Arial" panose="020B0604020202020204" pitchFamily="34" charset="0"/>
                <a:ea typeface="+mn-ea"/>
                <a:cs typeface="+mn-cs"/>
              </a:defRPr>
            </a:lvl2pPr>
            <a:lvl3pPr marL="1143000" indent="-228600" algn="l" rtl="0" eaLnBrk="0" fontAlgn="base" hangingPunct="0">
              <a:spcBef>
                <a:spcPct val="25000"/>
              </a:spcBef>
              <a:spcAft>
                <a:spcPct val="0"/>
              </a:spcAft>
              <a:buClr>
                <a:srgbClr val="151C77"/>
              </a:buClr>
              <a:buSzPct val="80000"/>
              <a:buFont typeface="Wingdings" panose="05000000000000000000" pitchFamily="2" charset="2"/>
              <a:buChar char="n"/>
              <a:defRPr sz="2000" b="1" kern="1200">
                <a:solidFill>
                  <a:schemeClr val="tx1"/>
                </a:solidFill>
                <a:latin typeface="Arial" panose="020B0604020202020204" pitchFamily="34" charset="0"/>
                <a:ea typeface="+mn-ea"/>
                <a:cs typeface="+mn-cs"/>
              </a:defRPr>
            </a:lvl3pPr>
            <a:lvl4pPr marL="1600200" indent="-228600" algn="l" rtl="0" eaLnBrk="0" fontAlgn="base" hangingPunct="0">
              <a:spcBef>
                <a:spcPct val="25000"/>
              </a:spcBef>
              <a:spcAft>
                <a:spcPct val="0"/>
              </a:spcAft>
              <a:buClr>
                <a:srgbClr val="151C77"/>
              </a:buClr>
              <a:buSzPct val="80000"/>
              <a:buFont typeface="Wingdings" panose="05000000000000000000" pitchFamily="2" charset="2"/>
              <a:buChar char="n"/>
              <a:defRPr sz="2000" b="1"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lr>
                <a:srgbClr val="003399"/>
              </a:buClr>
              <a:buSzPct val="80000"/>
              <a:buFont typeface="Wingdings" panose="05000000000000000000" pitchFamily="2" charset="2"/>
              <a:buChar char="n"/>
              <a:defRPr sz="2000" kern="1200">
                <a:solidFill>
                  <a:schemeClr val="tx1"/>
                </a:solidFill>
                <a:latin typeface="Arial" panose="020B0604020202020204" pitchFamily="34" charset="0"/>
                <a:ea typeface="+mn-ea"/>
                <a:cs typeface="+mn-cs"/>
              </a:defRPr>
            </a:lvl5pPr>
            <a:lvl6pPr marL="2514600" indent="-228600" algn="l" defTabSz="914400" rtl="0" eaLnBrk="0" fontAlgn="base" latinLnBrk="0" hangingPunct="0">
              <a:spcBef>
                <a:spcPct val="20000"/>
              </a:spcBef>
              <a:spcAft>
                <a:spcPct val="0"/>
              </a:spcAft>
              <a:buClr>
                <a:srgbClr val="003399"/>
              </a:buClr>
              <a:buSzPct val="80000"/>
              <a:buFont typeface="Wingdings" panose="05000000000000000000" pitchFamily="2" charset="2"/>
              <a:buChar char="n"/>
              <a:defRPr sz="2000" kern="1200">
                <a:solidFill>
                  <a:schemeClr val="tx1"/>
                </a:solidFill>
                <a:latin typeface="Arial" panose="020B0604020202020204" pitchFamily="34" charset="0"/>
                <a:ea typeface="+mn-ea"/>
                <a:cs typeface="+mn-cs"/>
              </a:defRPr>
            </a:lvl6pPr>
            <a:lvl7pPr marL="2971800" indent="-228600" algn="l" defTabSz="914400" rtl="0" eaLnBrk="0" fontAlgn="base" latinLnBrk="0" hangingPunct="0">
              <a:spcBef>
                <a:spcPct val="20000"/>
              </a:spcBef>
              <a:spcAft>
                <a:spcPct val="0"/>
              </a:spcAft>
              <a:buClr>
                <a:srgbClr val="003399"/>
              </a:buClr>
              <a:buSzPct val="80000"/>
              <a:buFont typeface="Wingdings" panose="05000000000000000000" pitchFamily="2" charset="2"/>
              <a:buChar char="n"/>
              <a:defRPr sz="2000" kern="1200">
                <a:solidFill>
                  <a:schemeClr val="tx1"/>
                </a:solidFill>
                <a:latin typeface="Arial" panose="020B0604020202020204" pitchFamily="34" charset="0"/>
                <a:ea typeface="+mn-ea"/>
                <a:cs typeface="+mn-cs"/>
              </a:defRPr>
            </a:lvl7pPr>
            <a:lvl8pPr marL="3429000" indent="-228600" algn="l" defTabSz="914400" rtl="0" eaLnBrk="0" fontAlgn="base" latinLnBrk="0" hangingPunct="0">
              <a:spcBef>
                <a:spcPct val="20000"/>
              </a:spcBef>
              <a:spcAft>
                <a:spcPct val="0"/>
              </a:spcAft>
              <a:buClr>
                <a:srgbClr val="003399"/>
              </a:buClr>
              <a:buSzPct val="80000"/>
              <a:buFont typeface="Wingdings" panose="05000000000000000000" pitchFamily="2" charset="2"/>
              <a:buChar char="n"/>
              <a:defRPr sz="2000" kern="1200">
                <a:solidFill>
                  <a:schemeClr val="tx1"/>
                </a:solidFill>
                <a:latin typeface="Arial" panose="020B0604020202020204" pitchFamily="34" charset="0"/>
                <a:ea typeface="+mn-ea"/>
                <a:cs typeface="+mn-cs"/>
              </a:defRPr>
            </a:lvl8pPr>
            <a:lvl9pPr marL="3886200" indent="-228600" algn="l" defTabSz="914400" rtl="0" eaLnBrk="0" fontAlgn="base" latinLnBrk="0" hangingPunct="0">
              <a:spcBef>
                <a:spcPct val="20000"/>
              </a:spcBef>
              <a:spcAft>
                <a:spcPct val="0"/>
              </a:spcAft>
              <a:buClr>
                <a:srgbClr val="003399"/>
              </a:buClr>
              <a:buSzPct val="80000"/>
              <a:buFont typeface="Wingdings" panose="05000000000000000000" pitchFamily="2" charset="2"/>
              <a:buChar char="n"/>
              <a:defRPr sz="2000" kern="1200">
                <a:solidFill>
                  <a:schemeClr val="tx1"/>
                </a:solidFill>
                <a:latin typeface="Arial" panose="020B0604020202020204" pitchFamily="34" charset="0"/>
                <a:ea typeface="+mn-ea"/>
                <a:cs typeface="+mn-cs"/>
              </a:defRPr>
            </a:lvl9pPr>
          </a:lstStyle>
          <a:p>
            <a:pPr>
              <a:spcBef>
                <a:spcPct val="0"/>
              </a:spcBef>
              <a:buClrTx/>
              <a:buSzTx/>
              <a:buFontTx/>
              <a:buNone/>
            </a:pPr>
            <a:fld id="{4EA39D4E-9F42-4616-BF6A-5A150C9DC2D5}" type="slidenum">
              <a:rPr lang="en-US" altLang="en-US" sz="1000" b="0" smtClean="0">
                <a:solidFill>
                  <a:srgbClr val="7F7F7F"/>
                </a:solidFill>
              </a:rPr>
              <a:pPr>
                <a:spcBef>
                  <a:spcPct val="0"/>
                </a:spcBef>
                <a:buClrTx/>
                <a:buSzTx/>
                <a:buFontTx/>
                <a:buNone/>
              </a:pPr>
              <a:t>12</a:t>
            </a:fld>
            <a:endParaRPr lang="en-US" altLang="en-US" sz="1000" b="0">
              <a:solidFill>
                <a:srgbClr val="808080"/>
              </a:solidFill>
            </a:endParaRPr>
          </a:p>
        </p:txBody>
      </p:sp>
      <p:cxnSp>
        <p:nvCxnSpPr>
          <p:cNvPr id="6" name="Straight Connector 7"/>
          <p:cNvCxnSpPr>
            <a:cxnSpLocks noChangeShapeType="1"/>
          </p:cNvCxnSpPr>
          <p:nvPr/>
        </p:nvCxnSpPr>
        <p:spPr bwMode="auto">
          <a:xfrm>
            <a:off x="4179888" y="1262063"/>
            <a:ext cx="0" cy="2644775"/>
          </a:xfrm>
          <a:prstGeom prst="line">
            <a:avLst/>
          </a:prstGeom>
          <a:noFill/>
          <a:ln w="25400" algn="ctr">
            <a:solidFill>
              <a:schemeClr val="tx1"/>
            </a:solidFill>
            <a:round/>
            <a:headEnd/>
            <a:tailEnd/>
          </a:ln>
          <a:extLst>
            <a:ext uri="{909E8E84-426E-40DD-AFC4-6F175D3DCCD1}">
              <a14:hiddenFill xmlns:a14="http://schemas.microsoft.com/office/drawing/2010/main">
                <a:noFill/>
              </a14:hiddenFill>
            </a:ext>
          </a:extLst>
        </p:spPr>
      </p:cxnSp>
      <p:cxnSp>
        <p:nvCxnSpPr>
          <p:cNvPr id="7" name="Straight Connector 11"/>
          <p:cNvCxnSpPr>
            <a:cxnSpLocks noChangeShapeType="1"/>
          </p:cNvCxnSpPr>
          <p:nvPr/>
        </p:nvCxnSpPr>
        <p:spPr bwMode="auto">
          <a:xfrm>
            <a:off x="0" y="3906838"/>
            <a:ext cx="9144000" cy="0"/>
          </a:xfrm>
          <a:prstGeom prst="line">
            <a:avLst/>
          </a:prstGeom>
          <a:noFill/>
          <a:ln w="25400" algn="ctr">
            <a:solidFill>
              <a:schemeClr val="tx1"/>
            </a:solidFill>
            <a:round/>
            <a:headEnd/>
            <a:tailEnd/>
          </a:ln>
          <a:extLst>
            <a:ext uri="{909E8E84-426E-40DD-AFC4-6F175D3DCCD1}">
              <a14:hiddenFill xmlns:a14="http://schemas.microsoft.com/office/drawing/2010/main">
                <a:noFill/>
              </a14:hiddenFill>
            </a:ext>
          </a:extLst>
        </p:spPr>
      </p:cxnSp>
      <p:graphicFrame>
        <p:nvGraphicFramePr>
          <p:cNvPr id="8" name="Group 149"/>
          <p:cNvGraphicFramePr>
            <a:graphicFrameLocks noGrp="1"/>
          </p:cNvGraphicFramePr>
          <p:nvPr/>
        </p:nvGraphicFramePr>
        <p:xfrm>
          <a:off x="71438" y="1465263"/>
          <a:ext cx="4073525" cy="1954212"/>
        </p:xfrm>
        <a:graphic>
          <a:graphicData uri="http://schemas.openxmlformats.org/drawingml/2006/table">
            <a:tbl>
              <a:tblPr/>
              <a:tblGrid>
                <a:gridCol w="890712">
                  <a:extLst>
                    <a:ext uri="{9D8B030D-6E8A-4147-A177-3AD203B41FA5}">
                      <a16:colId xmlns:a16="http://schemas.microsoft.com/office/drawing/2014/main" val="20000"/>
                    </a:ext>
                  </a:extLst>
                </a:gridCol>
                <a:gridCol w="1662664">
                  <a:extLst>
                    <a:ext uri="{9D8B030D-6E8A-4147-A177-3AD203B41FA5}">
                      <a16:colId xmlns:a16="http://schemas.microsoft.com/office/drawing/2014/main" val="20001"/>
                    </a:ext>
                  </a:extLst>
                </a:gridCol>
                <a:gridCol w="1520149">
                  <a:extLst>
                    <a:ext uri="{9D8B030D-6E8A-4147-A177-3AD203B41FA5}">
                      <a16:colId xmlns:a16="http://schemas.microsoft.com/office/drawing/2014/main" val="20002"/>
                    </a:ext>
                  </a:extLst>
                </a:gridCol>
              </a:tblGrid>
              <a:tr h="693167">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endParaRPr kumimoji="0" lang="en-US" sz="1400" b="0" i="0" u="none" strike="noStrike" cap="none" normalizeH="0" baseline="0" dirty="0">
                        <a:ln>
                          <a:noFill/>
                        </a:ln>
                        <a:solidFill>
                          <a:schemeClr val="bg1"/>
                        </a:solidFill>
                        <a:effectLst/>
                        <a:latin typeface="Arial" charset="0"/>
                      </a:endParaRPr>
                    </a:p>
                  </a:txBody>
                  <a:tcPr marL="91446" marR="91446" marT="45697" marB="45697"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defRPr/>
                      </a:pPr>
                      <a:r>
                        <a:rPr kumimoji="0" lang="en-US" sz="1400" b="1" i="0" u="none" strike="noStrike" cap="none" normalizeH="0" baseline="0" dirty="0">
                          <a:ln>
                            <a:noFill/>
                          </a:ln>
                          <a:solidFill>
                            <a:schemeClr val="bg1"/>
                          </a:solidFill>
                          <a:effectLst/>
                          <a:latin typeface="Arial" charset="0"/>
                        </a:rPr>
                        <a:t>Affordability Cap</a:t>
                      </a:r>
                    </a:p>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lang="en-US" sz="1400" b="1" dirty="0">
                          <a:solidFill>
                            <a:schemeClr val="bg1"/>
                          </a:solidFill>
                        </a:rPr>
                        <a:t>(BY13$B)</a:t>
                      </a:r>
                      <a:endParaRPr kumimoji="0" lang="en-US" sz="1400" b="1" i="0" u="none" strike="noStrike" cap="none" normalizeH="0" baseline="0" dirty="0">
                        <a:ln>
                          <a:noFill/>
                        </a:ln>
                        <a:solidFill>
                          <a:schemeClr val="bg1"/>
                        </a:solidFill>
                        <a:effectLst/>
                        <a:latin typeface="Arial" charset="0"/>
                      </a:endParaRPr>
                    </a:p>
                  </a:txBody>
                  <a:tcPr marL="91446" marR="91446" marT="45697" marB="4569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defRPr/>
                      </a:pPr>
                      <a:r>
                        <a:rPr kumimoji="0" lang="en-US" sz="1400" b="1" i="0" u="none" strike="noStrike" cap="none" normalizeH="0" baseline="0" dirty="0">
                          <a:ln>
                            <a:noFill/>
                          </a:ln>
                          <a:solidFill>
                            <a:schemeClr val="bg1"/>
                          </a:solidFill>
                          <a:effectLst/>
                          <a:latin typeface="Arial" charset="0"/>
                        </a:rPr>
                        <a:t>Current Estimate (</a:t>
                      </a:r>
                      <a:r>
                        <a:rPr lang="en-US" sz="1400" b="1" dirty="0">
                          <a:solidFill>
                            <a:schemeClr val="bg1"/>
                          </a:solidFill>
                        </a:rPr>
                        <a:t>BY13$B</a:t>
                      </a:r>
                      <a:r>
                        <a:rPr kumimoji="0" lang="en-US" sz="1400" b="1" i="0" u="none" strike="noStrike" cap="none" normalizeH="0" baseline="0" dirty="0">
                          <a:ln>
                            <a:noFill/>
                          </a:ln>
                          <a:solidFill>
                            <a:schemeClr val="bg1"/>
                          </a:solidFill>
                          <a:effectLst/>
                          <a:latin typeface="Arial" charset="0"/>
                        </a:rPr>
                        <a:t>)</a:t>
                      </a:r>
                    </a:p>
                  </a:txBody>
                  <a:tcPr marL="91446" marR="91446" marT="45697" marB="4569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extLst>
                  <a:ext uri="{0D108BD9-81ED-4DB2-BD59-A6C34878D82A}">
                    <a16:rowId xmlns:a16="http://schemas.microsoft.com/office/drawing/2014/main" val="10000"/>
                  </a:ext>
                </a:extLst>
              </a:tr>
              <a:tr h="506855">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400" b="1" i="0" u="none" strike="noStrike" cap="none" normalizeH="0" baseline="0" dirty="0">
                          <a:ln>
                            <a:noFill/>
                          </a:ln>
                          <a:solidFill>
                            <a:schemeClr val="tx1"/>
                          </a:solidFill>
                          <a:effectLst/>
                          <a:latin typeface="Arial" charset="0"/>
                        </a:rPr>
                        <a:t>APUC</a:t>
                      </a:r>
                    </a:p>
                  </a:txBody>
                  <a:tcPr marL="91446" marR="91446" marT="45697" marB="45697"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400" b="1" i="0" u="none" strike="noStrike" cap="none" normalizeH="0" baseline="0" dirty="0">
                          <a:ln>
                            <a:noFill/>
                          </a:ln>
                          <a:solidFill>
                            <a:schemeClr val="tx1"/>
                          </a:solidFill>
                          <a:effectLst/>
                          <a:latin typeface="Arial" charset="0"/>
                        </a:rPr>
                        <a:t>2.0</a:t>
                      </a:r>
                    </a:p>
                  </a:txBody>
                  <a:tcPr marL="91446" marR="91446" marT="45697" marB="4569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400" b="1" i="0" u="none" strike="noStrike" cap="none" normalizeH="0" baseline="0" dirty="0">
                          <a:ln>
                            <a:noFill/>
                          </a:ln>
                          <a:solidFill>
                            <a:schemeClr val="tx1"/>
                          </a:solidFill>
                          <a:effectLst/>
                          <a:latin typeface="Arial" charset="0"/>
                        </a:rPr>
                        <a:t>1.9</a:t>
                      </a:r>
                    </a:p>
                  </a:txBody>
                  <a:tcPr marL="91446" marR="91446" marT="45697" marB="4569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1044">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400" b="1" i="0" u="none" strike="noStrike" cap="none" normalizeH="0" baseline="0" dirty="0">
                          <a:ln>
                            <a:noFill/>
                          </a:ln>
                          <a:solidFill>
                            <a:schemeClr val="tx1"/>
                          </a:solidFill>
                          <a:effectLst/>
                          <a:latin typeface="Arial" charset="0"/>
                        </a:rPr>
                        <a:t>O&amp;S*</a:t>
                      </a:r>
                    </a:p>
                  </a:txBody>
                  <a:tcPr marL="91446" marR="91446" marT="45697" marB="45697"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400" b="1" i="0" u="none" strike="noStrike" cap="none" normalizeH="0" baseline="0" dirty="0">
                          <a:ln>
                            <a:noFill/>
                          </a:ln>
                          <a:solidFill>
                            <a:schemeClr val="tx1"/>
                          </a:solidFill>
                          <a:effectLst/>
                          <a:latin typeface="Arial" charset="0"/>
                        </a:rPr>
                        <a:t>10.0</a:t>
                      </a:r>
                    </a:p>
                  </a:txBody>
                  <a:tcPr marL="91446" marR="91446" marT="45697" marB="4569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400" b="1" i="0" u="none" strike="noStrike" cap="none" normalizeH="0" baseline="0" dirty="0">
                          <a:ln>
                            <a:noFill/>
                          </a:ln>
                          <a:solidFill>
                            <a:schemeClr val="tx1"/>
                          </a:solidFill>
                          <a:effectLst/>
                          <a:latin typeface="Arial" charset="0"/>
                        </a:rPr>
                        <a:t>9.0</a:t>
                      </a:r>
                    </a:p>
                  </a:txBody>
                  <a:tcPr marL="91446" marR="91446" marT="45697" marB="4569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3145">
                <a:tc gridSpan="3">
                  <a:txBody>
                    <a:bodyPr/>
                    <a:lstStyle/>
                    <a:p>
                      <a:pPr marL="0" marR="0" lvl="0" indent="0" algn="l"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100" b="0" i="0" u="none" strike="noStrike" cap="none" normalizeH="0" baseline="0" dirty="0">
                          <a:ln>
                            <a:noFill/>
                          </a:ln>
                          <a:solidFill>
                            <a:schemeClr val="tx1"/>
                          </a:solidFill>
                          <a:effectLst/>
                          <a:latin typeface="Arial" charset="0"/>
                        </a:rPr>
                        <a:t>*Indicate whether O&amp;S is for entire weapon system or the ACAT I program in question</a:t>
                      </a:r>
                    </a:p>
                  </a:txBody>
                  <a:tcPr marL="91446" marR="91446" marT="45697" marB="45697"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endParaRPr kumimoji="0" lang="en-US" sz="1800" b="1" i="0" u="none" strike="noStrike" cap="none" normalizeH="0" baseline="0" dirty="0">
                        <a:ln>
                          <a:noFill/>
                        </a:ln>
                        <a:solidFill>
                          <a:schemeClr val="tx1"/>
                        </a:solidFill>
                        <a:effectLst/>
                        <a:latin typeface="Arial" charset="0"/>
                      </a:endParaRPr>
                    </a:p>
                  </a:txBody>
                  <a:tcPr marT="45714" marB="45714"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endParaRPr kumimoji="0" lang="en-US" sz="1400" b="0" i="0" u="none" strike="noStrike" cap="none" normalizeH="0" baseline="0" dirty="0">
                        <a:ln>
                          <a:noFill/>
                        </a:ln>
                        <a:solidFill>
                          <a:schemeClr val="tx1"/>
                        </a:solidFill>
                        <a:effectLst/>
                        <a:latin typeface="Arial" charset="0"/>
                      </a:endParaRPr>
                    </a:p>
                  </a:txBody>
                  <a:tcPr marT="45714" marB="45714"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9" name="Group 149"/>
          <p:cNvGraphicFramePr>
            <a:graphicFrameLocks noGrp="1"/>
          </p:cNvGraphicFramePr>
          <p:nvPr/>
        </p:nvGraphicFramePr>
        <p:xfrm>
          <a:off x="201613" y="4168775"/>
          <a:ext cx="8597900" cy="1768477"/>
        </p:xfrm>
        <a:graphic>
          <a:graphicData uri="http://schemas.openxmlformats.org/drawingml/2006/table">
            <a:tbl>
              <a:tblPr/>
              <a:tblGrid>
                <a:gridCol w="4492949">
                  <a:extLst>
                    <a:ext uri="{9D8B030D-6E8A-4147-A177-3AD203B41FA5}">
                      <a16:colId xmlns:a16="http://schemas.microsoft.com/office/drawing/2014/main" val="20000"/>
                    </a:ext>
                  </a:extLst>
                </a:gridCol>
                <a:gridCol w="4104951">
                  <a:extLst>
                    <a:ext uri="{9D8B030D-6E8A-4147-A177-3AD203B41FA5}">
                      <a16:colId xmlns:a16="http://schemas.microsoft.com/office/drawing/2014/main" val="20001"/>
                    </a:ext>
                  </a:extLst>
                </a:gridCol>
              </a:tblGrid>
              <a:tr h="351509">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800" b="1" i="0" u="none" strike="noStrike" cap="none" normalizeH="0" baseline="0" dirty="0">
                          <a:ln>
                            <a:noFill/>
                          </a:ln>
                          <a:solidFill>
                            <a:schemeClr val="bg1"/>
                          </a:solidFill>
                          <a:effectLst/>
                          <a:latin typeface="Arial" charset="0"/>
                        </a:rPr>
                        <a:t>Affordability Challenge</a:t>
                      </a:r>
                    </a:p>
                  </a:txBody>
                  <a:tcPr marL="91442" marR="91442" marT="45632" marB="45632"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800" b="1" i="0" u="none" strike="noStrike" cap="none" normalizeH="0" baseline="0" dirty="0">
                          <a:ln>
                            <a:noFill/>
                          </a:ln>
                          <a:solidFill>
                            <a:schemeClr val="bg1"/>
                          </a:solidFill>
                          <a:effectLst/>
                          <a:latin typeface="+mn-lt"/>
                        </a:rPr>
                        <a:t>Mitigation</a:t>
                      </a:r>
                      <a:endParaRPr kumimoji="0" lang="en-US" sz="1800" b="1" i="0" u="none" strike="noStrike" cap="none" normalizeH="0" baseline="0" dirty="0">
                        <a:ln>
                          <a:noFill/>
                        </a:ln>
                        <a:solidFill>
                          <a:schemeClr val="bg1"/>
                        </a:solidFill>
                        <a:effectLst/>
                        <a:latin typeface="Arial" charset="0"/>
                      </a:endParaRPr>
                    </a:p>
                  </a:txBody>
                  <a:tcPr marL="91442" marR="91442" marT="45632" marB="456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extLst>
                  <a:ext uri="{0D108BD9-81ED-4DB2-BD59-A6C34878D82A}">
                    <a16:rowId xmlns:a16="http://schemas.microsoft.com/office/drawing/2014/main" val="10000"/>
                  </a:ext>
                </a:extLst>
              </a:tr>
              <a:tr h="585039">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800" b="0" i="0" u="none" strike="noStrike" cap="none" normalizeH="0" baseline="0" dirty="0">
                          <a:ln>
                            <a:noFill/>
                          </a:ln>
                          <a:solidFill>
                            <a:schemeClr val="tx1"/>
                          </a:solidFill>
                          <a:effectLst/>
                          <a:latin typeface="Arial" charset="0"/>
                        </a:rPr>
                        <a:t>Requirement A is more difficult, more costly to achieve than expected at APB</a:t>
                      </a:r>
                    </a:p>
                  </a:txBody>
                  <a:tcPr marL="91442" marR="91442" marT="45632" marB="45632"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800" b="0" i="0" u="none" strike="noStrike" cap="none" normalizeH="0" baseline="0" dirty="0">
                          <a:ln>
                            <a:noFill/>
                          </a:ln>
                          <a:solidFill>
                            <a:schemeClr val="tx1"/>
                          </a:solidFill>
                          <a:effectLst/>
                          <a:latin typeface="Arial" charset="0"/>
                        </a:rPr>
                        <a:t>Reduce threshold to X -- maintain current affordability cap</a:t>
                      </a:r>
                    </a:p>
                  </a:txBody>
                  <a:tcPr marL="91442" marR="91442" marT="45632" marB="456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31927">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800" b="0" i="0" u="none" strike="noStrike" cap="none" normalizeH="0" baseline="0" dirty="0">
                          <a:ln>
                            <a:noFill/>
                          </a:ln>
                          <a:solidFill>
                            <a:schemeClr val="tx1"/>
                          </a:solidFill>
                          <a:effectLst/>
                          <a:latin typeface="Arial" charset="0"/>
                        </a:rPr>
                        <a:t>User-Requested addition of </a:t>
                      </a:r>
                      <a:br>
                        <a:rPr kumimoji="0" lang="en-US" sz="1800" b="0" i="0" u="none" strike="noStrike" cap="none" normalizeH="0" baseline="0" dirty="0">
                          <a:ln>
                            <a:noFill/>
                          </a:ln>
                          <a:solidFill>
                            <a:schemeClr val="tx1"/>
                          </a:solidFill>
                          <a:effectLst/>
                          <a:latin typeface="Arial" charset="0"/>
                        </a:rPr>
                      </a:br>
                      <a:r>
                        <a:rPr kumimoji="0" lang="en-US" sz="1800" b="0" i="0" u="none" strike="noStrike" cap="none" normalizeH="0" baseline="0" dirty="0">
                          <a:ln>
                            <a:noFill/>
                          </a:ln>
                          <a:solidFill>
                            <a:schemeClr val="tx1"/>
                          </a:solidFill>
                          <a:effectLst/>
                          <a:latin typeface="Arial" charset="0"/>
                        </a:rPr>
                        <a:t>Requirement B </a:t>
                      </a:r>
                    </a:p>
                  </a:txBody>
                  <a:tcPr marL="91442" marR="91442" marT="45632" marB="45632"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800" b="0" i="0" u="none" strike="noStrike" cap="none" normalizeH="0" baseline="0" dirty="0">
                          <a:ln>
                            <a:noFill/>
                          </a:ln>
                          <a:solidFill>
                            <a:schemeClr val="tx1"/>
                          </a:solidFill>
                          <a:effectLst/>
                          <a:latin typeface="Arial" charset="0"/>
                        </a:rPr>
                        <a:t>Increase affordability cap -- critical capability adds distinct value, more expensive to wait for future increment</a:t>
                      </a:r>
                    </a:p>
                  </a:txBody>
                  <a:tcPr marL="91442" marR="91442" marT="45632" marB="456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6325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spcBef>
                <a:spcPct val="0"/>
              </a:spcBef>
              <a:buClrTx/>
              <a:buSzTx/>
              <a:buFontTx/>
              <a:buNone/>
            </a:pPr>
            <a:fld id="{50D66387-D06B-45B7-A901-2194BC3F5689}" type="slidenum">
              <a:rPr lang="en-US" altLang="en-US" sz="1000" b="0" smtClean="0">
                <a:solidFill>
                  <a:srgbClr val="7F7F7F"/>
                </a:solidFill>
              </a:rPr>
              <a:pPr>
                <a:spcBef>
                  <a:spcPct val="0"/>
                </a:spcBef>
                <a:buClrTx/>
                <a:buSzTx/>
                <a:buFontTx/>
                <a:buNone/>
              </a:pPr>
              <a:t>2</a:t>
            </a:fld>
            <a:endParaRPr lang="en-US" altLang="en-US" sz="1000" b="0">
              <a:solidFill>
                <a:schemeClr val="bg2"/>
              </a:solidFill>
            </a:endParaRPr>
          </a:p>
        </p:txBody>
      </p:sp>
      <p:sp>
        <p:nvSpPr>
          <p:cNvPr id="15363" name="Rectangle 2"/>
          <p:cNvSpPr>
            <a:spLocks noGrp="1" noChangeArrowheads="1"/>
          </p:cNvSpPr>
          <p:nvPr>
            <p:ph type="title"/>
          </p:nvPr>
        </p:nvSpPr>
        <p:spPr/>
        <p:txBody>
          <a:bodyPr/>
          <a:lstStyle/>
          <a:p>
            <a:r>
              <a:rPr lang="en-US" altLang="en-US" dirty="0"/>
              <a:t>Why We Are Here Today</a:t>
            </a:r>
          </a:p>
        </p:txBody>
      </p:sp>
      <p:sp>
        <p:nvSpPr>
          <p:cNvPr id="15364" name="Rectangle 3"/>
          <p:cNvSpPr>
            <a:spLocks noGrp="1" noChangeArrowheads="1"/>
          </p:cNvSpPr>
          <p:nvPr>
            <p:ph type="body" idx="1"/>
          </p:nvPr>
        </p:nvSpPr>
        <p:spPr>
          <a:xfrm>
            <a:off x="276225" y="1419225"/>
            <a:ext cx="8607425" cy="4743450"/>
          </a:xfrm>
        </p:spPr>
        <p:txBody>
          <a:bodyPr/>
          <a:lstStyle/>
          <a:p>
            <a:r>
              <a:rPr lang="en-US" altLang="en-US" dirty="0"/>
              <a:t>Information to include:</a:t>
            </a:r>
          </a:p>
          <a:p>
            <a:pPr lvl="1"/>
            <a:r>
              <a:rPr lang="en-US" altLang="en-US" dirty="0"/>
              <a:t>Requirement changes that affect cost / schedule</a:t>
            </a:r>
          </a:p>
          <a:p>
            <a:pPr lvl="1"/>
            <a:r>
              <a:rPr lang="en-US" altLang="en-US" dirty="0"/>
              <a:t>Recommendations on requirement changes to improve cost / schedule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spcBef>
                <a:spcPct val="0"/>
              </a:spcBef>
              <a:buClrTx/>
              <a:buSzTx/>
              <a:buFontTx/>
              <a:buNone/>
            </a:pPr>
            <a:fld id="{50D66387-D06B-45B7-A901-2194BC3F5689}" type="slidenum">
              <a:rPr lang="en-US" altLang="en-US" sz="1000" b="0" smtClean="0">
                <a:solidFill>
                  <a:srgbClr val="7F7F7F"/>
                </a:solidFill>
              </a:rPr>
              <a:pPr>
                <a:spcBef>
                  <a:spcPct val="0"/>
                </a:spcBef>
                <a:buClrTx/>
                <a:buSzTx/>
                <a:buFontTx/>
                <a:buNone/>
              </a:pPr>
              <a:t>3</a:t>
            </a:fld>
            <a:endParaRPr lang="en-US" altLang="en-US" sz="1000" b="0">
              <a:solidFill>
                <a:schemeClr val="bg2"/>
              </a:solidFill>
            </a:endParaRPr>
          </a:p>
        </p:txBody>
      </p:sp>
      <p:sp>
        <p:nvSpPr>
          <p:cNvPr id="15363" name="Rectangle 2"/>
          <p:cNvSpPr>
            <a:spLocks noGrp="1" noChangeArrowheads="1"/>
          </p:cNvSpPr>
          <p:nvPr>
            <p:ph type="title"/>
          </p:nvPr>
        </p:nvSpPr>
        <p:spPr/>
        <p:txBody>
          <a:bodyPr/>
          <a:lstStyle/>
          <a:p>
            <a:r>
              <a:rPr lang="en-US" altLang="en-US" dirty="0"/>
              <a:t>Program Description/Overview</a:t>
            </a:r>
          </a:p>
        </p:txBody>
      </p:sp>
      <p:sp>
        <p:nvSpPr>
          <p:cNvPr id="6" name="Line 5"/>
          <p:cNvSpPr>
            <a:spLocks noChangeShapeType="1"/>
          </p:cNvSpPr>
          <p:nvPr/>
        </p:nvSpPr>
        <p:spPr bwMode="auto">
          <a:xfrm>
            <a:off x="4565650" y="1763713"/>
            <a:ext cx="0" cy="3910012"/>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pPr>
              <a:defRPr/>
            </a:pPr>
            <a:endParaRPr lang="en-US" sz="1050"/>
          </a:p>
        </p:txBody>
      </p:sp>
      <p:sp>
        <p:nvSpPr>
          <p:cNvPr id="7" name="Line 6"/>
          <p:cNvSpPr>
            <a:spLocks noChangeShapeType="1"/>
          </p:cNvSpPr>
          <p:nvPr/>
        </p:nvSpPr>
        <p:spPr bwMode="auto">
          <a:xfrm>
            <a:off x="398463" y="3684588"/>
            <a:ext cx="8366125" cy="0"/>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pPr>
              <a:defRPr/>
            </a:pPr>
            <a:endParaRPr lang="en-US" sz="1050"/>
          </a:p>
        </p:txBody>
      </p:sp>
      <p:sp>
        <p:nvSpPr>
          <p:cNvPr id="8" name="Rectangle 9"/>
          <p:cNvSpPr>
            <a:spLocks noChangeArrowheads="1"/>
          </p:cNvSpPr>
          <p:nvPr/>
        </p:nvSpPr>
        <p:spPr bwMode="auto">
          <a:xfrm>
            <a:off x="1017588" y="1741488"/>
            <a:ext cx="245745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452" tIns="34226" rIns="68452" bIns="34226"/>
          <a:lstStyle>
            <a:lvl1pPr marL="285750" indent="-285750"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nSpc>
                <a:spcPct val="95000"/>
              </a:lnSpc>
              <a:spcBef>
                <a:spcPct val="20000"/>
              </a:spcBef>
              <a:buClr>
                <a:srgbClr val="000000"/>
              </a:buClr>
              <a:buSzPct val="80000"/>
              <a:buFont typeface="Wingdings" panose="05000000000000000000" pitchFamily="2" charset="2"/>
              <a:buNone/>
              <a:defRPr/>
            </a:pPr>
            <a:r>
              <a:rPr lang="en-US" altLang="en-US" sz="1200" b="1" u="sng" dirty="0">
                <a:solidFill>
                  <a:srgbClr val="000000"/>
                </a:solidFill>
                <a:latin typeface="+mj-lt"/>
              </a:rPr>
              <a:t>Description</a:t>
            </a:r>
          </a:p>
        </p:txBody>
      </p:sp>
      <p:sp>
        <p:nvSpPr>
          <p:cNvPr id="9" name="Rectangle 10"/>
          <p:cNvSpPr>
            <a:spLocks noChangeArrowheads="1"/>
          </p:cNvSpPr>
          <p:nvPr/>
        </p:nvSpPr>
        <p:spPr bwMode="auto">
          <a:xfrm>
            <a:off x="5599113" y="3683000"/>
            <a:ext cx="2392362"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5750" indent="-285750"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20000"/>
              </a:spcBef>
              <a:buClr>
                <a:srgbClr val="000000"/>
              </a:buClr>
              <a:buSzPct val="80000"/>
              <a:buFont typeface="Wingdings" panose="05000000000000000000" pitchFamily="2" charset="2"/>
              <a:buNone/>
              <a:defRPr/>
            </a:pPr>
            <a:r>
              <a:rPr lang="en-US" altLang="en-US" sz="1200" b="1" u="sng" dirty="0">
                <a:solidFill>
                  <a:srgbClr val="000000"/>
                </a:solidFill>
                <a:latin typeface="+mj-lt"/>
              </a:rPr>
              <a:t>Acquisition Strategy</a:t>
            </a:r>
          </a:p>
          <a:p>
            <a:pPr>
              <a:spcBef>
                <a:spcPct val="20000"/>
              </a:spcBef>
              <a:buClr>
                <a:srgbClr val="000000"/>
              </a:buClr>
              <a:buSzPct val="80000"/>
              <a:buFont typeface="Wingdings" panose="05000000000000000000" pitchFamily="2" charset="2"/>
              <a:buNone/>
              <a:defRPr/>
            </a:pPr>
            <a:endParaRPr lang="en-US" altLang="en-US" sz="1050" b="1" dirty="0">
              <a:solidFill>
                <a:srgbClr val="000000"/>
              </a:solidFill>
              <a:latin typeface="+mj-lt"/>
            </a:endParaRPr>
          </a:p>
        </p:txBody>
      </p:sp>
      <p:sp>
        <p:nvSpPr>
          <p:cNvPr id="10" name="TextBox 33"/>
          <p:cNvSpPr txBox="1">
            <a:spLocks noChangeArrowheads="1"/>
          </p:cNvSpPr>
          <p:nvPr/>
        </p:nvSpPr>
        <p:spPr bwMode="auto">
          <a:xfrm>
            <a:off x="4560888" y="3994150"/>
            <a:ext cx="4189412" cy="1766888"/>
          </a:xfrm>
          <a:prstGeom prst="rect">
            <a:avLst/>
          </a:prstGeom>
          <a:noFill/>
          <a:ln w="9525">
            <a:noFill/>
            <a:miter lim="800000"/>
            <a:headEnd/>
            <a:tailEnd/>
          </a:ln>
        </p:spPr>
        <p:txBody>
          <a:bodyPr tIns="0" bIns="0">
            <a:spAutoFit/>
          </a:bodyPr>
          <a:lstStyle/>
          <a:p>
            <a:pPr marL="173831" lvl="1" indent="-91679">
              <a:buFont typeface="Wingdings" pitchFamily="2" charset="2"/>
              <a:buChar char="§"/>
              <a:defRPr/>
            </a:pPr>
            <a:r>
              <a:rPr lang="en-US" sz="825" b="1" dirty="0">
                <a:solidFill>
                  <a:srgbClr val="000000"/>
                </a:solidFill>
              </a:rPr>
              <a:t>Evolutionary Acquisition </a:t>
            </a:r>
          </a:p>
          <a:p>
            <a:pPr marL="173831" lvl="1" indent="-91679">
              <a:buFont typeface="Wingdings" pitchFamily="2" charset="2"/>
              <a:buChar char="§"/>
              <a:defRPr/>
            </a:pPr>
            <a:r>
              <a:rPr lang="en-US" sz="825" b="1" dirty="0">
                <a:solidFill>
                  <a:srgbClr val="000000"/>
                </a:solidFill>
              </a:rPr>
              <a:t>Competitive Risk Reduction / Source Selection</a:t>
            </a:r>
          </a:p>
          <a:p>
            <a:pPr marL="173831" lvl="2" indent="-91679">
              <a:buFont typeface="Wingdings" pitchFamily="2" charset="2"/>
              <a:buChar char="§"/>
              <a:defRPr/>
            </a:pPr>
            <a:r>
              <a:rPr lang="en-US" sz="825" b="1" dirty="0">
                <a:solidFill>
                  <a:srgbClr val="000000"/>
                </a:solidFill>
              </a:rPr>
              <a:t>Prime: Company A</a:t>
            </a:r>
          </a:p>
          <a:p>
            <a:pPr marL="173831" lvl="2" indent="-91679">
              <a:buFont typeface="Wingdings" pitchFamily="2" charset="2"/>
              <a:buChar char="§"/>
              <a:defRPr/>
            </a:pPr>
            <a:r>
              <a:rPr lang="en-US" sz="825" b="1" dirty="0">
                <a:solidFill>
                  <a:srgbClr val="000000"/>
                </a:solidFill>
              </a:rPr>
              <a:t>Major Sub: Company B</a:t>
            </a:r>
          </a:p>
          <a:p>
            <a:pPr marL="173831" lvl="1" indent="-91679">
              <a:buFont typeface="Wingdings" pitchFamily="2" charset="2"/>
              <a:buChar char="§"/>
              <a:defRPr/>
            </a:pPr>
            <a:r>
              <a:rPr lang="en-US" sz="825" b="1" dirty="0">
                <a:solidFill>
                  <a:srgbClr val="000000"/>
                </a:solidFill>
              </a:rPr>
              <a:t>EMD-Fixed-Price Incentive Firm Target (FPI(F))</a:t>
            </a:r>
          </a:p>
          <a:p>
            <a:pPr marL="173831" lvl="1" indent="-91679">
              <a:buFont typeface="Wingdings" pitchFamily="2" charset="2"/>
              <a:buChar char="§"/>
              <a:defRPr/>
            </a:pPr>
            <a:r>
              <a:rPr lang="en-US" sz="825" b="1" dirty="0">
                <a:solidFill>
                  <a:srgbClr val="000000"/>
                </a:solidFill>
              </a:rPr>
              <a:t>Production </a:t>
            </a:r>
          </a:p>
          <a:p>
            <a:pPr marL="389335" lvl="3" indent="-92869">
              <a:buFont typeface="Wingdings" pitchFamily="2" charset="2"/>
              <a:buChar char="§"/>
              <a:defRPr/>
            </a:pPr>
            <a:r>
              <a:rPr lang="en-US" sz="825" b="1" dirty="0">
                <a:solidFill>
                  <a:srgbClr val="000000"/>
                </a:solidFill>
              </a:rPr>
              <a:t>Lots 1-3 -- FPI(F) </a:t>
            </a:r>
          </a:p>
          <a:p>
            <a:pPr marL="389335" lvl="3" indent="-92869">
              <a:buFont typeface="Wingdings" pitchFamily="2" charset="2"/>
              <a:buChar char="§"/>
              <a:defRPr/>
            </a:pPr>
            <a:r>
              <a:rPr lang="en-US" sz="825" b="1" dirty="0">
                <a:solidFill>
                  <a:srgbClr val="000000"/>
                </a:solidFill>
              </a:rPr>
              <a:t>Lots 4-5 – Fixed-Price NTE w/ Economic Price Adjust</a:t>
            </a:r>
          </a:p>
          <a:p>
            <a:pPr marL="173831" lvl="1" indent="-91679">
              <a:buFont typeface="Wingdings" pitchFamily="2" charset="2"/>
              <a:buChar char="§"/>
              <a:defRPr/>
            </a:pPr>
            <a:r>
              <a:rPr lang="en-US" sz="825" b="1" dirty="0">
                <a:solidFill>
                  <a:srgbClr val="000000"/>
                </a:solidFill>
              </a:rPr>
              <a:t>Phase Verification:  </a:t>
            </a:r>
          </a:p>
          <a:p>
            <a:pPr marL="389335" lvl="3" indent="-92869">
              <a:buFont typeface="Wingdings" pitchFamily="2" charset="2"/>
              <a:buChar char="§"/>
              <a:defRPr/>
            </a:pPr>
            <a:r>
              <a:rPr lang="en-US" sz="825" b="1" dirty="0">
                <a:solidFill>
                  <a:srgbClr val="000000"/>
                </a:solidFill>
              </a:rPr>
              <a:t>Phase I—description</a:t>
            </a:r>
          </a:p>
          <a:p>
            <a:pPr marL="389335" lvl="3" indent="-92869">
              <a:buFont typeface="Wingdings" pitchFamily="2" charset="2"/>
              <a:buChar char="§"/>
              <a:defRPr/>
            </a:pPr>
            <a:r>
              <a:rPr lang="en-US" sz="825" b="1" dirty="0">
                <a:solidFill>
                  <a:srgbClr val="000000"/>
                </a:solidFill>
              </a:rPr>
              <a:t>Phase II—description</a:t>
            </a:r>
          </a:p>
          <a:p>
            <a:pPr marL="389335" lvl="3" indent="-92869">
              <a:buFont typeface="Wingdings" pitchFamily="2" charset="2"/>
              <a:buChar char="§"/>
              <a:defRPr/>
            </a:pPr>
            <a:r>
              <a:rPr lang="en-US" sz="825" b="1" dirty="0">
                <a:solidFill>
                  <a:srgbClr val="000000"/>
                </a:solidFill>
              </a:rPr>
              <a:t>Phase III—description</a:t>
            </a:r>
            <a:endParaRPr lang="en-US" sz="1050" b="1" dirty="0">
              <a:solidFill>
                <a:srgbClr val="000000"/>
              </a:solidFill>
            </a:endParaRPr>
          </a:p>
          <a:p>
            <a:pPr>
              <a:lnSpc>
                <a:spcPct val="150000"/>
              </a:lnSpc>
              <a:defRPr/>
            </a:pPr>
            <a:endParaRPr lang="en-US" sz="1050" b="1" dirty="0">
              <a:solidFill>
                <a:srgbClr val="000000"/>
              </a:solidFill>
            </a:endParaRPr>
          </a:p>
        </p:txBody>
      </p:sp>
      <p:sp>
        <p:nvSpPr>
          <p:cNvPr id="11" name="TextBox 34"/>
          <p:cNvSpPr txBox="1">
            <a:spLocks noChangeArrowheads="1"/>
          </p:cNvSpPr>
          <p:nvPr/>
        </p:nvSpPr>
        <p:spPr bwMode="auto">
          <a:xfrm>
            <a:off x="120650" y="2014538"/>
            <a:ext cx="4403725" cy="1489075"/>
          </a:xfrm>
          <a:prstGeom prst="rect">
            <a:avLst/>
          </a:prstGeom>
          <a:noFill/>
          <a:ln w="9525">
            <a:noFill/>
            <a:miter lim="800000"/>
            <a:headEnd/>
            <a:tailEnd/>
          </a:ln>
        </p:spPr>
        <p:txBody>
          <a:bodyPr>
            <a:spAutoFit/>
          </a:bodyPr>
          <a:lstStyle/>
          <a:p>
            <a:pPr marL="255985" lvl="1" indent="-122635">
              <a:buFont typeface="Wingdings" pitchFamily="2" charset="2"/>
              <a:buChar char="§"/>
              <a:defRPr/>
            </a:pPr>
            <a:r>
              <a:rPr lang="en-US" sz="825" b="1" dirty="0">
                <a:solidFill>
                  <a:srgbClr val="000000"/>
                </a:solidFill>
              </a:rPr>
              <a:t>250-lb Class, Precision Guided, Air-to-Ground Munition</a:t>
            </a:r>
          </a:p>
          <a:p>
            <a:pPr marL="255985" lvl="1" indent="-122635">
              <a:buFont typeface="Wingdings" pitchFamily="2" charset="2"/>
              <a:buChar char="§"/>
              <a:defRPr/>
            </a:pPr>
            <a:r>
              <a:rPr lang="en-US" sz="825" b="1" dirty="0">
                <a:solidFill>
                  <a:srgbClr val="000000"/>
                </a:solidFill>
              </a:rPr>
              <a:t>Kill Mobile and Fixed Targets Through Weather from Standoff</a:t>
            </a:r>
          </a:p>
          <a:p>
            <a:pPr marL="255985" lvl="1" indent="-122635">
              <a:buFont typeface="Wingdings" pitchFamily="2" charset="2"/>
              <a:buChar char="§"/>
              <a:defRPr/>
            </a:pPr>
            <a:r>
              <a:rPr lang="en-US" sz="825" b="1" dirty="0">
                <a:solidFill>
                  <a:srgbClr val="000000"/>
                </a:solidFill>
              </a:rPr>
              <a:t>Uses Tri-Mode Seeker &amp; Dual-Band Data Link (Link 16 + UHF)</a:t>
            </a:r>
          </a:p>
          <a:p>
            <a:pPr marL="255985" lvl="1" indent="-122635">
              <a:buFont typeface="Wingdings" pitchFamily="2" charset="2"/>
              <a:buChar char="§"/>
              <a:defRPr/>
            </a:pPr>
            <a:r>
              <a:rPr lang="en-US" sz="825" b="1" dirty="0">
                <a:solidFill>
                  <a:srgbClr val="000000"/>
                </a:solidFill>
              </a:rPr>
              <a:t>Services: USAF, DoN</a:t>
            </a:r>
          </a:p>
          <a:p>
            <a:pPr marL="255985" lvl="1" indent="-122635">
              <a:buFont typeface="Wingdings" pitchFamily="2" charset="2"/>
              <a:buChar char="§"/>
              <a:defRPr/>
            </a:pPr>
            <a:r>
              <a:rPr lang="en-US" sz="825" b="1" dirty="0">
                <a:solidFill>
                  <a:srgbClr val="000000"/>
                </a:solidFill>
              </a:rPr>
              <a:t>Threshold Platforms: AF--F-15E; USMC--F-35B; USN--F-35C</a:t>
            </a:r>
          </a:p>
          <a:p>
            <a:pPr marL="255985" lvl="1" indent="-122635">
              <a:buFont typeface="Wingdings" pitchFamily="2" charset="2"/>
              <a:buChar char="§"/>
              <a:defRPr/>
            </a:pPr>
            <a:r>
              <a:rPr lang="en-US" sz="825" b="1" dirty="0"/>
              <a:t>IMD sensitive (for clarification see notes)</a:t>
            </a:r>
            <a:endParaRPr lang="en-US" sz="825" b="1" dirty="0">
              <a:solidFill>
                <a:srgbClr val="000000"/>
              </a:solidFill>
            </a:endParaRPr>
          </a:p>
          <a:p>
            <a:pPr marL="255985" lvl="1" indent="-122635">
              <a:buFont typeface="Wingdings" pitchFamily="2" charset="2"/>
              <a:buChar char="§"/>
              <a:defRPr/>
            </a:pPr>
            <a:r>
              <a:rPr lang="en-US" sz="825" b="1" dirty="0">
                <a:solidFill>
                  <a:srgbClr val="000000"/>
                </a:solidFill>
              </a:rPr>
              <a:t>ACAT Level: ID</a:t>
            </a:r>
          </a:p>
          <a:p>
            <a:pPr marL="255985" lvl="1" indent="-122635">
              <a:buFont typeface="Wingdings" pitchFamily="2" charset="2"/>
              <a:buChar char="§"/>
              <a:defRPr/>
            </a:pPr>
            <a:r>
              <a:rPr lang="en-US" sz="825" b="1" dirty="0"/>
              <a:t>MDA:  USD (AT&amp;L)</a:t>
            </a:r>
          </a:p>
          <a:p>
            <a:pPr marL="255985" lvl="1" indent="-122635">
              <a:buFont typeface="Wingdings" pitchFamily="2" charset="2"/>
              <a:buChar char="§"/>
              <a:defRPr/>
            </a:pPr>
            <a:r>
              <a:rPr lang="en-US" sz="825" b="1" dirty="0">
                <a:solidFill>
                  <a:srgbClr val="000000"/>
                </a:solidFill>
              </a:rPr>
              <a:t>PEO:  </a:t>
            </a:r>
            <a:endParaRPr lang="en-US" sz="825" b="1" dirty="0"/>
          </a:p>
          <a:p>
            <a:pPr marL="255985" lvl="1" indent="-122635">
              <a:buFont typeface="Wingdings" pitchFamily="2" charset="2"/>
              <a:buChar char="§"/>
              <a:defRPr/>
            </a:pPr>
            <a:r>
              <a:rPr lang="en-US" sz="825" b="1" dirty="0">
                <a:solidFill>
                  <a:srgbClr val="000000"/>
                </a:solidFill>
              </a:rPr>
              <a:t>PM: </a:t>
            </a:r>
            <a:endParaRPr lang="en-US" sz="825" b="1" dirty="0">
              <a:solidFill>
                <a:srgbClr val="FF0000"/>
              </a:solidFill>
            </a:endParaRPr>
          </a:p>
          <a:p>
            <a:pPr lvl="1" algn="ctr">
              <a:defRPr/>
            </a:pPr>
            <a:r>
              <a:rPr lang="en-US" sz="825" b="1" dirty="0">
                <a:solidFill>
                  <a:srgbClr val="000000"/>
                </a:solidFill>
              </a:rPr>
              <a:t> </a:t>
            </a:r>
          </a:p>
        </p:txBody>
      </p:sp>
      <p:sp>
        <p:nvSpPr>
          <p:cNvPr id="12" name="Oval 16"/>
          <p:cNvSpPr>
            <a:spLocks noChangeArrowheads="1"/>
          </p:cNvSpPr>
          <p:nvPr/>
        </p:nvSpPr>
        <p:spPr bwMode="auto">
          <a:xfrm>
            <a:off x="-1116013" y="1522413"/>
            <a:ext cx="34925" cy="33337"/>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lIns="69056" tIns="34529" rIns="69056" bIns="34529" anchor="b"/>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defRPr/>
            </a:pPr>
            <a:endParaRPr lang="en-US" altLang="en-US" sz="750" b="1">
              <a:solidFill>
                <a:srgbClr val="000000"/>
              </a:solidFill>
              <a:latin typeface="Calibri" panose="020F0502020204030204" pitchFamily="34" charset="0"/>
            </a:endParaRPr>
          </a:p>
        </p:txBody>
      </p:sp>
      <p:sp>
        <p:nvSpPr>
          <p:cNvPr id="13" name="Rectangle 7"/>
          <p:cNvSpPr>
            <a:spLocks noChangeArrowheads="1"/>
          </p:cNvSpPr>
          <p:nvPr/>
        </p:nvSpPr>
        <p:spPr bwMode="auto">
          <a:xfrm>
            <a:off x="5716588" y="1735138"/>
            <a:ext cx="2363787"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452" tIns="34226" rIns="68452" bIns="34226"/>
          <a:lstStyle>
            <a:lvl1pPr marL="227013" indent="-227013"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20000"/>
              </a:spcBef>
              <a:buClr>
                <a:srgbClr val="000000"/>
              </a:buClr>
              <a:buSzPct val="80000"/>
              <a:buFont typeface="Wingdings" panose="05000000000000000000" pitchFamily="2" charset="2"/>
              <a:buNone/>
              <a:defRPr/>
            </a:pPr>
            <a:r>
              <a:rPr lang="en-US" altLang="en-US" sz="1200" b="1" dirty="0">
                <a:solidFill>
                  <a:srgbClr val="000000"/>
                </a:solidFill>
                <a:latin typeface="+mj-lt"/>
              </a:rPr>
              <a:t>Schedule</a:t>
            </a:r>
          </a:p>
        </p:txBody>
      </p:sp>
      <p:pic>
        <p:nvPicPr>
          <p:cNvPr id="14"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9475" y="1914525"/>
            <a:ext cx="4060825" cy="162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8"/>
          <p:cNvSpPr>
            <a:spLocks noChangeArrowheads="1"/>
          </p:cNvSpPr>
          <p:nvPr/>
        </p:nvSpPr>
        <p:spPr bwMode="auto">
          <a:xfrm>
            <a:off x="849313" y="3665538"/>
            <a:ext cx="2846387"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5750" indent="-285750">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20000"/>
              </a:spcBef>
              <a:buClr>
                <a:schemeClr val="tx1"/>
              </a:buClr>
              <a:buFont typeface="Wingdings" panose="05000000000000000000" pitchFamily="2" charset="2"/>
              <a:buNone/>
            </a:pPr>
            <a:r>
              <a:rPr lang="en-US" altLang="en-US" sz="1200" u="sng"/>
              <a:t>Approved Funding</a:t>
            </a:r>
            <a:endParaRPr lang="en-US" altLang="en-US" sz="1200" b="0" u="sng"/>
          </a:p>
        </p:txBody>
      </p:sp>
      <p:pic>
        <p:nvPicPr>
          <p:cNvPr id="16" name="Picture 1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7013" y="3870325"/>
            <a:ext cx="4318000" cy="179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17" name="Slide Number Placeholder 2"/>
          <p:cNvSpPr txBox="1">
            <a:spLocks/>
          </p:cNvSpPr>
          <p:nvPr/>
        </p:nvSpPr>
        <p:spPr bwMode="auto">
          <a:xfrm>
            <a:off x="7988300" y="6524625"/>
            <a:ext cx="1143000" cy="304800"/>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r" rtl="0" eaLnBrk="0" fontAlgn="base" hangingPunct="0">
              <a:spcBef>
                <a:spcPct val="50000"/>
              </a:spcBef>
              <a:spcAft>
                <a:spcPct val="0"/>
              </a:spcAft>
              <a:buClr>
                <a:srgbClr val="151C77"/>
              </a:buClr>
              <a:buSzPct val="80000"/>
              <a:buFont typeface="Wingdings" panose="05000000000000000000" pitchFamily="2" charset="2"/>
              <a:buChar char="n"/>
              <a:defRPr sz="2000" b="1" kern="1200">
                <a:solidFill>
                  <a:schemeClr val="tx1"/>
                </a:solidFill>
                <a:latin typeface="Arial" panose="020B0604020202020204" pitchFamily="34" charset="0"/>
                <a:ea typeface="+mn-ea"/>
                <a:cs typeface="+mn-cs"/>
              </a:defRPr>
            </a:lvl1pPr>
            <a:lvl2pPr marL="742950" indent="-285750" algn="l" rtl="0" eaLnBrk="0" fontAlgn="base" hangingPunct="0">
              <a:spcBef>
                <a:spcPct val="25000"/>
              </a:spcBef>
              <a:spcAft>
                <a:spcPct val="0"/>
              </a:spcAft>
              <a:buClr>
                <a:srgbClr val="151C77"/>
              </a:buClr>
              <a:buSzPct val="80000"/>
              <a:buFont typeface="Wingdings" panose="05000000000000000000" pitchFamily="2" charset="2"/>
              <a:buChar char="n"/>
              <a:defRPr sz="2000" b="1" kern="1200">
                <a:solidFill>
                  <a:schemeClr val="tx1"/>
                </a:solidFill>
                <a:latin typeface="Arial" panose="020B0604020202020204" pitchFamily="34" charset="0"/>
                <a:ea typeface="+mn-ea"/>
                <a:cs typeface="+mn-cs"/>
              </a:defRPr>
            </a:lvl2pPr>
            <a:lvl3pPr marL="1143000" indent="-228600" algn="l" rtl="0" eaLnBrk="0" fontAlgn="base" hangingPunct="0">
              <a:spcBef>
                <a:spcPct val="25000"/>
              </a:spcBef>
              <a:spcAft>
                <a:spcPct val="0"/>
              </a:spcAft>
              <a:buClr>
                <a:srgbClr val="151C77"/>
              </a:buClr>
              <a:buSzPct val="80000"/>
              <a:buFont typeface="Wingdings" panose="05000000000000000000" pitchFamily="2" charset="2"/>
              <a:buChar char="n"/>
              <a:defRPr sz="2000" b="1" kern="1200">
                <a:solidFill>
                  <a:schemeClr val="tx1"/>
                </a:solidFill>
                <a:latin typeface="Arial" panose="020B0604020202020204" pitchFamily="34" charset="0"/>
                <a:ea typeface="+mn-ea"/>
                <a:cs typeface="+mn-cs"/>
              </a:defRPr>
            </a:lvl3pPr>
            <a:lvl4pPr marL="1600200" indent="-228600" algn="l" rtl="0" eaLnBrk="0" fontAlgn="base" hangingPunct="0">
              <a:spcBef>
                <a:spcPct val="25000"/>
              </a:spcBef>
              <a:spcAft>
                <a:spcPct val="0"/>
              </a:spcAft>
              <a:buClr>
                <a:srgbClr val="151C77"/>
              </a:buClr>
              <a:buSzPct val="80000"/>
              <a:buFont typeface="Wingdings" panose="05000000000000000000" pitchFamily="2" charset="2"/>
              <a:buChar char="n"/>
              <a:defRPr sz="2000" b="1"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lr>
                <a:srgbClr val="003399"/>
              </a:buClr>
              <a:buSzPct val="80000"/>
              <a:buFont typeface="Wingdings" panose="05000000000000000000" pitchFamily="2" charset="2"/>
              <a:buChar char="n"/>
              <a:defRPr sz="2000" kern="1200">
                <a:solidFill>
                  <a:schemeClr val="tx1"/>
                </a:solidFill>
                <a:latin typeface="Arial" panose="020B0604020202020204" pitchFamily="34" charset="0"/>
                <a:ea typeface="+mn-ea"/>
                <a:cs typeface="+mn-cs"/>
              </a:defRPr>
            </a:lvl5pPr>
            <a:lvl6pPr marL="2514600" indent="-228600" algn="l" defTabSz="914400" rtl="0" eaLnBrk="0" fontAlgn="base" latinLnBrk="0" hangingPunct="0">
              <a:spcBef>
                <a:spcPct val="20000"/>
              </a:spcBef>
              <a:spcAft>
                <a:spcPct val="0"/>
              </a:spcAft>
              <a:buClr>
                <a:srgbClr val="003399"/>
              </a:buClr>
              <a:buSzPct val="80000"/>
              <a:buFont typeface="Wingdings" panose="05000000000000000000" pitchFamily="2" charset="2"/>
              <a:buChar char="n"/>
              <a:defRPr sz="2000" kern="1200">
                <a:solidFill>
                  <a:schemeClr val="tx1"/>
                </a:solidFill>
                <a:latin typeface="Arial" panose="020B0604020202020204" pitchFamily="34" charset="0"/>
                <a:ea typeface="+mn-ea"/>
                <a:cs typeface="+mn-cs"/>
              </a:defRPr>
            </a:lvl6pPr>
            <a:lvl7pPr marL="2971800" indent="-228600" algn="l" defTabSz="914400" rtl="0" eaLnBrk="0" fontAlgn="base" latinLnBrk="0" hangingPunct="0">
              <a:spcBef>
                <a:spcPct val="20000"/>
              </a:spcBef>
              <a:spcAft>
                <a:spcPct val="0"/>
              </a:spcAft>
              <a:buClr>
                <a:srgbClr val="003399"/>
              </a:buClr>
              <a:buSzPct val="80000"/>
              <a:buFont typeface="Wingdings" panose="05000000000000000000" pitchFamily="2" charset="2"/>
              <a:buChar char="n"/>
              <a:defRPr sz="2000" kern="1200">
                <a:solidFill>
                  <a:schemeClr val="tx1"/>
                </a:solidFill>
                <a:latin typeface="Arial" panose="020B0604020202020204" pitchFamily="34" charset="0"/>
                <a:ea typeface="+mn-ea"/>
                <a:cs typeface="+mn-cs"/>
              </a:defRPr>
            </a:lvl7pPr>
            <a:lvl8pPr marL="3429000" indent="-228600" algn="l" defTabSz="914400" rtl="0" eaLnBrk="0" fontAlgn="base" latinLnBrk="0" hangingPunct="0">
              <a:spcBef>
                <a:spcPct val="20000"/>
              </a:spcBef>
              <a:spcAft>
                <a:spcPct val="0"/>
              </a:spcAft>
              <a:buClr>
                <a:srgbClr val="003399"/>
              </a:buClr>
              <a:buSzPct val="80000"/>
              <a:buFont typeface="Wingdings" panose="05000000000000000000" pitchFamily="2" charset="2"/>
              <a:buChar char="n"/>
              <a:defRPr sz="2000" kern="1200">
                <a:solidFill>
                  <a:schemeClr val="tx1"/>
                </a:solidFill>
                <a:latin typeface="Arial" panose="020B0604020202020204" pitchFamily="34" charset="0"/>
                <a:ea typeface="+mn-ea"/>
                <a:cs typeface="+mn-cs"/>
              </a:defRPr>
            </a:lvl8pPr>
            <a:lvl9pPr marL="3886200" indent="-228600" algn="l" defTabSz="914400" rtl="0" eaLnBrk="0" fontAlgn="base" latinLnBrk="0" hangingPunct="0">
              <a:spcBef>
                <a:spcPct val="20000"/>
              </a:spcBef>
              <a:spcAft>
                <a:spcPct val="0"/>
              </a:spcAft>
              <a:buClr>
                <a:srgbClr val="003399"/>
              </a:buClr>
              <a:buSzPct val="80000"/>
              <a:buFont typeface="Wingdings" panose="05000000000000000000" pitchFamily="2" charset="2"/>
              <a:buChar char="n"/>
              <a:defRPr sz="2000" kern="1200">
                <a:solidFill>
                  <a:schemeClr val="tx1"/>
                </a:solidFill>
                <a:latin typeface="Arial" panose="020B0604020202020204" pitchFamily="34" charset="0"/>
                <a:ea typeface="+mn-ea"/>
                <a:cs typeface="+mn-cs"/>
              </a:defRPr>
            </a:lvl9pPr>
          </a:lstStyle>
          <a:p>
            <a:pPr>
              <a:spcBef>
                <a:spcPct val="0"/>
              </a:spcBef>
              <a:buClrTx/>
              <a:buSzTx/>
              <a:buFontTx/>
              <a:buNone/>
            </a:pPr>
            <a:fld id="{2BFBC816-C334-4792-98A4-CFCDF06511AA}" type="slidenum">
              <a:rPr lang="en-US" altLang="en-US" sz="1000" b="0" smtClean="0">
                <a:solidFill>
                  <a:srgbClr val="7F7F7F"/>
                </a:solidFill>
              </a:rPr>
              <a:pPr>
                <a:spcBef>
                  <a:spcPct val="0"/>
                </a:spcBef>
                <a:buClrTx/>
                <a:buSzTx/>
                <a:buFontTx/>
                <a:buNone/>
              </a:pPr>
              <a:t>3</a:t>
            </a:fld>
            <a:endParaRPr lang="en-US" altLang="en-US" sz="1000" b="0">
              <a:solidFill>
                <a:srgbClr val="808080"/>
              </a:solidFill>
            </a:endParaRPr>
          </a:p>
        </p:txBody>
      </p:sp>
      <p:sp>
        <p:nvSpPr>
          <p:cNvPr id="18" name="TextBox 3"/>
          <p:cNvSpPr txBox="1">
            <a:spLocks noChangeArrowheads="1"/>
          </p:cNvSpPr>
          <p:nvPr/>
        </p:nvSpPr>
        <p:spPr bwMode="auto">
          <a:xfrm rot="19942688">
            <a:off x="3095625" y="2682875"/>
            <a:ext cx="38766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spcBef>
                <a:spcPct val="0"/>
              </a:spcBef>
              <a:buClrTx/>
              <a:buSzTx/>
              <a:buFontTx/>
              <a:buNone/>
            </a:pPr>
            <a:r>
              <a:rPr lang="en-US" altLang="en-US" sz="2400" b="0">
                <a:solidFill>
                  <a:srgbClr val="FF0000"/>
                </a:solidFill>
              </a:rPr>
              <a:t>EXAMPLE</a:t>
            </a:r>
          </a:p>
        </p:txBody>
      </p:sp>
    </p:spTree>
    <p:extLst>
      <p:ext uri="{BB962C8B-B14F-4D97-AF65-F5344CB8AC3E}">
        <p14:creationId xmlns:p14="http://schemas.microsoft.com/office/powerpoint/2010/main" val="1112708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spcBef>
                <a:spcPct val="0"/>
              </a:spcBef>
              <a:buClrTx/>
              <a:buSzTx/>
              <a:buFontTx/>
              <a:buNone/>
            </a:pPr>
            <a:fld id="{45B461E7-7014-465F-B43F-BBF5CC246081}" type="slidenum">
              <a:rPr lang="en-US" altLang="en-US" sz="1000" b="0" smtClean="0">
                <a:solidFill>
                  <a:srgbClr val="7F7F7F"/>
                </a:solidFill>
              </a:rPr>
              <a:pPr>
                <a:spcBef>
                  <a:spcPct val="0"/>
                </a:spcBef>
                <a:buClrTx/>
                <a:buSzTx/>
                <a:buFontTx/>
                <a:buNone/>
              </a:pPr>
              <a:t>4</a:t>
            </a:fld>
            <a:endParaRPr lang="en-US" altLang="en-US" sz="1000" b="0">
              <a:solidFill>
                <a:schemeClr val="bg2"/>
              </a:solidFill>
            </a:endParaRPr>
          </a:p>
        </p:txBody>
      </p:sp>
      <p:sp>
        <p:nvSpPr>
          <p:cNvPr id="16387" name="Rectangle 4098"/>
          <p:cNvSpPr>
            <a:spLocks noGrp="1" noChangeArrowheads="1"/>
          </p:cNvSpPr>
          <p:nvPr>
            <p:ph type="title"/>
          </p:nvPr>
        </p:nvSpPr>
        <p:spPr/>
        <p:txBody>
          <a:bodyPr/>
          <a:lstStyle/>
          <a:p>
            <a:r>
              <a:rPr lang="en-US" altLang="en-US" sz="2800" dirty="0"/>
              <a:t>Potential New Requirements; New and Evolving Threat Analysis</a:t>
            </a:r>
          </a:p>
        </p:txBody>
      </p:sp>
      <p:graphicFrame>
        <p:nvGraphicFramePr>
          <p:cNvPr id="6" name="Group 149"/>
          <p:cNvGraphicFramePr>
            <a:graphicFrameLocks noGrp="1"/>
          </p:cNvGraphicFramePr>
          <p:nvPr/>
        </p:nvGraphicFramePr>
        <p:xfrm>
          <a:off x="339725" y="1787525"/>
          <a:ext cx="8464550" cy="4178300"/>
        </p:xfrm>
        <a:graphic>
          <a:graphicData uri="http://schemas.openxmlformats.org/drawingml/2006/table">
            <a:tbl>
              <a:tblPr/>
              <a:tblGrid>
                <a:gridCol w="2519305">
                  <a:extLst>
                    <a:ext uri="{9D8B030D-6E8A-4147-A177-3AD203B41FA5}">
                      <a16:colId xmlns:a16="http://schemas.microsoft.com/office/drawing/2014/main" val="20000"/>
                    </a:ext>
                  </a:extLst>
                </a:gridCol>
                <a:gridCol w="2548502">
                  <a:extLst>
                    <a:ext uri="{9D8B030D-6E8A-4147-A177-3AD203B41FA5}">
                      <a16:colId xmlns:a16="http://schemas.microsoft.com/office/drawing/2014/main" val="20001"/>
                    </a:ext>
                  </a:extLst>
                </a:gridCol>
                <a:gridCol w="3396743">
                  <a:extLst>
                    <a:ext uri="{9D8B030D-6E8A-4147-A177-3AD203B41FA5}">
                      <a16:colId xmlns:a16="http://schemas.microsoft.com/office/drawing/2014/main" val="20002"/>
                    </a:ext>
                  </a:extLst>
                </a:gridCol>
              </a:tblGrid>
              <a:tr h="734642">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800" b="1" i="0" u="none" strike="noStrike" cap="none" normalizeH="0" baseline="0" dirty="0">
                          <a:ln>
                            <a:noFill/>
                          </a:ln>
                          <a:solidFill>
                            <a:schemeClr val="bg1"/>
                          </a:solidFill>
                          <a:effectLst/>
                          <a:latin typeface="+mn-lt"/>
                        </a:rPr>
                        <a:t>New / Evolved Threat</a:t>
                      </a:r>
                      <a:endParaRPr kumimoji="0" lang="en-US" sz="1800" b="1" i="0" u="none" strike="noStrike" cap="none" normalizeH="0" baseline="0" dirty="0">
                        <a:ln>
                          <a:noFill/>
                        </a:ln>
                        <a:solidFill>
                          <a:schemeClr val="bg1"/>
                        </a:solidFill>
                        <a:effectLst/>
                        <a:latin typeface="Arial" charset="0"/>
                      </a:endParaRPr>
                    </a:p>
                  </a:txBody>
                  <a:tcPr marL="91455" marR="91455" marT="45723" marB="457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800" b="1" i="0" u="none" strike="noStrike" cap="none" normalizeH="0" baseline="0" dirty="0">
                          <a:ln>
                            <a:noFill/>
                          </a:ln>
                          <a:solidFill>
                            <a:schemeClr val="bg1"/>
                          </a:solidFill>
                          <a:effectLst/>
                          <a:latin typeface="Arial" charset="0"/>
                        </a:rPr>
                        <a:t>Requirements Challenge</a:t>
                      </a:r>
                    </a:p>
                  </a:txBody>
                  <a:tcPr marL="91455" marR="91455" marT="45723" marB="457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800" b="1" i="0" u="none" strike="noStrike" cap="none" normalizeH="0" baseline="0" dirty="0">
                          <a:ln>
                            <a:noFill/>
                          </a:ln>
                          <a:solidFill>
                            <a:schemeClr val="bg1"/>
                          </a:solidFill>
                          <a:effectLst/>
                          <a:latin typeface="Arial" charset="0"/>
                        </a:rPr>
                        <a:t>Mitigation</a:t>
                      </a:r>
                    </a:p>
                  </a:txBody>
                  <a:tcPr marL="91455" marR="91455" marT="45723" marB="457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extLst>
                  <a:ext uri="{0D108BD9-81ED-4DB2-BD59-A6C34878D82A}">
                    <a16:rowId xmlns:a16="http://schemas.microsoft.com/office/drawing/2014/main" val="10000"/>
                  </a:ext>
                </a:extLst>
              </a:tr>
              <a:tr h="1354508">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800" b="0" i="0" u="none" strike="noStrike" cap="none" normalizeH="0" baseline="0" dirty="0">
                          <a:ln>
                            <a:noFill/>
                          </a:ln>
                          <a:solidFill>
                            <a:schemeClr val="tx1"/>
                          </a:solidFill>
                          <a:effectLst/>
                          <a:latin typeface="Arial" charset="0"/>
                        </a:rPr>
                        <a:t>New adversary capability X</a:t>
                      </a:r>
                    </a:p>
                  </a:txBody>
                  <a:tcPr marL="91455" marR="91455" marT="45723" marB="457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800" b="0" i="0" u="none" strike="noStrike" cap="none" normalizeH="0" baseline="0" dirty="0">
                          <a:ln>
                            <a:noFill/>
                          </a:ln>
                          <a:solidFill>
                            <a:schemeClr val="tx1"/>
                          </a:solidFill>
                          <a:effectLst/>
                          <a:latin typeface="Arial" charset="0"/>
                        </a:rPr>
                        <a:t>Requirement C may not be sufficient for future missions</a:t>
                      </a:r>
                    </a:p>
                  </a:txBody>
                  <a:tcPr marL="91455" marR="91455" marT="45723" marB="457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800" b="0" i="0" u="none" strike="noStrike" cap="none" normalizeH="0" baseline="0" dirty="0">
                          <a:ln>
                            <a:noFill/>
                          </a:ln>
                          <a:solidFill>
                            <a:schemeClr val="tx1"/>
                          </a:solidFill>
                          <a:effectLst/>
                          <a:latin typeface="Arial" charset="0"/>
                        </a:rPr>
                        <a:t>Engage AFROC process; New capability will start new ACAT enhancement program if &gt;$100M</a:t>
                      </a:r>
                    </a:p>
                  </a:txBody>
                  <a:tcPr marL="91455" marR="91455" marT="45723" marB="457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44575">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800" b="0" i="0" u="none" strike="noStrike" cap="none" normalizeH="0" baseline="0" dirty="0">
                          <a:ln>
                            <a:noFill/>
                          </a:ln>
                          <a:solidFill>
                            <a:schemeClr val="tx1"/>
                          </a:solidFill>
                          <a:effectLst/>
                          <a:latin typeface="Arial" charset="0"/>
                        </a:rPr>
                        <a:t>New adversary capability Y</a:t>
                      </a:r>
                    </a:p>
                  </a:txBody>
                  <a:tcPr marL="91455" marR="91455" marT="45723" marB="457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800" b="0" i="0" u="none" strike="noStrike" cap="none" normalizeH="0" baseline="0" dirty="0">
                          <a:ln>
                            <a:noFill/>
                          </a:ln>
                          <a:solidFill>
                            <a:schemeClr val="tx1"/>
                          </a:solidFill>
                          <a:effectLst/>
                          <a:latin typeface="Arial" charset="0"/>
                        </a:rPr>
                        <a:t>Intel Mission Data Requirements will not account for new threat</a:t>
                      </a:r>
                    </a:p>
                  </a:txBody>
                  <a:tcPr marL="91455" marR="91455" marT="45723" marB="457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800" b="0" i="0" u="none" strike="noStrike" cap="none" normalizeH="0" baseline="0" dirty="0">
                          <a:ln>
                            <a:noFill/>
                          </a:ln>
                          <a:solidFill>
                            <a:schemeClr val="tx1"/>
                          </a:solidFill>
                          <a:effectLst/>
                          <a:latin typeface="Arial" charset="0"/>
                        </a:rPr>
                        <a:t>Work with AF/A2 to ensure all IMD req’ts can be met within existing budget</a:t>
                      </a:r>
                    </a:p>
                  </a:txBody>
                  <a:tcPr marL="91455" marR="91455" marT="45723" marB="457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44575">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defRPr/>
                      </a:pPr>
                      <a:r>
                        <a:rPr kumimoji="0" lang="en-US" sz="1800" b="0" i="0" u="none" strike="noStrike" cap="none" normalizeH="0" baseline="0" dirty="0">
                          <a:ln>
                            <a:noFill/>
                          </a:ln>
                          <a:solidFill>
                            <a:schemeClr val="tx1"/>
                          </a:solidFill>
                          <a:effectLst/>
                          <a:latin typeface="Arial" charset="0"/>
                        </a:rPr>
                        <a:t>New adversary capability Z</a:t>
                      </a:r>
                    </a:p>
                  </a:txBody>
                  <a:tcPr marL="91455" marR="91455" marT="45723" marB="457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800" b="0" i="0" u="none" strike="noStrike" cap="none" normalizeH="0" baseline="0" dirty="0">
                          <a:ln>
                            <a:noFill/>
                          </a:ln>
                          <a:solidFill>
                            <a:schemeClr val="tx1"/>
                          </a:solidFill>
                          <a:effectLst/>
                          <a:latin typeface="Arial" charset="0"/>
                        </a:rPr>
                        <a:t>Connectivity with program A will create a Cyber Vulnerability</a:t>
                      </a:r>
                    </a:p>
                  </a:txBody>
                  <a:tcPr marL="91455" marR="91455" marT="45723" marB="457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800" b="0" i="0" u="none" strike="noStrike" cap="none" normalizeH="0" baseline="0" dirty="0">
                          <a:ln>
                            <a:noFill/>
                          </a:ln>
                          <a:solidFill>
                            <a:schemeClr val="tx1"/>
                          </a:solidFill>
                          <a:effectLst/>
                          <a:latin typeface="Arial" charset="0"/>
                        </a:rPr>
                        <a:t>Remove requirement to connect to program A</a:t>
                      </a:r>
                    </a:p>
                  </a:txBody>
                  <a:tcPr marL="91455" marR="91455" marT="45723" marB="457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spcBef>
                <a:spcPct val="0"/>
              </a:spcBef>
              <a:buClrTx/>
              <a:buSzTx/>
              <a:buFontTx/>
              <a:buNone/>
            </a:pPr>
            <a:fld id="{0AA2E8EF-9BA5-4D85-B079-8EAAAB4A99A1}" type="slidenum">
              <a:rPr lang="en-US" altLang="en-US" sz="1000" b="0" smtClean="0">
                <a:solidFill>
                  <a:srgbClr val="7F7F7F"/>
                </a:solidFill>
              </a:rPr>
              <a:pPr>
                <a:spcBef>
                  <a:spcPct val="0"/>
                </a:spcBef>
                <a:buClrTx/>
                <a:buSzTx/>
                <a:buFontTx/>
                <a:buNone/>
              </a:pPr>
              <a:t>5</a:t>
            </a:fld>
            <a:endParaRPr lang="en-US" altLang="en-US" sz="1000" b="0">
              <a:solidFill>
                <a:schemeClr val="bg2"/>
              </a:solidFill>
            </a:endParaRPr>
          </a:p>
        </p:txBody>
      </p:sp>
      <p:sp>
        <p:nvSpPr>
          <p:cNvPr id="17411" name="Rectangle 2"/>
          <p:cNvSpPr>
            <a:spLocks noGrp="1" noChangeArrowheads="1"/>
          </p:cNvSpPr>
          <p:nvPr>
            <p:ph type="title"/>
          </p:nvPr>
        </p:nvSpPr>
        <p:spPr/>
        <p:txBody>
          <a:bodyPr/>
          <a:lstStyle/>
          <a:p>
            <a:r>
              <a:rPr lang="en-US" altLang="en-US" dirty="0"/>
              <a:t>Requirements Changes (+/-)</a:t>
            </a:r>
            <a:br>
              <a:rPr lang="en-US" altLang="en-US" dirty="0"/>
            </a:br>
            <a:r>
              <a:rPr lang="en-US" altLang="en-US" sz="1800" dirty="0"/>
              <a:t>since last CSB</a:t>
            </a:r>
          </a:p>
        </p:txBody>
      </p:sp>
      <p:graphicFrame>
        <p:nvGraphicFramePr>
          <p:cNvPr id="6" name="Group 149"/>
          <p:cNvGraphicFramePr>
            <a:graphicFrameLocks noGrp="1"/>
          </p:cNvGraphicFramePr>
          <p:nvPr/>
        </p:nvGraphicFramePr>
        <p:xfrm>
          <a:off x="87313" y="1458913"/>
          <a:ext cx="8929687" cy="3375026"/>
        </p:xfrm>
        <a:graphic>
          <a:graphicData uri="http://schemas.openxmlformats.org/drawingml/2006/table">
            <a:tbl>
              <a:tblPr/>
              <a:tblGrid>
                <a:gridCol w="1550987">
                  <a:extLst>
                    <a:ext uri="{9D8B030D-6E8A-4147-A177-3AD203B41FA5}">
                      <a16:colId xmlns:a16="http://schemas.microsoft.com/office/drawing/2014/main" val="20000"/>
                    </a:ext>
                  </a:extLst>
                </a:gridCol>
                <a:gridCol w="1282700">
                  <a:extLst>
                    <a:ext uri="{9D8B030D-6E8A-4147-A177-3AD203B41FA5}">
                      <a16:colId xmlns:a16="http://schemas.microsoft.com/office/drawing/2014/main" val="20001"/>
                    </a:ext>
                  </a:extLst>
                </a:gridCol>
                <a:gridCol w="2024718">
                  <a:extLst>
                    <a:ext uri="{9D8B030D-6E8A-4147-A177-3AD203B41FA5}">
                      <a16:colId xmlns:a16="http://schemas.microsoft.com/office/drawing/2014/main" val="20002"/>
                    </a:ext>
                  </a:extLst>
                </a:gridCol>
                <a:gridCol w="934382">
                  <a:extLst>
                    <a:ext uri="{9D8B030D-6E8A-4147-A177-3AD203B41FA5}">
                      <a16:colId xmlns:a16="http://schemas.microsoft.com/office/drawing/2014/main" val="20003"/>
                    </a:ext>
                  </a:extLst>
                </a:gridCol>
                <a:gridCol w="1968500">
                  <a:extLst>
                    <a:ext uri="{9D8B030D-6E8A-4147-A177-3AD203B41FA5}">
                      <a16:colId xmlns:a16="http://schemas.microsoft.com/office/drawing/2014/main" val="20004"/>
                    </a:ext>
                  </a:extLst>
                </a:gridCol>
                <a:gridCol w="1168400">
                  <a:extLst>
                    <a:ext uri="{9D8B030D-6E8A-4147-A177-3AD203B41FA5}">
                      <a16:colId xmlns:a16="http://schemas.microsoft.com/office/drawing/2014/main" val="20005"/>
                    </a:ext>
                  </a:extLst>
                </a:gridCol>
              </a:tblGrid>
              <a:tr h="749820">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600" b="1" i="0" u="none" strike="noStrike" cap="none" normalizeH="0" baseline="0" dirty="0">
                          <a:ln>
                            <a:noFill/>
                          </a:ln>
                          <a:solidFill>
                            <a:schemeClr val="bg1"/>
                          </a:solidFill>
                          <a:effectLst/>
                          <a:latin typeface="Arial" charset="0"/>
                        </a:rPr>
                        <a:t>New / Refined Requirement</a:t>
                      </a:r>
                    </a:p>
                  </a:txBody>
                  <a:tcPr marL="91434" marR="91434" marT="45726" marB="45726"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600" b="1" i="0" u="none" strike="noStrike" cap="none" normalizeH="0" baseline="0" dirty="0">
                          <a:ln>
                            <a:noFill/>
                          </a:ln>
                          <a:solidFill>
                            <a:schemeClr val="bg1"/>
                          </a:solidFill>
                          <a:effectLst/>
                          <a:latin typeface="Arial" charset="0"/>
                        </a:rPr>
                        <a:t>Threshold / Objective</a:t>
                      </a:r>
                    </a:p>
                  </a:txBody>
                  <a:tcPr marL="91434" marR="91434" marT="45726" marB="4572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600" b="1" i="0" u="none" strike="noStrike" cap="none" normalizeH="0" baseline="0" dirty="0">
                          <a:ln>
                            <a:noFill/>
                          </a:ln>
                          <a:solidFill>
                            <a:schemeClr val="bg1"/>
                          </a:solidFill>
                          <a:effectLst/>
                          <a:latin typeface="Arial" charset="0"/>
                        </a:rPr>
                        <a:t>Rationale for New Requirement</a:t>
                      </a:r>
                    </a:p>
                  </a:txBody>
                  <a:tcPr marL="91434" marR="91434" marT="45726" marB="4572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600" b="1" i="0" u="none" strike="noStrike" cap="none" normalizeH="0" baseline="0" dirty="0">
                          <a:ln>
                            <a:noFill/>
                          </a:ln>
                          <a:solidFill>
                            <a:schemeClr val="bg1"/>
                          </a:solidFill>
                          <a:effectLst/>
                          <a:latin typeface="Arial" charset="0"/>
                        </a:rPr>
                        <a:t>Current Est.</a:t>
                      </a:r>
                    </a:p>
                  </a:txBody>
                  <a:tcPr marL="91434" marR="91434" marT="45726" marB="4572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600" b="1" i="0" u="none" strike="noStrike" cap="none" normalizeH="0" baseline="0" dirty="0">
                          <a:ln>
                            <a:noFill/>
                          </a:ln>
                          <a:solidFill>
                            <a:schemeClr val="bg1"/>
                          </a:solidFill>
                          <a:effectLst/>
                          <a:latin typeface="Arial" charset="0"/>
                        </a:rPr>
                        <a:t>Cost / Schedule / Affordability  Impact</a:t>
                      </a:r>
                    </a:p>
                  </a:txBody>
                  <a:tcPr marL="91434" marR="91434" marT="45726" marB="4572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600" b="1" i="0" u="none" strike="noStrike" cap="none" normalizeH="0" baseline="0" dirty="0">
                          <a:ln>
                            <a:noFill/>
                          </a:ln>
                          <a:solidFill>
                            <a:schemeClr val="bg1"/>
                          </a:solidFill>
                          <a:effectLst/>
                          <a:latin typeface="Arial" charset="0"/>
                        </a:rPr>
                        <a:t>Approved / Authority</a:t>
                      </a:r>
                    </a:p>
                  </a:txBody>
                  <a:tcPr marL="91434" marR="91434" marT="45726" marB="45726"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extLst>
                  <a:ext uri="{0D108BD9-81ED-4DB2-BD59-A6C34878D82A}">
                    <a16:rowId xmlns:a16="http://schemas.microsoft.com/office/drawing/2014/main" val="10000"/>
                  </a:ext>
                </a:extLst>
              </a:tr>
              <a:tr h="750001">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200" b="1" i="0" u="none" strike="noStrike" cap="none" normalizeH="0" baseline="0" dirty="0">
                          <a:ln>
                            <a:noFill/>
                          </a:ln>
                          <a:solidFill>
                            <a:schemeClr val="tx1"/>
                          </a:solidFill>
                          <a:effectLst/>
                          <a:latin typeface="Arial" charset="0"/>
                        </a:rPr>
                        <a:t>Weight</a:t>
                      </a:r>
                    </a:p>
                  </a:txBody>
                  <a:tcPr marL="91434" marR="91434" marT="45726" marB="45726"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200" b="1" i="0" u="none" strike="noStrike" cap="none" normalizeH="0" baseline="0" dirty="0">
                          <a:ln>
                            <a:noFill/>
                          </a:ln>
                          <a:solidFill>
                            <a:schemeClr val="tx1"/>
                          </a:solidFill>
                          <a:effectLst/>
                          <a:latin typeface="Arial" charset="0"/>
                        </a:rPr>
                        <a:t>7500 lbs / 6600 lbs</a:t>
                      </a:r>
                    </a:p>
                  </a:txBody>
                  <a:tcPr marL="91434" marR="91434" marT="45726" marB="4572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200" b="1" i="0" u="none" strike="noStrike" cap="none" normalizeH="0" baseline="0" dirty="0">
                          <a:ln>
                            <a:noFill/>
                          </a:ln>
                          <a:solidFill>
                            <a:schemeClr val="tx1"/>
                          </a:solidFill>
                          <a:effectLst/>
                          <a:latin typeface="Arial" charset="0"/>
                        </a:rPr>
                        <a:t>AMC/A3/5 identified new weight requirement updated to allow transport in …</a:t>
                      </a:r>
                    </a:p>
                  </a:txBody>
                  <a:tcPr marL="91434" marR="91434" marT="45726" marB="4572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200" b="1" i="0" u="none" strike="noStrike" cap="none" normalizeH="0" baseline="0" dirty="0">
                          <a:ln>
                            <a:noFill/>
                          </a:ln>
                          <a:solidFill>
                            <a:schemeClr val="tx1"/>
                          </a:solidFill>
                          <a:effectLst/>
                          <a:latin typeface="Arial" charset="0"/>
                        </a:rPr>
                        <a:t>7650 lbs</a:t>
                      </a:r>
                    </a:p>
                  </a:txBody>
                  <a:tcPr marL="91434" marR="91434" marT="45726" marB="4572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200" b="1" i="0" u="none" strike="noStrike" cap="none" normalizeH="0" baseline="0" dirty="0">
                          <a:ln>
                            <a:noFill/>
                          </a:ln>
                          <a:solidFill>
                            <a:schemeClr val="tx1"/>
                          </a:solidFill>
                          <a:effectLst/>
                          <a:latin typeface="Arial" charset="0"/>
                        </a:rPr>
                        <a:t>$$ Increase: AMC providing funding</a:t>
                      </a:r>
                      <a:br>
                        <a:rPr kumimoji="0" lang="en-US" sz="1200" b="1" i="0" u="none" strike="noStrike" cap="none" normalizeH="0" baseline="0" dirty="0">
                          <a:ln>
                            <a:noFill/>
                          </a:ln>
                          <a:solidFill>
                            <a:schemeClr val="tx1"/>
                          </a:solidFill>
                          <a:effectLst/>
                          <a:latin typeface="Arial" charset="0"/>
                        </a:rPr>
                      </a:br>
                      <a:r>
                        <a:rPr kumimoji="0" lang="en-US" sz="1200" b="1" i="0" u="none" strike="noStrike" cap="none" normalizeH="0" baseline="0" dirty="0">
                          <a:ln>
                            <a:noFill/>
                          </a:ln>
                          <a:solidFill>
                            <a:schemeClr val="tx1"/>
                          </a:solidFill>
                          <a:effectLst/>
                          <a:latin typeface="Arial" charset="0"/>
                        </a:rPr>
                        <a:t>No Schedule impact</a:t>
                      </a:r>
                    </a:p>
                  </a:txBody>
                  <a:tcPr marL="91434" marR="91434" marT="45726" marB="4572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200" b="1" i="0" u="none" strike="noStrike" cap="none" normalizeH="0" baseline="0" dirty="0">
                          <a:ln>
                            <a:noFill/>
                          </a:ln>
                          <a:solidFill>
                            <a:schemeClr val="tx1"/>
                          </a:solidFill>
                          <a:effectLst/>
                          <a:latin typeface="Arial" charset="0"/>
                        </a:rPr>
                        <a:t>PENDING / CSB</a:t>
                      </a:r>
                    </a:p>
                  </a:txBody>
                  <a:tcPr marL="91434" marR="91434" marT="45726" marB="45726"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14637">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200" b="1" i="0" u="none" strike="noStrike" cap="none" normalizeH="0" baseline="0" dirty="0">
                          <a:ln>
                            <a:noFill/>
                          </a:ln>
                          <a:solidFill>
                            <a:schemeClr val="tx1"/>
                          </a:solidFill>
                          <a:effectLst/>
                          <a:latin typeface="Arial" charset="0"/>
                        </a:rPr>
                        <a:t>Resolution</a:t>
                      </a:r>
                    </a:p>
                  </a:txBody>
                  <a:tcPr marL="91434" marR="91434" marT="45726" marB="45726"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200" b="1" i="0" u="none" strike="noStrike" cap="none" normalizeH="0" baseline="0" dirty="0">
                          <a:ln>
                            <a:noFill/>
                          </a:ln>
                          <a:solidFill>
                            <a:schemeClr val="tx1"/>
                          </a:solidFill>
                          <a:effectLst/>
                          <a:latin typeface="Arial" charset="0"/>
                        </a:rPr>
                        <a:t>7 cm / 5 cm</a:t>
                      </a:r>
                    </a:p>
                  </a:txBody>
                  <a:tcPr marL="91434" marR="91434" marT="45726" marB="4572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200" b="1" i="0" u="none" strike="noStrike" cap="none" normalizeH="0" baseline="0" dirty="0">
                          <a:ln>
                            <a:noFill/>
                          </a:ln>
                          <a:solidFill>
                            <a:schemeClr val="tx1"/>
                          </a:solidFill>
                          <a:effectLst/>
                          <a:latin typeface="Arial" charset="0"/>
                        </a:rPr>
                        <a:t>New threat identified by xxxx and being worked through AFROC that …</a:t>
                      </a:r>
                    </a:p>
                  </a:txBody>
                  <a:tcPr marL="91434" marR="91434" marT="45726" marB="4572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200" b="1" i="0" u="none" strike="noStrike" cap="none" normalizeH="0" baseline="0" dirty="0">
                          <a:ln>
                            <a:noFill/>
                          </a:ln>
                          <a:solidFill>
                            <a:schemeClr val="tx1"/>
                          </a:solidFill>
                          <a:effectLst/>
                          <a:latin typeface="Arial" charset="0"/>
                        </a:rPr>
                        <a:t>6.8 cm</a:t>
                      </a:r>
                    </a:p>
                  </a:txBody>
                  <a:tcPr marL="91434" marR="91434" marT="45726" marB="4572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200" b="1" i="0" u="none" strike="noStrike" cap="none" normalizeH="0" baseline="0" dirty="0">
                          <a:ln>
                            <a:noFill/>
                          </a:ln>
                          <a:solidFill>
                            <a:schemeClr val="tx1"/>
                          </a:solidFill>
                          <a:effectLst/>
                          <a:latin typeface="Arial" charset="0"/>
                        </a:rPr>
                        <a:t>Threat to MS-C Schedule – need requirement finalized by XXX to maintain schedule</a:t>
                      </a:r>
                    </a:p>
                  </a:txBody>
                  <a:tcPr marL="91434" marR="91434" marT="45726" marB="4572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200" b="1" i="0" u="none" strike="noStrike" cap="none" normalizeH="0" baseline="0" dirty="0">
                          <a:ln>
                            <a:noFill/>
                          </a:ln>
                          <a:solidFill>
                            <a:schemeClr val="tx1"/>
                          </a:solidFill>
                          <a:effectLst/>
                          <a:latin typeface="Arial" charset="0"/>
                        </a:rPr>
                        <a:t>PENDING / CSB</a:t>
                      </a:r>
                    </a:p>
                  </a:txBody>
                  <a:tcPr marL="91434" marR="91434" marT="45726" marB="45726"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1078">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200" b="1" i="0" u="none" strike="noStrike" cap="none" normalizeH="0" baseline="0" dirty="0">
                          <a:ln>
                            <a:noFill/>
                          </a:ln>
                          <a:solidFill>
                            <a:schemeClr val="tx1"/>
                          </a:solidFill>
                          <a:effectLst/>
                          <a:latin typeface="Arial" charset="0"/>
                        </a:rPr>
                        <a:t>Example 3</a:t>
                      </a:r>
                    </a:p>
                  </a:txBody>
                  <a:tcPr marL="91434" marR="91434" marT="45726" marB="45726"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200" b="1" i="0" u="none" strike="noStrike" cap="none" normalizeH="0" baseline="0" dirty="0">
                          <a:ln>
                            <a:noFill/>
                          </a:ln>
                          <a:solidFill>
                            <a:schemeClr val="tx1"/>
                          </a:solidFill>
                          <a:effectLst/>
                          <a:latin typeface="Arial" charset="0"/>
                        </a:rPr>
                        <a:t>4.0</a:t>
                      </a:r>
                    </a:p>
                  </a:txBody>
                  <a:tcPr marL="91434" marR="91434" marT="45726" marB="4572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200" b="1" i="0" u="none" strike="noStrike" cap="none" normalizeH="0" baseline="0" dirty="0">
                          <a:ln>
                            <a:noFill/>
                          </a:ln>
                          <a:solidFill>
                            <a:schemeClr val="tx1"/>
                          </a:solidFill>
                          <a:effectLst/>
                          <a:latin typeface="Arial" charset="0"/>
                        </a:rPr>
                        <a:t>Reallocation</a:t>
                      </a:r>
                    </a:p>
                  </a:txBody>
                  <a:tcPr marL="91434" marR="91434" marT="45726" marB="4572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200" b="1" i="0" u="none" strike="noStrike" cap="none" normalizeH="0" baseline="0" dirty="0">
                          <a:ln>
                            <a:noFill/>
                          </a:ln>
                          <a:solidFill>
                            <a:schemeClr val="tx1"/>
                          </a:solidFill>
                          <a:effectLst/>
                          <a:latin typeface="Arial" charset="0"/>
                        </a:rPr>
                        <a:t>4.0</a:t>
                      </a:r>
                    </a:p>
                  </a:txBody>
                  <a:tcPr marL="91434" marR="91434" marT="45726" marB="4572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200" b="1" i="0" u="none" strike="noStrike" cap="none" normalizeH="0" baseline="0" dirty="0">
                          <a:ln>
                            <a:noFill/>
                          </a:ln>
                          <a:solidFill>
                            <a:schemeClr val="tx1"/>
                          </a:solidFill>
                          <a:effectLst/>
                          <a:latin typeface="Arial" charset="0"/>
                        </a:rPr>
                        <a:t>N/A</a:t>
                      </a:r>
                    </a:p>
                  </a:txBody>
                  <a:tcPr marL="91434" marR="91434" marT="45726" marB="4572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200" b="1" i="0" u="none" strike="noStrike" cap="none" normalizeH="0" baseline="0" dirty="0">
                          <a:ln>
                            <a:noFill/>
                          </a:ln>
                          <a:solidFill>
                            <a:schemeClr val="tx1"/>
                          </a:solidFill>
                          <a:effectLst/>
                          <a:latin typeface="Arial" charset="0"/>
                        </a:rPr>
                        <a:t>YES / CCB</a:t>
                      </a:r>
                    </a:p>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200" b="1" i="0" u="none" strike="noStrike" cap="none" normalizeH="0" baseline="0" dirty="0">
                          <a:ln>
                            <a:noFill/>
                          </a:ln>
                          <a:solidFill>
                            <a:schemeClr val="tx1"/>
                          </a:solidFill>
                          <a:effectLst/>
                          <a:latin typeface="Arial" charset="0"/>
                        </a:rPr>
                        <a:t>15JAN14</a:t>
                      </a:r>
                    </a:p>
                  </a:txBody>
                  <a:tcPr marL="91434" marR="91434" marT="45726" marB="45726"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79490">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endParaRPr kumimoji="0" lang="en-US" sz="1200" b="1" i="0" u="none" strike="noStrike" cap="none" normalizeH="0" baseline="0" dirty="0">
                        <a:ln>
                          <a:noFill/>
                        </a:ln>
                        <a:solidFill>
                          <a:schemeClr val="tx1"/>
                        </a:solidFill>
                        <a:effectLst/>
                        <a:latin typeface="Arial" charset="0"/>
                      </a:endParaRPr>
                    </a:p>
                  </a:txBody>
                  <a:tcPr marL="91434" marR="91434" marT="45726" marB="45726"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endParaRPr kumimoji="0" lang="en-US" sz="1200" b="1" i="0" u="none" strike="noStrike" cap="none" normalizeH="0" baseline="0" dirty="0">
                        <a:ln>
                          <a:noFill/>
                        </a:ln>
                        <a:solidFill>
                          <a:schemeClr val="tx1"/>
                        </a:solidFill>
                        <a:effectLst/>
                        <a:latin typeface="Arial" charset="0"/>
                      </a:endParaRPr>
                    </a:p>
                  </a:txBody>
                  <a:tcPr marL="91434" marR="91434" marT="45726" marB="4572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endParaRPr kumimoji="0" lang="en-US" sz="1200" b="1" i="0" u="none" strike="noStrike" cap="none" normalizeH="0" baseline="0" dirty="0">
                        <a:ln>
                          <a:noFill/>
                        </a:ln>
                        <a:solidFill>
                          <a:schemeClr val="tx1"/>
                        </a:solidFill>
                        <a:effectLst/>
                        <a:latin typeface="Arial" charset="0"/>
                      </a:endParaRPr>
                    </a:p>
                  </a:txBody>
                  <a:tcPr marL="91434" marR="91434" marT="45726" marB="4572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endParaRPr kumimoji="0" lang="en-US" sz="1200" b="1" i="0" u="none" strike="noStrike" cap="none" normalizeH="0" baseline="0" dirty="0">
                        <a:ln>
                          <a:noFill/>
                        </a:ln>
                        <a:solidFill>
                          <a:schemeClr val="tx1"/>
                        </a:solidFill>
                        <a:effectLst/>
                        <a:latin typeface="Arial" charset="0"/>
                      </a:endParaRPr>
                    </a:p>
                  </a:txBody>
                  <a:tcPr marL="91434" marR="91434" marT="45726" marB="4572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endParaRPr kumimoji="0" lang="en-US" sz="1200" b="1" i="0" u="none" strike="noStrike" cap="none" normalizeH="0" baseline="0" dirty="0">
                        <a:ln>
                          <a:noFill/>
                        </a:ln>
                        <a:solidFill>
                          <a:schemeClr val="tx1"/>
                        </a:solidFill>
                        <a:effectLst/>
                        <a:latin typeface="Arial" charset="0"/>
                      </a:endParaRPr>
                    </a:p>
                  </a:txBody>
                  <a:tcPr marL="91434" marR="91434" marT="45726" marB="4572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endParaRPr kumimoji="0" lang="en-US" sz="1200" b="1" i="0" u="none" strike="noStrike" cap="none" normalizeH="0" baseline="0" dirty="0">
                        <a:ln>
                          <a:noFill/>
                        </a:ln>
                        <a:solidFill>
                          <a:schemeClr val="tx1"/>
                        </a:solidFill>
                        <a:effectLst/>
                        <a:latin typeface="Arial" charset="0"/>
                      </a:endParaRPr>
                    </a:p>
                  </a:txBody>
                  <a:tcPr marL="91434" marR="91434" marT="45726" marB="45726"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7" name="AutoShape 150"/>
          <p:cNvSpPr>
            <a:spLocks noChangeArrowheads="1"/>
          </p:cNvSpPr>
          <p:nvPr/>
        </p:nvSpPr>
        <p:spPr bwMode="auto">
          <a:xfrm>
            <a:off x="1889125" y="4921250"/>
            <a:ext cx="5383213" cy="1298575"/>
          </a:xfrm>
          <a:prstGeom prst="wedgeRoundRectCallout">
            <a:avLst>
              <a:gd name="adj1" fmla="val -33759"/>
              <a:gd name="adj2" fmla="val -50097"/>
              <a:gd name="adj3" fmla="val 16667"/>
            </a:avLst>
          </a:prstGeom>
          <a:solidFill>
            <a:srgbClr val="FFCC00"/>
          </a:solidFill>
          <a:ln w="12700">
            <a:solidFill>
              <a:schemeClr val="tx1"/>
            </a:solidFill>
            <a:miter lim="800000"/>
            <a:headEnd/>
            <a:tailEnd/>
          </a:ln>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400"/>
              <a:t>Purpose of this slide is to identify requirements changes that will impact cost and schedule even if they don’t change KPPs or KSAs.  Also, purpose is to address proposed updates or refinements to requirements identified by the User or other organizations.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spcBef>
                <a:spcPct val="0"/>
              </a:spcBef>
              <a:buClrTx/>
              <a:buSzTx/>
              <a:buFontTx/>
              <a:buNone/>
            </a:pPr>
            <a:fld id="{0AA2E8EF-9BA5-4D85-B079-8EAAAB4A99A1}" type="slidenum">
              <a:rPr lang="en-US" altLang="en-US" sz="1000" b="0" smtClean="0">
                <a:solidFill>
                  <a:srgbClr val="7F7F7F"/>
                </a:solidFill>
              </a:rPr>
              <a:pPr>
                <a:spcBef>
                  <a:spcPct val="0"/>
                </a:spcBef>
                <a:buClrTx/>
                <a:buSzTx/>
                <a:buFontTx/>
                <a:buNone/>
              </a:pPr>
              <a:t>6</a:t>
            </a:fld>
            <a:endParaRPr lang="en-US" altLang="en-US" sz="1000" b="0">
              <a:solidFill>
                <a:schemeClr val="bg2"/>
              </a:solidFill>
            </a:endParaRPr>
          </a:p>
        </p:txBody>
      </p:sp>
      <p:sp>
        <p:nvSpPr>
          <p:cNvPr id="17411" name="Rectangle 2"/>
          <p:cNvSpPr>
            <a:spLocks noGrp="1" noChangeArrowheads="1"/>
          </p:cNvSpPr>
          <p:nvPr>
            <p:ph type="title"/>
          </p:nvPr>
        </p:nvSpPr>
        <p:spPr/>
        <p:txBody>
          <a:bodyPr/>
          <a:lstStyle/>
          <a:p>
            <a:r>
              <a:rPr lang="en-US" altLang="en-US" dirty="0"/>
              <a:t>Configuration Update</a:t>
            </a:r>
          </a:p>
        </p:txBody>
      </p:sp>
      <p:sp>
        <p:nvSpPr>
          <p:cNvPr id="8" name="TextBox 5"/>
          <p:cNvSpPr txBox="1">
            <a:spLocks noChangeArrowheads="1"/>
          </p:cNvSpPr>
          <p:nvPr/>
        </p:nvSpPr>
        <p:spPr bwMode="auto">
          <a:xfrm>
            <a:off x="4527550" y="836613"/>
            <a:ext cx="3881438" cy="339725"/>
          </a:xfrm>
          <a:prstGeom prst="rect">
            <a:avLst/>
          </a:prstGeom>
          <a:solidFill>
            <a:srgbClr val="FF0000"/>
          </a:solidFill>
          <a:ln w="9525">
            <a:solidFill>
              <a:schemeClr val="tx1"/>
            </a:solidFill>
            <a:miter lim="800000"/>
            <a:headEnd/>
            <a:tailEnd/>
          </a:ln>
          <a:effectLst>
            <a:outerShdw blurRad="50800" dist="38100" dir="2700000" algn="tl" rotWithShape="0">
              <a:prstClr val="black">
                <a:alpha val="40000"/>
              </a:prstClr>
            </a:outerShdw>
          </a:effectLst>
        </p:spPr>
        <p:txBody>
          <a:bodyPr>
            <a:spAutoFit/>
          </a:bodyPr>
          <a:lstStyle/>
          <a:p>
            <a:pPr algn="ctr">
              <a:spcBef>
                <a:spcPts val="600"/>
              </a:spcBef>
              <a:defRPr/>
            </a:pPr>
            <a:r>
              <a:rPr lang="en-US" sz="1600" b="1" dirty="0"/>
              <a:t>Not Required for Pre-MS B programs.</a:t>
            </a:r>
          </a:p>
        </p:txBody>
      </p:sp>
      <p:graphicFrame>
        <p:nvGraphicFramePr>
          <p:cNvPr id="9" name="Group 59"/>
          <p:cNvGraphicFramePr>
            <a:graphicFrameLocks noGrp="1"/>
          </p:cNvGraphicFramePr>
          <p:nvPr>
            <p:extLst>
              <p:ext uri="{D42A27DB-BD31-4B8C-83A1-F6EECF244321}">
                <p14:modId xmlns:p14="http://schemas.microsoft.com/office/powerpoint/2010/main" val="1014989087"/>
              </p:ext>
            </p:extLst>
          </p:nvPr>
        </p:nvGraphicFramePr>
        <p:xfrm>
          <a:off x="276225" y="1525955"/>
          <a:ext cx="8523288" cy="3072066"/>
        </p:xfrm>
        <a:graphic>
          <a:graphicData uri="http://schemas.openxmlformats.org/drawingml/2006/table">
            <a:tbl>
              <a:tblPr/>
              <a:tblGrid>
                <a:gridCol w="1222375">
                  <a:extLst>
                    <a:ext uri="{9D8B030D-6E8A-4147-A177-3AD203B41FA5}">
                      <a16:colId xmlns:a16="http://schemas.microsoft.com/office/drawing/2014/main" val="20000"/>
                    </a:ext>
                  </a:extLst>
                </a:gridCol>
                <a:gridCol w="1660524">
                  <a:extLst>
                    <a:ext uri="{9D8B030D-6E8A-4147-A177-3AD203B41FA5}">
                      <a16:colId xmlns:a16="http://schemas.microsoft.com/office/drawing/2014/main" val="20001"/>
                    </a:ext>
                  </a:extLst>
                </a:gridCol>
                <a:gridCol w="1363928">
                  <a:extLst>
                    <a:ext uri="{9D8B030D-6E8A-4147-A177-3AD203B41FA5}">
                      <a16:colId xmlns:a16="http://schemas.microsoft.com/office/drawing/2014/main" val="20002"/>
                    </a:ext>
                  </a:extLst>
                </a:gridCol>
                <a:gridCol w="1776148">
                  <a:extLst>
                    <a:ext uri="{9D8B030D-6E8A-4147-A177-3AD203B41FA5}">
                      <a16:colId xmlns:a16="http://schemas.microsoft.com/office/drawing/2014/main" val="20003"/>
                    </a:ext>
                  </a:extLst>
                </a:gridCol>
                <a:gridCol w="1358900">
                  <a:extLst>
                    <a:ext uri="{9D8B030D-6E8A-4147-A177-3AD203B41FA5}">
                      <a16:colId xmlns:a16="http://schemas.microsoft.com/office/drawing/2014/main" val="20004"/>
                    </a:ext>
                  </a:extLst>
                </a:gridCol>
                <a:gridCol w="1141413">
                  <a:extLst>
                    <a:ext uri="{9D8B030D-6E8A-4147-A177-3AD203B41FA5}">
                      <a16:colId xmlns:a16="http://schemas.microsoft.com/office/drawing/2014/main" val="20005"/>
                    </a:ext>
                  </a:extLst>
                </a:gridCol>
              </a:tblGrid>
              <a:tr h="749642">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600" b="1" i="0" u="none" strike="noStrike" cap="none" normalizeH="0" baseline="0" dirty="0">
                          <a:ln>
                            <a:noFill/>
                          </a:ln>
                          <a:solidFill>
                            <a:schemeClr val="bg1"/>
                          </a:solidFill>
                          <a:effectLst/>
                          <a:latin typeface="Arial" charset="0"/>
                        </a:rPr>
                        <a:t>ECP</a:t>
                      </a:r>
                    </a:p>
                  </a:txBody>
                  <a:tcPr marL="91439" marR="91439" marT="45667" marB="45667"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600" b="1" i="0" u="none" strike="noStrike" cap="none" normalizeH="0" baseline="0" dirty="0">
                          <a:ln>
                            <a:noFill/>
                          </a:ln>
                          <a:solidFill>
                            <a:schemeClr val="bg1"/>
                          </a:solidFill>
                          <a:effectLst/>
                          <a:latin typeface="Arial" charset="0"/>
                        </a:rPr>
                        <a:t>Performance Impact</a:t>
                      </a:r>
                    </a:p>
                  </a:txBody>
                  <a:tcPr marL="91439" marR="91439" marT="45667" marB="4566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600" b="1" i="0" u="none" strike="noStrike" cap="none" normalizeH="0" baseline="0" dirty="0">
                          <a:ln>
                            <a:noFill/>
                          </a:ln>
                          <a:solidFill>
                            <a:schemeClr val="bg1"/>
                          </a:solidFill>
                          <a:effectLst/>
                          <a:latin typeface="Arial" charset="0"/>
                        </a:rPr>
                        <a:t>Schedule Impact</a:t>
                      </a:r>
                    </a:p>
                  </a:txBody>
                  <a:tcPr marL="91439" marR="91439" marT="45667" marB="4566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600" b="1" i="0" u="none" strike="noStrike" cap="none" normalizeH="0" baseline="0" dirty="0">
                          <a:ln>
                            <a:noFill/>
                          </a:ln>
                          <a:solidFill>
                            <a:schemeClr val="bg1"/>
                          </a:solidFill>
                          <a:effectLst/>
                          <a:latin typeface="Arial" charset="0"/>
                        </a:rPr>
                        <a:t>Cost / Affordability Impact</a:t>
                      </a:r>
                    </a:p>
                  </a:txBody>
                  <a:tcPr marL="91439" marR="91439" marT="45667" marB="4566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600" b="1" i="0" u="none" strike="noStrike" cap="none" normalizeH="0" baseline="0" dirty="0">
                          <a:ln>
                            <a:noFill/>
                          </a:ln>
                          <a:solidFill>
                            <a:schemeClr val="bg1"/>
                          </a:solidFill>
                          <a:effectLst/>
                          <a:latin typeface="Arial" charset="0"/>
                        </a:rPr>
                        <a:t>Interfaces</a:t>
                      </a:r>
                    </a:p>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600" b="1" i="0" u="none" strike="noStrike" cap="none" normalizeH="0" baseline="0" dirty="0">
                          <a:ln>
                            <a:noFill/>
                          </a:ln>
                          <a:solidFill>
                            <a:schemeClr val="bg1"/>
                          </a:solidFill>
                          <a:effectLst/>
                          <a:latin typeface="Arial" charset="0"/>
                        </a:rPr>
                        <a:t>Affected</a:t>
                      </a:r>
                    </a:p>
                  </a:txBody>
                  <a:tcPr marL="91439" marR="91439" marT="45667" marB="4566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600" b="1" i="0" u="none" strike="noStrike" cap="none" normalizeH="0" baseline="0" dirty="0">
                          <a:ln>
                            <a:noFill/>
                          </a:ln>
                          <a:solidFill>
                            <a:schemeClr val="bg1"/>
                          </a:solidFill>
                          <a:effectLst/>
                          <a:latin typeface="Arial" charset="0"/>
                        </a:rPr>
                        <a:t>Approved / Authority</a:t>
                      </a:r>
                    </a:p>
                  </a:txBody>
                  <a:tcPr marL="91439" marR="91439" marT="45667" marB="45667"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extLst>
                  <a:ext uri="{0D108BD9-81ED-4DB2-BD59-A6C34878D82A}">
                    <a16:rowId xmlns:a16="http://schemas.microsoft.com/office/drawing/2014/main" val="10000"/>
                  </a:ext>
                </a:extLst>
              </a:tr>
              <a:tr h="1243373">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200" b="1" i="0" u="none" strike="noStrike" cap="none" normalizeH="0" baseline="0" dirty="0">
                          <a:ln>
                            <a:noFill/>
                          </a:ln>
                          <a:solidFill>
                            <a:schemeClr val="tx1"/>
                          </a:solidFill>
                          <a:effectLst/>
                          <a:latin typeface="Arial" charset="0"/>
                        </a:rPr>
                        <a:t>Disconnected Waypoints</a:t>
                      </a:r>
                    </a:p>
                  </a:txBody>
                  <a:tcPr marL="91439" marR="91439" marT="45667" marB="45667"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200" b="1" i="0" u="none" strike="noStrike" cap="none" normalizeH="0" baseline="0" dirty="0">
                          <a:ln>
                            <a:noFill/>
                          </a:ln>
                          <a:solidFill>
                            <a:schemeClr val="tx1"/>
                          </a:solidFill>
                          <a:effectLst/>
                          <a:latin typeface="Arial" charset="0"/>
                        </a:rPr>
                        <a:t>Incorporates more operationally relevant method of handling non-sequenced points during route planning</a:t>
                      </a:r>
                    </a:p>
                  </a:txBody>
                  <a:tcPr marL="91439" marR="91439" marT="45667" marB="4566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200" b="1" i="0" u="none" strike="noStrike" cap="none" normalizeH="0" baseline="0" dirty="0">
                          <a:ln>
                            <a:noFill/>
                          </a:ln>
                          <a:solidFill>
                            <a:schemeClr val="tx1"/>
                          </a:solidFill>
                          <a:effectLst/>
                          <a:latin typeface="Arial" charset="0"/>
                        </a:rPr>
                        <a:t>None. Change incorporated in subsequent, planned release</a:t>
                      </a:r>
                    </a:p>
                  </a:txBody>
                  <a:tcPr marL="91439" marR="91439" marT="45667" marB="4566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200" b="1" i="0" u="none" strike="noStrike" cap="none" normalizeH="0" baseline="0" dirty="0">
                          <a:ln>
                            <a:noFill/>
                          </a:ln>
                          <a:solidFill>
                            <a:schemeClr val="tx1"/>
                          </a:solidFill>
                          <a:effectLst/>
                          <a:latin typeface="Arial" charset="0"/>
                        </a:rPr>
                        <a:t>$200M Total  across FYDP</a:t>
                      </a:r>
                    </a:p>
                  </a:txBody>
                  <a:tcPr marL="91439" marR="91439" marT="45667" marB="4566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200" b="1" i="0" u="none" strike="noStrike" cap="none" normalizeH="0" baseline="0" dirty="0">
                          <a:ln>
                            <a:noFill/>
                          </a:ln>
                          <a:solidFill>
                            <a:schemeClr val="tx1"/>
                          </a:solidFill>
                          <a:effectLst/>
                          <a:latin typeface="Arial" charset="0"/>
                        </a:rPr>
                        <a:t>User Interface only</a:t>
                      </a:r>
                    </a:p>
                  </a:txBody>
                  <a:tcPr marL="91439" marR="91439" marT="45667" marB="4566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200" b="1" i="0" u="none" strike="noStrike" cap="none" normalizeH="0" baseline="0" dirty="0">
                          <a:ln>
                            <a:noFill/>
                          </a:ln>
                          <a:solidFill>
                            <a:schemeClr val="tx1"/>
                          </a:solidFill>
                          <a:effectLst/>
                          <a:latin typeface="Arial" charset="0"/>
                        </a:rPr>
                        <a:t>PENDING / CSB</a:t>
                      </a:r>
                    </a:p>
                  </a:txBody>
                  <a:tcPr marL="91439" marR="91439" marT="45667" marB="45667"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78796">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endParaRPr kumimoji="0" lang="en-US" sz="1200" b="1" i="0" u="none" strike="noStrike" cap="none" normalizeH="0" baseline="0" dirty="0">
                        <a:ln>
                          <a:noFill/>
                        </a:ln>
                        <a:solidFill>
                          <a:schemeClr val="tx1"/>
                        </a:solidFill>
                        <a:effectLst/>
                        <a:latin typeface="Arial" charset="0"/>
                      </a:endParaRPr>
                    </a:p>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200" b="1" i="0" u="none" strike="noStrike" cap="none" normalizeH="0" baseline="0" dirty="0">
                          <a:ln>
                            <a:noFill/>
                          </a:ln>
                          <a:solidFill>
                            <a:schemeClr val="tx1"/>
                          </a:solidFill>
                          <a:effectLst/>
                          <a:latin typeface="Arial" charset="0"/>
                        </a:rPr>
                        <a:t>Mission Data Load Handler</a:t>
                      </a:r>
                    </a:p>
                  </a:txBody>
                  <a:tcPr marL="91439" marR="91439" marT="45667" marB="45667"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200" b="1" i="0" u="none" strike="noStrike" cap="none" normalizeH="0" baseline="0" dirty="0">
                          <a:ln>
                            <a:noFill/>
                          </a:ln>
                          <a:solidFill>
                            <a:schemeClr val="tx1"/>
                          </a:solidFill>
                          <a:effectLst/>
                          <a:latin typeface="Arial" charset="0"/>
                        </a:rPr>
                        <a:t>Allows for proper handling of mission data loads for multiple aircraft OFPs from single workstation</a:t>
                      </a:r>
                    </a:p>
                  </a:txBody>
                  <a:tcPr marL="91439" marR="91439" marT="45667" marB="4566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200" b="1" i="0" u="none" strike="noStrike" cap="none" normalizeH="0" baseline="0" dirty="0">
                          <a:ln>
                            <a:noFill/>
                          </a:ln>
                          <a:solidFill>
                            <a:schemeClr val="tx1"/>
                          </a:solidFill>
                          <a:effectLst/>
                          <a:latin typeface="Arial" charset="0"/>
                        </a:rPr>
                        <a:t>None. Change incorporated in subsequent, planned release</a:t>
                      </a:r>
                    </a:p>
                  </a:txBody>
                  <a:tcPr marL="91439" marR="91439" marT="45667" marB="4566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200" b="1" i="0" u="none" strike="noStrike" cap="none" normalizeH="0" baseline="0" dirty="0">
                          <a:ln>
                            <a:noFill/>
                          </a:ln>
                          <a:solidFill>
                            <a:schemeClr val="tx1"/>
                          </a:solidFill>
                          <a:effectLst/>
                          <a:latin typeface="Arial" charset="0"/>
                        </a:rPr>
                        <a:t>$569K – all FY08 funds</a:t>
                      </a:r>
                    </a:p>
                  </a:txBody>
                  <a:tcPr marL="91439" marR="91439" marT="45667" marB="4566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200" b="1" i="0" u="none" strike="noStrike" cap="none" normalizeH="0" baseline="0" dirty="0">
                          <a:ln>
                            <a:noFill/>
                          </a:ln>
                          <a:solidFill>
                            <a:schemeClr val="tx1"/>
                          </a:solidFill>
                          <a:effectLst/>
                          <a:latin typeface="Arial" charset="0"/>
                        </a:rPr>
                        <a:t>User Interface only</a:t>
                      </a:r>
                    </a:p>
                  </a:txBody>
                  <a:tcPr marL="91439" marR="91439" marT="45667" marB="4566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200" b="1" i="0" u="none" strike="noStrike" cap="none" normalizeH="0" baseline="0" dirty="0">
                          <a:ln>
                            <a:noFill/>
                          </a:ln>
                          <a:solidFill>
                            <a:schemeClr val="tx1"/>
                          </a:solidFill>
                          <a:effectLst/>
                          <a:latin typeface="Arial" charset="0"/>
                        </a:rPr>
                        <a:t>APPROVED / CCB</a:t>
                      </a:r>
                    </a:p>
                  </a:txBody>
                  <a:tcPr marL="91439" marR="91439" marT="45667" marB="45667"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10" name="TextBox 9"/>
          <p:cNvSpPr txBox="1">
            <a:spLocks noChangeArrowheads="1"/>
          </p:cNvSpPr>
          <p:nvPr/>
        </p:nvSpPr>
        <p:spPr bwMode="auto">
          <a:xfrm>
            <a:off x="276225" y="1238617"/>
            <a:ext cx="18589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400" dirty="0"/>
              <a:t>Previous 12 Months</a:t>
            </a:r>
          </a:p>
        </p:txBody>
      </p:sp>
      <p:sp>
        <p:nvSpPr>
          <p:cNvPr id="11" name="TextBox 10"/>
          <p:cNvSpPr txBox="1">
            <a:spLocks noChangeArrowheads="1"/>
          </p:cNvSpPr>
          <p:nvPr/>
        </p:nvSpPr>
        <p:spPr bwMode="auto">
          <a:xfrm>
            <a:off x="282575" y="4707305"/>
            <a:ext cx="18589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400"/>
              <a:t>Next 12 Months</a:t>
            </a:r>
          </a:p>
        </p:txBody>
      </p:sp>
      <p:graphicFrame>
        <p:nvGraphicFramePr>
          <p:cNvPr id="12" name="Group 59"/>
          <p:cNvGraphicFramePr>
            <a:graphicFrameLocks noGrp="1"/>
          </p:cNvGraphicFramePr>
          <p:nvPr>
            <p:extLst>
              <p:ext uri="{D42A27DB-BD31-4B8C-83A1-F6EECF244321}">
                <p14:modId xmlns:p14="http://schemas.microsoft.com/office/powerpoint/2010/main" val="2968400230"/>
              </p:ext>
            </p:extLst>
          </p:nvPr>
        </p:nvGraphicFramePr>
        <p:xfrm>
          <a:off x="211138" y="4986705"/>
          <a:ext cx="8523287" cy="1403350"/>
        </p:xfrm>
        <a:graphic>
          <a:graphicData uri="http://schemas.openxmlformats.org/drawingml/2006/table">
            <a:tbl>
              <a:tblPr/>
              <a:tblGrid>
                <a:gridCol w="1314229">
                  <a:extLst>
                    <a:ext uri="{9D8B030D-6E8A-4147-A177-3AD203B41FA5}">
                      <a16:colId xmlns:a16="http://schemas.microsoft.com/office/drawing/2014/main" val="20000"/>
                    </a:ext>
                  </a:extLst>
                </a:gridCol>
                <a:gridCol w="1568670">
                  <a:extLst>
                    <a:ext uri="{9D8B030D-6E8A-4147-A177-3AD203B41FA5}">
                      <a16:colId xmlns:a16="http://schemas.microsoft.com/office/drawing/2014/main" val="20001"/>
                    </a:ext>
                  </a:extLst>
                </a:gridCol>
                <a:gridCol w="1427163">
                  <a:extLst>
                    <a:ext uri="{9D8B030D-6E8A-4147-A177-3AD203B41FA5}">
                      <a16:colId xmlns:a16="http://schemas.microsoft.com/office/drawing/2014/main" val="20002"/>
                    </a:ext>
                  </a:extLst>
                </a:gridCol>
                <a:gridCol w="1651000">
                  <a:extLst>
                    <a:ext uri="{9D8B030D-6E8A-4147-A177-3AD203B41FA5}">
                      <a16:colId xmlns:a16="http://schemas.microsoft.com/office/drawing/2014/main" val="20003"/>
                    </a:ext>
                  </a:extLst>
                </a:gridCol>
                <a:gridCol w="1181100">
                  <a:extLst>
                    <a:ext uri="{9D8B030D-6E8A-4147-A177-3AD203B41FA5}">
                      <a16:colId xmlns:a16="http://schemas.microsoft.com/office/drawing/2014/main" val="20004"/>
                    </a:ext>
                  </a:extLst>
                </a:gridCol>
                <a:gridCol w="1381125">
                  <a:extLst>
                    <a:ext uri="{9D8B030D-6E8A-4147-A177-3AD203B41FA5}">
                      <a16:colId xmlns:a16="http://schemas.microsoft.com/office/drawing/2014/main" val="20005"/>
                    </a:ext>
                  </a:extLst>
                </a:gridCol>
              </a:tblGrid>
              <a:tr h="750007">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600" b="1" i="0" u="none" strike="noStrike" cap="none" normalizeH="0" baseline="0" dirty="0">
                          <a:ln>
                            <a:noFill/>
                          </a:ln>
                          <a:solidFill>
                            <a:schemeClr val="bg1"/>
                          </a:solidFill>
                          <a:effectLst/>
                          <a:latin typeface="Arial" charset="0"/>
                        </a:rPr>
                        <a:t>ECP</a:t>
                      </a:r>
                    </a:p>
                  </a:txBody>
                  <a:tcPr marL="91439" marR="91439" marT="45732" marB="45732"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600" b="1" i="0" u="none" strike="noStrike" cap="none" normalizeH="0" baseline="0" dirty="0">
                          <a:ln>
                            <a:noFill/>
                          </a:ln>
                          <a:solidFill>
                            <a:schemeClr val="bg1"/>
                          </a:solidFill>
                          <a:effectLst/>
                          <a:latin typeface="Arial" charset="0"/>
                        </a:rPr>
                        <a:t>Performance Impact</a:t>
                      </a:r>
                    </a:p>
                  </a:txBody>
                  <a:tcPr marL="91439" marR="91439"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600" b="1" i="0" u="none" strike="noStrike" cap="none" normalizeH="0" baseline="0" dirty="0">
                          <a:ln>
                            <a:noFill/>
                          </a:ln>
                          <a:solidFill>
                            <a:schemeClr val="bg1"/>
                          </a:solidFill>
                          <a:effectLst/>
                          <a:latin typeface="Arial" charset="0"/>
                        </a:rPr>
                        <a:t>Schedule Impact</a:t>
                      </a:r>
                    </a:p>
                  </a:txBody>
                  <a:tcPr marL="91439" marR="91439"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600" b="1" i="0" u="none" strike="noStrike" cap="none" normalizeH="0" baseline="0" dirty="0">
                          <a:ln>
                            <a:noFill/>
                          </a:ln>
                          <a:solidFill>
                            <a:schemeClr val="bg1"/>
                          </a:solidFill>
                          <a:effectLst/>
                          <a:latin typeface="Arial" charset="0"/>
                        </a:rPr>
                        <a:t>Cost / Affordability Impact</a:t>
                      </a:r>
                    </a:p>
                  </a:txBody>
                  <a:tcPr marL="91439" marR="91439"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600" b="1" i="0" u="none" strike="noStrike" cap="none" normalizeH="0" baseline="0" dirty="0">
                          <a:ln>
                            <a:noFill/>
                          </a:ln>
                          <a:solidFill>
                            <a:schemeClr val="bg1"/>
                          </a:solidFill>
                          <a:effectLst/>
                          <a:latin typeface="Arial" charset="0"/>
                        </a:rPr>
                        <a:t>Interfaces</a:t>
                      </a:r>
                    </a:p>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600" b="1" i="0" u="none" strike="noStrike" cap="none" normalizeH="0" baseline="0" dirty="0">
                          <a:ln>
                            <a:noFill/>
                          </a:ln>
                          <a:solidFill>
                            <a:schemeClr val="bg1"/>
                          </a:solidFill>
                          <a:effectLst/>
                          <a:latin typeface="Arial" charset="0"/>
                        </a:rPr>
                        <a:t>Affected</a:t>
                      </a:r>
                    </a:p>
                  </a:txBody>
                  <a:tcPr marL="91439" marR="91439"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600" b="1" i="0" u="none" strike="noStrike" cap="none" normalizeH="0" baseline="0" dirty="0">
                          <a:ln>
                            <a:noFill/>
                          </a:ln>
                          <a:solidFill>
                            <a:schemeClr val="bg1"/>
                          </a:solidFill>
                          <a:effectLst/>
                          <a:latin typeface="Arial" charset="0"/>
                        </a:rPr>
                        <a:t>Approved / Authority</a:t>
                      </a:r>
                    </a:p>
                  </a:txBody>
                  <a:tcPr marL="91439" marR="91439" marT="45732" marB="45732"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extLst>
                  <a:ext uri="{0D108BD9-81ED-4DB2-BD59-A6C34878D82A}">
                    <a16:rowId xmlns:a16="http://schemas.microsoft.com/office/drawing/2014/main" val="10000"/>
                  </a:ext>
                </a:extLst>
              </a:tr>
              <a:tr h="653343">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200" b="1" i="0" u="none" strike="noStrike" cap="none" normalizeH="0" baseline="0" dirty="0">
                          <a:ln>
                            <a:noFill/>
                          </a:ln>
                          <a:solidFill>
                            <a:schemeClr val="tx1"/>
                          </a:solidFill>
                          <a:effectLst/>
                          <a:latin typeface="Arial" charset="0"/>
                        </a:rPr>
                        <a:t>None</a:t>
                      </a:r>
                    </a:p>
                  </a:txBody>
                  <a:tcPr marL="91439" marR="91439" marT="45732" marB="45732"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200" b="1" i="0" u="none" strike="noStrike" cap="none" normalizeH="0" baseline="0" dirty="0">
                          <a:ln>
                            <a:noFill/>
                          </a:ln>
                          <a:solidFill>
                            <a:schemeClr val="tx1"/>
                          </a:solidFill>
                          <a:effectLst/>
                          <a:latin typeface="Arial" charset="0"/>
                        </a:rPr>
                        <a:t>N/A</a:t>
                      </a:r>
                    </a:p>
                  </a:txBody>
                  <a:tcPr marL="91439" marR="91439"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defRPr/>
                      </a:pPr>
                      <a:r>
                        <a:rPr kumimoji="0" lang="en-US" sz="1200" b="1" i="0" u="none" strike="noStrike" cap="none" normalizeH="0" baseline="0" dirty="0">
                          <a:ln>
                            <a:noFill/>
                          </a:ln>
                          <a:solidFill>
                            <a:schemeClr val="tx1"/>
                          </a:solidFill>
                          <a:effectLst/>
                          <a:latin typeface="Arial" charset="0"/>
                        </a:rPr>
                        <a:t>N/A</a:t>
                      </a:r>
                    </a:p>
                  </a:txBody>
                  <a:tcPr marL="91439" marR="91439"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defRPr/>
                      </a:pPr>
                      <a:r>
                        <a:rPr kumimoji="0" lang="en-US" sz="1200" b="1" i="0" u="none" strike="noStrike" cap="none" normalizeH="0" baseline="0" dirty="0">
                          <a:ln>
                            <a:noFill/>
                          </a:ln>
                          <a:solidFill>
                            <a:schemeClr val="tx1"/>
                          </a:solidFill>
                          <a:effectLst/>
                          <a:latin typeface="Arial" charset="0"/>
                        </a:rPr>
                        <a:t>N/A</a:t>
                      </a:r>
                    </a:p>
                  </a:txBody>
                  <a:tcPr marL="91439" marR="91439"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defRPr/>
                      </a:pPr>
                      <a:r>
                        <a:rPr kumimoji="0" lang="en-US" sz="1200" b="1" i="0" u="none" strike="noStrike" cap="none" normalizeH="0" baseline="0" dirty="0">
                          <a:ln>
                            <a:noFill/>
                          </a:ln>
                          <a:solidFill>
                            <a:schemeClr val="tx1"/>
                          </a:solidFill>
                          <a:effectLst/>
                          <a:latin typeface="Arial" charset="0"/>
                        </a:rPr>
                        <a:t>N/A</a:t>
                      </a:r>
                    </a:p>
                  </a:txBody>
                  <a:tcPr marL="91439" marR="91439"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200" b="1" i="0" u="none" strike="noStrike" cap="none" normalizeH="0" baseline="0" dirty="0">
                          <a:ln>
                            <a:noFill/>
                          </a:ln>
                          <a:solidFill>
                            <a:schemeClr val="tx1"/>
                          </a:solidFill>
                          <a:effectLst/>
                          <a:latin typeface="Arial" charset="0"/>
                        </a:rPr>
                        <a:t>N/A</a:t>
                      </a:r>
                    </a:p>
                  </a:txBody>
                  <a:tcPr marL="91439" marR="91439" marT="45732" marB="45732"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3" name="AutoShape 88"/>
          <p:cNvSpPr>
            <a:spLocks noChangeArrowheads="1"/>
          </p:cNvSpPr>
          <p:nvPr/>
        </p:nvSpPr>
        <p:spPr bwMode="auto">
          <a:xfrm>
            <a:off x="4589463" y="4180255"/>
            <a:ext cx="2919412" cy="1079500"/>
          </a:xfrm>
          <a:prstGeom prst="wedgeRoundRectCallout">
            <a:avLst>
              <a:gd name="adj1" fmla="val -11824"/>
              <a:gd name="adj2" fmla="val -50389"/>
              <a:gd name="adj3" fmla="val 16667"/>
            </a:avLst>
          </a:prstGeom>
          <a:solidFill>
            <a:srgbClr val="FFCC00"/>
          </a:solidFill>
          <a:ln w="12700">
            <a:solidFill>
              <a:schemeClr val="tx1"/>
            </a:solidFill>
            <a:miter lim="800000"/>
            <a:headEnd/>
            <a:tailEnd/>
          </a:ln>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400"/>
              <a:t>Identify all ECPs affecting form, fit, or function from past 12 months and all anticipated during the next 12 months.</a:t>
            </a:r>
          </a:p>
        </p:txBody>
      </p:sp>
    </p:spTree>
    <p:extLst>
      <p:ext uri="{BB962C8B-B14F-4D97-AF65-F5344CB8AC3E}">
        <p14:creationId xmlns:p14="http://schemas.microsoft.com/office/powerpoint/2010/main" val="927157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spcBef>
                <a:spcPct val="0"/>
              </a:spcBef>
              <a:buClrTx/>
              <a:buSzTx/>
              <a:buFontTx/>
              <a:buNone/>
            </a:pPr>
            <a:fld id="{0AA2E8EF-9BA5-4D85-B079-8EAAAB4A99A1}" type="slidenum">
              <a:rPr lang="en-US" altLang="en-US" sz="1000" b="0" smtClean="0">
                <a:solidFill>
                  <a:srgbClr val="7F7F7F"/>
                </a:solidFill>
              </a:rPr>
              <a:pPr>
                <a:spcBef>
                  <a:spcPct val="0"/>
                </a:spcBef>
                <a:buClrTx/>
                <a:buSzTx/>
                <a:buFontTx/>
                <a:buNone/>
              </a:pPr>
              <a:t>7</a:t>
            </a:fld>
            <a:endParaRPr lang="en-US" altLang="en-US" sz="1000" b="0">
              <a:solidFill>
                <a:schemeClr val="bg2"/>
              </a:solidFill>
            </a:endParaRPr>
          </a:p>
        </p:txBody>
      </p:sp>
      <p:sp>
        <p:nvSpPr>
          <p:cNvPr id="17411" name="Rectangle 2"/>
          <p:cNvSpPr>
            <a:spLocks noGrp="1" noChangeArrowheads="1"/>
          </p:cNvSpPr>
          <p:nvPr>
            <p:ph type="title"/>
          </p:nvPr>
        </p:nvSpPr>
        <p:spPr/>
        <p:txBody>
          <a:bodyPr/>
          <a:lstStyle/>
          <a:p>
            <a:r>
              <a:rPr lang="en-US" altLang="en-US" dirty="0"/>
              <a:t>Potential De-scoping Options</a:t>
            </a:r>
            <a:endParaRPr lang="en-US" altLang="en-US" sz="1800" dirty="0"/>
          </a:p>
        </p:txBody>
      </p:sp>
      <p:graphicFrame>
        <p:nvGraphicFramePr>
          <p:cNvPr id="8" name="Group 91"/>
          <p:cNvGraphicFramePr>
            <a:graphicFrameLocks noGrp="1"/>
          </p:cNvGraphicFramePr>
          <p:nvPr/>
        </p:nvGraphicFramePr>
        <p:xfrm>
          <a:off x="223838" y="1457325"/>
          <a:ext cx="8575675" cy="4884738"/>
        </p:xfrm>
        <a:graphic>
          <a:graphicData uri="http://schemas.openxmlformats.org/drawingml/2006/table">
            <a:tbl>
              <a:tblPr/>
              <a:tblGrid>
                <a:gridCol w="1543303">
                  <a:extLst>
                    <a:ext uri="{9D8B030D-6E8A-4147-A177-3AD203B41FA5}">
                      <a16:colId xmlns:a16="http://schemas.microsoft.com/office/drawing/2014/main" val="20000"/>
                    </a:ext>
                  </a:extLst>
                </a:gridCol>
                <a:gridCol w="2495358">
                  <a:extLst>
                    <a:ext uri="{9D8B030D-6E8A-4147-A177-3AD203B41FA5}">
                      <a16:colId xmlns:a16="http://schemas.microsoft.com/office/drawing/2014/main" val="20001"/>
                    </a:ext>
                  </a:extLst>
                </a:gridCol>
                <a:gridCol w="1587955">
                  <a:extLst>
                    <a:ext uri="{9D8B030D-6E8A-4147-A177-3AD203B41FA5}">
                      <a16:colId xmlns:a16="http://schemas.microsoft.com/office/drawing/2014/main" val="20002"/>
                    </a:ext>
                  </a:extLst>
                </a:gridCol>
                <a:gridCol w="1587955">
                  <a:extLst>
                    <a:ext uri="{9D8B030D-6E8A-4147-A177-3AD203B41FA5}">
                      <a16:colId xmlns:a16="http://schemas.microsoft.com/office/drawing/2014/main" val="20003"/>
                    </a:ext>
                  </a:extLst>
                </a:gridCol>
                <a:gridCol w="1361104">
                  <a:extLst>
                    <a:ext uri="{9D8B030D-6E8A-4147-A177-3AD203B41FA5}">
                      <a16:colId xmlns:a16="http://schemas.microsoft.com/office/drawing/2014/main" val="20004"/>
                    </a:ext>
                  </a:extLst>
                </a:gridCol>
              </a:tblGrid>
              <a:tr h="914538">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2000" b="1" i="0" u="none" strike="noStrike" cap="none" normalizeH="0" baseline="0" dirty="0">
                          <a:ln>
                            <a:noFill/>
                          </a:ln>
                          <a:solidFill>
                            <a:schemeClr val="bg1"/>
                          </a:solidFill>
                          <a:effectLst/>
                          <a:latin typeface="Arial" charset="0"/>
                        </a:rPr>
                        <a:t>Option</a:t>
                      </a:r>
                    </a:p>
                  </a:txBody>
                  <a:tcPr marL="91437" marR="91437"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2000" b="1" i="0" u="none" strike="noStrike" cap="none" normalizeH="0" baseline="0" dirty="0">
                          <a:ln>
                            <a:noFill/>
                          </a:ln>
                          <a:solidFill>
                            <a:schemeClr val="bg1"/>
                          </a:solidFill>
                          <a:effectLst/>
                          <a:latin typeface="Arial" charset="0"/>
                        </a:rPr>
                        <a:t>User Capability Assessment and Perf Impact</a:t>
                      </a:r>
                    </a:p>
                  </a:txBody>
                  <a:tcPr marL="91437" marR="9143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2000" b="1" i="0" u="none" strike="noStrike" cap="none" normalizeH="0" baseline="0" dirty="0">
                          <a:ln>
                            <a:noFill/>
                          </a:ln>
                          <a:solidFill>
                            <a:schemeClr val="bg1"/>
                          </a:solidFill>
                          <a:effectLst/>
                          <a:latin typeface="Arial" charset="0"/>
                        </a:rPr>
                        <a:t>Impact to remaining program</a:t>
                      </a:r>
                    </a:p>
                  </a:txBody>
                  <a:tcPr marL="91437" marR="9143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2000" b="1" i="0" u="none" strike="noStrike" cap="none" normalizeH="0" baseline="0" dirty="0">
                          <a:ln>
                            <a:noFill/>
                          </a:ln>
                          <a:solidFill>
                            <a:schemeClr val="bg1"/>
                          </a:solidFill>
                          <a:effectLst/>
                          <a:latin typeface="Arial" charset="0"/>
                        </a:rPr>
                        <a:t>Investment to date</a:t>
                      </a:r>
                    </a:p>
                  </a:txBody>
                  <a:tcPr marL="91437" marR="9143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2000" b="1" i="0" u="none" strike="noStrike" cap="none" normalizeH="0" baseline="0" dirty="0">
                          <a:ln>
                            <a:noFill/>
                          </a:ln>
                          <a:solidFill>
                            <a:schemeClr val="bg1"/>
                          </a:solidFill>
                          <a:effectLst/>
                          <a:latin typeface="Arial" charset="0"/>
                        </a:rPr>
                        <a:t>Savings</a:t>
                      </a:r>
                    </a:p>
                  </a:txBody>
                  <a:tcPr marL="91437" marR="91437"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extLst>
                  <a:ext uri="{0D108BD9-81ED-4DB2-BD59-A6C34878D82A}">
                    <a16:rowId xmlns:a16="http://schemas.microsoft.com/office/drawing/2014/main" val="10000"/>
                  </a:ext>
                </a:extLst>
              </a:tr>
              <a:tr h="1147183">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200" b="1" i="0" u="none" strike="noStrike" cap="none" normalizeH="0" baseline="0" dirty="0">
                          <a:ln>
                            <a:noFill/>
                          </a:ln>
                          <a:solidFill>
                            <a:schemeClr val="tx1"/>
                          </a:solidFill>
                          <a:effectLst/>
                          <a:latin typeface="Arial" charset="0"/>
                        </a:rPr>
                        <a:t>Defer Mode S</a:t>
                      </a:r>
                    </a:p>
                  </a:txBody>
                  <a:tcPr marL="91437" marR="91437"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200" b="1" i="0" u="none" strike="noStrike" cap="none" normalizeH="0" baseline="0" dirty="0">
                          <a:ln>
                            <a:noFill/>
                          </a:ln>
                          <a:solidFill>
                            <a:schemeClr val="tx1"/>
                          </a:solidFill>
                          <a:effectLst/>
                          <a:latin typeface="Arial" charset="0"/>
                        </a:rPr>
                        <a:t>Low-to-med impact in FY08-13 timeframe:  Risks denial to European airspace</a:t>
                      </a:r>
                    </a:p>
                  </a:txBody>
                  <a:tcPr marL="91437" marR="9143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200" b="1" i="0" u="none" strike="noStrike" cap="none" normalizeH="0" baseline="0" dirty="0">
                          <a:ln>
                            <a:noFill/>
                          </a:ln>
                          <a:solidFill>
                            <a:schemeClr val="tx1"/>
                          </a:solidFill>
                          <a:effectLst/>
                          <a:latin typeface="Arial" charset="0"/>
                        </a:rPr>
                        <a:t>No impact</a:t>
                      </a:r>
                    </a:p>
                  </a:txBody>
                  <a:tcPr marL="91437" marR="9143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200" b="1" i="0" u="none" strike="noStrike" cap="none" normalizeH="0" baseline="0" dirty="0">
                          <a:ln>
                            <a:noFill/>
                          </a:ln>
                          <a:solidFill>
                            <a:schemeClr val="tx1"/>
                          </a:solidFill>
                          <a:effectLst/>
                          <a:latin typeface="Arial" charset="0"/>
                        </a:rPr>
                        <a:t>$12M spent of an estimated $36M effort</a:t>
                      </a:r>
                    </a:p>
                  </a:txBody>
                  <a:tcPr marL="91437" marR="9143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200" b="1" i="0" u="none" strike="noStrike" cap="none" normalizeH="0" baseline="0" dirty="0">
                          <a:ln>
                            <a:noFill/>
                          </a:ln>
                          <a:solidFill>
                            <a:schemeClr val="tx1"/>
                          </a:solidFill>
                          <a:effectLst/>
                          <a:latin typeface="Arial" charset="0"/>
                        </a:rPr>
                        <a:t>$24M Total:  $3M FY08     $8M FY09   $10M FY10   $3M FY11</a:t>
                      </a:r>
                    </a:p>
                  </a:txBody>
                  <a:tcPr marL="91437" marR="91437"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560169">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200" b="1" i="0" u="none" strike="noStrike" cap="none" normalizeH="0" baseline="0" dirty="0">
                          <a:ln>
                            <a:noFill/>
                          </a:ln>
                          <a:solidFill>
                            <a:schemeClr val="tx1"/>
                          </a:solidFill>
                          <a:effectLst/>
                          <a:latin typeface="Arial" charset="0"/>
                        </a:rPr>
                        <a:t>Reduce sensor resolutions by 50%</a:t>
                      </a:r>
                    </a:p>
                  </a:txBody>
                  <a:tcPr marL="91437" marR="91437"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200" b="1" i="0" u="none" strike="noStrike" cap="none" normalizeH="0" baseline="0" dirty="0">
                          <a:ln>
                            <a:noFill/>
                          </a:ln>
                          <a:solidFill>
                            <a:schemeClr val="tx1"/>
                          </a:solidFill>
                          <a:effectLst/>
                          <a:latin typeface="Arial" charset="0"/>
                        </a:rPr>
                        <a:t>Med impact in FY10-11 and High impact in FY12-21:  Inability to …</a:t>
                      </a:r>
                    </a:p>
                  </a:txBody>
                  <a:tcPr marL="91437" marR="9143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200" b="1" i="0" u="none" strike="noStrike" cap="none" normalizeH="0" baseline="0" dirty="0">
                          <a:ln>
                            <a:noFill/>
                          </a:ln>
                          <a:solidFill>
                            <a:schemeClr val="tx1"/>
                          </a:solidFill>
                          <a:effectLst/>
                          <a:latin typeface="Arial" charset="0"/>
                        </a:rPr>
                        <a:t>Changes critical path to xxxx; reduces schedule risk by four months</a:t>
                      </a:r>
                    </a:p>
                  </a:txBody>
                  <a:tcPr marL="91437" marR="9143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200" b="1" i="0" u="none" strike="noStrike" cap="none" normalizeH="0" baseline="0" dirty="0">
                          <a:ln>
                            <a:noFill/>
                          </a:ln>
                          <a:solidFill>
                            <a:schemeClr val="tx1"/>
                          </a:solidFill>
                          <a:effectLst/>
                          <a:latin typeface="Arial" charset="0"/>
                        </a:rPr>
                        <a:t>$3M spent in risk reduction; total effort estimated at $87M</a:t>
                      </a:r>
                    </a:p>
                  </a:txBody>
                  <a:tcPr marL="91437" marR="9143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200" b="1" i="0" u="none" strike="noStrike" cap="none" normalizeH="0" baseline="0" dirty="0">
                          <a:ln>
                            <a:noFill/>
                          </a:ln>
                          <a:solidFill>
                            <a:schemeClr val="tx1"/>
                          </a:solidFill>
                          <a:effectLst/>
                          <a:latin typeface="Arial" charset="0"/>
                        </a:rPr>
                        <a:t>$84M Total:  $2M FY08     $7M FY09    $15M FY10 $23M FY11 $28M FY12   $9M FY13</a:t>
                      </a:r>
                    </a:p>
                  </a:txBody>
                  <a:tcPr marL="91437" marR="91437"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95240">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200" b="1" i="0" u="none" strike="noStrike" cap="none" normalizeH="0" baseline="0" dirty="0">
                          <a:ln>
                            <a:noFill/>
                          </a:ln>
                          <a:solidFill>
                            <a:schemeClr val="tx1"/>
                          </a:solidFill>
                          <a:effectLst/>
                          <a:latin typeface="Arial" charset="0"/>
                        </a:rPr>
                        <a:t>Etc.</a:t>
                      </a:r>
                    </a:p>
                  </a:txBody>
                  <a:tcPr marL="91437" marR="91437"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endParaRPr kumimoji="0" lang="en-US" sz="1200" b="1" i="0" u="none" strike="noStrike" cap="none" normalizeH="0" baseline="0" dirty="0">
                        <a:ln>
                          <a:noFill/>
                        </a:ln>
                        <a:solidFill>
                          <a:schemeClr val="tx1"/>
                        </a:solidFill>
                        <a:effectLst/>
                        <a:latin typeface="Arial" charset="0"/>
                      </a:endParaRPr>
                    </a:p>
                  </a:txBody>
                  <a:tcPr marL="91437" marR="9143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endParaRPr kumimoji="0" lang="en-US" sz="1200" b="1" i="0" u="none" strike="noStrike" cap="none" normalizeH="0" baseline="0" dirty="0">
                        <a:ln>
                          <a:noFill/>
                        </a:ln>
                        <a:solidFill>
                          <a:schemeClr val="tx1"/>
                        </a:solidFill>
                        <a:effectLst/>
                        <a:latin typeface="Arial" charset="0"/>
                      </a:endParaRPr>
                    </a:p>
                  </a:txBody>
                  <a:tcPr marL="91437" marR="9143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endParaRPr kumimoji="0" lang="en-US" sz="1200" b="1" i="0" u="none" strike="noStrike" cap="none" normalizeH="0" baseline="0" dirty="0">
                        <a:ln>
                          <a:noFill/>
                        </a:ln>
                        <a:solidFill>
                          <a:schemeClr val="tx1"/>
                        </a:solidFill>
                        <a:effectLst/>
                        <a:latin typeface="Arial" charset="0"/>
                      </a:endParaRPr>
                    </a:p>
                  </a:txBody>
                  <a:tcPr marL="91437" marR="9143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endParaRPr kumimoji="0" lang="en-US" sz="1200" b="1" i="0" u="none" strike="noStrike" cap="none" normalizeH="0" baseline="0" dirty="0">
                        <a:ln>
                          <a:noFill/>
                        </a:ln>
                        <a:solidFill>
                          <a:schemeClr val="tx1"/>
                        </a:solidFill>
                        <a:effectLst/>
                        <a:latin typeface="Arial" charset="0"/>
                      </a:endParaRPr>
                    </a:p>
                  </a:txBody>
                  <a:tcPr marL="91437" marR="91437"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67608">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endParaRPr kumimoji="0" lang="en-US" sz="1200" b="1" i="0" u="none" strike="noStrike" cap="none" normalizeH="0" baseline="0" dirty="0">
                        <a:ln>
                          <a:noFill/>
                        </a:ln>
                        <a:solidFill>
                          <a:schemeClr val="tx1"/>
                        </a:solidFill>
                        <a:effectLst/>
                        <a:latin typeface="Arial" charset="0"/>
                      </a:endParaRPr>
                    </a:p>
                  </a:txBody>
                  <a:tcPr marL="91437" marR="91437"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r>
                        <a:rPr kumimoji="0" lang="en-US" sz="1400" b="1" i="0" u="none" strike="noStrike" cap="none" normalizeH="0" baseline="0" dirty="0">
                          <a:ln>
                            <a:noFill/>
                          </a:ln>
                          <a:solidFill>
                            <a:srgbClr val="FF0000"/>
                          </a:solidFill>
                          <a:effectLst/>
                          <a:latin typeface="Arial" charset="0"/>
                        </a:rPr>
                        <a:t>* What would program descope to address a FUNDING CUT</a:t>
                      </a:r>
                    </a:p>
                  </a:txBody>
                  <a:tcPr marL="91437" marR="9143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endParaRPr kumimoji="0" lang="en-US" sz="1200" b="1" i="0" u="none" strike="noStrike" cap="none" normalizeH="0" baseline="0" dirty="0">
                        <a:ln>
                          <a:noFill/>
                        </a:ln>
                        <a:solidFill>
                          <a:srgbClr val="FF0000"/>
                        </a:solidFill>
                        <a:effectLst/>
                        <a:latin typeface="Arial" charset="0"/>
                      </a:endParaRPr>
                    </a:p>
                  </a:txBody>
                  <a:tcPr marL="91437" marR="9143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endParaRPr kumimoji="0" lang="en-US" sz="1200" b="1" i="0" u="none" strike="noStrike" cap="none" normalizeH="0" baseline="0" dirty="0">
                        <a:ln>
                          <a:noFill/>
                        </a:ln>
                        <a:solidFill>
                          <a:schemeClr val="tx1"/>
                        </a:solidFill>
                        <a:effectLst/>
                        <a:latin typeface="Arial" charset="0"/>
                      </a:endParaRPr>
                    </a:p>
                  </a:txBody>
                  <a:tcPr marL="91437" marR="9143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5000"/>
                        </a:spcBef>
                        <a:spcAft>
                          <a:spcPct val="0"/>
                        </a:spcAft>
                        <a:buClr>
                          <a:srgbClr val="0C2D83"/>
                        </a:buClr>
                        <a:buSzPct val="80000"/>
                        <a:buFont typeface="Wingdings" pitchFamily="2" charset="2"/>
                        <a:buNone/>
                        <a:tabLst/>
                      </a:pPr>
                      <a:endParaRPr kumimoji="0" lang="en-US" sz="1200" b="1" i="0" u="none" strike="noStrike" cap="none" normalizeH="0" baseline="0" dirty="0">
                        <a:ln>
                          <a:noFill/>
                        </a:ln>
                        <a:solidFill>
                          <a:schemeClr val="tx1"/>
                        </a:solidFill>
                        <a:effectLst/>
                        <a:latin typeface="Arial" charset="0"/>
                      </a:endParaRPr>
                    </a:p>
                  </a:txBody>
                  <a:tcPr marL="91437" marR="91437"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9" name="AutoShape 92"/>
          <p:cNvSpPr>
            <a:spLocks noChangeArrowheads="1"/>
          </p:cNvSpPr>
          <p:nvPr/>
        </p:nvSpPr>
        <p:spPr bwMode="auto">
          <a:xfrm>
            <a:off x="1292225" y="4721225"/>
            <a:ext cx="3563938" cy="839788"/>
          </a:xfrm>
          <a:prstGeom prst="wedgeRoundRectCallout">
            <a:avLst>
              <a:gd name="adj1" fmla="val -24935"/>
              <a:gd name="adj2" fmla="val -48653"/>
              <a:gd name="adj3" fmla="val 16667"/>
            </a:avLst>
          </a:prstGeom>
          <a:solidFill>
            <a:srgbClr val="FFCC00"/>
          </a:solidFill>
          <a:ln w="12700">
            <a:solidFill>
              <a:schemeClr val="tx1"/>
            </a:solidFill>
            <a:miter lim="800000"/>
            <a:headEnd/>
            <a:tailEnd/>
          </a:ln>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400"/>
              <a:t>Include bumper sticker on slide stating whether the de-scoping options are recommended or not.</a:t>
            </a:r>
          </a:p>
        </p:txBody>
      </p:sp>
      <p:sp>
        <p:nvSpPr>
          <p:cNvPr id="10" name="AutoShape 92"/>
          <p:cNvSpPr>
            <a:spLocks noChangeArrowheads="1"/>
          </p:cNvSpPr>
          <p:nvPr/>
        </p:nvSpPr>
        <p:spPr bwMode="auto">
          <a:xfrm>
            <a:off x="4262438" y="5237163"/>
            <a:ext cx="4752975" cy="1239837"/>
          </a:xfrm>
          <a:prstGeom prst="wedgeRoundRectCallout">
            <a:avLst>
              <a:gd name="adj1" fmla="val -24935"/>
              <a:gd name="adj2" fmla="val -48653"/>
              <a:gd name="adj3" fmla="val 16667"/>
            </a:avLst>
          </a:prstGeom>
          <a:solidFill>
            <a:srgbClr val="FFCC00"/>
          </a:solidFill>
          <a:ln w="12700">
            <a:solidFill>
              <a:schemeClr val="tx1"/>
            </a:solidFill>
            <a:miter lim="800000"/>
            <a:headEnd/>
            <a:tailEnd/>
          </a:ln>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400"/>
              <a:t>In consultation with the MAJCOM, provide three or four achievable requirements de-scoping options based on User inputs.  For each of these options, capture impacts to program’s ability to execute and overall savings to PEO and/or Air Force TOA.</a:t>
            </a:r>
          </a:p>
        </p:txBody>
      </p:sp>
    </p:spTree>
    <p:extLst>
      <p:ext uri="{BB962C8B-B14F-4D97-AF65-F5344CB8AC3E}">
        <p14:creationId xmlns:p14="http://schemas.microsoft.com/office/powerpoint/2010/main" val="1057597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p:txBody>
          <a:bodyPr/>
          <a:lstStyle/>
          <a:p>
            <a:r>
              <a:rPr lang="en-US" altLang="en-US" dirty="0"/>
              <a:t>Recommendations</a:t>
            </a:r>
            <a:endParaRPr lang="en-US" altLang="en-US" sz="1800" dirty="0"/>
          </a:p>
        </p:txBody>
      </p:sp>
      <p:sp>
        <p:nvSpPr>
          <p:cNvPr id="2" name="Content Placeholder 1"/>
          <p:cNvSpPr>
            <a:spLocks noGrp="1"/>
          </p:cNvSpPr>
          <p:nvPr>
            <p:ph idx="1"/>
          </p:nvPr>
        </p:nvSpPr>
        <p:spPr/>
        <p:txBody>
          <a:bodyPr/>
          <a:lstStyle/>
          <a:p>
            <a:r>
              <a:rPr lang="en-US" dirty="0"/>
              <a:t>Recommend way ahead for SAE</a:t>
            </a:r>
          </a:p>
          <a:p>
            <a:r>
              <a:rPr lang="en-US" dirty="0"/>
              <a:t>Discuss requirement issues. Examples might be:</a:t>
            </a:r>
          </a:p>
          <a:p>
            <a:pPr lvl="1"/>
            <a:r>
              <a:rPr lang="en-US" dirty="0"/>
              <a:t>Request to reduce Requirements for Cost</a:t>
            </a:r>
          </a:p>
          <a:p>
            <a:pPr lvl="1"/>
            <a:r>
              <a:rPr lang="en-US" dirty="0"/>
              <a:t>Request to reduce Requirements for Schedule</a:t>
            </a:r>
          </a:p>
          <a:p>
            <a:pPr lvl="1"/>
            <a:r>
              <a:rPr lang="en-US" dirty="0"/>
              <a:t>Technical transition issues to meet requirement affecting cost and schedule</a:t>
            </a:r>
          </a:p>
          <a:p>
            <a:pPr lvl="1"/>
            <a:r>
              <a:rPr lang="en-US" dirty="0"/>
              <a:t>New unfunded requirements/refinements</a:t>
            </a:r>
          </a:p>
          <a:p>
            <a:r>
              <a:rPr lang="en-US" dirty="0"/>
              <a:t>Be clear about what help you request and from whom</a:t>
            </a:r>
          </a:p>
          <a:p>
            <a:endParaRPr lang="en-US" dirty="0"/>
          </a:p>
        </p:txBody>
      </p:sp>
      <p:sp>
        <p:nvSpPr>
          <p:cNvPr id="1741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spcBef>
                <a:spcPct val="0"/>
              </a:spcBef>
              <a:buClrTx/>
              <a:buSzTx/>
              <a:buFontTx/>
              <a:buNone/>
            </a:pPr>
            <a:fld id="{0AA2E8EF-9BA5-4D85-B079-8EAAAB4A99A1}" type="slidenum">
              <a:rPr lang="en-US" altLang="en-US" sz="1000" b="0" smtClean="0">
                <a:solidFill>
                  <a:srgbClr val="7F7F7F"/>
                </a:solidFill>
              </a:rPr>
              <a:pPr>
                <a:spcBef>
                  <a:spcPct val="0"/>
                </a:spcBef>
                <a:buClrTx/>
                <a:buSzTx/>
                <a:buFontTx/>
                <a:buNone/>
              </a:pPr>
              <a:t>8</a:t>
            </a:fld>
            <a:endParaRPr lang="en-US" altLang="en-US" sz="1000" b="0">
              <a:solidFill>
                <a:schemeClr val="bg2"/>
              </a:solidFill>
            </a:endParaRPr>
          </a:p>
        </p:txBody>
      </p:sp>
    </p:spTree>
    <p:extLst>
      <p:ext uri="{BB962C8B-B14F-4D97-AF65-F5344CB8AC3E}">
        <p14:creationId xmlns:p14="http://schemas.microsoft.com/office/powerpoint/2010/main" val="848454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spcBef>
                <a:spcPct val="0"/>
              </a:spcBef>
              <a:buClrTx/>
              <a:buSzTx/>
              <a:buFontTx/>
              <a:buNone/>
            </a:pPr>
            <a:fld id="{0AA2E8EF-9BA5-4D85-B079-8EAAAB4A99A1}" type="slidenum">
              <a:rPr lang="en-US" altLang="en-US" sz="1000" b="0" smtClean="0">
                <a:solidFill>
                  <a:srgbClr val="7F7F7F"/>
                </a:solidFill>
              </a:rPr>
              <a:pPr>
                <a:spcBef>
                  <a:spcPct val="0"/>
                </a:spcBef>
                <a:buClrTx/>
                <a:buSzTx/>
                <a:buFontTx/>
                <a:buNone/>
              </a:pPr>
              <a:t>9</a:t>
            </a:fld>
            <a:endParaRPr lang="en-US" altLang="en-US" sz="1000" b="0">
              <a:solidFill>
                <a:schemeClr val="bg2"/>
              </a:solidFill>
            </a:endParaRPr>
          </a:p>
        </p:txBody>
      </p:sp>
      <p:sp>
        <p:nvSpPr>
          <p:cNvPr id="17411" name="Rectangle 2"/>
          <p:cNvSpPr>
            <a:spLocks noGrp="1" noChangeArrowheads="1"/>
          </p:cNvSpPr>
          <p:nvPr>
            <p:ph type="title"/>
          </p:nvPr>
        </p:nvSpPr>
        <p:spPr/>
        <p:txBody>
          <a:bodyPr/>
          <a:lstStyle/>
          <a:p>
            <a:r>
              <a:rPr lang="en-US" altLang="en-US" dirty="0"/>
              <a:t>Other Slides as Appropriate</a:t>
            </a:r>
            <a:endParaRPr lang="en-US" altLang="en-US" sz="1800" dirty="0"/>
          </a:p>
        </p:txBody>
      </p:sp>
    </p:spTree>
    <p:extLst>
      <p:ext uri="{BB962C8B-B14F-4D97-AF65-F5344CB8AC3E}">
        <p14:creationId xmlns:p14="http://schemas.microsoft.com/office/powerpoint/2010/main" val="1352523437"/>
      </p:ext>
    </p:extLst>
  </p:cSld>
  <p:clrMapOvr>
    <a:masterClrMapping/>
  </p:clrMapOvr>
</p:sld>
</file>

<file path=ppt/theme/theme1.xml><?xml version="1.0" encoding="utf-8"?>
<a:theme xmlns:a="http://schemas.openxmlformats.org/drawingml/2006/main" name="USAF(Unclas)">
  <a:themeElements>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USAF(Uncla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lnDef>
  </a:objectDefaults>
  <a:extraClrSchemeLst>
    <a:extraClrScheme>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SAF(Uncla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SAF(Uncla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SAF(Uncla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SAF(Uncla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SAF(Uncla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SAF(Uncla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LongProperties xmlns="http://schemas.microsoft.com/office/2006/metadata/longProperti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ABE5E7AEA023A46A72EF91FFB2B81E1" ma:contentTypeVersion="4" ma:contentTypeDescription="Create a new document." ma:contentTypeScope="" ma:versionID="ec8140c2375dfb287916b1a3b024570f">
  <xsd:schema xmlns:xsd="http://www.w3.org/2001/XMLSchema" xmlns:xs="http://www.w3.org/2001/XMLSchema" xmlns:p="http://schemas.microsoft.com/office/2006/metadata/properties" xmlns:ns2="fb953b10-ad5f-4550-85a7-0708ee116e50" targetNamespace="http://schemas.microsoft.com/office/2006/metadata/properties" ma:root="true" ma:fieldsID="8ba934ef5e783979dbbc3f5abd259bfe" ns2:_="">
    <xsd:import namespace="fb953b10-ad5f-4550-85a7-0708ee116e50"/>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953b10-ad5f-4550-85a7-0708ee116e5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2B76427-5C8E-433F-BDD4-18B3134AE9E8}">
  <ds:schemaRefs>
    <ds:schemaRef ds:uri="http://schemas.microsoft.com/office/2006/metadata/longProperties"/>
  </ds:schemaRefs>
</ds:datastoreItem>
</file>

<file path=customXml/itemProps2.xml><?xml version="1.0" encoding="utf-8"?>
<ds:datastoreItem xmlns:ds="http://schemas.openxmlformats.org/officeDocument/2006/customXml" ds:itemID="{25CAF97F-FF64-4D27-993B-807F8FDA3DB7}">
  <ds:schemaRefs>
    <ds:schemaRef ds:uri="http://schemas.microsoft.com/office/infopath/2007/PartnerControls"/>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http://schemas.microsoft.com/office/2006/documentManagement/types"/>
    <ds:schemaRef ds:uri="http://www.w3.org/XML/1998/namespace"/>
    <ds:schemaRef ds:uri="http://purl.org/dc/dcmitype/"/>
  </ds:schemaRefs>
</ds:datastoreItem>
</file>

<file path=customXml/itemProps3.xml><?xml version="1.0" encoding="utf-8"?>
<ds:datastoreItem xmlns:ds="http://schemas.openxmlformats.org/officeDocument/2006/customXml" ds:itemID="{48C4EADA-22C5-4585-9CFF-F8F82A77FD8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b953b10-ad5f-4550-85a7-0708ee116e5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CB735D54-B6C0-472A-9FF7-E9037BE8ABA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C:\Program Files\Microsoft Office\Templates\Presentation Designs\USAF(Unclas).pot</Template>
  <TotalTime>6460</TotalTime>
  <Words>1078</Words>
  <Application>Microsoft Office PowerPoint</Application>
  <PresentationFormat>On-screen Show (4:3)</PresentationFormat>
  <Paragraphs>207</Paragraphs>
  <Slides>12</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9" baseType="lpstr">
      <vt:lpstr>Arial</vt:lpstr>
      <vt:lpstr>Calibri</vt:lpstr>
      <vt:lpstr>Century Schoolbook</vt:lpstr>
      <vt:lpstr>Times New Roman</vt:lpstr>
      <vt:lpstr>Wingdings</vt:lpstr>
      <vt:lpstr>USAF(Unclas)</vt:lpstr>
      <vt:lpstr>Worksheet</vt:lpstr>
      <vt:lpstr>PowerPoint Presentation</vt:lpstr>
      <vt:lpstr>Why We Are Here Today</vt:lpstr>
      <vt:lpstr>Program Description/Overview</vt:lpstr>
      <vt:lpstr>Potential New Requirements; New and Evolving Threat Analysis</vt:lpstr>
      <vt:lpstr>Requirements Changes (+/-) since last CSB</vt:lpstr>
      <vt:lpstr>Configuration Update</vt:lpstr>
      <vt:lpstr>Potential De-scoping Options</vt:lpstr>
      <vt:lpstr>Recommendations</vt:lpstr>
      <vt:lpstr>Other Slides as Appropriate</vt:lpstr>
      <vt:lpstr>Identify How New / Reduced Requirements Affect Schedule</vt:lpstr>
      <vt:lpstr>Spruill Chart</vt:lpstr>
      <vt:lpstr>Identify How Requirements Changes Affect Affordability </vt:lpstr>
    </vt:vector>
  </TitlesOfParts>
  <Company>HQ USAF/______, Pentagon, DC 20330</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KOHAKE, LAURA E Lt Col USAF HAF AF/DS</dc:creator>
  <cp:lastModifiedBy>Farley, Allen</cp:lastModifiedBy>
  <cp:revision>208</cp:revision>
  <cp:lastPrinted>2001-11-16T21:52:41Z</cp:lastPrinted>
  <dcterms:created xsi:type="dcterms:W3CDTF">2000-04-26T18:38:01Z</dcterms:created>
  <dcterms:modified xsi:type="dcterms:W3CDTF">2022-12-14T13:23:59Z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display_urn:schemas-microsoft-com:office:office#Editor">
    <vt:lpwstr>BOLAND, PAUL S CTR US Air Force HAF SAF/AAIE</vt:lpwstr>
  </property>
  <property fmtid="{D5CDD505-2E9C-101B-9397-08002B2CF9AE}" pid="4" name="display_urn:schemas-microsoft-com:office:office#Author">
    <vt:lpwstr>BOLAND, PAUL S CTR US Air Force HAF SAF/AAIE</vt:lpwstr>
  </property>
  <property fmtid="{D5CDD505-2E9C-101B-9397-08002B2CF9AE}" pid="5" name="ContentTypeId">
    <vt:lpwstr>0x010100EABE5E7AEA023A46A72EF91FFB2B81E1</vt:lpwstr>
  </property>
  <property fmtid="{D5CDD505-2E9C-101B-9397-08002B2CF9AE}" pid="6" name="Order">
    <vt:r8>13300</vt:r8>
  </property>
  <property fmtid="{D5CDD505-2E9C-101B-9397-08002B2CF9AE}" pid="7" name="IconOverlay">
    <vt:lpwstr/>
  </property>
</Properties>
</file>