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4"/>
  </p:sldMasterIdLst>
  <p:notesMasterIdLst>
    <p:notesMasterId r:id="rId18"/>
  </p:notesMasterIdLst>
  <p:handoutMasterIdLst>
    <p:handoutMasterId r:id="rId19"/>
  </p:handoutMasterIdLst>
  <p:sldIdLst>
    <p:sldId id="574" r:id="rId5"/>
    <p:sldId id="456" r:id="rId6"/>
    <p:sldId id="544" r:id="rId7"/>
    <p:sldId id="627" r:id="rId8"/>
    <p:sldId id="628" r:id="rId9"/>
    <p:sldId id="666" r:id="rId10"/>
    <p:sldId id="696" r:id="rId11"/>
    <p:sldId id="697" r:id="rId12"/>
    <p:sldId id="614" r:id="rId13"/>
    <p:sldId id="699" r:id="rId14"/>
    <p:sldId id="705" r:id="rId15"/>
    <p:sldId id="694" r:id="rId16"/>
    <p:sldId id="703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6">
          <p15:clr>
            <a:srgbClr val="A4A3A4"/>
          </p15:clr>
        </p15:guide>
        <p15:guide id="2" pos="8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9BC2E6"/>
    <a:srgbClr val="008000"/>
    <a:srgbClr val="FF0000"/>
    <a:srgbClr val="151C77"/>
    <a:srgbClr val="DDDDDD"/>
    <a:srgbClr val="003399"/>
    <a:srgbClr val="333399"/>
    <a:srgbClr val="FFFFE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5796" autoAdjust="0"/>
  </p:normalViewPr>
  <p:slideViewPr>
    <p:cSldViewPr snapToGrid="0">
      <p:cViewPr varScale="1">
        <p:scale>
          <a:sx n="111" d="100"/>
          <a:sy n="111" d="100"/>
        </p:scale>
        <p:origin x="996" y="114"/>
      </p:cViewPr>
      <p:guideLst>
        <p:guide orient="horz" pos="1046"/>
        <p:guide pos="8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94"/>
    </p:cViewPr>
  </p:sorterViewPr>
  <p:notesViewPr>
    <p:cSldViewPr snapToGrid="0">
      <p:cViewPr>
        <p:scale>
          <a:sx n="100" d="100"/>
          <a:sy n="100" d="100"/>
        </p:scale>
        <p:origin x="-192" y="186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F9DF52C-D97A-4D3B-9899-16F5CF0F8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22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416429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fld id="{4DDDBD0D-65DF-4465-85F1-53902719B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92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542FB-A523-41E6-92DB-AD04408B4A36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636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DDBD0D-65DF-4465-85F1-53902719B8D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1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i="1" smtClean="0">
                <a:latin typeface="Century Schoolbook" pitchFamily="18" charset="0"/>
              </a:rPr>
              <a:t>I n t e g r </a:t>
            </a:r>
            <a:r>
              <a:rPr lang="en-US" sz="2000" i="1" err="1" smtClean="0">
                <a:latin typeface="Century Schoolbook" pitchFamily="18" charset="0"/>
              </a:rPr>
              <a:t>i</a:t>
            </a:r>
            <a:r>
              <a:rPr lang="en-US" sz="2000" i="1" smtClean="0">
                <a:latin typeface="Century Schoolbook" pitchFamily="18" charset="0"/>
              </a:rPr>
              <a:t> t y  -  S e r v </a:t>
            </a:r>
            <a:r>
              <a:rPr lang="en-US" sz="2000" i="1" err="1" smtClean="0">
                <a:latin typeface="Century Schoolbook" pitchFamily="18" charset="0"/>
              </a:rPr>
              <a:t>i</a:t>
            </a:r>
            <a:r>
              <a:rPr lang="en-US" sz="2000" i="1" smtClean="0">
                <a:latin typeface="Century Schoolbook" pitchFamily="18" charset="0"/>
              </a:rPr>
              <a:t> c e  -  E x c e l </a:t>
            </a:r>
            <a:r>
              <a:rPr lang="en-US" sz="2000" i="1" err="1" smtClean="0">
                <a:latin typeface="Century Schoolbook" pitchFamily="18" charset="0"/>
              </a:rPr>
              <a:t>l</a:t>
            </a:r>
            <a:r>
              <a:rPr lang="en-US" sz="2000" i="1" smtClean="0">
                <a:latin typeface="Century Schoolbook" pitchFamily="18" charset="0"/>
              </a:rPr>
              <a:t> e n c 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600" i="1" smtClean="0"/>
              <a:t>Headquarters U.S. Air Force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afsym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95750" y="3924300"/>
            <a:ext cx="4495800" cy="10477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467100" y="1962150"/>
            <a:ext cx="5143500" cy="1600200"/>
          </a:xfrm>
        </p:spPr>
        <p:txBody>
          <a:bodyPr/>
          <a:lstStyle>
            <a:lvl1pPr>
              <a:defRPr sz="36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3F151-DB8B-4AF5-B23E-992FDA972DAA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39D9E-23B2-4730-AAF8-E412ECAF744D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7F53B-DFDB-4CC8-BB5D-65E95C4E4EA0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DC262-AC58-44AC-9E13-4A3B0C7F61D7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76200"/>
            <a:ext cx="2084387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0" y="76200"/>
            <a:ext cx="6100763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1323-3AFF-4EB0-8251-4854035A1143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8577-3191-4777-986D-95DB5C0BCD9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7086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2750" y="1536700"/>
            <a:ext cx="8296275" cy="43243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706D7-C78B-4A4D-BEDE-D6DF37FDA822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16995-E30A-42FD-85D0-34D5A42AAD5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12750" y="76200"/>
            <a:ext cx="8337550" cy="5784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B2BEE-A63C-4D04-8292-A76CBABB3B4A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DD6F-BB0C-4756-972A-7CC6D0BFD26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B7B32-71E7-48CF-BD86-D79CA5579FDA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D25FF-CFC5-40E0-9ED8-98359DBCA2B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0F478-7F9D-46A2-BF19-A3FB41B12526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63771-D390-4CAB-A99F-5AC15AC9220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536700"/>
            <a:ext cx="407193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88" y="1536700"/>
            <a:ext cx="407193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F2B5E-6F0A-4DD3-94AF-18D542B9A5E5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E12DB-FBB7-4E83-BD05-A0464B55C78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4C880-530F-4028-9241-7C9065FA75B1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7B0BB-6398-4C6B-A977-08A72E58EF1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DF2B-6492-4704-A890-128F849DF62C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CF41D-C7FA-487D-A00A-BC81333D86C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EB3F5-CFF6-4B7F-A315-7ECC304A8109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5EEA-B5FA-4629-AEBE-8EE00DC6D9B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4DC6E-F96A-45DD-BEC7-86C5DBC4BF81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BCCD9-C6EA-4EF5-B099-8507587AB18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2016" y="2728912"/>
            <a:ext cx="7284477" cy="34452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2015" y="1571625"/>
            <a:ext cx="728447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FA63D-9433-4CEC-8BFF-301BC2DF551B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05FCB-CF5E-4089-B875-06DA775D9CE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1828800" y="322263"/>
            <a:ext cx="6427788" cy="808037"/>
          </a:xfrm>
        </p:spPr>
        <p:txBody>
          <a:bodyPr/>
          <a:lstStyle>
            <a:lvl4pPr marL="1371600" indent="-1371600"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800" b="1" i="1" dirty="0" smtClean="0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4pPr>
          </a:lstStyle>
          <a:p>
            <a:pPr lvl="3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536700"/>
            <a:ext cx="82962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B55403C-FFF8-4879-9E53-14AF5A777A48}" type="datetime1">
              <a:rPr lang="en-US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8275DCCC-D345-4925-8E27-CF7059E2CA6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Line 1031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1032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" name="Picture 1033" descr="afsymbo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034"/>
          <p:cNvSpPr>
            <a:spLocks noChangeArrowheads="1"/>
          </p:cNvSpPr>
          <p:nvPr userDrawn="1"/>
        </p:nvSpPr>
        <p:spPr bwMode="auto">
          <a:xfrm>
            <a:off x="1739900" y="6548438"/>
            <a:ext cx="576897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00" b="0"/>
              <a:t>Source Selection Information See FAR 2.101 &amp; 3.104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05989" y="1962150"/>
            <a:ext cx="7504611" cy="1600200"/>
          </a:xfrm>
        </p:spPr>
        <p:txBody>
          <a:bodyPr/>
          <a:lstStyle/>
          <a:p>
            <a:pPr algn="ctr"/>
            <a:r>
              <a:rPr lang="en-US" sz="2800" dirty="0" smtClean="0"/>
              <a:t>Solicitation </a:t>
            </a:r>
            <a:r>
              <a:rPr lang="en-US" sz="2800" dirty="0" err="1" smtClean="0"/>
              <a:t>Nr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Title: </a:t>
            </a:r>
            <a:endParaRPr 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9071" y="4056063"/>
            <a:ext cx="7357730" cy="2163762"/>
          </a:xfrm>
          <a:noFill/>
        </p:spPr>
        <p:txBody>
          <a:bodyPr lIns="85725" tIns="39688" rIns="85725" bIns="39688"/>
          <a:lstStyle/>
          <a:p>
            <a:endParaRPr lang="en-US" sz="1800" i="1" dirty="0" smtClean="0">
              <a:solidFill>
                <a:srgbClr val="333399"/>
              </a:solidFill>
            </a:endParaRPr>
          </a:p>
          <a:p>
            <a:endParaRPr lang="en-US" sz="1800" i="1" dirty="0">
              <a:solidFill>
                <a:srgbClr val="333399"/>
              </a:solidFill>
            </a:endParaRPr>
          </a:p>
          <a:p>
            <a:r>
              <a:rPr lang="en-US" sz="1800" i="1" dirty="0" smtClean="0">
                <a:solidFill>
                  <a:srgbClr val="333399"/>
                </a:solidFill>
              </a:rPr>
              <a:t>Name</a:t>
            </a:r>
            <a:endParaRPr lang="en-US" sz="1800" i="1" dirty="0" smtClean="0">
              <a:solidFill>
                <a:srgbClr val="333399"/>
              </a:solidFill>
            </a:endParaRPr>
          </a:p>
          <a:p>
            <a:r>
              <a:rPr lang="en-US" sz="1800" i="1" dirty="0" smtClean="0">
                <a:solidFill>
                  <a:srgbClr val="333399"/>
                </a:solidFill>
              </a:rPr>
              <a:t>Technical Evaluation Lead</a:t>
            </a:r>
          </a:p>
          <a:p>
            <a:r>
              <a:rPr lang="en-US" sz="1800" i="1" dirty="0" smtClean="0">
                <a:solidFill>
                  <a:srgbClr val="333399"/>
                </a:solidFill>
              </a:rPr>
              <a:t>Name</a:t>
            </a:r>
            <a:endParaRPr lang="en-US" sz="1800" i="1" dirty="0" smtClean="0">
              <a:solidFill>
                <a:srgbClr val="333399"/>
              </a:solidFill>
            </a:endParaRPr>
          </a:p>
          <a:p>
            <a:r>
              <a:rPr lang="en-US" sz="1800" i="1" dirty="0" smtClean="0">
                <a:solidFill>
                  <a:srgbClr val="333399"/>
                </a:solidFill>
              </a:rPr>
              <a:t>Contracting Officer</a:t>
            </a:r>
          </a:p>
          <a:p>
            <a:r>
              <a:rPr lang="en-US" sz="1800" i="1" dirty="0" smtClean="0">
                <a:solidFill>
                  <a:srgbClr val="333399"/>
                </a:solidFill>
              </a:rPr>
              <a:t> </a:t>
            </a:r>
            <a:endParaRPr lang="en-US" sz="1800" i="1" dirty="0">
              <a:solidFill>
                <a:srgbClr val="333399"/>
              </a:solidFill>
            </a:endParaRPr>
          </a:p>
          <a:p>
            <a:r>
              <a:rPr lang="en-US" sz="1800" i="1" dirty="0" smtClean="0">
                <a:solidFill>
                  <a:srgbClr val="333399"/>
                </a:solidFill>
              </a:rPr>
              <a:t> </a:t>
            </a:r>
          </a:p>
          <a:p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3093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Assessment of Offerors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Ratings in Comparison to Technical Score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10</a:t>
            </a:fld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4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017165125"/>
              </p:ext>
            </p:extLst>
          </p:nvPr>
        </p:nvGraphicFramePr>
        <p:xfrm>
          <a:off x="696690" y="2493449"/>
          <a:ext cx="7736110" cy="3521801"/>
        </p:xfrm>
        <a:graphic>
          <a:graphicData uri="http://schemas.openxmlformats.org/drawingml/2006/table">
            <a:tbl>
              <a:tblPr/>
              <a:tblGrid>
                <a:gridCol w="2301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7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Labor Category</a:t>
                      </a:r>
                    </a:p>
                  </a:txBody>
                  <a:tcPr marL="7181" marR="7181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Task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IGE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Historical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Apogee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Integral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Miracle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STI</a:t>
                      </a:r>
                    </a:p>
                  </a:txBody>
                  <a:tcPr marL="7181" marR="7181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Execution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$95.17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$81.16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$81.82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$128.54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$109.96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$85.10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$104.17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Coordinator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$86.30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$70.22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$89.99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$102.35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$72.16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$76.52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Lethal Fires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$80.91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$63.19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$61.89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$77.13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$102.63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$68.37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$65.58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Non-Lethal Fires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$70.04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$89.99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$102.35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$72.16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$69.85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$95.17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$57.75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$56.26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$75.42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$100.28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$68.37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$69.85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Logistics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$80.91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$57.83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$70.27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$86.87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$66.86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$65.58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Communications Senior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$58.43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$57.72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$77.13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$81.26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$69.89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$76.52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 Manager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$77.59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$64.73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$64.42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$69.42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$75.32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$64.59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Curriculum Senior Planner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$68.47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$61.84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$56.26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$72.85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$75.75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$66.86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Management Support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$47.28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$42.40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$65.13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$69.73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$66.86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$53.81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$68.47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$69.15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$85.70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$77.38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$64.59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$64.04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Training Manager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$68.47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$56.18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$55.13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$77.13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$72.49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$63.06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$60.48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71789" y="317898"/>
            <a:ext cx="5994840" cy="566738"/>
          </a:xfrm>
        </p:spPr>
        <p:txBody>
          <a:bodyPr/>
          <a:lstStyle/>
          <a:p>
            <a:r>
              <a:rPr lang="en-US" dirty="0" smtClean="0"/>
              <a:t>Labor Rates Comparison</a:t>
            </a:r>
            <a:br>
              <a:rPr lang="en-US" dirty="0" smtClean="0"/>
            </a:br>
            <a:r>
              <a:rPr lang="en-US" sz="2000" dirty="0" smtClean="0"/>
              <a:t>Base Year</a:t>
            </a:r>
            <a:endParaRPr lang="en-US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96690" y="1281304"/>
            <a:ext cx="7736110" cy="1212145"/>
          </a:xfrm>
        </p:spPr>
        <p:txBody>
          <a:bodyPr/>
          <a:lstStyle/>
          <a:p>
            <a:pPr marL="285750" lvl="0" indent="-285750">
              <a:buFont typeface="Wingdings" pitchFamily="2" charset="2"/>
              <a:buChar char="n"/>
            </a:pPr>
            <a:r>
              <a:rPr lang="en-US" sz="1800" dirty="0" smtClean="0">
                <a:solidFill>
                  <a:srgbClr val="000000"/>
                </a:solidFill>
              </a:rPr>
              <a:t>IGE developed using upper GS-equivalents, plus escalation </a:t>
            </a:r>
          </a:p>
          <a:p>
            <a:pPr marL="285750" lvl="0" indent="-285750">
              <a:buFont typeface="Wingdings" pitchFamily="2" charset="2"/>
              <a:buChar char="n"/>
            </a:pPr>
            <a:r>
              <a:rPr lang="en-US" sz="1800" dirty="0" smtClean="0">
                <a:solidFill>
                  <a:srgbClr val="000000"/>
                </a:solidFill>
              </a:rPr>
              <a:t>Historical is recently awarded OASIS Task Orders--FY16-18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</a:rPr>
              <a:t>Range .8% (task 4.1) - 11.4% (task 4.6)   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</a:rPr>
              <a:t>Average ~ from historical is 3.4%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	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4641" y="448763"/>
            <a:ext cx="2878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 LABOR RATE COMPARISON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Value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Value Analysis</a:t>
            </a:r>
          </a:p>
          <a:p>
            <a:pPr lvl="1"/>
            <a:r>
              <a:rPr lang="en-US" sz="1800" b="0" dirty="0" smtClean="0"/>
              <a:t>XX </a:t>
            </a:r>
            <a:r>
              <a:rPr lang="en-US" sz="1800" b="0" dirty="0"/>
              <a:t>submitted the lowest price and the </a:t>
            </a:r>
            <a:r>
              <a:rPr lang="en-US" sz="1800" b="0" dirty="0" smtClean="0"/>
              <a:t>second highest </a:t>
            </a:r>
            <a:r>
              <a:rPr lang="en-US" sz="1800" b="0" dirty="0"/>
              <a:t>rated technical </a:t>
            </a:r>
            <a:r>
              <a:rPr lang="en-US" sz="1800" b="0" dirty="0" smtClean="0"/>
              <a:t>proposal  </a:t>
            </a:r>
            <a:endParaRPr lang="en-US" sz="1800" b="0" dirty="0"/>
          </a:p>
          <a:p>
            <a:pPr lvl="1"/>
            <a:r>
              <a:rPr lang="en-US" sz="1800" b="0" dirty="0"/>
              <a:t>IAW the scoring methodology in the solicitation they had the lowest TOEP to WTES </a:t>
            </a:r>
            <a:r>
              <a:rPr lang="en-US" sz="1800" b="0" dirty="0" smtClean="0"/>
              <a:t>ratio indicating the best value technical solution</a:t>
            </a:r>
            <a:endParaRPr lang="en-US" sz="1800" b="0" dirty="0"/>
          </a:p>
          <a:p>
            <a:pPr lvl="1"/>
            <a:r>
              <a:rPr lang="en-US" sz="1800" b="0" dirty="0" smtClean="0"/>
              <a:t>XX </a:t>
            </a:r>
            <a:r>
              <a:rPr lang="en-US" sz="1800" b="0" dirty="0" smtClean="0"/>
              <a:t>proposal </a:t>
            </a:r>
            <a:r>
              <a:rPr lang="en-US" sz="1800" b="0" dirty="0"/>
              <a:t>was determined to be fair and </a:t>
            </a:r>
            <a:r>
              <a:rPr lang="en-US" sz="1800" b="0" dirty="0" smtClean="0"/>
              <a:t>reasonable</a:t>
            </a:r>
          </a:p>
          <a:p>
            <a:pPr lvl="1"/>
            <a:r>
              <a:rPr lang="en-US" sz="1800" b="0" dirty="0">
                <a:solidFill>
                  <a:srgbClr val="000000"/>
                </a:solidFill>
              </a:rPr>
              <a:t>The Government has satisfactory confidence that </a:t>
            </a:r>
            <a:r>
              <a:rPr lang="en-US" sz="1800" b="0" dirty="0" err="1" smtClean="0">
                <a:solidFill>
                  <a:srgbClr val="000000"/>
                </a:solidFill>
              </a:rPr>
              <a:t>XXwill</a:t>
            </a:r>
            <a:r>
              <a:rPr lang="en-US" sz="1800" b="0" dirty="0" smtClean="0">
                <a:solidFill>
                  <a:srgbClr val="000000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successfully fulfill the requirements of this </a:t>
            </a:r>
            <a:r>
              <a:rPr lang="en-US" sz="1800" b="0" dirty="0" smtClean="0">
                <a:solidFill>
                  <a:srgbClr val="000000"/>
                </a:solidFill>
              </a:rPr>
              <a:t>effort</a:t>
            </a:r>
          </a:p>
          <a:p>
            <a:pPr lvl="1"/>
            <a:r>
              <a:rPr lang="en-US" sz="1800" b="0" dirty="0" smtClean="0">
                <a:solidFill>
                  <a:srgbClr val="000000"/>
                </a:solidFill>
              </a:rPr>
              <a:t>Contractor Performance Assessment Reporting System (CPARS) rating is Exceptional  </a:t>
            </a:r>
            <a:endParaRPr lang="en-US" sz="1800" b="0" dirty="0">
              <a:solidFill>
                <a:srgbClr val="000000"/>
              </a:solidFill>
            </a:endParaRPr>
          </a:p>
          <a:p>
            <a:pPr lvl="1"/>
            <a:r>
              <a:rPr lang="en-US" sz="1800" b="0" dirty="0">
                <a:solidFill>
                  <a:srgbClr val="000000"/>
                </a:solidFill>
              </a:rPr>
              <a:t>Award decision must be based on selecting the best value to the Government after conducting a technical trade-off evaluation for price</a:t>
            </a:r>
          </a:p>
          <a:p>
            <a:pPr lvl="1"/>
            <a:endParaRPr lang="en-US" sz="1800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12</a:t>
            </a:fld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Recommendation</a:t>
            </a:r>
          </a:p>
          <a:p>
            <a:pPr lvl="1"/>
            <a:r>
              <a:rPr lang="en-US" sz="2000" b="0" dirty="0" smtClean="0"/>
              <a:t>Decision Authority (</a:t>
            </a:r>
            <a:r>
              <a:rPr lang="en-US" sz="2000" b="0" dirty="0" smtClean="0"/>
              <a:t>DA) </a:t>
            </a:r>
            <a:r>
              <a:rPr lang="en-US" sz="2000" b="0" dirty="0" smtClean="0"/>
              <a:t>Approval to award to the best valued offeror:  </a:t>
            </a:r>
            <a:r>
              <a:rPr lang="en-US" sz="2000" dirty="0" smtClean="0">
                <a:solidFill>
                  <a:srgbClr val="FF0000"/>
                </a:solidFill>
              </a:rPr>
              <a:t>OFFEROR NAME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b="0" dirty="0" smtClean="0"/>
              <a:t>Concur </a:t>
            </a:r>
            <a:r>
              <a:rPr lang="en-US" sz="2000" b="0" smtClean="0"/>
              <a:t>with </a:t>
            </a:r>
            <a:r>
              <a:rPr lang="en-US" sz="2000" b="0" smtClean="0"/>
              <a:t>DA Award </a:t>
            </a:r>
            <a:r>
              <a:rPr lang="en-US" sz="2000" b="0" dirty="0" smtClean="0"/>
              <a:t>Decision; Sign once clearance approval is complete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13</a:t>
            </a:fld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8FD2697-5569-4F85-B8A4-AC99845A93D6}" type="datetime1">
              <a:rPr lang="en-US" smtClean="0"/>
              <a:pPr/>
              <a:t>4/24/2019</a:t>
            </a:fld>
            <a:endParaRPr lang="en-US" smtClean="0"/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5FDABD-4376-4455-B44B-299DA857C700}" type="slidenum">
              <a:rPr lang="en-US" smtClean="0"/>
              <a:pPr/>
              <a:t>2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4100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423863" y="1536700"/>
            <a:ext cx="8101012" cy="4324350"/>
          </a:xfrm>
          <a:noFill/>
        </p:spPr>
        <p:txBody>
          <a:bodyPr/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b="0" dirty="0" smtClean="0">
                <a:solidFill>
                  <a:srgbClr val="FF0000"/>
                </a:solidFill>
              </a:rPr>
              <a:t>The information contained in this briefing is Source Selection Information.  It may not be disclosed to anyone not a member of the established source selection organization without the express approval of the Award Decision Authority (ADA) or the Contracting Officer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1992D08-8132-4EAB-A56C-7D4B0DFF3B64}" type="datetime1">
              <a:rPr lang="en-US" smtClean="0"/>
              <a:pPr/>
              <a:t>4/24/2019</a:t>
            </a:fld>
            <a:endParaRPr lang="en-US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5A3233-D554-4BC0-9E9E-22B9C92FA09E}" type="slidenum">
              <a:rPr lang="en-US" smtClean="0"/>
              <a:pPr/>
              <a:t>3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BLUF</a:t>
            </a:r>
            <a:r>
              <a:rPr lang="en-US" b="0" dirty="0"/>
              <a:t>:  Receive </a:t>
            </a:r>
            <a:r>
              <a:rPr lang="en-US" b="0" dirty="0" smtClean="0"/>
              <a:t>determination </a:t>
            </a:r>
            <a:r>
              <a:rPr lang="en-US" b="0" dirty="0" smtClean="0"/>
              <a:t>to award without </a:t>
            </a:r>
            <a:r>
              <a:rPr lang="en-US" b="0" dirty="0" smtClean="0">
                <a:solidFill>
                  <a:srgbClr val="FF0000"/>
                </a:solidFill>
              </a:rPr>
              <a:t>interchanges (or open interchanges)</a:t>
            </a:r>
            <a:endParaRPr lang="en-US" b="0" dirty="0">
              <a:solidFill>
                <a:srgbClr val="FF0000"/>
              </a:solidFill>
            </a:endParaRPr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Dependent on committee review, legal review and final PK clearance</a:t>
            </a:r>
          </a:p>
          <a:p>
            <a:pPr lvl="1"/>
            <a:r>
              <a:rPr lang="en-US" b="0" dirty="0" smtClean="0"/>
              <a:t>Some language may be altered following reviews</a:t>
            </a:r>
            <a:endParaRPr lang="en-US" b="0" dirty="0"/>
          </a:p>
          <a:p>
            <a:pPr lvl="1"/>
            <a:r>
              <a:rPr lang="en-US" b="0" dirty="0" smtClean="0"/>
              <a:t>Decision Document and Evaluation Report are still in draft, pending clearance and legal review</a:t>
            </a:r>
            <a:endParaRPr lang="en-US" b="0" dirty="0"/>
          </a:p>
          <a:p>
            <a:endParaRPr lang="en-US" b="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A4D2FB-B098-4AEA-894A-57D86E15C2C5}" type="datetime1">
              <a:rPr lang="en-US" smtClean="0"/>
              <a:pPr/>
              <a:t>4/24/2019</a:t>
            </a:fld>
            <a:endParaRPr lang="en-US" smtClean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78464B-C410-4DCF-9448-4698D2EF878E}" type="slidenum">
              <a:rPr lang="en-US" smtClean="0"/>
              <a:pPr/>
              <a:t>4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7172" name="Rectangle 2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Solicitation Number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228600" y="4170363"/>
            <a:ext cx="4129088" cy="19263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100303" tIns="50151" rIns="100303" bIns="50151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50000"/>
              <a:buFont typeface="Wingdings" pitchFamily="2" charset="2"/>
              <a:buNone/>
            </a:pPr>
            <a:r>
              <a:rPr lang="en-US" u="sng" dirty="0">
                <a:solidFill>
                  <a:srgbClr val="000066"/>
                </a:solidFill>
                <a:cs typeface="Times New Roman" pitchFamily="18" charset="0"/>
              </a:rPr>
              <a:t>Acquisition:</a:t>
            </a:r>
            <a:endParaRPr lang="en-US" sz="1600" dirty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1600" b="0" dirty="0"/>
              <a:t> </a:t>
            </a:r>
            <a:r>
              <a:rPr lang="en-US" sz="1600" b="0" dirty="0">
                <a:solidFill>
                  <a:srgbClr val="FF0000"/>
                </a:solidFill>
              </a:rPr>
              <a:t>Strategy: </a:t>
            </a:r>
            <a:r>
              <a:rPr lang="en-US" sz="1600" b="0" dirty="0" smtClean="0">
                <a:solidFill>
                  <a:srgbClr val="FF0000"/>
                </a:solidFill>
              </a:rPr>
              <a:t>Fair Opportunity (FAR Part 16)</a:t>
            </a:r>
            <a:endParaRPr lang="en-US" sz="1600" b="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1600" b="0" dirty="0">
                <a:solidFill>
                  <a:srgbClr val="FF0000"/>
                </a:solidFill>
              </a:rPr>
              <a:t> Contract Type: </a:t>
            </a:r>
            <a:endParaRPr lang="en-US" sz="1600" b="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Firm </a:t>
            </a:r>
            <a:r>
              <a:rPr lang="en-US" sz="1600" b="0" dirty="0">
                <a:solidFill>
                  <a:srgbClr val="FF0000"/>
                </a:solidFill>
              </a:rPr>
              <a:t>Fixed </a:t>
            </a:r>
            <a:r>
              <a:rPr lang="en-US" sz="1600" b="0" dirty="0" smtClean="0">
                <a:solidFill>
                  <a:srgbClr val="FF0000"/>
                </a:solidFill>
              </a:rPr>
              <a:t>Price, CPFF, FFP LOE (</a:t>
            </a:r>
            <a:r>
              <a:rPr lang="en-US" sz="1600" b="0" dirty="0" err="1" smtClean="0">
                <a:solidFill>
                  <a:srgbClr val="FF0000"/>
                </a:solidFill>
              </a:rPr>
              <a:t>etc</a:t>
            </a:r>
            <a:r>
              <a:rPr lang="en-US" sz="1600" b="0" dirty="0" smtClean="0">
                <a:solidFill>
                  <a:srgbClr val="FF0000"/>
                </a:solidFill>
              </a:rPr>
              <a:t>)</a:t>
            </a:r>
            <a:endParaRPr lang="en-US" sz="1600" b="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1600" b="0" dirty="0">
                <a:solidFill>
                  <a:srgbClr val="FF0000"/>
                </a:solidFill>
              </a:rPr>
              <a:t> Period of Performance: </a:t>
            </a:r>
            <a:r>
              <a:rPr lang="en-US" sz="1600" b="0" dirty="0" smtClean="0">
                <a:solidFill>
                  <a:srgbClr val="FF0000"/>
                </a:solidFill>
              </a:rPr>
              <a:t>x </a:t>
            </a:r>
            <a:r>
              <a:rPr lang="en-US" sz="1600" b="0" dirty="0">
                <a:solidFill>
                  <a:srgbClr val="FF0000"/>
                </a:solidFill>
              </a:rPr>
              <a:t>years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1600" b="0" dirty="0">
                <a:solidFill>
                  <a:srgbClr val="FF0000"/>
                </a:solidFill>
              </a:rPr>
              <a:t> </a:t>
            </a:r>
            <a:r>
              <a:rPr lang="en-US" sz="1600" b="0" dirty="0" smtClean="0">
                <a:solidFill>
                  <a:srgbClr val="FF0000"/>
                </a:solidFill>
              </a:rPr>
              <a:t>X-year </a:t>
            </a:r>
            <a:r>
              <a:rPr lang="en-US" sz="1600" b="0" dirty="0">
                <a:solidFill>
                  <a:srgbClr val="FF0000"/>
                </a:solidFill>
              </a:rPr>
              <a:t>Base with </a:t>
            </a:r>
            <a:r>
              <a:rPr lang="en-US" sz="1600" b="0" dirty="0" smtClean="0">
                <a:solidFill>
                  <a:srgbClr val="FF0000"/>
                </a:solidFill>
              </a:rPr>
              <a:t>x </a:t>
            </a:r>
            <a:r>
              <a:rPr lang="en-US" sz="1600" b="0" dirty="0" smtClean="0">
                <a:solidFill>
                  <a:srgbClr val="FF0000"/>
                </a:solidFill>
              </a:rPr>
              <a:t>1-year </a:t>
            </a:r>
            <a:r>
              <a:rPr lang="en-US" sz="1600" b="0" dirty="0">
                <a:solidFill>
                  <a:srgbClr val="FF0000"/>
                </a:solidFill>
              </a:rPr>
              <a:t>Options</a:t>
            </a:r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233363" y="4016375"/>
            <a:ext cx="861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4562475" y="1414463"/>
            <a:ext cx="0" cy="477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228600" y="1287463"/>
            <a:ext cx="4249738" cy="4090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lIns="100303" tIns="50151" rIns="100303" bIns="50151"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151C77"/>
              </a:buClr>
              <a:buSzPct val="65000"/>
              <a:buFont typeface="Wingdings" pitchFamily="2" charset="2"/>
              <a:buNone/>
            </a:pPr>
            <a:r>
              <a:rPr lang="en-US" u="sng" dirty="0">
                <a:solidFill>
                  <a:srgbClr val="000066"/>
                </a:solidFill>
                <a:cs typeface="Times New Roman" pitchFamily="18" charset="0"/>
              </a:rPr>
              <a:t>Background:</a:t>
            </a:r>
            <a:r>
              <a:rPr lang="en-US" sz="2000" dirty="0">
                <a:cs typeface="Times New Roman" pitchFamily="18" charset="0"/>
              </a:rPr>
              <a:t> </a:t>
            </a:r>
            <a:endParaRPr lang="en-US" sz="2000" dirty="0" smtClean="0">
              <a:cs typeface="Times New Roman" pitchFamily="18" charset="0"/>
            </a:endParaRPr>
          </a:p>
        </p:txBody>
      </p:sp>
      <p:sp>
        <p:nvSpPr>
          <p:cNvPr id="7178" name="Rectangle 12"/>
          <p:cNvSpPr>
            <a:spLocks noChangeArrowheads="1"/>
          </p:cNvSpPr>
          <p:nvPr/>
        </p:nvSpPr>
        <p:spPr bwMode="auto">
          <a:xfrm>
            <a:off x="4646613" y="1316037"/>
            <a:ext cx="4259262" cy="168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03" tIns="50151" rIns="100303" bIns="50151"/>
          <a:lstStyle/>
          <a:p>
            <a:pPr marL="114300" indent="-11430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None/>
            </a:pPr>
            <a:r>
              <a:rPr lang="en-US" u="sng" dirty="0" smtClean="0">
                <a:solidFill>
                  <a:srgbClr val="000066"/>
                </a:solidFill>
                <a:cs typeface="Times New Roman" pitchFamily="18" charset="0"/>
              </a:rPr>
              <a:t>Task Order </a:t>
            </a:r>
            <a:r>
              <a:rPr lang="en-US" u="sng" dirty="0">
                <a:solidFill>
                  <a:srgbClr val="000066"/>
                </a:solidFill>
                <a:cs typeface="Times New Roman" pitchFamily="18" charset="0"/>
              </a:rPr>
              <a:t>Selection:</a:t>
            </a:r>
            <a:r>
              <a:rPr lang="en-US" sz="2000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 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600" b="0" dirty="0">
                <a:solidFill>
                  <a:srgbClr val="FF0000"/>
                </a:solidFill>
              </a:rPr>
              <a:t>Basis of Award: </a:t>
            </a:r>
            <a:r>
              <a:rPr lang="en-US" sz="1600" b="0" dirty="0" smtClean="0">
                <a:solidFill>
                  <a:srgbClr val="FF0000"/>
                </a:solidFill>
              </a:rPr>
              <a:t>Trade-off – technical more important than price*</a:t>
            </a:r>
            <a:endParaRPr lang="en-US" sz="1600" b="0" i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 smtClean="0">
                <a:solidFill>
                  <a:srgbClr val="FF0000"/>
                </a:solidFill>
              </a:rPr>
              <a:t>      * with adequate comparative analysis/justification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x </a:t>
            </a:r>
            <a:r>
              <a:rPr lang="en-US" sz="1600" b="0" dirty="0" smtClean="0">
                <a:solidFill>
                  <a:srgbClr val="FF0000"/>
                </a:solidFill>
              </a:rPr>
              <a:t>Offerors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Performance </a:t>
            </a:r>
            <a:r>
              <a:rPr lang="en-US" sz="1600" b="0" dirty="0">
                <a:solidFill>
                  <a:srgbClr val="FF0000"/>
                </a:solidFill>
              </a:rPr>
              <a:t>Start Date: </a:t>
            </a:r>
            <a:r>
              <a:rPr lang="en-US" sz="1600" b="0" dirty="0" err="1" smtClean="0">
                <a:solidFill>
                  <a:srgbClr val="FF0000"/>
                </a:solidFill>
              </a:rPr>
              <a:t>dd</a:t>
            </a:r>
            <a:r>
              <a:rPr lang="en-US" sz="1600" b="0" dirty="0" smtClean="0">
                <a:solidFill>
                  <a:srgbClr val="FF0000"/>
                </a:solidFill>
              </a:rPr>
              <a:t> MM </a:t>
            </a:r>
            <a:r>
              <a:rPr lang="en-US" sz="1600" b="0" dirty="0" err="1" smtClean="0">
                <a:solidFill>
                  <a:srgbClr val="FF0000"/>
                </a:solidFill>
              </a:rPr>
              <a:t>yy</a:t>
            </a:r>
            <a:endParaRPr lang="en-US" sz="1600" b="0" dirty="0" smtClean="0">
              <a:solidFill>
                <a:srgbClr val="FF0000"/>
              </a:solidFill>
            </a:endParaRPr>
          </a:p>
          <a:p>
            <a:pPr marL="114300" indent="-114300">
              <a:spcBef>
                <a:spcPct val="90000"/>
              </a:spcBef>
              <a:buClr>
                <a:srgbClr val="151C77"/>
              </a:buClr>
              <a:buSzPct val="80000"/>
              <a:buFont typeface="Wingdings" pitchFamily="2" charset="2"/>
              <a:buNone/>
            </a:pPr>
            <a:endParaRPr lang="en-US" sz="2400" b="0" dirty="0">
              <a:cs typeface="Times New Roman" pitchFamily="18" charset="0"/>
            </a:endParaRPr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4570413" y="3925888"/>
            <a:ext cx="4397375" cy="235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03" tIns="50151" rIns="100303" bIns="50151"/>
          <a:lstStyle/>
          <a:p>
            <a:pPr marL="11430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None/>
            </a:pPr>
            <a:endParaRPr lang="en-US" sz="1400" b="0" dirty="0"/>
          </a:p>
          <a:p>
            <a:pPr marL="1143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u="sng" dirty="0" smtClean="0">
                <a:solidFill>
                  <a:srgbClr val="000066"/>
                </a:solidFill>
              </a:rPr>
              <a:t>Budget:</a:t>
            </a:r>
            <a:r>
              <a:rPr lang="en-US" b="0" dirty="0" smtClean="0"/>
              <a:t> </a:t>
            </a:r>
            <a:endParaRPr lang="en-US" b="0" dirty="0"/>
          </a:p>
          <a:p>
            <a:pPr marL="400050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Government Estimate: </a:t>
            </a:r>
            <a:r>
              <a:rPr lang="en-US" sz="1600" b="0" dirty="0" smtClean="0">
                <a:solidFill>
                  <a:srgbClr val="FF0000"/>
                </a:solidFill>
              </a:rPr>
              <a:t>$XXM</a:t>
            </a:r>
            <a:endParaRPr lang="en-US" sz="1600" b="0" dirty="0">
              <a:solidFill>
                <a:srgbClr val="FF0000"/>
              </a:solidFill>
            </a:endParaRPr>
          </a:p>
          <a:p>
            <a:pPr marL="400050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Fund </a:t>
            </a:r>
            <a:r>
              <a:rPr lang="en-US" sz="1600" b="0" dirty="0">
                <a:solidFill>
                  <a:srgbClr val="FF0000"/>
                </a:solidFill>
              </a:rPr>
              <a:t>Type:  3400</a:t>
            </a:r>
          </a:p>
          <a:p>
            <a:pPr marL="400050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1600" b="0" dirty="0" smtClean="0">
                <a:solidFill>
                  <a:srgbClr val="FF0000"/>
                </a:solidFill>
              </a:rPr>
              <a:t>Fund </a:t>
            </a:r>
            <a:r>
              <a:rPr lang="en-US" sz="1600" b="0" dirty="0">
                <a:solidFill>
                  <a:srgbClr val="FF0000"/>
                </a:solidFill>
              </a:rPr>
              <a:t>Source:  </a:t>
            </a:r>
          </a:p>
          <a:p>
            <a:pPr marL="1143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sz="1600" b="0" dirty="0"/>
          </a:p>
          <a:p>
            <a:pPr marL="1143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8856172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098A344-5252-43D3-86BA-D2832D552729}" type="datetime1">
              <a:rPr lang="en-US" smtClean="0"/>
              <a:pPr/>
              <a:t>4/24/2019</a:t>
            </a:fld>
            <a:endParaRPr lang="en-US" smtClean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0BCD97-46B2-43DD-8B40-2CDEBBF70D48}" type="slidenum">
              <a:rPr lang="en-US" smtClean="0"/>
              <a:pPr/>
              <a:t>5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anchor="ctr" anchorCtr="1"/>
          <a:lstStyle/>
          <a:p>
            <a:pPr algn="ctr">
              <a:buFont typeface="Wingdings" pitchFamily="2" charset="2"/>
              <a:buNone/>
            </a:pPr>
            <a:r>
              <a:rPr lang="en-US" sz="3600" i="1" smtClean="0">
                <a:solidFill>
                  <a:srgbClr val="151C77"/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42915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proposals from </a:t>
            </a:r>
            <a:r>
              <a:rPr lang="en-US" dirty="0" smtClean="0"/>
              <a:t>x </a:t>
            </a:r>
            <a:r>
              <a:rPr lang="en-US" dirty="0" smtClean="0"/>
              <a:t>offerors</a:t>
            </a:r>
          </a:p>
          <a:p>
            <a:r>
              <a:rPr lang="en-US" dirty="0"/>
              <a:t>IGE:  </a:t>
            </a:r>
            <a:r>
              <a:rPr lang="en-US" dirty="0" smtClean="0"/>
              <a:t>$XX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6</a:t>
            </a:fld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77265"/>
              </p:ext>
            </p:extLst>
          </p:nvPr>
        </p:nvGraphicFramePr>
        <p:xfrm>
          <a:off x="1512887" y="2570074"/>
          <a:ext cx="6096000" cy="3179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9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Prime Contractor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Proposed Total Overall Evaluated Price (TOEP)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7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Evaluation Results</a:t>
            </a:r>
            <a:br>
              <a:rPr lang="en-US" dirty="0"/>
            </a:br>
            <a:r>
              <a:rPr lang="en-US" dirty="0"/>
              <a:t>Factor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7</a:t>
            </a:fld>
            <a:endParaRPr lang="en-US">
              <a:solidFill>
                <a:schemeClr val="bg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98" y="2265877"/>
            <a:ext cx="8233120" cy="176824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6579" y="1833441"/>
            <a:ext cx="7565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FACTOR 1 – Management Plan and Staffing Approach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72928" y="4192438"/>
            <a:ext cx="2734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Insert similar table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8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Evaluation Results</a:t>
            </a:r>
            <a:br>
              <a:rPr lang="en-US" dirty="0" smtClean="0"/>
            </a:br>
            <a:r>
              <a:rPr lang="en-US" dirty="0" smtClean="0"/>
              <a:t>Factor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B7B32-71E7-48CF-BD86-D79CA5579FDA}" type="datetime1">
              <a:rPr lang="en-US" smtClean="0"/>
              <a:pPr>
                <a:defRPr/>
              </a:pPr>
              <a:t>4/24/2019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3D25FF-CFC5-40E0-9ED8-98359DBCA2B8}" type="slidenum">
              <a:rPr lang="en-US" smtClean="0"/>
              <a:pPr>
                <a:defRPr/>
              </a:pPr>
              <a:t>8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132498"/>
            <a:ext cx="7565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FACTOR 2 – Technical Approach and Mission Understanding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01830"/>
            <a:ext cx="7955970" cy="22008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90181" y="1675849"/>
            <a:ext cx="2734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Insert similar table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988300" y="6524625"/>
            <a:ext cx="11430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ADEA75-8AB3-4245-AF4F-7BF448D2CA42}" type="slidenum">
              <a:rPr lang="en-US" b="0" smtClean="0">
                <a:solidFill>
                  <a:srgbClr val="969696"/>
                </a:solidFill>
              </a:rPr>
              <a:pPr/>
              <a:t>9</a:t>
            </a:fld>
            <a:endParaRPr lang="en-US" b="0" smtClean="0">
              <a:solidFill>
                <a:schemeClr val="bg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3042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endParaRPr lang="en-US" sz="3600" b="0" dirty="0" smtClean="0"/>
          </a:p>
          <a:p>
            <a:pPr marL="0" indent="0" algn="ctr">
              <a:buNone/>
            </a:pPr>
            <a:r>
              <a:rPr lang="en-US" sz="4400" b="0" dirty="0" smtClean="0"/>
              <a:t>Price Evaluation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None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385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2E9363F09A7049ADEBC8AD0D1F919E" ma:contentTypeVersion="4" ma:contentTypeDescription="Create a new document." ma:contentTypeScope="" ma:versionID="1830b17b0718a692118d3dce8ad50769">
  <xsd:schema xmlns:xsd="http://www.w3.org/2001/XMLSchema" xmlns:xs="http://www.w3.org/2001/XMLSchema" xmlns:p="http://schemas.microsoft.com/office/2006/metadata/properties" xmlns:ns2="2b56e916-09f5-4e91-b1c7-b58216f528ff" targetNamespace="http://schemas.microsoft.com/office/2006/metadata/properties" ma:root="true" ma:fieldsID="108a85266a403170377fef970eab5b2a" ns2:_="">
    <xsd:import namespace="2b56e916-09f5-4e91-b1c7-b58216f528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6e916-09f5-4e91-b1c7-b58216f528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6E554E-68A3-4F9F-B5C8-392F3F92C195}"/>
</file>

<file path=customXml/itemProps2.xml><?xml version="1.0" encoding="utf-8"?>
<ds:datastoreItem xmlns:ds="http://schemas.openxmlformats.org/officeDocument/2006/customXml" ds:itemID="{8973B009-508C-48E9-A307-B2D199903470}"/>
</file>

<file path=customXml/itemProps3.xml><?xml version="1.0" encoding="utf-8"?>
<ds:datastoreItem xmlns:ds="http://schemas.openxmlformats.org/officeDocument/2006/customXml" ds:itemID="{EF21BADC-E2BA-414D-B6B1-35CEC98760BF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Designs\USAF(Unclas).pot</Template>
  <TotalTime>22435</TotalTime>
  <Words>634</Words>
  <Application>Microsoft Office PowerPoint</Application>
  <PresentationFormat>On-screen Show (4:3)</PresentationFormat>
  <Paragraphs>219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Schoolbook</vt:lpstr>
      <vt:lpstr>Times New Roman</vt:lpstr>
      <vt:lpstr>Wingdings</vt:lpstr>
      <vt:lpstr>USAF(Unclas)</vt:lpstr>
      <vt:lpstr>Solicitation Nr: Title: </vt:lpstr>
      <vt:lpstr>PowerPoint Presentation</vt:lpstr>
      <vt:lpstr>Purpose</vt:lpstr>
      <vt:lpstr>Overview Solicitation Number </vt:lpstr>
      <vt:lpstr>PowerPoint Presentation</vt:lpstr>
      <vt:lpstr>Proposals</vt:lpstr>
      <vt:lpstr>Technical Evaluation Results Factor 1</vt:lpstr>
      <vt:lpstr>Technical Evaluation Results Factor 2</vt:lpstr>
      <vt:lpstr>PowerPoint Presentation</vt:lpstr>
      <vt:lpstr>Integrated Assessment of Offerors</vt:lpstr>
      <vt:lpstr>Labor Rates Comparison Base Year</vt:lpstr>
      <vt:lpstr>Best Value Analysis</vt:lpstr>
      <vt:lpstr>Recommendation</vt:lpstr>
    </vt:vector>
  </TitlesOfParts>
  <Company>HQ USAF/______, Pentagon, DC 20330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Tackis, Susan E CIV USAF SAF/AQCP</dc:creator>
  <cp:lastModifiedBy>WALLS, KARIN E CIV USAF ACC ACC AMIC/PKS</cp:lastModifiedBy>
  <cp:revision>882</cp:revision>
  <cp:lastPrinted>2018-05-31T20:32:31Z</cp:lastPrinted>
  <dcterms:created xsi:type="dcterms:W3CDTF">2000-04-26T18:38:01Z</dcterms:created>
  <dcterms:modified xsi:type="dcterms:W3CDTF">2019-04-24T15:19:10Z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0x010100E02E9363F09A7049ADEBC8AD0D1F919E</vt:lpwstr>
  </property>
  <property fmtid="{D5CDD505-2E9C-101B-9397-08002B2CF9AE}" pid="3" name="Order">
    <vt:r8>25400</vt:r8>
  </property>
</Properties>
</file>