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89" r:id="rId5"/>
  </p:sldMasterIdLst>
  <p:notesMasterIdLst>
    <p:notesMasterId r:id="rId41"/>
  </p:notesMasterIdLst>
  <p:sldIdLst>
    <p:sldId id="330" r:id="rId6"/>
    <p:sldId id="331" r:id="rId7"/>
    <p:sldId id="332" r:id="rId8"/>
    <p:sldId id="333" r:id="rId9"/>
    <p:sldId id="334" r:id="rId10"/>
    <p:sldId id="335" r:id="rId11"/>
    <p:sldId id="336" r:id="rId12"/>
    <p:sldId id="337" r:id="rId13"/>
    <p:sldId id="373" r:id="rId14"/>
    <p:sldId id="374" r:id="rId15"/>
    <p:sldId id="338" r:id="rId16"/>
    <p:sldId id="339" r:id="rId17"/>
    <p:sldId id="345" r:id="rId18"/>
    <p:sldId id="347" r:id="rId19"/>
    <p:sldId id="348" r:id="rId20"/>
    <p:sldId id="349" r:id="rId21"/>
    <p:sldId id="350" r:id="rId22"/>
    <p:sldId id="351" r:id="rId23"/>
    <p:sldId id="352" r:id="rId24"/>
    <p:sldId id="353" r:id="rId25"/>
    <p:sldId id="354" r:id="rId26"/>
    <p:sldId id="375" r:id="rId27"/>
    <p:sldId id="355" r:id="rId28"/>
    <p:sldId id="356" r:id="rId29"/>
    <p:sldId id="357" r:id="rId30"/>
    <p:sldId id="358" r:id="rId31"/>
    <p:sldId id="359" r:id="rId32"/>
    <p:sldId id="360" r:id="rId33"/>
    <p:sldId id="361" r:id="rId34"/>
    <p:sldId id="362" r:id="rId35"/>
    <p:sldId id="363" r:id="rId36"/>
    <p:sldId id="372" r:id="rId37"/>
    <p:sldId id="366" r:id="rId38"/>
    <p:sldId id="367" r:id="rId39"/>
    <p:sldId id="369" r:id="rId4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152" autoAdjust="0"/>
  </p:normalViewPr>
  <p:slideViewPr>
    <p:cSldViewPr snapToGrid="0">
      <p:cViewPr varScale="1">
        <p:scale>
          <a:sx n="50" d="100"/>
          <a:sy n="50" d="100"/>
        </p:scale>
        <p:origin x="1176" y="24"/>
      </p:cViewPr>
      <p:guideLst/>
    </p:cSldViewPr>
  </p:slideViewPr>
  <p:notesTextViewPr>
    <p:cViewPr>
      <p:scale>
        <a:sx n="1" d="1"/>
        <a:sy n="1" d="1"/>
      </p:scale>
      <p:origin x="0" y="-528"/>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DD4B8DF9-1EF3-4B95-B2DD-316B4910BE31}" type="datetimeFigureOut">
              <a:rPr lang="en-US" smtClean="0"/>
              <a:t>1/25/2023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86BB1EED-2213-4523-998B-6028D2D12DE8}" type="slidenum">
              <a:rPr lang="en-US" smtClean="0"/>
              <a:t>‹#›</a:t>
            </a:fld>
            <a:endParaRPr lang="en-US"/>
          </a:p>
        </p:txBody>
      </p:sp>
    </p:spTree>
    <p:extLst>
      <p:ext uri="{BB962C8B-B14F-4D97-AF65-F5344CB8AC3E}">
        <p14:creationId xmlns:p14="http://schemas.microsoft.com/office/powerpoint/2010/main" val="2895589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8" Type="http://schemas.openxmlformats.org/officeDocument/2006/relationships/hyperlink" Target="mailto:mary.m.mertz.civ@mail.mil" TargetMode="External"/><Relationship Id="rId3" Type="http://schemas.openxmlformats.org/officeDocument/2006/relationships/hyperlink" Target="https://ebiz.acq.osd.mil/DABCalendar/" TargetMode="External"/><Relationship Id="rId7" Type="http://schemas.openxmlformats.org/officeDocument/2006/relationships/hyperlink" Target="mailto:russell.a.vogel.civ@mail.mil"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mailto:matthias.r.maier.ctr@mail.mil" TargetMode="External"/><Relationship Id="rId5" Type="http://schemas.openxmlformats.org/officeDocument/2006/relationships/hyperlink" Target="mailto:joseph.b.mitzen.mil@mail.mil" TargetMode="External"/><Relationship Id="rId4" Type="http://schemas.openxmlformats.org/officeDocument/2006/relationships/hyperlink" Target="mailto:allen.m.johnson44.ctr@mail.mil"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677143DB-B4B9-40DB-B2CE-975D032DDDB3}" type="slidenum">
              <a:rPr lang="en-US" altLang="en-US" sz="1200"/>
              <a:pPr algn="r"/>
              <a:t>1</a:t>
            </a:fld>
            <a:endParaRPr lang="en-US" altLang="en-US" sz="1200"/>
          </a:p>
        </p:txBody>
      </p:sp>
      <p:sp>
        <p:nvSpPr>
          <p:cNvPr id="20483"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01675" y="4738688"/>
            <a:ext cx="5607050" cy="4233862"/>
          </a:xfrm>
          <a:ln/>
        </p:spPr>
        <p:txBody>
          <a:bodyPr/>
          <a:lstStyle/>
          <a:p>
            <a:pPr eaLnBrk="1" hangingPunct="1">
              <a:spcBef>
                <a:spcPts val="0"/>
              </a:spcBef>
              <a:tabLst>
                <a:tab pos="228552" algn="l"/>
              </a:tabLst>
              <a:defRPr/>
            </a:pPr>
            <a:r>
              <a:rPr lang="en-US" sz="1100" dirty="0"/>
              <a:t>To schedule a HQS AFRB please contact the AFRB Secretariat (SAF/AQXE):  Mr Stan Armstead at 571-256-1804 or Major Bryan Lowe at 571-256-0407.  The earlier you request a meeting the more likely you will get the dates you need.   </a:t>
            </a:r>
            <a:endParaRPr lang="en-US" sz="1100" b="1" u="sng" dirty="0"/>
          </a:p>
          <a:p>
            <a:pPr>
              <a:lnSpc>
                <a:spcPct val="90000"/>
              </a:lnSpc>
              <a:defRPr/>
            </a:pPr>
            <a:r>
              <a:rPr lang="en-US" sz="1100" b="1" u="sng" dirty="0"/>
              <a:t>AS A REMINDER CHARTS ARE DUE TO THE SECRETARIAT 7 DAYS AHEAD OF THE BRIEFING OR THE MEETING MAY BE CANCELLED.</a:t>
            </a:r>
          </a:p>
          <a:p>
            <a:pPr>
              <a:lnSpc>
                <a:spcPct val="90000"/>
              </a:lnSpc>
              <a:defRPr/>
            </a:pPr>
            <a:r>
              <a:rPr lang="en-US" sz="1100" dirty="0"/>
              <a:t>The purpose behind this template is to provide guidance on the issues and requirements to address at MS B.  Each briefing will be different depending upon the nature of the program.  Only brief those items that are important for the MDA to make a decision.</a:t>
            </a:r>
            <a:r>
              <a:rPr lang="en-US" sz="1100" b="1" dirty="0"/>
              <a:t>  </a:t>
            </a:r>
            <a:r>
              <a:rPr lang="en-US" sz="1100" dirty="0"/>
              <a:t>All briefings should have less than </a:t>
            </a:r>
            <a:r>
              <a:rPr lang="en-US" sz="1100" i="1" u="sng" dirty="0"/>
              <a:t>40 charts </a:t>
            </a:r>
            <a:r>
              <a:rPr lang="en-US" sz="1100" dirty="0"/>
              <a:t>(not counting back-ups) to be briefed to SAF/AQ within the </a:t>
            </a:r>
            <a:r>
              <a:rPr lang="en-US" sz="1100" i="1" u="sng" dirty="0"/>
              <a:t>one hour and one-half hour </a:t>
            </a:r>
            <a:r>
              <a:rPr lang="en-US" sz="1100" dirty="0"/>
              <a:t>that will be scheduled for the meeting.</a:t>
            </a:r>
          </a:p>
          <a:p>
            <a:pPr>
              <a:lnSpc>
                <a:spcPct val="90000"/>
              </a:lnSpc>
              <a:defRPr/>
            </a:pPr>
            <a:r>
              <a:rPr lang="en-US" sz="1100" dirty="0"/>
              <a:t>If you have questions in preparing your briefing please contact your local Acquisition Center of Excellence (ACE) for guidance.  </a:t>
            </a:r>
          </a:p>
          <a:p>
            <a:pPr lvl="1" eaLnBrk="1" hangingPunct="1">
              <a:spcBef>
                <a:spcPts val="0"/>
              </a:spcBef>
              <a:defRPr/>
            </a:pPr>
            <a:r>
              <a:rPr lang="en-US" dirty="0"/>
              <a:t>Wright Patterson AFB	DSN:  785-5494/COMM: 937-255-5494 </a:t>
            </a:r>
          </a:p>
          <a:p>
            <a:pPr lvl="1" eaLnBrk="1" hangingPunct="1">
              <a:spcBef>
                <a:spcPts val="0"/>
              </a:spcBef>
              <a:defRPr/>
            </a:pPr>
            <a:r>
              <a:rPr lang="en-US" dirty="0"/>
              <a:t>Hanscom AFB	 	DSN:  845-1660/COMM: 781-225-1660 </a:t>
            </a:r>
          </a:p>
          <a:p>
            <a:pPr lvl="1" eaLnBrk="1" hangingPunct="1">
              <a:spcBef>
                <a:spcPts val="0"/>
              </a:spcBef>
              <a:defRPr/>
            </a:pPr>
            <a:r>
              <a:rPr lang="en-US" dirty="0"/>
              <a:t>Eglin AFB		DSN:  875-0526/COMM: 850-883-0526 </a:t>
            </a:r>
          </a:p>
          <a:p>
            <a:pPr lvl="1" eaLnBrk="1" hangingPunct="1">
              <a:spcBef>
                <a:spcPts val="0"/>
              </a:spcBef>
              <a:defRPr/>
            </a:pPr>
            <a:r>
              <a:rPr lang="en-US" dirty="0"/>
              <a:t>Warner Robbins	 </a:t>
            </a:r>
            <a:r>
              <a:rPr lang="en-US" sz="1100" dirty="0"/>
              <a:t>	</a:t>
            </a:r>
            <a:r>
              <a:rPr lang="en-US" dirty="0"/>
              <a:t>DSN   468-0274/COMM: 478-926-0274</a:t>
            </a:r>
            <a:r>
              <a:rPr lang="en-US" sz="1050" dirty="0"/>
              <a:t> </a:t>
            </a:r>
            <a:endParaRPr lang="en-US" sz="1100" dirty="0"/>
          </a:p>
          <a:p>
            <a:pPr>
              <a:defRPr/>
            </a:pPr>
            <a:r>
              <a:rPr lang="en-US" dirty="0"/>
              <a:t>          Hill AFB		DSN:  777-7999/COMM: 801-777-7999  or-777-5538</a:t>
            </a:r>
          </a:p>
          <a:p>
            <a:pPr>
              <a:defRPr/>
            </a:pPr>
            <a:r>
              <a:rPr lang="en-US" dirty="0"/>
              <a:t>         Tinker AFB	 	DSN:  884-2791/COMM: 405-734-2791</a:t>
            </a:r>
          </a:p>
          <a:p>
            <a:pPr lvl="1" eaLnBrk="1" hangingPunct="1">
              <a:spcBef>
                <a:spcPts val="0"/>
              </a:spcBef>
              <a:defRPr/>
            </a:pPr>
            <a:r>
              <a:rPr lang="en-US" dirty="0"/>
              <a:t>Los Angeles AFB (SMC/PID)	DSN:  633-1534/COMM. 310 653-1534 </a:t>
            </a:r>
          </a:p>
          <a:p>
            <a:pPr lvl="1" eaLnBrk="1" hangingPunct="1">
              <a:spcBef>
                <a:spcPts val="0"/>
              </a:spcBef>
              <a:defRPr/>
            </a:pPr>
            <a:r>
              <a:rPr lang="en-US" dirty="0"/>
              <a:t>SAF/AQXE 		Commercial: 571-256-0352  (If you have recommendations to improve the template) </a:t>
            </a:r>
          </a:p>
          <a:p>
            <a:pPr eaLnBrk="1" hangingPunct="1">
              <a:spcBef>
                <a:spcPts val="0"/>
              </a:spcBef>
              <a:defRPr/>
            </a:pPr>
            <a:r>
              <a:rPr lang="en-US" sz="1000" dirty="0">
                <a:latin typeface="Arial" charset="0"/>
              </a:rPr>
              <a:t>Pls mark documents as follows for ACAT I programs going to OSD per OSD/GC recommendations "CLASSIFICATION/FOR OFFICIAL USE ONLY/Pre-Decisional/DAB Support."</a:t>
            </a:r>
          </a:p>
          <a:p>
            <a:pPr lvl="1" eaLnBrk="1" hangingPunct="1">
              <a:spcBef>
                <a:spcPts val="0"/>
              </a:spcBef>
              <a:defRPr/>
            </a:pPr>
            <a:endParaRPr lang="en-US" sz="1000" dirty="0"/>
          </a:p>
        </p:txBody>
      </p:sp>
    </p:spTree>
    <p:extLst>
      <p:ext uri="{BB962C8B-B14F-4D97-AF65-F5344CB8AC3E}">
        <p14:creationId xmlns:p14="http://schemas.microsoft.com/office/powerpoint/2010/main" val="2774503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a:ln/>
        </p:spPr>
      </p:sp>
      <p:sp>
        <p:nvSpPr>
          <p:cNvPr id="57347" name="Rectangle 3"/>
          <p:cNvSpPr>
            <a:spLocks noGrp="1"/>
          </p:cNvSpPr>
          <p:nvPr>
            <p:ph type="body" idx="1"/>
          </p:nvPr>
        </p:nvSpPr>
        <p:spPr>
          <a:noFill/>
          <a:ln/>
        </p:spPr>
        <p:txBody>
          <a:bodyPr/>
          <a:lstStyle/>
          <a:p>
            <a:pPr eaLnBrk="1" hangingPunct="1">
              <a:spcBef>
                <a:spcPct val="0"/>
              </a:spcBef>
            </a:pPr>
            <a:r>
              <a:rPr lang="en-US" sz="1000" b="1" u="sng" dirty="0"/>
              <a:t>Affordability Template MS C (Single Quad Chart)</a:t>
            </a:r>
            <a:endParaRPr lang="en-US" sz="1000" b="1" dirty="0"/>
          </a:p>
          <a:p>
            <a:pPr eaLnBrk="1" hangingPunct="1">
              <a:spcBef>
                <a:spcPct val="0"/>
              </a:spcBef>
            </a:pPr>
            <a:r>
              <a:rPr lang="en-US" sz="1000" b="1" dirty="0"/>
              <a:t>Purpose</a:t>
            </a:r>
            <a:r>
              <a:rPr lang="en-US" sz="1000" dirty="0"/>
              <a:t>: Provide the Affordability Requirements and amplify information on RDT&amp;E and Procurement learned during design trades. </a:t>
            </a:r>
            <a:endParaRPr lang="en-US" sz="1000" b="1" dirty="0"/>
          </a:p>
          <a:p>
            <a:pPr eaLnBrk="1" hangingPunct="1">
              <a:spcBef>
                <a:spcPct val="0"/>
              </a:spcBef>
            </a:pPr>
            <a:r>
              <a:rPr lang="en-US" sz="1000" b="1" dirty="0"/>
              <a:t>Top left quadrant: </a:t>
            </a:r>
            <a:r>
              <a:rPr lang="en-US" sz="1000" dirty="0"/>
              <a:t>Display proposed Affordability Requirements for MDA approval. In most cases these will be the same areas used as Affordability Targets from MS A, updated to reflect the results of affordability decisions made since that time. These will be precise expressions of cost and schedule to be controlled and should have been weighed objectively for both front-end unit cost and long-term ownership cost, and be based on engineering analysis.  The PM should be prepared to explain why any elements from MS A/B were not selected for MS C, or any new elements added for MS C.</a:t>
            </a:r>
            <a:endParaRPr lang="en-US" sz="1000" b="1" dirty="0"/>
          </a:p>
          <a:p>
            <a:pPr eaLnBrk="1" hangingPunct="1">
              <a:spcBef>
                <a:spcPct val="0"/>
              </a:spcBef>
            </a:pPr>
            <a:r>
              <a:rPr lang="en-US" sz="1000" b="1" dirty="0"/>
              <a:t>Top right quadrant:</a:t>
            </a:r>
            <a:r>
              <a:rPr lang="en-US" sz="1000" dirty="0"/>
              <a:t> Provide results of the </a:t>
            </a:r>
            <a:r>
              <a:rPr lang="en-US" sz="1000" u="sng" dirty="0"/>
              <a:t>most significant</a:t>
            </a:r>
            <a:r>
              <a:rPr lang="en-US" sz="1000" dirty="0"/>
              <a:t> trade studies addressing Affordability Drivers.  First row should be the baseline estimate of each cost element from MS A, subsequent rows should show “delta” effects of each trade study on the cost elements.  The bottom row should show a current estimate, which should include but not be limited to, the info in the table.  (Because not all trades can be shown in the table, the columns may not add correctly.  However, if the chart shows the most significant results they should not be excessively out of line.)  The current estimate should be consistent with budget information shown elsewhere in the briefing deck.</a:t>
            </a:r>
          </a:p>
          <a:p>
            <a:pPr eaLnBrk="1" hangingPunct="1">
              <a:spcBef>
                <a:spcPct val="0"/>
              </a:spcBef>
            </a:pPr>
            <a:r>
              <a:rPr lang="en-US" sz="1000" b="1" dirty="0"/>
              <a:t>Bottom:</a:t>
            </a:r>
          </a:p>
          <a:p>
            <a:pPr eaLnBrk="1" hangingPunct="1">
              <a:spcBef>
                <a:spcPct val="0"/>
              </a:spcBef>
            </a:pPr>
            <a:r>
              <a:rPr lang="en-US" sz="1000" dirty="0"/>
              <a:t>Discussion points.</a:t>
            </a:r>
          </a:p>
          <a:p>
            <a:pPr eaLnBrk="1" hangingPunct="1">
              <a:spcBef>
                <a:spcPct val="0"/>
              </a:spcBef>
            </a:pPr>
            <a:endParaRPr lang="en-US" sz="1000" dirty="0"/>
          </a:p>
          <a:p>
            <a:pPr eaLnBrk="1" hangingPunct="1">
              <a:spcBef>
                <a:spcPct val="0"/>
              </a:spcBef>
            </a:pPr>
            <a:endParaRPr lang="en-US" sz="1000" b="1" dirty="0"/>
          </a:p>
        </p:txBody>
      </p:sp>
    </p:spTree>
    <p:extLst>
      <p:ext uri="{BB962C8B-B14F-4D97-AF65-F5344CB8AC3E}">
        <p14:creationId xmlns:p14="http://schemas.microsoft.com/office/powerpoint/2010/main" val="286210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648D88D8-6D9A-4802-BAA8-953577F16AA5}" type="slidenum">
              <a:rPr lang="en-US" altLang="en-US" sz="1200">
                <a:solidFill>
                  <a:srgbClr val="000000"/>
                </a:solidFill>
              </a:rPr>
              <a:pPr algn="r"/>
              <a:t>11</a:t>
            </a:fld>
            <a:endParaRPr lang="en-US" altLang="en-US" sz="1200">
              <a:solidFill>
                <a:srgbClr val="000000"/>
              </a:solidFill>
            </a:endParaRPr>
          </a:p>
        </p:txBody>
      </p:sp>
      <p:sp>
        <p:nvSpPr>
          <p:cNvPr id="36867" name="Text Box 2"/>
          <p:cNvSpPr txBox="1">
            <a:spLocks noChangeArrowheads="1"/>
          </p:cNvSpPr>
          <p:nvPr/>
        </p:nvSpPr>
        <p:spPr bwMode="auto">
          <a:xfrm>
            <a:off x="1068388" y="7558088"/>
            <a:ext cx="214312" cy="123825"/>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68" name="Text Box 3"/>
          <p:cNvSpPr txBox="1">
            <a:spLocks noChangeArrowheads="1"/>
          </p:cNvSpPr>
          <p:nvPr/>
        </p:nvSpPr>
        <p:spPr bwMode="auto">
          <a:xfrm>
            <a:off x="1087438" y="7783513"/>
            <a:ext cx="304800" cy="125412"/>
          </a:xfrm>
          <a:prstGeom prst="rect">
            <a:avLst/>
          </a:prstGeom>
          <a:solidFill>
            <a:srgbClr val="F2E142"/>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69" name="Text Box 4"/>
          <p:cNvSpPr txBox="1">
            <a:spLocks noChangeArrowheads="1"/>
          </p:cNvSpPr>
          <p:nvPr/>
        </p:nvSpPr>
        <p:spPr bwMode="auto">
          <a:xfrm>
            <a:off x="1081088" y="8042275"/>
            <a:ext cx="279400" cy="123825"/>
          </a:xfrm>
          <a:prstGeom prst="rect">
            <a:avLst/>
          </a:prstGeom>
          <a:solidFill>
            <a:srgbClr val="008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0" name="Text Box 5"/>
          <p:cNvSpPr txBox="1">
            <a:spLocks noChangeArrowheads="1"/>
          </p:cNvSpPr>
          <p:nvPr/>
        </p:nvSpPr>
        <p:spPr bwMode="auto">
          <a:xfrm>
            <a:off x="1087438" y="6067425"/>
            <a:ext cx="266700" cy="123825"/>
          </a:xfrm>
          <a:prstGeom prst="rect">
            <a:avLst/>
          </a:prstGeom>
          <a:solidFill>
            <a:srgbClr val="008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1" name="Text Box 6"/>
          <p:cNvSpPr txBox="1">
            <a:spLocks noChangeArrowheads="1"/>
          </p:cNvSpPr>
          <p:nvPr/>
        </p:nvSpPr>
        <p:spPr bwMode="auto">
          <a:xfrm>
            <a:off x="1081088" y="5602288"/>
            <a:ext cx="214312" cy="123825"/>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2" name="Text Box 7"/>
          <p:cNvSpPr txBox="1">
            <a:spLocks noChangeArrowheads="1"/>
          </p:cNvSpPr>
          <p:nvPr/>
        </p:nvSpPr>
        <p:spPr bwMode="auto">
          <a:xfrm>
            <a:off x="1106488" y="5834063"/>
            <a:ext cx="304800" cy="125412"/>
          </a:xfrm>
          <a:prstGeom prst="rect">
            <a:avLst/>
          </a:prstGeom>
          <a:solidFill>
            <a:srgbClr val="F2E142"/>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3" name="Rectangle 8"/>
          <p:cNvSpPr>
            <a:spLocks noGrp="1" noRot="1" noChangeAspect="1" noChangeArrowheads="1" noTextEdit="1"/>
          </p:cNvSpPr>
          <p:nvPr>
            <p:ph type="sldImg"/>
          </p:nvPr>
        </p:nvSpPr>
        <p:spPr>
          <a:ln/>
        </p:spPr>
      </p:sp>
      <p:sp>
        <p:nvSpPr>
          <p:cNvPr id="36874" name="Rectangle 9"/>
          <p:cNvSpPr>
            <a:spLocks noGrp="1" noChangeArrowheads="1"/>
          </p:cNvSpPr>
          <p:nvPr>
            <p:ph type="body" idx="1"/>
          </p:nvPr>
        </p:nvSpPr>
        <p:spPr>
          <a:xfrm>
            <a:off x="266700" y="4402138"/>
            <a:ext cx="5808663"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800" u="sng"/>
              <a:t>Top Cost Driver</a:t>
            </a:r>
            <a:r>
              <a:rPr lang="en-US" altLang="en-US" sz="800"/>
              <a:t>:</a:t>
            </a:r>
          </a:p>
          <a:p>
            <a:pPr>
              <a:lnSpc>
                <a:spcPct val="80000"/>
              </a:lnSpc>
              <a:buFontTx/>
              <a:buChar char="•"/>
            </a:pPr>
            <a:r>
              <a:rPr lang="en-US" altLang="en-US" sz="800"/>
              <a:t> Identify the top 5 or so areas that drive current program costs and their percentage of total program Acquisition Costs. </a:t>
            </a:r>
          </a:p>
          <a:p>
            <a:pPr>
              <a:lnSpc>
                <a:spcPct val="80000"/>
              </a:lnSpc>
              <a:buFontTx/>
              <a:buChar char="•"/>
            </a:pPr>
            <a:r>
              <a:rPr lang="en-US" altLang="en-US" sz="800"/>
              <a:t> The 5 or so areas combined should represent at least 75% total program costs.</a:t>
            </a:r>
          </a:p>
          <a:p>
            <a:pPr>
              <a:lnSpc>
                <a:spcPct val="80000"/>
              </a:lnSpc>
            </a:pPr>
            <a:r>
              <a:rPr lang="en-US" altLang="en-US" sz="800" u="sng"/>
              <a:t>Performance (KPPs &amp; select KSAs</a:t>
            </a:r>
            <a:r>
              <a:rPr lang="en-US" altLang="en-US" sz="800"/>
              <a:t>)</a:t>
            </a:r>
          </a:p>
          <a:p>
            <a:pPr>
              <a:lnSpc>
                <a:spcPct val="80000"/>
              </a:lnSpc>
              <a:buFontTx/>
              <a:buChar char="•"/>
            </a:pPr>
            <a:r>
              <a:rPr lang="en-US" altLang="en-US" sz="800"/>
              <a:t> The actual Objective and Threshold values from the APB will be added in place of the “T” and “O”.</a:t>
            </a:r>
          </a:p>
          <a:p>
            <a:pPr>
              <a:lnSpc>
                <a:spcPct val="80000"/>
              </a:lnSpc>
              <a:buFontTx/>
              <a:buChar char="•"/>
            </a:pPr>
            <a:r>
              <a:rPr lang="en-US" altLang="en-US" sz="800"/>
              <a:t> The arrow </a:t>
            </a:r>
            <a:r>
              <a:rPr lang="en-US" altLang="en-US" sz="800" u="sng"/>
              <a:t>locations</a:t>
            </a:r>
            <a:r>
              <a:rPr lang="en-US" altLang="en-US" sz="800"/>
              <a:t> and </a:t>
            </a:r>
            <a:r>
              <a:rPr lang="en-US" altLang="en-US" sz="800" u="sng"/>
              <a:t>color </a:t>
            </a:r>
            <a:r>
              <a:rPr lang="en-US" altLang="en-US" sz="800"/>
              <a:t>are based on the PMs current estimate. </a:t>
            </a:r>
          </a:p>
          <a:p>
            <a:pPr>
              <a:lnSpc>
                <a:spcPct val="80000"/>
              </a:lnSpc>
            </a:pPr>
            <a:r>
              <a:rPr lang="en-US" altLang="en-US" sz="800"/>
              <a:t>Placement of the arrow reflects current status of the TRL that best supports obtaining the Threshold/Objective value of the KPP/KSA (i.e., a KPP/KSA with supporting TRL of 6 or below will be positioned to the left of the Threshold value, and will vary depending on how close the TRL is to achieving 7 or better.</a:t>
            </a:r>
          </a:p>
          <a:p>
            <a:pPr lvl="1">
              <a:lnSpc>
                <a:spcPct val="80000"/>
              </a:lnSpc>
              <a:buFontTx/>
              <a:buChar char="o"/>
            </a:pPr>
            <a:r>
              <a:rPr lang="en-US" altLang="en-US" sz="800"/>
              <a:t> Use Red to indicate that the KPP Threshold value cannot be achieved without reaching or exceeding 10% of the APB Cost Baseline or exceeding 6 months from the APB Schedule Baseline.  </a:t>
            </a:r>
          </a:p>
          <a:p>
            <a:pPr lvl="1">
              <a:lnSpc>
                <a:spcPct val="80000"/>
              </a:lnSpc>
              <a:buFontTx/>
              <a:buChar char="o"/>
            </a:pPr>
            <a:r>
              <a:rPr lang="en-US" altLang="en-US" sz="800"/>
              <a:t> Use Yellow to indicate that there is risk of not meeting the KPP threshold &amp; identify, on a separate chart, the corrective actions taken. </a:t>
            </a:r>
          </a:p>
          <a:p>
            <a:pPr lvl="1">
              <a:lnSpc>
                <a:spcPct val="80000"/>
              </a:lnSpc>
              <a:buFontTx/>
              <a:buChar char="o"/>
            </a:pPr>
            <a:r>
              <a:rPr lang="en-US" altLang="en-US" sz="800"/>
              <a:t> Use Green to indicate that KPP Threshold has been achieved or is on a path to be met within current APB Cost and Schedule baselines.</a:t>
            </a:r>
          </a:p>
          <a:p>
            <a:pPr>
              <a:lnSpc>
                <a:spcPct val="80000"/>
              </a:lnSpc>
              <a:buFontTx/>
              <a:buChar char="•"/>
            </a:pPr>
            <a:r>
              <a:rPr lang="en-US" altLang="en-US" sz="800"/>
              <a:t> The intent is not to list every KPP or attribute. However, should include, at a minimum the KPPs and KSAs associated with cost, schedule or technology challenges.  Add the KPP/KSA title under the KPP/KSA number listed</a:t>
            </a:r>
          </a:p>
          <a:p>
            <a:pPr>
              <a:lnSpc>
                <a:spcPct val="80000"/>
              </a:lnSpc>
            </a:pPr>
            <a:r>
              <a:rPr lang="en-US" altLang="en-US" sz="800" u="sng"/>
              <a:t>Technology Readiness Assessment</a:t>
            </a:r>
          </a:p>
          <a:p>
            <a:pPr>
              <a:lnSpc>
                <a:spcPct val="80000"/>
              </a:lnSpc>
              <a:buFontTx/>
              <a:buChar char="•"/>
            </a:pPr>
            <a:r>
              <a:rPr lang="en-US" altLang="en-US" sz="800"/>
              <a:t> Identify the critical technologies for the program.</a:t>
            </a:r>
          </a:p>
          <a:p>
            <a:pPr>
              <a:lnSpc>
                <a:spcPct val="80000"/>
              </a:lnSpc>
              <a:buFontTx/>
              <a:buChar char="•"/>
            </a:pPr>
            <a:r>
              <a:rPr lang="en-US" altLang="en-US" sz="800"/>
              <a:t> Provide the SPO estimated TRL assessment for the Next Major Milestone (consistent with the MS chosen for the APB Schedule section).</a:t>
            </a:r>
          </a:p>
          <a:p>
            <a:pPr>
              <a:lnSpc>
                <a:spcPct val="80000"/>
              </a:lnSpc>
            </a:pPr>
            <a:r>
              <a:rPr lang="en-US" altLang="en-US" sz="800" u="sng"/>
              <a:t>Acquisition Program Baseline</a:t>
            </a:r>
          </a:p>
          <a:p>
            <a:pPr>
              <a:lnSpc>
                <a:spcPct val="80000"/>
              </a:lnSpc>
              <a:buFontTx/>
              <a:buChar char="•"/>
            </a:pPr>
            <a:r>
              <a:rPr lang="en-US" altLang="en-US" sz="800"/>
              <a:t> Input the Objective Cost or Schedule from the APB in place of “Baseline”.  If there is no APB, so state; however, provide program office estimated baseline information. </a:t>
            </a:r>
          </a:p>
          <a:p>
            <a:pPr>
              <a:lnSpc>
                <a:spcPct val="80000"/>
              </a:lnSpc>
              <a:buFontTx/>
              <a:buChar char="•"/>
            </a:pPr>
            <a:r>
              <a:rPr lang="en-US" altLang="en-US" sz="800"/>
              <a:t> The arrow location and color are based on the PMs current estimate.  </a:t>
            </a:r>
          </a:p>
          <a:p>
            <a:pPr lvl="1">
              <a:lnSpc>
                <a:spcPct val="80000"/>
              </a:lnSpc>
              <a:buFontTx/>
              <a:buChar char="o"/>
            </a:pPr>
            <a:r>
              <a:rPr lang="en-US" altLang="en-US" sz="800"/>
              <a:t> Use Red to indicate that the Cost/Schedule values will reach/exceed 10% of APB Cost Baseline or 6 months from APB Schedule Baseline.  </a:t>
            </a:r>
          </a:p>
          <a:p>
            <a:pPr lvl="1">
              <a:lnSpc>
                <a:spcPct val="80000"/>
              </a:lnSpc>
              <a:buFontTx/>
              <a:buChar char="o"/>
            </a:pPr>
            <a:r>
              <a:rPr lang="en-US" altLang="en-US" sz="800"/>
              <a:t> Use Yellow to indicate that there is risk of reaching or exceeding 10% of the APB Cost Baseline or 6 months from the APB Schedule Baseline and identify, on a separate chart, the corrective actions taken to correct. </a:t>
            </a:r>
          </a:p>
          <a:p>
            <a:pPr lvl="1">
              <a:lnSpc>
                <a:spcPct val="80000"/>
              </a:lnSpc>
              <a:buFontTx/>
              <a:buChar char="o"/>
            </a:pPr>
            <a:r>
              <a:rPr lang="en-US" altLang="en-US" sz="800"/>
              <a:t> Use Green to indicate that Program capabilities will be delivered within the APB Baseline Cost and Schedule.</a:t>
            </a:r>
          </a:p>
          <a:p>
            <a:pPr>
              <a:lnSpc>
                <a:spcPct val="80000"/>
              </a:lnSpc>
              <a:buFontTx/>
              <a:buChar char="•"/>
            </a:pPr>
            <a:r>
              <a:rPr lang="en-US" altLang="en-US" sz="800"/>
              <a:t> Identify the APB’s Objective Cost, Program Acquisition Unit Cost (PAUC) &amp; Average Procurement Unit Cost (APUC) for the program. </a:t>
            </a:r>
          </a:p>
          <a:p>
            <a:pPr>
              <a:lnSpc>
                <a:spcPct val="80000"/>
              </a:lnSpc>
              <a:buFontTx/>
              <a:buChar char="•"/>
            </a:pPr>
            <a:r>
              <a:rPr lang="en-US" altLang="en-US" sz="800"/>
              <a:t> Identify either  the Objective IOC or FOC values which ever is next.</a:t>
            </a:r>
          </a:p>
          <a:p>
            <a:pPr>
              <a:lnSpc>
                <a:spcPct val="80000"/>
              </a:lnSpc>
              <a:buFontTx/>
              <a:buChar char="•"/>
            </a:pPr>
            <a:r>
              <a:rPr lang="en-US" altLang="en-US" sz="800"/>
              <a:t> Identify  the + 10% and + 15% values from the APB Cost Baseline Values. </a:t>
            </a:r>
          </a:p>
          <a:p>
            <a:pPr>
              <a:lnSpc>
                <a:spcPct val="80000"/>
              </a:lnSpc>
              <a:buFontTx/>
              <a:buChar char="•"/>
            </a:pPr>
            <a:r>
              <a:rPr lang="en-US" altLang="en-US" sz="800"/>
              <a:t> Identify the +6 months and +9 months values from the APB Schedule Baseline Values.  </a:t>
            </a:r>
          </a:p>
          <a:p>
            <a:pPr>
              <a:lnSpc>
                <a:spcPct val="80000"/>
              </a:lnSpc>
              <a:buFontTx/>
              <a:buChar char="•"/>
            </a:pPr>
            <a:r>
              <a:rPr lang="en-US" altLang="en-US" sz="800"/>
              <a:t> The next major program event will be identified (MS A/B/C, PDR, CDR, DT/OT, OPEVAL, FIRST FLIGHT, ETC)</a:t>
            </a:r>
          </a:p>
          <a:p>
            <a:pPr>
              <a:lnSpc>
                <a:spcPct val="80000"/>
              </a:lnSpc>
              <a:buFontTx/>
              <a:buChar char="•"/>
            </a:pPr>
            <a:r>
              <a:rPr lang="en-US" altLang="en-US" sz="800"/>
              <a:t> Provide MS B and C Dates in box indicated.</a:t>
            </a:r>
          </a:p>
          <a:p>
            <a:pPr>
              <a:lnSpc>
                <a:spcPct val="80000"/>
              </a:lnSpc>
            </a:pPr>
            <a:r>
              <a:rPr lang="en-US" altLang="en-US" sz="800" u="sng"/>
              <a:t>Attestation Statement</a:t>
            </a:r>
          </a:p>
          <a:p>
            <a:pPr>
              <a:lnSpc>
                <a:spcPct val="80000"/>
              </a:lnSpc>
              <a:buFontTx/>
              <a:buChar char="•"/>
            </a:pPr>
            <a:r>
              <a:rPr lang="en-US" altLang="en-US" sz="800"/>
              <a:t>This chart along with the PM of Record signed Requirements Feasibility Assessment Memo provides information necessary for AFMC/CC’s Attestation stated on the Requirements Chart in this briefing.</a:t>
            </a:r>
          </a:p>
        </p:txBody>
      </p:sp>
    </p:spTree>
    <p:extLst>
      <p:ext uri="{BB962C8B-B14F-4D97-AF65-F5344CB8AC3E}">
        <p14:creationId xmlns:p14="http://schemas.microsoft.com/office/powerpoint/2010/main" val="2332184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FBE7168-1706-44C5-8212-1FC4800F15AC}" type="slidenum">
              <a:rPr lang="en-US" altLang="en-US" sz="1200"/>
              <a:pPr algn="r"/>
              <a:t>12</a:t>
            </a:fld>
            <a:endParaRPr lang="en-US" altLang="en-US" sz="1200"/>
          </a:p>
        </p:txBody>
      </p:sp>
      <p:sp>
        <p:nvSpPr>
          <p:cNvPr id="38915"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35038" y="4414838"/>
            <a:ext cx="5140325" cy="4184650"/>
          </a:xfrm>
          <a:ln/>
        </p:spPr>
        <p:txBody>
          <a:bodyPr/>
          <a:lstStyle/>
          <a:p>
            <a:pPr>
              <a:defRPr/>
            </a:pPr>
            <a:r>
              <a:rPr lang="en-US" dirty="0"/>
              <a:t>List key program technologies; current TRLs. TRL 6 is required by MS B.  If a technology is below TRL 6 summarize the technology maturation approach (pre-MS A) or summarize the verification of the technology maturation (pre-MS B/C)</a:t>
            </a:r>
          </a:p>
          <a:p>
            <a:pPr>
              <a:defRPr/>
            </a:pPr>
            <a:endParaRPr lang="en-US" dirty="0"/>
          </a:p>
          <a:p>
            <a:pPr>
              <a:defRPr/>
            </a:pPr>
            <a:r>
              <a:rPr lang="en-US" dirty="0">
                <a:cs typeface="Times New Roman" pitchFamily="18" charset="0"/>
              </a:rPr>
              <a:t>List TRL level for critical technologies which may impact meeting a KPP , KSA or APA thresholds or represent risk to deliver capability on schedule and budget</a:t>
            </a:r>
            <a:endParaRPr lang="en-US" dirty="0"/>
          </a:p>
          <a:p>
            <a:pPr>
              <a:defRPr/>
            </a:pPr>
            <a:r>
              <a:rPr lang="en-US" dirty="0"/>
              <a:t>Recommend explaining maturity plans for any CTEs that are not at the requisite level when the review takes place (i.e. TRL 6 at MS B, TRL 7 at MS C).  </a:t>
            </a:r>
            <a:endParaRPr lang="en-US" strike="sngStrike" dirty="0"/>
          </a:p>
          <a:p>
            <a:pPr eaLnBrk="1" hangingPunct="1">
              <a:defRPr/>
            </a:pPr>
            <a:r>
              <a:rPr lang="en-US" dirty="0"/>
              <a:t>The category of Technology identifies the key technologies necessary for this program.  Column 2 the TRL and the next two columns in this sample (showing two increments) provides the increment in which the technology will be delivered.  </a:t>
            </a:r>
          </a:p>
          <a:p>
            <a:pPr eaLnBrk="1" hangingPunct="1">
              <a:defRPr/>
            </a:pPr>
            <a:r>
              <a:rPr lang="en-US" dirty="0"/>
              <a:t>This sample generally applies to hardware</a:t>
            </a:r>
          </a:p>
          <a:p>
            <a:pPr defTabSz="915772" eaLnBrk="1" hangingPunct="1">
              <a:defRPr/>
            </a:pPr>
            <a:r>
              <a:rPr lang="en-US" dirty="0"/>
              <a:t>Additionally you may want to utilize the Technology Development and Transition Strategy (TDTS) Guidebook, which can be found at the DAU website.</a:t>
            </a:r>
          </a:p>
          <a:p>
            <a:pPr eaLnBrk="1" hangingPunct="1">
              <a:defRPr/>
            </a:pPr>
            <a:r>
              <a:rPr lang="en-US" dirty="0"/>
              <a:t>(See OSD AS Template para 6.3)</a:t>
            </a:r>
          </a:p>
          <a:p>
            <a:pPr>
              <a:defRPr/>
            </a:pPr>
            <a:endParaRPr lang="en-US" dirty="0"/>
          </a:p>
          <a:p>
            <a:pPr eaLnBrk="1" hangingPunct="1">
              <a:defRPr/>
            </a:pPr>
            <a:endParaRPr lang="en-US" dirty="0"/>
          </a:p>
          <a:p>
            <a:pPr eaLnBrk="1" hangingPunct="1">
              <a:defRPr/>
            </a:pPr>
            <a:endParaRPr lang="en-US" dirty="0"/>
          </a:p>
          <a:p>
            <a:pPr defTabSz="915772" eaLnBrk="1" hangingPunct="1">
              <a:defRPr/>
            </a:pPr>
            <a:endParaRPr lang="en-US" dirty="0"/>
          </a:p>
          <a:p>
            <a:pPr eaLnBrk="1" hangingPunct="1">
              <a:defRPr/>
            </a:pPr>
            <a:endParaRPr lang="en-US" dirty="0"/>
          </a:p>
        </p:txBody>
      </p:sp>
    </p:spTree>
    <p:extLst>
      <p:ext uri="{BB962C8B-B14F-4D97-AF65-F5344CB8AC3E}">
        <p14:creationId xmlns:p14="http://schemas.microsoft.com/office/powerpoint/2010/main" val="3552617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Worksheet for trades found in backup.</a:t>
            </a:r>
          </a:p>
          <a:p>
            <a:r>
              <a:rPr lang="en-US" altLang="en-US"/>
              <a:t>See also slides 41 and 42 for alternative methods of presenting</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B4D6E2AB-A4E7-46C4-A675-E359227FD04F}" type="slidenum">
              <a:rPr lang="en-US" altLang="en-US" sz="1200"/>
              <a:pPr algn="r"/>
              <a:t>13</a:t>
            </a:fld>
            <a:endParaRPr lang="en-US" altLang="en-US" sz="1200"/>
          </a:p>
        </p:txBody>
      </p:sp>
    </p:spTree>
    <p:extLst>
      <p:ext uri="{BB962C8B-B14F-4D97-AF65-F5344CB8AC3E}">
        <p14:creationId xmlns:p14="http://schemas.microsoft.com/office/powerpoint/2010/main" val="1429634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6376273-F31C-40D3-8F9C-AEBE7F5C2E2D}" type="slidenum">
              <a:rPr lang="en-US" altLang="en-US" sz="1200"/>
              <a:pPr algn="r"/>
              <a:t>14</a:t>
            </a:fld>
            <a:endParaRPr lang="en-US" altLang="en-US" sz="1200"/>
          </a:p>
        </p:txBody>
      </p:sp>
    </p:spTree>
    <p:extLst>
      <p:ext uri="{BB962C8B-B14F-4D97-AF65-F5344CB8AC3E}">
        <p14:creationId xmlns:p14="http://schemas.microsoft.com/office/powerpoint/2010/main" val="1085487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Identify Major Schedule Drivers:</a:t>
            </a:r>
          </a:p>
          <a:p>
            <a:r>
              <a:rPr lang="en-US" altLang="en-US"/>
              <a:t>Obsolescence?</a:t>
            </a:r>
          </a:p>
          <a:p>
            <a:pPr algn="ctr"/>
            <a:r>
              <a:rPr lang="en-US" altLang="en-US"/>
              <a:t>Are we trying to beat someone in this competitive space, and what’s the value proposition for doing so?</a:t>
            </a:r>
          </a:p>
          <a:p>
            <a:r>
              <a:rPr lang="en-US" altLang="en-US"/>
              <a:t>What technical issues pace the project?</a:t>
            </a:r>
          </a:p>
          <a:p>
            <a:pPr eaLnBrk="1" hangingPunct="1">
              <a:spcBef>
                <a:spcPct val="0"/>
              </a:spcBef>
            </a:pPr>
            <a:endParaRPr lang="en-US" altLang="en-US"/>
          </a:p>
          <a:p>
            <a:pPr eaLnBrk="1" hangingPunct="1">
              <a:spcBef>
                <a:spcPct val="0"/>
              </a:spcBef>
            </a:pPr>
            <a:r>
              <a:rPr lang="en-US" altLang="en-US"/>
              <a:t>Note:  Program schedule shall address critical path</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74C1D1F0-2B28-4573-9A27-1A4001C5D429}" type="slidenum">
              <a:rPr lang="en-US" altLang="en-US" sz="1200">
                <a:solidFill>
                  <a:srgbClr val="000000"/>
                </a:solidFill>
                <a:cs typeface="Arial" panose="020B0604020202020204" pitchFamily="34" charset="0"/>
              </a:rPr>
              <a:pPr algn="r"/>
              <a:t>15</a:t>
            </a:fld>
            <a:endParaRPr lang="en-US" altLang="en-US" sz="1200">
              <a:solidFill>
                <a:srgbClr val="000000"/>
              </a:solidFill>
              <a:cs typeface="Arial" panose="020B0604020202020204" pitchFamily="34" charset="0"/>
            </a:endParaRPr>
          </a:p>
        </p:txBody>
      </p:sp>
    </p:spTree>
    <p:extLst>
      <p:ext uri="{BB962C8B-B14F-4D97-AF65-F5344CB8AC3E}">
        <p14:creationId xmlns:p14="http://schemas.microsoft.com/office/powerpoint/2010/main" val="2572644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xfrm>
            <a:off x="762000" y="4614863"/>
            <a:ext cx="5607050" cy="33448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buFontTx/>
              <a:buChar char="•"/>
            </a:pPr>
            <a:r>
              <a:rPr lang="en-US" altLang="en-US" dirty="0"/>
              <a:t>Ensure that the critical path is highlighted</a:t>
            </a:r>
          </a:p>
          <a:p>
            <a:pPr marL="230188" indent="-230188">
              <a:buFontTx/>
              <a:buChar char="•"/>
            </a:pPr>
            <a:r>
              <a:rPr lang="en-US" altLang="en-US" dirty="0"/>
              <a:t>Identify critical events between milestones</a:t>
            </a:r>
          </a:p>
          <a:p>
            <a:pPr marL="230188" indent="-230188">
              <a:buFontTx/>
              <a:buChar char="•"/>
            </a:pPr>
            <a:r>
              <a:rPr lang="en-US" altLang="en-US" dirty="0"/>
              <a:t>Identify ADM requirements as necessary</a:t>
            </a:r>
          </a:p>
          <a:p>
            <a:pPr marL="230188" indent="-230188">
              <a:buFontTx/>
              <a:buChar char="•"/>
            </a:pPr>
            <a:r>
              <a:rPr lang="en-US" altLang="en-US" dirty="0"/>
              <a:t>Tailor schedule as necessary to identify cost, and/or schedule issues</a:t>
            </a:r>
          </a:p>
          <a:p>
            <a:pPr marL="230188" indent="-230188">
              <a:buFontTx/>
              <a:buChar char="•"/>
            </a:pPr>
            <a:r>
              <a:rPr lang="en-US" altLang="en-US" dirty="0"/>
              <a:t>Tailor schedule as necessary to reveal phases and/or increments of efforts</a:t>
            </a:r>
          </a:p>
          <a:p>
            <a:pPr marL="230188" indent="-230188">
              <a:buFontTx/>
              <a:buChar char="•"/>
            </a:pPr>
            <a:r>
              <a:rPr lang="en-US" altLang="en-US" dirty="0"/>
              <a:t>If event driven CSB, show integrated master schedule, highlighting issues</a:t>
            </a:r>
          </a:p>
          <a:p>
            <a:pPr marL="230188" indent="-230188">
              <a:buFontTx/>
              <a:buChar char="•"/>
            </a:pPr>
            <a:r>
              <a:rPr lang="en-US" altLang="en-US" dirty="0"/>
              <a:t>For pre-MDAP/MAIS programs, project a planned schedule</a:t>
            </a:r>
          </a:p>
          <a:p>
            <a:pPr marL="230188" indent="-230188">
              <a:buFontTx/>
              <a:buChar char="•"/>
            </a:pPr>
            <a:r>
              <a:rPr lang="en-US" altLang="en-US" dirty="0"/>
              <a:t>Must communicate schedule changes (include original date and the slipped date)</a:t>
            </a:r>
          </a:p>
          <a:p>
            <a:pPr marL="230188" marR="0" lvl="0" indent="-230188" algn="l" defTabSz="914400" rtl="0" eaLnBrk="1" fontAlgn="auto" latinLnBrk="0" hangingPunct="1">
              <a:lnSpc>
                <a:spcPct val="100000"/>
              </a:lnSpc>
              <a:spcBef>
                <a:spcPts val="0"/>
              </a:spcBef>
              <a:spcAft>
                <a:spcPts val="0"/>
              </a:spcAft>
              <a:buClrTx/>
              <a:buSzTx/>
              <a:buFontTx/>
              <a:buChar char="•"/>
              <a:tabLst/>
              <a:defRPr/>
            </a:pPr>
            <a:r>
              <a:rPr lang="en-US" altLang="en-US" sz="1200" dirty="0">
                <a:solidFill>
                  <a:srgbClr val="7030A0"/>
                </a:solidFill>
              </a:rPr>
              <a:t>Consider</a:t>
            </a:r>
            <a:r>
              <a:rPr lang="en-US" altLang="en-US" sz="1200" baseline="0" dirty="0">
                <a:solidFill>
                  <a:srgbClr val="7030A0"/>
                </a:solidFill>
              </a:rPr>
              <a:t> to add </a:t>
            </a:r>
            <a:r>
              <a:rPr lang="en-US" altLang="en-US" sz="1200" dirty="0">
                <a:solidFill>
                  <a:srgbClr val="7030A0"/>
                </a:solidFill>
              </a:rPr>
              <a:t>Spectrum Supportability Risk Assessment Status and Equipment Spectrum Certification Stage impact on requirements. These have impacts on milestones,</a:t>
            </a:r>
            <a:r>
              <a:rPr lang="en-US" altLang="en-US" sz="1200" baseline="0" dirty="0">
                <a:solidFill>
                  <a:srgbClr val="7030A0"/>
                </a:solidFill>
              </a:rPr>
              <a:t> requirements and acquisition process.</a:t>
            </a:r>
            <a:endParaRPr lang="en-US" altLang="en-US" sz="1200" dirty="0">
              <a:solidFill>
                <a:srgbClr val="7030A0"/>
              </a:solidFill>
            </a:endParaRPr>
          </a:p>
          <a:p>
            <a:pPr marL="230188" indent="-230188">
              <a:buFontTx/>
              <a:buChar char="•"/>
            </a:pPr>
            <a:endParaRPr lang="en-US" altLang="en-US" dirty="0"/>
          </a:p>
        </p:txBody>
      </p:sp>
    </p:spTree>
    <p:extLst>
      <p:ext uri="{BB962C8B-B14F-4D97-AF65-F5344CB8AC3E}">
        <p14:creationId xmlns:p14="http://schemas.microsoft.com/office/powerpoint/2010/main" val="1083863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9575791C-8A08-497A-8566-B1098EDC5080}" type="slidenum">
              <a:rPr lang="en-US" altLang="en-US" sz="1200"/>
              <a:pPr algn="r"/>
              <a:t>17</a:t>
            </a:fld>
            <a:endParaRPr lang="en-US" altLang="en-US" sz="1200"/>
          </a:p>
        </p:txBody>
      </p:sp>
    </p:spTree>
    <p:extLst>
      <p:ext uri="{BB962C8B-B14F-4D97-AF65-F5344CB8AC3E}">
        <p14:creationId xmlns:p14="http://schemas.microsoft.com/office/powerpoint/2010/main" val="2594332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otes Placeholde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8778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otes Placeholde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10386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B0EE2062-D84C-43D4-B6E3-17C34090CF57}" type="slidenum">
              <a:rPr lang="en-US" altLang="en-US" sz="1200"/>
              <a:pPr algn="r"/>
              <a:t>2</a:t>
            </a:fld>
            <a:endParaRPr lang="en-US" alt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u="sng"/>
              <a:t>While it is not mandatory, nor possible, in an hour and a half to address all the subjects, it is prudent to be prepared to brief or address all topics.  </a:t>
            </a:r>
            <a:r>
              <a:rPr lang="en-US" altLang="en-US"/>
              <a:t>  </a:t>
            </a:r>
          </a:p>
          <a:p>
            <a:endParaRPr lang="en-US" altLang="en-US"/>
          </a:p>
        </p:txBody>
      </p:sp>
    </p:spTree>
    <p:extLst>
      <p:ext uri="{BB962C8B-B14F-4D97-AF65-F5344CB8AC3E}">
        <p14:creationId xmlns:p14="http://schemas.microsoft.com/office/powerpoint/2010/main" val="29511213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PM and team should develop the programs Framing Assumption and track the validity of the FAs by assessing relevant program metrics.  </a:t>
            </a:r>
          </a:p>
          <a:p>
            <a:r>
              <a:rPr lang="en-US" altLang="en-US"/>
              <a:t>**Show implications, expectations and metrics for each key framing assumption.  Thee should only be a few FAs (3-5); each should have these properties, cause major consequences, have no simple work-around, be uncertain at this point, be program specific (not generic, lie funding stability or good contractor performance ) and be a fundamental assumption that affect management decisions.  </a:t>
            </a:r>
          </a:p>
          <a:p>
            <a:r>
              <a:rPr lang="en-US" altLang="en-US"/>
              <a:t>***Describe the visible expectations that flow from each implication of the FA.  </a:t>
            </a:r>
          </a:p>
          <a:p>
            <a:r>
              <a:rPr lang="en-US" altLang="en-US"/>
              <a:t>****Specify metrics that can show whether these expectations are seen</a:t>
            </a:r>
          </a:p>
          <a:p>
            <a:endParaRPr lang="en-US" altLang="en-US"/>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105FB0CF-5816-48E5-93B5-51D645491A59}" type="slidenum">
              <a:rPr lang="en-US" altLang="en-US" sz="1200"/>
              <a:pPr algn="r"/>
              <a:t>20</a:t>
            </a:fld>
            <a:endParaRPr lang="en-US" altLang="en-US" sz="1200"/>
          </a:p>
        </p:txBody>
      </p:sp>
    </p:spTree>
    <p:extLst>
      <p:ext uri="{BB962C8B-B14F-4D97-AF65-F5344CB8AC3E}">
        <p14:creationId xmlns:p14="http://schemas.microsoft.com/office/powerpoint/2010/main" val="894664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F491D5C4-F7AE-4DE2-BA09-C1BB59AFBDE7}" type="slidenum">
              <a:rPr lang="en-US" altLang="en-US" sz="1200"/>
              <a:pPr algn="r"/>
              <a:t>21</a:t>
            </a:fld>
            <a:endParaRPr lang="en-US" altLang="en-US" sz="1200"/>
          </a:p>
        </p:txBody>
      </p:sp>
      <p:sp>
        <p:nvSpPr>
          <p:cNvPr id="69635" name="Rectangle 2"/>
          <p:cNvSpPr>
            <a:spLocks noGrp="1" noRot="1" noChangeAspect="1" noChangeArrowheads="1" noTextEdit="1"/>
          </p:cNvSpPr>
          <p:nvPr>
            <p:ph type="sldImg"/>
          </p:nvPr>
        </p:nvSpPr>
        <p:spPr>
          <a:xfrm>
            <a:off x="414338" y="696913"/>
            <a:ext cx="6192837" cy="3484562"/>
          </a:xfrm>
          <a:ln/>
        </p:spPr>
      </p:sp>
      <p:sp>
        <p:nvSpPr>
          <p:cNvPr id="69636" name="Rectangle 3"/>
          <p:cNvSpPr>
            <a:spLocks noGrp="1" noChangeArrowheads="1"/>
          </p:cNvSpPr>
          <p:nvPr>
            <p:ph type="body" idx="1"/>
          </p:nvPr>
        </p:nvSpPr>
        <p:spPr>
          <a:xfrm>
            <a:off x="935038" y="4413250"/>
            <a:ext cx="5140325" cy="4186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Use existing program org charts so long as they show from MDA through PM and major IPTs within the program office.  </a:t>
            </a:r>
          </a:p>
          <a:p>
            <a:pPr eaLnBrk="1" hangingPunct="1"/>
            <a:r>
              <a:rPr lang="en-US" altLang="en-US"/>
              <a:t>In no case shall there be more than two levels of review between the Program Manager and the Milestone Decision Authority in accordance with DODD 5000.01, DODI 5000.02, and AFPD 63/20-1. </a:t>
            </a:r>
            <a:r>
              <a:rPr lang="en-US" altLang="en-US">
                <a:solidFill>
                  <a:srgbClr val="FF0000"/>
                </a:solidFill>
              </a:rPr>
              <a:t>  </a:t>
            </a:r>
          </a:p>
          <a:p>
            <a:pPr eaLnBrk="1" hangingPunct="1"/>
            <a:r>
              <a:rPr lang="en-US" altLang="en-US"/>
              <a:t>Include in your chart the Program Control Office, if you have one.</a:t>
            </a:r>
          </a:p>
        </p:txBody>
      </p:sp>
    </p:spTree>
    <p:extLst>
      <p:ext uri="{BB962C8B-B14F-4D97-AF65-F5344CB8AC3E}">
        <p14:creationId xmlns:p14="http://schemas.microsoft.com/office/powerpoint/2010/main" val="29117279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768CFC20-27E9-4B22-8399-D0F77844FE45}" type="slidenum">
              <a:rPr lang="en-US" altLang="en-US" sz="1200">
                <a:solidFill>
                  <a:srgbClr val="000000"/>
                </a:solidFill>
              </a:rPr>
              <a:pPr algn="r"/>
              <a:t>22</a:t>
            </a:fld>
            <a:endParaRPr lang="en-US" altLang="en-US" sz="1200">
              <a:solidFill>
                <a:srgbClr val="000000"/>
              </a:solidFill>
            </a:endParaRPr>
          </a:p>
        </p:txBody>
      </p:sp>
    </p:spTree>
    <p:extLst>
      <p:ext uri="{BB962C8B-B14F-4D97-AF65-F5344CB8AC3E}">
        <p14:creationId xmlns:p14="http://schemas.microsoft.com/office/powerpoint/2010/main" val="3677313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A7CC74D5-C5E1-4F66-8AE2-974740DAB6C0}" type="slidenum">
              <a:rPr lang="en-US" altLang="en-US" sz="1200"/>
              <a:pPr algn="r"/>
              <a:t>23</a:t>
            </a:fld>
            <a:endParaRPr lang="en-US" altLang="en-US" sz="1200"/>
          </a:p>
        </p:txBody>
      </p:sp>
    </p:spTree>
    <p:extLst>
      <p:ext uri="{BB962C8B-B14F-4D97-AF65-F5344CB8AC3E}">
        <p14:creationId xmlns:p14="http://schemas.microsoft.com/office/powerpoint/2010/main" val="2434943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50800" y="77788"/>
            <a:ext cx="6908800" cy="3886200"/>
          </a:xfrm>
          <a:ln/>
        </p:spPr>
      </p:sp>
      <p:sp>
        <p:nvSpPr>
          <p:cNvPr id="3" name="Notes Placeholder 2"/>
          <p:cNvSpPr>
            <a:spLocks noGrp="1"/>
          </p:cNvSpPr>
          <p:nvPr>
            <p:ph type="body" idx="1"/>
          </p:nvPr>
        </p:nvSpPr>
        <p:spPr>
          <a:xfrm>
            <a:off x="171450" y="4064000"/>
            <a:ext cx="6591300" cy="4183063"/>
          </a:xfrm>
        </p:spPr>
        <p:txBody>
          <a:bodyPr>
            <a:noAutofit/>
          </a:bodyPr>
          <a:lstStyle/>
          <a:p>
            <a:pPr>
              <a:defRPr/>
            </a:pPr>
            <a:r>
              <a:rPr lang="en-US" b="1" dirty="0">
                <a:latin typeface="+mn-lt"/>
              </a:rPr>
              <a:t>Notes:</a:t>
            </a:r>
            <a:r>
              <a:rPr lang="en-US" dirty="0"/>
              <a:t> </a:t>
            </a:r>
          </a:p>
          <a:p>
            <a:pPr>
              <a:defRPr/>
            </a:pPr>
            <a:r>
              <a:rPr lang="en-US" dirty="0">
                <a:latin typeface="+mn-lt"/>
              </a:rPr>
              <a:t>+Enter values in the unshaded (white) annual and to-complete cells only. The rest of the data is calculated automatically.  The spreadsheet cells will round to the nearest hundred thousand dollars ($0.1M).</a:t>
            </a:r>
            <a:r>
              <a:rPr lang="en-US" dirty="0"/>
              <a:t> </a:t>
            </a:r>
          </a:p>
          <a:p>
            <a:pPr>
              <a:defRPr/>
            </a:pPr>
            <a:r>
              <a:rPr lang="en-US" dirty="0">
                <a:latin typeface="+mn-lt"/>
              </a:rPr>
              <a:t>+Delete any appropriation sections that have no budgeted or required costs. </a:t>
            </a:r>
          </a:p>
          <a:p>
            <a:pPr>
              <a:defRPr/>
            </a:pPr>
            <a:r>
              <a:rPr lang="en-US" dirty="0">
                <a:latin typeface="+mn-lt"/>
              </a:rPr>
              <a:t>+Programs must use footnotes to state source of "Required" estimate, O&amp;S service life projection, O&amp;S time horizon (first year of O&amp;S – last year of O&amp;S) &amp; cost categories, and any RDT&amp;E-funded quantities (if any).  See Figure 1.</a:t>
            </a:r>
            <a:r>
              <a:rPr lang="en-US" dirty="0"/>
              <a:t> </a:t>
            </a:r>
          </a:p>
          <a:p>
            <a:pPr>
              <a:defRPr/>
            </a:pPr>
            <a:r>
              <a:rPr lang="en-US" u="sng" dirty="0">
                <a:latin typeface="+mn-lt"/>
                <a:hlinkClick r:id="rId3"/>
              </a:rPr>
              <a:t>+Program offices are to use the latest version of the program funding template.  Regularly check the Acquisition, Technology and Logistics (AT&amp;L) Defense Acquisition Board (DAB) online calendar website (https://ebiz.acq.osd.mil/DABCalendar/) for the most current Integrated Product Team (IPT) Program Funding template.  The template is updated as Programming, Planning, Budgeting, and Execution System (PPBES) events occur.</a:t>
            </a:r>
            <a:r>
              <a:rPr lang="en-US" dirty="0"/>
              <a:t> </a:t>
            </a:r>
          </a:p>
          <a:p>
            <a:pPr>
              <a:defRPr/>
            </a:pPr>
            <a:r>
              <a:rPr lang="en-US" b="1" dirty="0">
                <a:latin typeface="+mn-lt"/>
              </a:rPr>
              <a:t>Definitions:</a:t>
            </a:r>
            <a:r>
              <a:rPr lang="en-US" dirty="0"/>
              <a:t> </a:t>
            </a:r>
          </a:p>
          <a:p>
            <a:pPr>
              <a:defRPr/>
            </a:pPr>
            <a:r>
              <a:rPr lang="en-US" i="1" u="sng" dirty="0">
                <a:latin typeface="+mn-lt"/>
              </a:rPr>
              <a:t>Primary Line Items</a:t>
            </a:r>
            <a:r>
              <a:rPr lang="en-US" dirty="0">
                <a:latin typeface="+mn-lt"/>
              </a:rPr>
              <a:t>:  In the header of each section, list the primary budget line item(s) that fund the program currently and in the FYDP.  For RDT&amp;E, MILCON, and O&amp;M, include appropriation (consistent with DAMIR reporting), budget activity and program element.  For procurement, include appropriation, budget activity and line item.  Some programs have smaller amounts of funding in secondary line items that need not be listed.  Footnotes may be used for clarification/amplification.</a:t>
            </a:r>
            <a:r>
              <a:rPr lang="en-US" dirty="0"/>
              <a:t> </a:t>
            </a:r>
          </a:p>
          <a:p>
            <a:pPr>
              <a:defRPr/>
            </a:pPr>
            <a:r>
              <a:rPr lang="en-US" i="1" u="sng" dirty="0">
                <a:latin typeface="+mn-lt"/>
              </a:rPr>
              <a:t>Prior</a:t>
            </a:r>
            <a:r>
              <a:rPr lang="en-US" dirty="0">
                <a:latin typeface="+mn-lt"/>
              </a:rPr>
              <a:t>:  President’s Budget (PB) position submitted prior to the Current budget position.  Although the President only submits the FYDP to Congress, the cells for the next fiscal year and “To-Complete” should be populated for the investment appropriations using the values reported in the Selected Acquisition Report or latest DAES associated with that PB (if available).</a:t>
            </a:r>
            <a:r>
              <a:rPr lang="en-US" dirty="0"/>
              <a:t> </a:t>
            </a:r>
          </a:p>
          <a:p>
            <a:pPr>
              <a:defRPr/>
            </a:pPr>
            <a:r>
              <a:rPr lang="en-US" i="1" u="sng" dirty="0">
                <a:latin typeface="+mn-lt"/>
              </a:rPr>
              <a:t>Current</a:t>
            </a:r>
            <a:r>
              <a:rPr lang="en-US" dirty="0">
                <a:latin typeface="+mn-lt"/>
              </a:rPr>
              <a:t>:  Latest approved Service POM/BES budget position or approved PB.</a:t>
            </a:r>
            <a:r>
              <a:rPr lang="en-US" dirty="0"/>
              <a:t> </a:t>
            </a:r>
          </a:p>
          <a:p>
            <a:pPr>
              <a:defRPr/>
            </a:pPr>
            <a:r>
              <a:rPr lang="en-US" dirty="0">
                <a:latin typeface="+mn-lt"/>
              </a:rPr>
              <a:t>	+During a normal PPBES cycle (PB submitted in the first Tuesday of February each year), use POM position from August through January; Use PB position from February through July.</a:t>
            </a:r>
            <a:r>
              <a:rPr lang="en-US" dirty="0"/>
              <a:t> </a:t>
            </a:r>
          </a:p>
          <a:p>
            <a:pPr>
              <a:defRPr/>
            </a:pPr>
            <a:r>
              <a:rPr lang="en-US" dirty="0">
                <a:latin typeface="+mn-lt"/>
              </a:rPr>
              <a:t>	+When the DoD Appropriation is enacted, programs should update that cell of all the "Current” PB funding and quantity rows to reflect the actual appropriated amounts. </a:t>
            </a:r>
          </a:p>
          <a:p>
            <a:pPr>
              <a:defRPr/>
            </a:pPr>
            <a:r>
              <a:rPr lang="en-US" i="1" u="sng" dirty="0">
                <a:latin typeface="+mn-lt"/>
              </a:rPr>
              <a:t>Required</a:t>
            </a:r>
            <a:r>
              <a:rPr lang="en-US" dirty="0">
                <a:latin typeface="+mn-lt"/>
              </a:rPr>
              <a:t>:  Latest estimate of funds required to successfully execute program, i.e., support the Warfighter and not simply match available budget Total Obligation Authorities (TOAs).  Typically, this would reflect the Will Cost estimate, Service Cost Position (SCP), or PEO-supported Program Office Estimate (POE) that has not yet been validated by a Service Cost Agency or the CAPE.  Note: total required quantity is the acquisition objective recognized by the Joint Requirements Oversight Council (JROC) or similar body and would be reflected in the program's Acquisition Program Baseline (APB) or similar document but may not be reflected in the budget due to affordability or funding issues. </a:t>
            </a:r>
          </a:p>
          <a:p>
            <a:pPr>
              <a:defRPr/>
            </a:pPr>
            <a:r>
              <a:rPr lang="en-US" i="1" u="sng" dirty="0">
                <a:latin typeface="+mn-lt"/>
              </a:rPr>
              <a:t>System O&amp;M:</a:t>
            </a:r>
            <a:r>
              <a:rPr lang="en-US" dirty="0">
                <a:latin typeface="+mn-lt"/>
              </a:rPr>
              <a:t>  In this section, list the O&amp;M-funded costs from initial system deployment through end of system operations.  Include all costs of operating, maintaining, and supporting a fielded system. Specifically, this consists of the costs (organic and contractor) of equipment, supplies, software, and services associated with operating, modifying, maintaining, supplying, training, and supporting a system in the DoD inventory.  Do not include acquisition-related O&amp;M, and non-O&amp;M O&amp;S costs such as military personnel, and investment-funded system improvements.  Also, do not include disposal costs, which represent a separate phase of the program life cycle.  Please address questions on the O&amp;M requirements to the OSD(AT&amp;L)/L&amp;MR point of contact listed below.</a:t>
            </a:r>
            <a:r>
              <a:rPr lang="en-US" dirty="0"/>
              <a:t> </a:t>
            </a:r>
          </a:p>
          <a:p>
            <a:pPr>
              <a:defRPr/>
            </a:pPr>
            <a:r>
              <a:rPr lang="en-US" i="1" u="sng" dirty="0">
                <a:latin typeface="+mn-lt"/>
              </a:rPr>
              <a:t>Total Required Acquisition (BYXX$M):</a:t>
            </a:r>
            <a:r>
              <a:rPr lang="en-US" dirty="0"/>
              <a:t> </a:t>
            </a:r>
          </a:p>
          <a:p>
            <a:pPr>
              <a:defRPr/>
            </a:pPr>
            <a:r>
              <a:rPr lang="en-US" dirty="0">
                <a:latin typeface="+mn-lt"/>
              </a:rPr>
              <a:t>	+Current Estimate of Total RDT&amp;E, procurement, MILCON and acquisition-related O&amp;M in base-year dollars as reported in the program's latest approved POM budget position, approved PB, or quarterly DAES submission, whichever is most current. </a:t>
            </a:r>
          </a:p>
          <a:p>
            <a:pPr>
              <a:defRPr/>
            </a:pPr>
            <a:r>
              <a:rPr lang="en-US" dirty="0">
                <a:latin typeface="+mn-lt"/>
              </a:rPr>
              <a:t>	+The percentage displayed is the portion of the Acquisition cost out of the sum of Acquisition and O&amp;S costs. </a:t>
            </a:r>
          </a:p>
          <a:p>
            <a:pPr>
              <a:defRPr/>
            </a:pPr>
            <a:r>
              <a:rPr lang="en-US" dirty="0">
                <a:latin typeface="+mn-lt"/>
              </a:rPr>
              <a:t>	+Revise “BYXX$M” to reflect the 2-digit program Base Year (e.g., BY16$M).  Use the Base Year specified in the current Acquisition Program Baseline (APB).  For </a:t>
            </a:r>
            <a:r>
              <a:rPr lang="en-US" dirty="0" err="1">
                <a:latin typeface="+mn-lt"/>
              </a:rPr>
              <a:t>unbaselined</a:t>
            </a:r>
            <a:r>
              <a:rPr lang="en-US" dirty="0">
                <a:latin typeface="+mn-lt"/>
              </a:rPr>
              <a:t> programs (or if seeking a new or revised APB), use the budget year (e.g., BY18$M for PB18).</a:t>
            </a:r>
            <a:r>
              <a:rPr lang="en-US" dirty="0"/>
              <a:t> </a:t>
            </a:r>
          </a:p>
          <a:p>
            <a:pPr>
              <a:defRPr/>
            </a:pPr>
            <a:r>
              <a:rPr lang="en-US" i="1" u="sng" dirty="0">
                <a:latin typeface="+mn-lt"/>
              </a:rPr>
              <a:t>Total Required O&amp;S (BYXX$M): </a:t>
            </a:r>
          </a:p>
          <a:p>
            <a:pPr>
              <a:defRPr/>
            </a:pPr>
            <a:r>
              <a:rPr lang="en-US" i="1" u="sng" dirty="0">
                <a:latin typeface="+mn-lt"/>
              </a:rPr>
              <a:t>	</a:t>
            </a:r>
            <a:r>
              <a:rPr lang="en-US" dirty="0">
                <a:latin typeface="+mn-lt"/>
              </a:rPr>
              <a:t>+Current Estimate of Total Operating and Support costs in base-year dollars as reported in the program’s quarterly DAES (if applicable).  See Figure 2.</a:t>
            </a:r>
            <a:r>
              <a:rPr lang="en-US" dirty="0"/>
              <a:t> </a:t>
            </a:r>
          </a:p>
          <a:p>
            <a:pPr>
              <a:defRPr/>
            </a:pPr>
            <a:r>
              <a:rPr lang="en-US" dirty="0">
                <a:latin typeface="+mn-lt"/>
              </a:rPr>
              <a:t>	+A footnote should identify the projected service life. </a:t>
            </a:r>
          </a:p>
          <a:p>
            <a:pPr>
              <a:defRPr/>
            </a:pPr>
            <a:r>
              <a:rPr lang="en-US" dirty="0">
                <a:latin typeface="+mn-lt"/>
              </a:rPr>
              <a:t>	+Disposal costs should not be included in this value.</a:t>
            </a:r>
            <a:r>
              <a:rPr lang="en-US" dirty="0"/>
              <a:t> </a:t>
            </a:r>
          </a:p>
          <a:p>
            <a:pPr>
              <a:defRPr/>
            </a:pPr>
            <a:r>
              <a:rPr lang="en-US" dirty="0">
                <a:latin typeface="+mn-lt"/>
              </a:rPr>
              <a:t>	+The percentage displayed is the portion of the O&amp;S cost out of the sum of Acquisition and O&amp;S costs.  This value should not include disposal dollars. </a:t>
            </a:r>
          </a:p>
          <a:p>
            <a:pPr>
              <a:defRPr/>
            </a:pPr>
            <a:r>
              <a:rPr lang="en-US" dirty="0">
                <a:latin typeface="+mn-lt"/>
              </a:rPr>
              <a:t>	+Revise “BYXX$M” to reflect the 2-digit program Base Year (e.g., BY16$M, IAW the instructions above for Total Required Acquisition).</a:t>
            </a:r>
            <a:r>
              <a:rPr lang="en-US" dirty="0"/>
              <a:t> </a:t>
            </a:r>
          </a:p>
          <a:p>
            <a:pPr>
              <a:defRPr/>
            </a:pPr>
            <a:r>
              <a:rPr lang="en-US" i="1" u="sng" dirty="0" err="1">
                <a:latin typeface="+mn-lt"/>
              </a:rPr>
              <a:t>Curr</a:t>
            </a:r>
            <a:r>
              <a:rPr lang="en-US" i="1" u="sng" dirty="0">
                <a:latin typeface="+mn-lt"/>
              </a:rPr>
              <a:t> Est (APUC)</a:t>
            </a:r>
            <a:r>
              <a:rPr lang="en-US" dirty="0">
                <a:latin typeface="+mn-lt"/>
              </a:rPr>
              <a:t>:  Program Manager’s current estimate of Average Procurement Unit Cost, in base-year dollars (total procurement divided by procurement-funded quantities).  The APUC should match the values reported in the program's latest approved POM/BES budget position, approved PB, or quarterly DAES submission, whichever is most current. </a:t>
            </a:r>
          </a:p>
          <a:p>
            <a:pPr>
              <a:defRPr/>
            </a:pPr>
            <a:r>
              <a:rPr lang="en-US" i="1" u="sng" dirty="0" err="1">
                <a:latin typeface="+mn-lt"/>
              </a:rPr>
              <a:t>Curr</a:t>
            </a:r>
            <a:r>
              <a:rPr lang="en-US" i="1" u="sng" dirty="0">
                <a:latin typeface="+mn-lt"/>
              </a:rPr>
              <a:t> Est (PAUC)</a:t>
            </a:r>
            <a:r>
              <a:rPr lang="en-US" dirty="0">
                <a:latin typeface="+mn-lt"/>
              </a:rPr>
              <a:t>:  Program Manager’s current estimate of Program Acquisition Unit Cost, in base-year dollars (total RDT&amp;E, procurement, MILCON and acquisition-related O&amp;M divided by total quantity).  The PAUC should match the values reported in the program's latest approved POM/BES budget position, approved PB, or quarterly DAES submission, whichever is most current. </a:t>
            </a:r>
          </a:p>
          <a:p>
            <a:pPr>
              <a:defRPr/>
            </a:pPr>
            <a:r>
              <a:rPr lang="en-US" u="sng" dirty="0">
                <a:latin typeface="+mn-lt"/>
              </a:rPr>
              <a:t>Δ</a:t>
            </a:r>
            <a:r>
              <a:rPr lang="en-US" i="1" u="sng" dirty="0">
                <a:latin typeface="+mn-lt"/>
              </a:rPr>
              <a:t> Current</a:t>
            </a:r>
            <a:r>
              <a:rPr lang="en-US" dirty="0">
                <a:latin typeface="+mn-lt"/>
              </a:rPr>
              <a:t>:  This is the program’s APUC or PAUC current estimate (as defined above) divided by the program’s </a:t>
            </a:r>
            <a:r>
              <a:rPr lang="en-US" i="1" dirty="0">
                <a:latin typeface="+mn-lt"/>
              </a:rPr>
              <a:t>current</a:t>
            </a:r>
            <a:r>
              <a:rPr lang="en-US" dirty="0">
                <a:latin typeface="+mn-lt"/>
              </a:rPr>
              <a:t> APB Unit Cost Reporting (UCR) baseline, as applicable.  Figure 3 illustrates where this information resides in the program’s DAMIR DAES.</a:t>
            </a:r>
            <a:r>
              <a:rPr lang="en-US" dirty="0"/>
              <a:t> </a:t>
            </a:r>
          </a:p>
          <a:p>
            <a:pPr>
              <a:defRPr/>
            </a:pPr>
            <a:r>
              <a:rPr lang="en-US" u="sng" dirty="0">
                <a:latin typeface="+mn-lt"/>
              </a:rPr>
              <a:t>Δ</a:t>
            </a:r>
            <a:r>
              <a:rPr lang="en-US" i="1" u="sng" dirty="0">
                <a:latin typeface="+mn-lt"/>
              </a:rPr>
              <a:t> Original</a:t>
            </a:r>
            <a:r>
              <a:rPr lang="en-US" dirty="0">
                <a:latin typeface="+mn-lt"/>
              </a:rPr>
              <a:t>:  This is the program’s APUC or PAUC current estimate (as defined above) divided by the program’s </a:t>
            </a:r>
            <a:r>
              <a:rPr lang="en-US" i="1" dirty="0">
                <a:latin typeface="+mn-lt"/>
              </a:rPr>
              <a:t>original </a:t>
            </a:r>
            <a:r>
              <a:rPr lang="en-US" dirty="0">
                <a:latin typeface="+mn-lt"/>
              </a:rPr>
              <a:t>APB UCR baseline, as applicable.  See Figure 3.</a:t>
            </a:r>
            <a:r>
              <a:rPr lang="en-US" dirty="0"/>
              <a:t> </a:t>
            </a:r>
          </a:p>
          <a:p>
            <a:pPr>
              <a:defRPr/>
            </a:pPr>
            <a:endParaRPr lang="en-US" dirty="0">
              <a:latin typeface="+mn-lt"/>
            </a:endParaRPr>
          </a:p>
          <a:p>
            <a:pPr>
              <a:defRPr/>
            </a:pPr>
            <a:r>
              <a:rPr lang="en-US" b="1" dirty="0">
                <a:latin typeface="+mn-lt"/>
              </a:rPr>
              <a:t>Points of Contact:</a:t>
            </a:r>
            <a:r>
              <a:rPr lang="en-US" dirty="0"/>
              <a:t> </a:t>
            </a:r>
          </a:p>
          <a:p>
            <a:pPr>
              <a:defRPr/>
            </a:pPr>
            <a:r>
              <a:rPr lang="en-US" i="1" dirty="0">
                <a:latin typeface="+mn-lt"/>
              </a:rPr>
              <a:t>Army Programs:</a:t>
            </a:r>
            <a:r>
              <a:rPr lang="en-US" dirty="0"/>
              <a:t> </a:t>
            </a:r>
          </a:p>
          <a:p>
            <a:pPr>
              <a:defRPr/>
            </a:pPr>
            <a:r>
              <a:rPr lang="en-US" dirty="0">
                <a:latin typeface="+mn-lt"/>
              </a:rPr>
              <a:t>Allen Johnson, OSD(AT&amp;L)/ARA</a:t>
            </a:r>
            <a:r>
              <a:rPr lang="en-US" dirty="0"/>
              <a:t> </a:t>
            </a:r>
          </a:p>
          <a:p>
            <a:pPr>
              <a:defRPr/>
            </a:pPr>
            <a:r>
              <a:rPr lang="en-US" u="sng" dirty="0">
                <a:latin typeface="+mn-lt"/>
                <a:hlinkClick r:id="rId4"/>
              </a:rPr>
              <a:t>allen.m.johnson44.ctr@mail.mil</a:t>
            </a:r>
            <a:r>
              <a:rPr lang="en-US" dirty="0"/>
              <a:t> </a:t>
            </a:r>
          </a:p>
          <a:p>
            <a:pPr>
              <a:defRPr/>
            </a:pPr>
            <a:r>
              <a:rPr lang="en-US" dirty="0">
                <a:latin typeface="+mn-lt"/>
              </a:rPr>
              <a:t>703-697-5384</a:t>
            </a:r>
            <a:r>
              <a:rPr lang="en-US" dirty="0"/>
              <a:t> </a:t>
            </a:r>
          </a:p>
          <a:p>
            <a:pPr>
              <a:defRPr/>
            </a:pPr>
            <a:endParaRPr lang="en-US" i="1" dirty="0">
              <a:latin typeface="+mn-lt"/>
            </a:endParaRPr>
          </a:p>
          <a:p>
            <a:pPr>
              <a:defRPr/>
            </a:pPr>
            <a:r>
              <a:rPr lang="en-US" i="1" dirty="0">
                <a:latin typeface="+mn-lt"/>
              </a:rPr>
              <a:t>Navy Programs</a:t>
            </a:r>
            <a:r>
              <a:rPr lang="en-US" dirty="0">
                <a:latin typeface="+mn-lt"/>
              </a:rPr>
              <a:t>:</a:t>
            </a:r>
            <a:r>
              <a:rPr lang="en-US" dirty="0"/>
              <a:t> </a:t>
            </a:r>
          </a:p>
          <a:p>
            <a:pPr>
              <a:defRPr/>
            </a:pPr>
            <a:r>
              <a:rPr lang="en-US" dirty="0">
                <a:latin typeface="+mn-lt"/>
              </a:rPr>
              <a:t>CDR Joseph Mitzen, OSD(AT&amp;L)/ARA</a:t>
            </a:r>
            <a:r>
              <a:rPr lang="en-US" dirty="0"/>
              <a:t> </a:t>
            </a:r>
          </a:p>
          <a:p>
            <a:pPr>
              <a:defRPr/>
            </a:pPr>
            <a:r>
              <a:rPr lang="en-US" u="sng" dirty="0">
                <a:latin typeface="+mn-lt"/>
                <a:hlinkClick r:id="rId5"/>
              </a:rPr>
              <a:t>joseph.b.mitzen.mil@mail.mil</a:t>
            </a:r>
            <a:r>
              <a:rPr lang="en-US" dirty="0"/>
              <a:t> </a:t>
            </a:r>
          </a:p>
          <a:p>
            <a:pPr>
              <a:defRPr/>
            </a:pPr>
            <a:r>
              <a:rPr lang="en-US" dirty="0">
                <a:latin typeface="+mn-lt"/>
              </a:rPr>
              <a:t>703-697-8020</a:t>
            </a:r>
            <a:r>
              <a:rPr lang="en-US" dirty="0"/>
              <a:t> </a:t>
            </a:r>
          </a:p>
          <a:p>
            <a:pPr>
              <a:defRPr/>
            </a:pPr>
            <a:endParaRPr lang="en-US" i="1" dirty="0">
              <a:latin typeface="+mn-lt"/>
            </a:endParaRPr>
          </a:p>
          <a:p>
            <a:pPr>
              <a:defRPr/>
            </a:pPr>
            <a:r>
              <a:rPr lang="en-US" i="1" dirty="0">
                <a:latin typeface="+mn-lt"/>
              </a:rPr>
              <a:t>Air Force Programs</a:t>
            </a:r>
            <a:r>
              <a:rPr lang="en-US" dirty="0">
                <a:latin typeface="+mn-lt"/>
              </a:rPr>
              <a:t>:</a:t>
            </a:r>
            <a:br>
              <a:rPr lang="en-US" dirty="0">
                <a:latin typeface="+mn-lt"/>
              </a:rPr>
            </a:br>
            <a:r>
              <a:rPr lang="en-US" dirty="0">
                <a:latin typeface="+mn-lt"/>
              </a:rPr>
              <a:t>Matthias Maier, OSD(AT&amp;L)/ARA</a:t>
            </a:r>
            <a:br>
              <a:rPr lang="en-US" dirty="0">
                <a:latin typeface="+mn-lt"/>
              </a:rPr>
            </a:br>
            <a:r>
              <a:rPr lang="en-US" u="sng" dirty="0">
                <a:latin typeface="+mn-lt"/>
                <a:hlinkClick r:id="rId6"/>
              </a:rPr>
              <a:t>matthias.r.maier.ctr@mail.mil</a:t>
            </a:r>
            <a:br>
              <a:rPr lang="en-US" dirty="0">
                <a:latin typeface="+mn-lt"/>
              </a:rPr>
            </a:br>
            <a:r>
              <a:rPr lang="en-US" dirty="0">
                <a:latin typeface="+mn-lt"/>
              </a:rPr>
              <a:t>703-614-4030</a:t>
            </a:r>
          </a:p>
          <a:p>
            <a:pPr>
              <a:defRPr/>
            </a:pPr>
            <a:endParaRPr lang="en-US" i="1" dirty="0">
              <a:latin typeface="+mn-lt"/>
            </a:endParaRPr>
          </a:p>
          <a:p>
            <a:pPr>
              <a:defRPr/>
            </a:pPr>
            <a:r>
              <a:rPr lang="en-US" i="1" dirty="0">
                <a:latin typeface="+mn-lt"/>
              </a:rPr>
              <a:t>Agency &amp; Department-wide Programs:</a:t>
            </a:r>
            <a:r>
              <a:rPr lang="en-US" dirty="0"/>
              <a:t> </a:t>
            </a:r>
          </a:p>
          <a:p>
            <a:pPr>
              <a:defRPr/>
            </a:pPr>
            <a:r>
              <a:rPr lang="en-US" dirty="0">
                <a:latin typeface="+mn-lt"/>
              </a:rPr>
              <a:t>Mr. Russ Vogel, OSD(AT&amp;L)/ARA</a:t>
            </a:r>
            <a:r>
              <a:rPr lang="en-US" dirty="0"/>
              <a:t> </a:t>
            </a:r>
          </a:p>
          <a:p>
            <a:pPr>
              <a:defRPr/>
            </a:pPr>
            <a:r>
              <a:rPr lang="en-US" u="sng" dirty="0">
                <a:latin typeface="+mn-lt"/>
                <a:hlinkClick r:id="rId7"/>
              </a:rPr>
              <a:t>russell.a.vogel.civ@mail.mil</a:t>
            </a:r>
            <a:r>
              <a:rPr lang="en-US" dirty="0"/>
              <a:t> </a:t>
            </a:r>
          </a:p>
          <a:p>
            <a:pPr>
              <a:defRPr/>
            </a:pPr>
            <a:r>
              <a:rPr lang="en-US" dirty="0">
                <a:latin typeface="+mn-lt"/>
              </a:rPr>
              <a:t>703-697-1786</a:t>
            </a:r>
            <a:r>
              <a:rPr lang="en-US" dirty="0"/>
              <a:t> </a:t>
            </a:r>
          </a:p>
          <a:p>
            <a:pPr>
              <a:defRPr/>
            </a:pPr>
            <a:endParaRPr lang="en-US" i="1" dirty="0">
              <a:latin typeface="+mn-lt"/>
            </a:endParaRPr>
          </a:p>
          <a:p>
            <a:pPr>
              <a:defRPr/>
            </a:pPr>
            <a:r>
              <a:rPr lang="en-US" i="1" dirty="0">
                <a:latin typeface="+mn-lt"/>
              </a:rPr>
              <a:t>O&amp;S Section:</a:t>
            </a:r>
            <a:r>
              <a:rPr lang="en-US" dirty="0"/>
              <a:t> </a:t>
            </a:r>
          </a:p>
          <a:p>
            <a:pPr>
              <a:defRPr/>
            </a:pPr>
            <a:r>
              <a:rPr lang="en-US" dirty="0">
                <a:latin typeface="+mn-lt"/>
              </a:rPr>
              <a:t>Ms. Molly Mertz, OSD(AT&amp;L)/L&amp;MR</a:t>
            </a:r>
          </a:p>
          <a:p>
            <a:pPr>
              <a:defRPr/>
            </a:pPr>
            <a:r>
              <a:rPr lang="en-US" u="sng" dirty="0">
                <a:latin typeface="+mn-lt"/>
                <a:hlinkClick r:id="rId8"/>
              </a:rPr>
              <a:t>mary.m.mertz.civ@mail.mil</a:t>
            </a:r>
            <a:r>
              <a:rPr lang="en-US" dirty="0"/>
              <a:t> </a:t>
            </a:r>
          </a:p>
          <a:p>
            <a:pPr>
              <a:defRPr/>
            </a:pPr>
            <a:r>
              <a:rPr lang="en-US" dirty="0">
                <a:latin typeface="+mn-lt"/>
              </a:rPr>
              <a:t>703-614-6137</a:t>
            </a:r>
            <a:r>
              <a:rPr lang="en-US" dirty="0"/>
              <a:t> </a:t>
            </a:r>
            <a:endParaRPr lang="en-US" dirty="0">
              <a:latin typeface="+mn-lt"/>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B070AC1E-3A0D-407D-A3AE-B144A29712A4}" type="slidenum">
              <a:rPr lang="en-US" altLang="en-US" sz="1200"/>
              <a:pPr algn="r"/>
              <a:t>24</a:t>
            </a:fld>
            <a:endParaRPr lang="en-US" altLang="en-US" sz="1200"/>
          </a:p>
        </p:txBody>
      </p:sp>
    </p:spTree>
    <p:extLst>
      <p:ext uri="{BB962C8B-B14F-4D97-AF65-F5344CB8AC3E}">
        <p14:creationId xmlns:p14="http://schemas.microsoft.com/office/powerpoint/2010/main" val="25362353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FA653E96-BA9B-4907-A8D5-0E36A13E7E16}" type="slidenum">
              <a:rPr lang="en-US" altLang="en-US" sz="1100">
                <a:solidFill>
                  <a:srgbClr val="000000"/>
                </a:solidFill>
              </a:rPr>
              <a:pPr algn="r"/>
              <a:t>25</a:t>
            </a:fld>
            <a:endParaRPr lang="en-US" altLang="en-US" sz="1100">
              <a:solidFill>
                <a:srgbClr val="000000"/>
              </a:solidFill>
            </a:endParaRPr>
          </a:p>
        </p:txBody>
      </p:sp>
      <p:sp>
        <p:nvSpPr>
          <p:cNvPr id="75779"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B4CB7D42-1530-4E33-92F0-5D21A983CEA4}" type="slidenum">
              <a:rPr lang="en-US" altLang="en-US" sz="1100">
                <a:solidFill>
                  <a:srgbClr val="000000"/>
                </a:solidFill>
              </a:rPr>
              <a:pPr algn="r"/>
              <a:t>25</a:t>
            </a:fld>
            <a:endParaRPr lang="en-US" altLang="en-US" sz="1100">
              <a:solidFill>
                <a:srgbClr val="000000"/>
              </a:solidFill>
            </a:endParaRPr>
          </a:p>
        </p:txBody>
      </p:sp>
      <p:sp>
        <p:nvSpPr>
          <p:cNvPr id="75780" name="Rectangle 2"/>
          <p:cNvSpPr>
            <a:spLocks noGrp="1" noRot="1" noChangeAspect="1" noChangeArrowheads="1" noTextEdit="1"/>
          </p:cNvSpPr>
          <p:nvPr>
            <p:ph type="sldImg"/>
          </p:nvPr>
        </p:nvSpPr>
        <p:spPr>
          <a:ln/>
        </p:spPr>
      </p:sp>
      <p:sp>
        <p:nvSpPr>
          <p:cNvPr id="75781"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lstStyle/>
          <a:p>
            <a:pPr eaLnBrk="1" hangingPunct="1">
              <a:spcBef>
                <a:spcPct val="0"/>
              </a:spcBef>
            </a:pPr>
            <a:r>
              <a:rPr lang="en-US" altLang="en-US" i="1" u="sng"/>
              <a:t>Ensure that you consider intelligence impacts as an area for risk to program.</a:t>
            </a:r>
          </a:p>
          <a:p>
            <a:pPr marL="0" lvl="1" eaLnBrk="1" hangingPunct="1">
              <a:spcBef>
                <a:spcPct val="0"/>
              </a:spcBef>
            </a:pPr>
            <a:r>
              <a:rPr lang="en-US" altLang="en-US" i="1" u="sng"/>
              <a:t>The DoDI 5000.0-2  requires </a:t>
            </a:r>
            <a:r>
              <a:rPr lang="en-US" altLang="en-US"/>
              <a:t>a demonstration for MS B that all sources of risk have been adequately mitigated to support a commitment to design for production. This includes technology, engineering, integration, manufacturing, sustainment, and cost risks</a:t>
            </a:r>
          </a:p>
          <a:p>
            <a:pPr eaLnBrk="1" hangingPunct="1">
              <a:spcBef>
                <a:spcPct val="0"/>
              </a:spcBef>
            </a:pPr>
            <a:endParaRPr lang="en-US" altLang="en-US" i="1" u="sng"/>
          </a:p>
        </p:txBody>
      </p:sp>
    </p:spTree>
    <p:extLst>
      <p:ext uri="{BB962C8B-B14F-4D97-AF65-F5344CB8AC3E}">
        <p14:creationId xmlns:p14="http://schemas.microsoft.com/office/powerpoint/2010/main" val="3109319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52F10FEC-2827-41FB-B633-F7562945ABC6}"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26</a:t>
            </a:fld>
            <a:endParaRPr lang="en-US" altLang="en-US">
              <a:solidFill>
                <a:srgbClr val="000000"/>
              </a:solidFill>
              <a:latin typeface="Arial" panose="020B0604020202020204" pitchFamily="34" charset="0"/>
              <a:cs typeface="Arial" panose="020B0604020202020204" pitchFamily="34" charset="0"/>
            </a:endParaRPr>
          </a:p>
        </p:txBody>
      </p:sp>
      <p:sp>
        <p:nvSpPr>
          <p:cNvPr id="77828"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4096618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D680AF57-0910-4AAB-ABB3-3C104DA2681C}"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27</a:t>
            </a:fld>
            <a:endParaRPr lang="en-US" altLang="en-US">
              <a:solidFill>
                <a:srgbClr val="000000"/>
              </a:solidFill>
              <a:latin typeface="Arial" panose="020B0604020202020204" pitchFamily="34" charset="0"/>
              <a:cs typeface="Arial" panose="020B0604020202020204" pitchFamily="34" charset="0"/>
            </a:endParaRPr>
          </a:p>
        </p:txBody>
      </p:sp>
      <p:sp>
        <p:nvSpPr>
          <p:cNvPr id="79876"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1031847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0B6CA26C-AB5A-4E3A-9FCE-C74B640D3C65}"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28</a:t>
            </a:fld>
            <a:endParaRPr lang="en-US" altLang="en-US">
              <a:solidFill>
                <a:srgbClr val="000000"/>
              </a:solidFill>
              <a:latin typeface="Arial" panose="020B0604020202020204" pitchFamily="34" charset="0"/>
              <a:cs typeface="Arial" panose="020B0604020202020204" pitchFamily="34" charset="0"/>
            </a:endParaRPr>
          </a:p>
        </p:txBody>
      </p:sp>
      <p:sp>
        <p:nvSpPr>
          <p:cNvPr id="81924"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928711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a:t>Two Caps--Average Procurement Unit Cost and lifetime average Operating an Support Cost per annum. See Affordability Enclosure 8 for DOD I 5000.02, 26 November 2013.  </a:t>
            </a:r>
          </a:p>
          <a:p>
            <a:pPr>
              <a:defRPr/>
            </a:pPr>
            <a:r>
              <a:rPr lang="en-US" dirty="0"/>
              <a:t>Sample from another program:  </a:t>
            </a:r>
            <a:r>
              <a:rPr lang="en-US" altLang="en-US" dirty="0">
                <a:cs typeface="Arial" panose="020B0604020202020204" pitchFamily="34" charset="0"/>
              </a:rPr>
              <a:t>Current Affordability Caps</a:t>
            </a:r>
          </a:p>
          <a:p>
            <a:pPr marL="636588" lvl="1" indent="-233363">
              <a:defRPr/>
            </a:pPr>
            <a:r>
              <a:rPr lang="en-US" altLang="en-US" sz="1600" dirty="0">
                <a:cs typeface="Arial" panose="020B0604020202020204" pitchFamily="34" charset="0"/>
              </a:rPr>
              <a:t>				Average Procurement Unit Cost (APUC)</a:t>
            </a:r>
          </a:p>
          <a:p>
            <a:pPr marL="974726" lvl="2" indent="-233363">
              <a:defRPr/>
            </a:pPr>
            <a:r>
              <a:rPr lang="en-US" altLang="en-US" sz="1400" dirty="0">
                <a:cs typeface="Arial" panose="020B0604020202020204" pitchFamily="34" charset="0"/>
              </a:rPr>
              <a:t>				Program Office Estimate APUC (Sep 13) =  $31.8M (TY$M)</a:t>
            </a:r>
          </a:p>
          <a:p>
            <a:pPr marL="974726" lvl="2" indent="-233363">
              <a:defRPr/>
            </a:pPr>
            <a:r>
              <a:rPr lang="en-US" altLang="en-US" sz="1400" dirty="0">
                <a:cs typeface="Arial" panose="020B0604020202020204" pitchFamily="34" charset="0"/>
              </a:rPr>
              <a:t>				Development RFP Release ADM APUC (Nov 13) = ~$36.6M (TY$M)</a:t>
            </a:r>
          </a:p>
          <a:p>
            <a:pPr marL="636588" lvl="1" indent="-233363">
              <a:defRPr/>
            </a:pPr>
            <a:r>
              <a:rPr lang="en-US" altLang="en-US" sz="1600" dirty="0">
                <a:cs typeface="Arial" panose="020B0604020202020204" pitchFamily="34" charset="0"/>
              </a:rPr>
              <a:t>				Operations &amp; Support (O&amp;S) Costs </a:t>
            </a:r>
          </a:p>
          <a:p>
            <a:pPr marL="974726" lvl="2" indent="-233363">
              <a:defRPr/>
            </a:pPr>
            <a:r>
              <a:rPr lang="en-US" altLang="en-US" sz="1400" dirty="0">
                <a:cs typeface="Arial" panose="020B0604020202020204" pitchFamily="34" charset="0"/>
              </a:rPr>
              <a:t>				Program Office Estimate O&amp;S per unit, per year (Sep 13) = $3.6M (TY$M)</a:t>
            </a:r>
          </a:p>
          <a:p>
            <a:pPr marL="974726" lvl="2" indent="-233363">
              <a:defRPr/>
            </a:pPr>
            <a:r>
              <a:rPr lang="en-US" altLang="en-US" sz="1400" dirty="0">
                <a:cs typeface="Arial" panose="020B0604020202020204" pitchFamily="34" charset="0"/>
              </a:rPr>
              <a:t>				Development RFP Release O&amp;S per unit, per year (Nov 13) = ~$3.9M (TY$M)</a:t>
            </a:r>
          </a:p>
          <a:p>
            <a:pPr>
              <a:defRPr/>
            </a:pPr>
            <a:endParaRPr lang="en-US" dirty="0"/>
          </a:p>
          <a:p>
            <a:pPr>
              <a:defRPr/>
            </a:pPr>
            <a:endParaRPr lang="en-US" dirty="0"/>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479892B7-2BC5-4139-A2E8-C3F210178B76}" type="slidenum">
              <a:rPr lang="en-US" altLang="en-US" sz="1200"/>
              <a:pPr algn="r"/>
              <a:t>29</a:t>
            </a:fld>
            <a:endParaRPr lang="en-US" altLang="en-US" sz="1200"/>
          </a:p>
        </p:txBody>
      </p:sp>
    </p:spTree>
    <p:extLst>
      <p:ext uri="{BB962C8B-B14F-4D97-AF65-F5344CB8AC3E}">
        <p14:creationId xmlns:p14="http://schemas.microsoft.com/office/powerpoint/2010/main" val="4290644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17685A22-57ED-4B1E-90FF-47A8B63D57D7}" type="slidenum">
              <a:rPr lang="en-US" altLang="en-US" sz="1200"/>
              <a:pPr algn="r"/>
              <a:t>3</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3637895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3C5068BF-A1D3-4DF4-99A2-4C83A27B618C}" type="slidenum">
              <a:rPr lang="en-US" altLang="en-US" sz="1200"/>
              <a:pPr algn="r"/>
              <a:t>30</a:t>
            </a:fld>
            <a:endParaRPr lang="en-US" altLang="en-US" sz="1200"/>
          </a:p>
        </p:txBody>
      </p:sp>
    </p:spTree>
    <p:extLst>
      <p:ext uri="{BB962C8B-B14F-4D97-AF65-F5344CB8AC3E}">
        <p14:creationId xmlns:p14="http://schemas.microsoft.com/office/powerpoint/2010/main" val="30060468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International Cooperation, Systems Assessment and the other topics included in Back-up should be moved forward to the basic briefing when they are a “key part” that needs to be addressed in the Briefing.  BUT keep in mind the 1 hour limit to the briefing. </a:t>
            </a:r>
          </a:p>
          <a:p>
            <a:endParaRPr lang="en-US" altLang="en-US"/>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99E276B8-E966-41DC-ADBB-C72324093D7E}" type="slidenum">
              <a:rPr lang="en-US" altLang="en-US" sz="1200"/>
              <a:pPr algn="r"/>
              <a:t>31</a:t>
            </a:fld>
            <a:endParaRPr lang="en-US" altLang="en-US" sz="1200"/>
          </a:p>
        </p:txBody>
      </p:sp>
    </p:spTree>
    <p:extLst>
      <p:ext uri="{BB962C8B-B14F-4D97-AF65-F5344CB8AC3E}">
        <p14:creationId xmlns:p14="http://schemas.microsoft.com/office/powerpoint/2010/main" val="1175160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7E54F209-100E-4FEC-A318-0AE727CD6A78}" type="slidenum">
              <a:rPr lang="en-US" altLang="en-US" sz="1200">
                <a:solidFill>
                  <a:srgbClr val="000000"/>
                </a:solidFill>
              </a:rPr>
              <a:pPr algn="r"/>
              <a:t>32</a:t>
            </a:fld>
            <a:endParaRPr lang="en-US" altLang="en-US" sz="1200">
              <a:solidFill>
                <a:srgbClr val="000000"/>
              </a:solidFill>
            </a:endParaRPr>
          </a:p>
        </p:txBody>
      </p:sp>
    </p:spTree>
    <p:extLst>
      <p:ext uri="{BB962C8B-B14F-4D97-AF65-F5344CB8AC3E}">
        <p14:creationId xmlns:p14="http://schemas.microsoft.com/office/powerpoint/2010/main" val="39803026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7965C406-688E-4427-8102-C612E8D9D3F1}" type="slidenum">
              <a:rPr lang="en-US" altLang="en-US" sz="1200"/>
              <a:pPr algn="r"/>
              <a:t>33</a:t>
            </a:fld>
            <a:endParaRPr lang="en-US" altLang="en-US" sz="1200"/>
          </a:p>
        </p:txBody>
      </p:sp>
    </p:spTree>
    <p:extLst>
      <p:ext uri="{BB962C8B-B14F-4D97-AF65-F5344CB8AC3E}">
        <p14:creationId xmlns:p14="http://schemas.microsoft.com/office/powerpoint/2010/main" val="3576761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 all document requirements are required for all programs.  See DOD I 5000.02, Enclosure 1 for details</a:t>
            </a: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D1AB1248-3607-4A54-875C-F5F5ABF2F0E9}" type="slidenum">
              <a:rPr lang="en-US" altLang="en-US" sz="1200"/>
              <a:pPr algn="r"/>
              <a:t>34</a:t>
            </a:fld>
            <a:endParaRPr lang="en-US" altLang="en-US" sz="1200"/>
          </a:p>
        </p:txBody>
      </p:sp>
    </p:spTree>
    <p:extLst>
      <p:ext uri="{BB962C8B-B14F-4D97-AF65-F5344CB8AC3E}">
        <p14:creationId xmlns:p14="http://schemas.microsoft.com/office/powerpoint/2010/main" val="14594673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Times New Roman" panose="02020603050405020304" pitchFamily="18" charset="0"/>
              </a:rPr>
              <a:t>This chart is intended to help the program generate ideas for potential tradeoffs. Data may or may not be available depending on the timing of the Milestone.  The table includes operational requirements that are potential tradeoffs and the associated operational and cost impact of the trade. The table includes the KPPs, KSAs, and APAs that are the primary cost and schedule drivers.</a:t>
            </a:r>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1E1A65EB-A3CA-459E-B797-B9D627A41DB9}" type="slidenum">
              <a:rPr lang="en-US" altLang="en-US" sz="1200">
                <a:solidFill>
                  <a:srgbClr val="000000"/>
                </a:solidFill>
              </a:rPr>
              <a:pPr algn="r"/>
              <a:t>35</a:t>
            </a:fld>
            <a:endParaRPr lang="en-US" altLang="en-US" sz="1200">
              <a:solidFill>
                <a:srgbClr val="000000"/>
              </a:solidFill>
            </a:endParaRPr>
          </a:p>
        </p:txBody>
      </p:sp>
    </p:spTree>
    <p:extLst>
      <p:ext uri="{BB962C8B-B14F-4D97-AF65-F5344CB8AC3E}">
        <p14:creationId xmlns:p14="http://schemas.microsoft.com/office/powerpoint/2010/main" val="646764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Intelligence Mission Data (IMD).  DoD intelligence used for programming platform mission systems in development, testing, operations, and sustainment including, but not limited to, the functional areas of signatures, EWIR, OOB, C&amp;P, and GEOINT.  </a:t>
            </a:r>
          </a:p>
          <a:p>
            <a:r>
              <a:rPr lang="en-US" altLang="en-US">
                <a:latin typeface="Arial" panose="020B0604020202020204" pitchFamily="34" charset="0"/>
              </a:rPr>
              <a:t> </a:t>
            </a:r>
          </a:p>
          <a:p>
            <a:r>
              <a:rPr lang="en-US" altLang="en-US">
                <a:latin typeface="Arial" panose="020B0604020202020204" pitchFamily="34" charset="0"/>
              </a:rPr>
              <a:t>IMD-dependent programs.  Any acquisition programs that will require IMD (e.g., programs that carry out combat identification, ISR, and targeting using, but not limited to, signatures, EWIR, OOB, C&amp;P and GEOINT.)</a:t>
            </a:r>
          </a:p>
          <a:p>
            <a:endParaRPr lang="en-US" altLang="en-US">
              <a:latin typeface="Arial" panose="020B0604020202020204" pitchFamily="34" charset="0"/>
            </a:endParaRPr>
          </a:p>
          <a:p>
            <a:endParaRPr lang="en-US" altLang="en-US" i="1" u="sng">
              <a:latin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B4212AEA-F7EA-49E1-93EF-114EFC89A431}" type="slidenum">
              <a:rPr lang="en-US" altLang="en-US" sz="1200" b="1">
                <a:solidFill>
                  <a:srgbClr val="000000"/>
                </a:solidFill>
              </a:rPr>
              <a:pPr algn="r"/>
              <a:t>4</a:t>
            </a:fld>
            <a:endParaRPr lang="en-US" altLang="en-US" sz="1200" b="1">
              <a:solidFill>
                <a:srgbClr val="000000"/>
              </a:solidFill>
            </a:endParaRPr>
          </a:p>
        </p:txBody>
      </p:sp>
    </p:spTree>
    <p:extLst>
      <p:ext uri="{BB962C8B-B14F-4D97-AF65-F5344CB8AC3E}">
        <p14:creationId xmlns:p14="http://schemas.microsoft.com/office/powerpoint/2010/main" val="1956673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661810D1-6E02-4264-8086-B4D263ADB236}" type="slidenum">
              <a:rPr lang="en-US" altLang="en-US" sz="1200"/>
              <a:pPr algn="r"/>
              <a:t>5</a:t>
            </a:fld>
            <a:endParaRPr lang="en-US" altLang="en-US" sz="1200"/>
          </a:p>
        </p:txBody>
      </p:sp>
      <p:sp>
        <p:nvSpPr>
          <p:cNvPr id="286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p:spPr>
        <p:txBody>
          <a:bodyPr/>
          <a:lstStyle/>
          <a:p>
            <a:pPr>
              <a:defRPr/>
            </a:pPr>
            <a:r>
              <a:rPr lang="en-US" dirty="0">
                <a:effectLst>
                  <a:outerShdw blurRad="38100" dist="38100" dir="2700000" algn="tl">
                    <a:srgbClr val="000000">
                      <a:alpha val="43137"/>
                    </a:srgbClr>
                  </a:outerShdw>
                </a:effectLst>
                <a:latin typeface="Arial" charset="0"/>
              </a:rPr>
              <a:t>This particularly import for Command, Control, Communications, Computers, Intelligence, Surveillance, and Reconnaissance systems; and information technology programs that depend on external information sources or provide information to other DoD systems. </a:t>
            </a:r>
          </a:p>
          <a:p>
            <a:pPr>
              <a:defRPr/>
            </a:pPr>
            <a:endParaRPr lang="en-US" dirty="0">
              <a:effectLst>
                <a:outerShdw blurRad="38100" dist="38100" dir="2700000" algn="tl">
                  <a:srgbClr val="000000">
                    <a:alpha val="43137"/>
                  </a:srgbClr>
                </a:outerShdw>
              </a:effectLst>
              <a:latin typeface="Arial" charset="0"/>
            </a:endParaRPr>
          </a:p>
          <a:p>
            <a:pPr>
              <a:defRPr/>
            </a:pPr>
            <a:r>
              <a:rPr lang="en-US" b="1" u="sng" dirty="0"/>
              <a:t>MAJCOM Attestation Statement (Provided by AFMC/A5C or AFSPC/A5C).  </a:t>
            </a:r>
            <a:r>
              <a:rPr lang="en-US" dirty="0"/>
              <a:t>See AFI 63-101:  Both AFSPC and AFMC will </a:t>
            </a:r>
            <a:r>
              <a:rPr lang="en-US" dirty="0">
                <a:latin typeface="Arial" charset="0"/>
              </a:rPr>
              <a:t>attest that the capability requirements as described in all CDDs…are feasible. If appropriate, attestation will be completed concurrent with document presentation to the AFROC. </a:t>
            </a:r>
          </a:p>
          <a:p>
            <a:pPr>
              <a:defRPr/>
            </a:pPr>
            <a:endParaRPr lang="en-US" dirty="0">
              <a:latin typeface="Arial" charset="0"/>
            </a:endParaRPr>
          </a:p>
          <a:p>
            <a:pPr lvl="0">
              <a:spcBef>
                <a:spcPct val="0"/>
              </a:spcBef>
              <a:buFont typeface="Wingdings" panose="05000000000000000000" pitchFamily="2" charset="2"/>
              <a:buNone/>
            </a:pPr>
            <a:r>
              <a:rPr lang="en-US" sz="1200" b="0" i="0" kern="1200" dirty="0" err="1">
                <a:solidFill>
                  <a:schemeClr val="tx1"/>
                </a:solidFill>
                <a:effectLst/>
                <a:latin typeface="+mn-lt"/>
                <a:ea typeface="+mn-ea"/>
                <a:cs typeface="+mn-cs"/>
              </a:rPr>
              <a:t>DoDI</a:t>
            </a:r>
            <a:r>
              <a:rPr lang="en-US" sz="1200" b="0" i="0" kern="1200" dirty="0">
                <a:solidFill>
                  <a:schemeClr val="tx1"/>
                </a:solidFill>
                <a:effectLst/>
                <a:latin typeface="+mn-lt"/>
                <a:ea typeface="+mn-ea"/>
                <a:cs typeface="+mn-cs"/>
              </a:rPr>
              <a:t> 4650.01 page</a:t>
            </a:r>
            <a:r>
              <a:rPr lang="en-US" sz="1200" b="0" i="0" kern="1200" baseline="0" dirty="0">
                <a:solidFill>
                  <a:schemeClr val="tx1"/>
                </a:solidFill>
                <a:effectLst/>
                <a:latin typeface="+mn-lt"/>
                <a:ea typeface="+mn-ea"/>
                <a:cs typeface="+mn-cs"/>
              </a:rPr>
              <a:t> 12 </a:t>
            </a:r>
            <a:r>
              <a:rPr lang="en-US" sz="1200" b="0" i="0" kern="1200" dirty="0">
                <a:solidFill>
                  <a:schemeClr val="tx1"/>
                </a:solidFill>
                <a:effectLst/>
                <a:latin typeface="+mn-lt"/>
                <a:ea typeface="+mn-ea"/>
                <a:cs typeface="+mn-cs"/>
              </a:rPr>
              <a:t>covers Spectrum Supportability Risk Assessment.</a:t>
            </a:r>
            <a:r>
              <a:rPr lang="en-US" sz="1200" b="0" i="0" kern="1200" baseline="0" dirty="0">
                <a:solidFill>
                  <a:schemeClr val="tx1"/>
                </a:solidFill>
                <a:effectLst/>
                <a:latin typeface="+mn-lt"/>
                <a:ea typeface="+mn-ea"/>
                <a:cs typeface="+mn-cs"/>
              </a:rPr>
              <a:t> </a:t>
            </a:r>
            <a:r>
              <a:rPr lang="en-US" altLang="en-US" sz="1600" dirty="0">
                <a:solidFill>
                  <a:srgbClr val="7030A0"/>
                </a:solidFill>
              </a:rPr>
              <a:t>Consider</a:t>
            </a:r>
            <a:r>
              <a:rPr lang="en-US" altLang="en-US" sz="1600" baseline="0" dirty="0">
                <a:solidFill>
                  <a:srgbClr val="7030A0"/>
                </a:solidFill>
              </a:rPr>
              <a:t> </a:t>
            </a:r>
            <a:r>
              <a:rPr lang="en-US" altLang="en-US" sz="1600" dirty="0">
                <a:solidFill>
                  <a:srgbClr val="7030A0"/>
                </a:solidFill>
              </a:rPr>
              <a:t>Spectrum Supportability Risk Assessment Status and Equipment Spectrum Certification Stage (SSRA/ESC) impact on requirements.</a:t>
            </a:r>
          </a:p>
          <a:p>
            <a:pPr>
              <a:defRPr/>
            </a:pPr>
            <a:endParaRPr lang="en-US" dirty="0"/>
          </a:p>
          <a:p>
            <a:pPr>
              <a:defRPr/>
            </a:pPr>
            <a:endParaRPr lang="en-US" dirty="0">
              <a:effectLst>
                <a:outerShdw blurRad="38100" dist="38100" dir="2700000" algn="tl">
                  <a:srgbClr val="000000">
                    <a:alpha val="43137"/>
                  </a:srgbClr>
                </a:outerShdw>
              </a:effectLst>
              <a:latin typeface="Arial" charset="0"/>
            </a:endParaRPr>
          </a:p>
          <a:p>
            <a:pPr>
              <a:defRPr/>
            </a:pPr>
            <a:endParaRPr lang="en-US" dirty="0">
              <a:latin typeface="Arial" charset="0"/>
            </a:endParaRPr>
          </a:p>
          <a:p>
            <a:pPr>
              <a:defRPr/>
            </a:pPr>
            <a:r>
              <a:rPr lang="en-US" dirty="0">
                <a:latin typeface="Arial" charset="0"/>
              </a:rPr>
              <a:t> </a:t>
            </a:r>
          </a:p>
          <a:p>
            <a:pPr>
              <a:defRPr/>
            </a:pPr>
            <a:endParaRPr lang="en-US" dirty="0"/>
          </a:p>
        </p:txBody>
      </p:sp>
    </p:spTree>
    <p:extLst>
      <p:ext uri="{BB962C8B-B14F-4D97-AF65-F5344CB8AC3E}">
        <p14:creationId xmlns:p14="http://schemas.microsoft.com/office/powerpoint/2010/main" val="294742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D1A9DF14-7D58-4F71-B2D5-8C43AC473003}" type="slidenum">
              <a:rPr lang="en-US" altLang="en-US" sz="1200"/>
              <a:pPr algn="r"/>
              <a:t>6</a:t>
            </a:fld>
            <a:endParaRPr lang="en-US" altLang="en-US" sz="1200"/>
          </a:p>
        </p:txBody>
      </p:sp>
    </p:spTree>
    <p:extLst>
      <p:ext uri="{BB962C8B-B14F-4D97-AF65-F5344CB8AC3E}">
        <p14:creationId xmlns:p14="http://schemas.microsoft.com/office/powerpoint/2010/main" val="408888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91F313F9-ECBD-43F3-AD7B-4E196E4344E5}" type="slidenum">
              <a:rPr lang="en-US" altLang="en-US" sz="1200"/>
              <a:pPr algn="r"/>
              <a:t>7</a:t>
            </a:fld>
            <a:endParaRPr lang="en-US" altLang="en-US" sz="1200"/>
          </a:p>
        </p:txBody>
      </p:sp>
      <p:sp>
        <p:nvSpPr>
          <p:cNvPr id="32771"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2700" y="4535488"/>
            <a:ext cx="7010400" cy="4773612"/>
          </a:xfrm>
          <a:ln/>
        </p:spPr>
        <p:txBody>
          <a:bodyPr/>
          <a:lstStyle/>
          <a:p>
            <a:pPr marL="152400" indent="-152400">
              <a:lnSpc>
                <a:spcPct val="90000"/>
              </a:lnSpc>
              <a:buFontTx/>
              <a:buAutoNum type="arabicPeriod"/>
              <a:defRPr/>
            </a:pPr>
            <a:r>
              <a:rPr lang="en-US" sz="1050" b="1" dirty="0"/>
              <a:t>Purpose:</a:t>
            </a:r>
            <a:endParaRPr lang="en-US" sz="1050" dirty="0"/>
          </a:p>
          <a:p>
            <a:pPr marL="230188" lvl="1">
              <a:lnSpc>
                <a:spcPct val="90000"/>
              </a:lnSpc>
              <a:defRPr/>
            </a:pPr>
            <a:r>
              <a:rPr lang="en-US" sz="1050" dirty="0"/>
              <a:t>Very few programs today operate or function independently.  Most programs are affected by other components and systems, and it usually takes a combination of programs to accomplish the full effects of a weapon or communication system. The Program Manager of the reviewed program is the best source of information on which programs/systems the reviewed program depends upon either operationally (supports other weapon systems), physically (embedded components) or systemically (communications or digital links). </a:t>
            </a:r>
          </a:p>
          <a:p>
            <a:pPr marL="152400" indent="-152400">
              <a:lnSpc>
                <a:spcPct val="90000"/>
              </a:lnSpc>
              <a:buFontTx/>
              <a:buAutoNum type="arabicPeriod"/>
              <a:defRPr/>
            </a:pPr>
            <a:r>
              <a:rPr lang="en-US" sz="1050" b="1" dirty="0"/>
              <a:t>Business Rules:</a:t>
            </a:r>
            <a:br>
              <a:rPr lang="en-US" sz="1050" b="1" dirty="0"/>
            </a:br>
            <a:r>
              <a:rPr lang="en-US" sz="1050" b="1" dirty="0"/>
              <a:t>a. Programs to Include:</a:t>
            </a:r>
            <a:br>
              <a:rPr lang="en-US" sz="1050" dirty="0"/>
            </a:br>
            <a:r>
              <a:rPr lang="en-US" sz="1050" dirty="0"/>
              <a:t>The reviewed program is in the center of the chart with any crucial interrelated programs, including communication links and cyber infrastructure, listed with arrowheads denoting the direction of dependency. Crucial interdependencies are such that the program under review cannot achieve capabilities articulated in the CONOPs, CDD, or CPD (as appropriate) without the related capability provided by this program.  Two way dependencies will have a double-headed arrow. Program groupings, where possible, should be by mission or capability area vice platform type. Include programs currently in development.</a:t>
            </a:r>
            <a:br>
              <a:rPr lang="en-US" sz="1050" dirty="0"/>
            </a:br>
            <a:r>
              <a:rPr lang="en-US" sz="1050" b="1" dirty="0"/>
              <a:t>b. Availability:</a:t>
            </a:r>
            <a:br>
              <a:rPr lang="en-US" sz="1050" b="1" dirty="0"/>
            </a:br>
            <a:r>
              <a:rPr lang="en-US" sz="1050" dirty="0"/>
              <a:t>Indicate whether the deliverables from one program to the other are on track, both in quantity and in schedule.  If either of the interrelated programs are at risk of missing giver-receiver dates, color the interdependency arrow red or yellow for the appropriate severity. Be prepared to discuss reason for delay, impact, and mitigation.</a:t>
            </a:r>
            <a:br>
              <a:rPr lang="en-US" sz="1050" dirty="0"/>
            </a:br>
            <a:r>
              <a:rPr lang="en-US" sz="1050" b="1" dirty="0"/>
              <a:t>c. Interoperability: </a:t>
            </a:r>
            <a:br>
              <a:rPr lang="en-US" sz="1050" b="1" dirty="0"/>
            </a:br>
            <a:r>
              <a:rPr lang="en-US" sz="1050" dirty="0"/>
              <a:t>Indicate whether the technical performance requirements are being met by the interrelated programs such that they will be able to integrate and function together.  Assess both hardware and software/data interoperability.  If there is a risk or issue affecting the interoperability of the systems, color the interdependency line red or yellow for the appropriate severity. Be prepared to discuss interoperability issues, impact, and mitigation.</a:t>
            </a:r>
            <a:br>
              <a:rPr lang="en-US" sz="1050" dirty="0"/>
            </a:br>
            <a:r>
              <a:rPr lang="en-US" sz="1050" b="1" dirty="0"/>
              <a:t>d. Security:</a:t>
            </a:r>
            <a:br>
              <a:rPr lang="en-US" sz="1050" b="1" dirty="0"/>
            </a:br>
            <a:r>
              <a:rPr lang="en-US" sz="1050" dirty="0"/>
              <a:t>While systems may be available and interoperable, there may exist security risks to the Reviewed program or due to the interconnection with the crucial interrelated programs identified.  Consider all areas of security that result in overall mission risk, including: Personnel Security, Physical Security, Software Assurance, Cybersecurity, Supply Chain Risk Management, Anti-Tamper, Industrial Security, Operations Security, and Communications Security. Color the interdependency line green, yellow or red for the appropriate risk level. Be prepared to discuss moderate/high risks, impact, and mitigation.</a:t>
            </a:r>
          </a:p>
        </p:txBody>
      </p:sp>
    </p:spTree>
    <p:extLst>
      <p:ext uri="{BB962C8B-B14F-4D97-AF65-F5344CB8AC3E}">
        <p14:creationId xmlns:p14="http://schemas.microsoft.com/office/powerpoint/2010/main" val="225934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973513" y="8829675"/>
            <a:ext cx="30353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5" tIns="46652" rIns="93305" bIns="46652"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FB2F61B9-FABD-4C5B-B21F-734FB3B36419}" type="slidenum">
              <a:rPr lang="en-US" altLang="en-US" sz="1100">
                <a:latin typeface="Calibri" panose="020F0502020204030204" pitchFamily="34" charset="0"/>
              </a:rPr>
              <a:pPr algn="r"/>
              <a:t>8</a:t>
            </a:fld>
            <a:endParaRPr lang="en-US" altLang="en-US" sz="1100">
              <a:latin typeface="Calibri" panose="020F0502020204030204" pitchFamily="34" charset="0"/>
            </a:endParaRPr>
          </a:p>
        </p:txBody>
      </p:sp>
      <p:sp>
        <p:nvSpPr>
          <p:cNvPr id="34819"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p:txBody>
          <a:bodyPr/>
          <a:lstStyle/>
          <a:p>
            <a:pPr>
              <a:defRPr/>
            </a:pPr>
            <a:r>
              <a:rPr lang="en-US" dirty="0"/>
              <a:t>What matters:</a:t>
            </a:r>
          </a:p>
          <a:p>
            <a:pPr>
              <a:defRPr/>
            </a:pPr>
            <a:endParaRPr lang="en-US" dirty="0"/>
          </a:p>
          <a:p>
            <a:pPr marL="171450" indent="-171450">
              <a:buFontTx/>
              <a:buChar char="-"/>
              <a:defRPr/>
            </a:pPr>
            <a:r>
              <a:rPr lang="en-US" dirty="0"/>
              <a:t>Top KPP/KSAs that are </a:t>
            </a:r>
            <a:r>
              <a:rPr lang="en-US" dirty="0">
                <a:latin typeface="Calibri" panose="020F0502020204030204" pitchFamily="34" charset="0"/>
              </a:rPr>
              <a:t>the primary drivers of cost, schedule, and risk for this program</a:t>
            </a:r>
          </a:p>
          <a:p>
            <a:pPr marL="171450" indent="-171450">
              <a:buFontTx/>
              <a:buChar char="-"/>
              <a:defRPr/>
            </a:pPr>
            <a:r>
              <a:rPr lang="en-US" dirty="0"/>
              <a:t>Requirements that are the most significant drivers of technical and schedule risk</a:t>
            </a:r>
          </a:p>
        </p:txBody>
      </p:sp>
    </p:spTree>
    <p:extLst>
      <p:ext uri="{BB962C8B-B14F-4D97-AF65-F5344CB8AC3E}">
        <p14:creationId xmlns:p14="http://schemas.microsoft.com/office/powerpoint/2010/main" val="1844525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spcBef>
                <a:spcPct val="0"/>
              </a:spcBef>
            </a:pPr>
            <a:endParaRPr lang="en-US" dirty="0"/>
          </a:p>
        </p:txBody>
      </p:sp>
      <p:sp>
        <p:nvSpPr>
          <p:cNvPr id="56324" name="Slide Number Placeholder 3"/>
          <p:cNvSpPr>
            <a:spLocks noGrp="1"/>
          </p:cNvSpPr>
          <p:nvPr>
            <p:ph type="sldNum" sz="quarter" idx="5"/>
          </p:nvPr>
        </p:nvSpPr>
        <p:spPr>
          <a:noFill/>
        </p:spPr>
        <p:txBody>
          <a:bodyPr/>
          <a:lstStyle/>
          <a:p>
            <a:pPr marL="0" marR="0" lvl="0" indent="0" algn="r" defTabSz="931670" rtl="0" eaLnBrk="0" fontAlgn="base" latinLnBrk="0" hangingPunct="0">
              <a:lnSpc>
                <a:spcPct val="100000"/>
              </a:lnSpc>
              <a:spcBef>
                <a:spcPct val="0"/>
              </a:spcBef>
              <a:spcAft>
                <a:spcPct val="0"/>
              </a:spcAft>
              <a:buClrTx/>
              <a:buSzTx/>
              <a:buFontTx/>
              <a:buNone/>
              <a:tabLst/>
              <a:defRPr/>
            </a:pPr>
            <a:fld id="{2297EB5A-F49F-4129-8386-FE84CF21E77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67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43035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sp>
        <p:nvSpPr>
          <p:cNvPr id="4" name="Text Box 3"/>
          <p:cNvSpPr txBox="1">
            <a:spLocks noChangeArrowheads="1"/>
          </p:cNvSpPr>
          <p:nvPr/>
        </p:nvSpPr>
        <p:spPr bwMode="auto">
          <a:xfrm>
            <a:off x="1693333" y="1233489"/>
            <a:ext cx="873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50000"/>
              </a:spcBef>
              <a:spcAft>
                <a:spcPct val="0"/>
              </a:spcAft>
            </a:pPr>
            <a:r>
              <a:rPr lang="en-US" altLang="en-US" sz="2000" b="1" i="1">
                <a:solidFill>
                  <a:srgbClr val="000000"/>
                </a:solidFill>
                <a:latin typeface="Century Schoolbook" panose="02040604050505020304" pitchFamily="18" charset="0"/>
              </a:rPr>
              <a:t>I n t e g r i t y  -  S e r v i c e  -  E x c e l l e n c e</a:t>
            </a:r>
          </a:p>
        </p:txBody>
      </p:sp>
      <p:sp>
        <p:nvSpPr>
          <p:cNvPr id="5" name="Line 5"/>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pic>
        <p:nvPicPr>
          <p:cNvPr id="6" name="Picture 13" descr="af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01" y="3698875"/>
            <a:ext cx="440690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p:nvSpPr>
        <p:spPr bwMode="auto">
          <a:xfrm>
            <a:off x="2900595" y="500063"/>
            <a:ext cx="63230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3600" b="1" i="1">
                <a:solidFill>
                  <a:srgbClr val="000000"/>
                </a:solidFill>
              </a:rPr>
              <a:t>Headquarters U.S. Air Force</a:t>
            </a:r>
          </a:p>
        </p:txBody>
      </p:sp>
      <p:sp>
        <p:nvSpPr>
          <p:cNvPr id="50191" name="Rectangle 15"/>
          <p:cNvSpPr>
            <a:spLocks noGrp="1" noChangeArrowheads="1"/>
          </p:cNvSpPr>
          <p:nvPr>
            <p:ph type="ctrTitle"/>
          </p:nvPr>
        </p:nvSpPr>
        <p:spPr>
          <a:xfrm>
            <a:off x="368301" y="1962150"/>
            <a:ext cx="11315700"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a:t>As of: </a:t>
            </a:r>
          </a:p>
        </p:txBody>
      </p:sp>
      <p:sp>
        <p:nvSpPr>
          <p:cNvPr id="9" name="Rectangle 7"/>
          <p:cNvSpPr>
            <a:spLocks noGrp="1" noChangeArrowheads="1"/>
          </p:cNvSpPr>
          <p:nvPr>
            <p:ph type="sldNum" sz="quarter" idx="11"/>
          </p:nvPr>
        </p:nvSpPr>
        <p:spPr/>
        <p:txBody>
          <a:bodyPr/>
          <a:lstStyle>
            <a:lvl1pPr>
              <a:defRPr smtClean="0"/>
            </a:lvl1pPr>
          </a:lstStyle>
          <a:p>
            <a:pPr>
              <a:defRPr/>
            </a:pPr>
            <a:fld id="{2CFE73D0-9E1D-4C3F-9E77-25AB5333472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201101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7ADFEC96-62E0-4D88-8E77-7134A4AC740E}"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12938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00584" y="76200"/>
            <a:ext cx="2842683"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8301" y="76200"/>
            <a:ext cx="8329084"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E1992550-9740-4462-9FCF-78E01D9A9228}"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49138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027"/>
          <p:cNvSpPr>
            <a:spLocks noGrp="1" noChangeArrowheads="1"/>
          </p:cNvSpPr>
          <p:nvPr>
            <p:ph type="dt" sz="half" idx="10"/>
          </p:nvPr>
        </p:nvSpPr>
        <p:spPr/>
        <p:txBody>
          <a:bodyPr/>
          <a:lstStyle>
            <a:lvl1pPr>
              <a:defRPr/>
            </a:lvl1pPr>
          </a:lstStyle>
          <a:p>
            <a:pPr>
              <a:defRPr/>
            </a:pPr>
            <a:r>
              <a:rPr lang="en-US"/>
              <a:t>As of: </a:t>
            </a:r>
            <a:endParaRPr lang="en-US" dirty="0"/>
          </a:p>
        </p:txBody>
      </p:sp>
      <p:sp>
        <p:nvSpPr>
          <p:cNvPr id="5" name="Rectangle 1028"/>
          <p:cNvSpPr>
            <a:spLocks noGrp="1" noChangeArrowheads="1"/>
          </p:cNvSpPr>
          <p:nvPr>
            <p:ph type="sldNum" sz="quarter" idx="11"/>
          </p:nvPr>
        </p:nvSpPr>
        <p:spPr/>
        <p:txBody>
          <a:bodyPr/>
          <a:lstStyle>
            <a:lvl1pPr>
              <a:defRPr/>
            </a:lvl1pPr>
          </a:lstStyle>
          <a:p>
            <a:pPr>
              <a:defRPr/>
            </a:pPr>
            <a:fld id="{CF9FA3DA-C022-4084-BC08-6027D461EA3C}"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968039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18267" y="76200"/>
            <a:ext cx="9525000" cy="1143000"/>
          </a:xfrm>
        </p:spPr>
        <p:txBody>
          <a:bodyPr/>
          <a:lstStyle/>
          <a:p>
            <a:r>
              <a:rPr lang="en-US"/>
              <a:t>Click to edit Master title style</a:t>
            </a:r>
          </a:p>
        </p:txBody>
      </p:sp>
      <p:sp>
        <p:nvSpPr>
          <p:cNvPr id="3" name="Table Placeholder 2"/>
          <p:cNvSpPr>
            <a:spLocks noGrp="1"/>
          </p:cNvSpPr>
          <p:nvPr>
            <p:ph type="tbl" idx="1"/>
          </p:nvPr>
        </p:nvSpPr>
        <p:spPr>
          <a:xfrm>
            <a:off x="368301" y="1504950"/>
            <a:ext cx="11197167" cy="4743450"/>
          </a:xfrm>
        </p:spPr>
        <p:txBody>
          <a:bodyPr/>
          <a:lstStyle/>
          <a:p>
            <a:pPr lvl="0"/>
            <a:endParaRPr lang="en-US" noProof="0" dirty="0"/>
          </a:p>
        </p:txBody>
      </p:sp>
      <p:sp>
        <p:nvSpPr>
          <p:cNvPr id="4" name="Rectangle 1028"/>
          <p:cNvSpPr>
            <a:spLocks noGrp="1" noChangeArrowheads="1"/>
          </p:cNvSpPr>
          <p:nvPr>
            <p:ph type="sldNum" sz="quarter" idx="10"/>
          </p:nvPr>
        </p:nvSpPr>
        <p:spPr/>
        <p:txBody>
          <a:bodyPr/>
          <a:lstStyle>
            <a:lvl1pPr>
              <a:defRPr/>
            </a:lvl1pPr>
          </a:lstStyle>
          <a:p>
            <a:pPr>
              <a:defRPr/>
            </a:pPr>
            <a:fld id="{53668EE7-564B-417D-82E8-DA25F935D03E}"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296273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3"/>
          <p:cNvSpPr txBox="1">
            <a:spLocks/>
          </p:cNvSpPr>
          <p:nvPr userDrawn="1"/>
        </p:nvSpPr>
        <p:spPr bwMode="auto">
          <a:xfrm>
            <a:off x="609600" y="-76200"/>
            <a:ext cx="1097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4400">
                <a:solidFill>
                  <a:srgbClr val="000000"/>
                </a:solidFill>
                <a:latin typeface="Calibri" panose="020F0502020204030204" pitchFamily="34" charset="0"/>
              </a:rPr>
              <a:t>International Cooperation</a:t>
            </a:r>
          </a:p>
        </p:txBody>
      </p:sp>
      <p:cxnSp>
        <p:nvCxnSpPr>
          <p:cNvPr id="3" name="Straight Connector 2"/>
          <p:cNvCxnSpPr>
            <a:stCxn id="2" idx="2"/>
          </p:cNvCxnSpPr>
          <p:nvPr userDrawn="1"/>
        </p:nvCxnSpPr>
        <p:spPr>
          <a:xfrm rot="5400000">
            <a:off x="3147219" y="3634582"/>
            <a:ext cx="58975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0" y="4114800"/>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12"/>
          <p:cNvSpPr txBox="1">
            <a:spLocks noChangeArrowheads="1"/>
          </p:cNvSpPr>
          <p:nvPr userDrawn="1"/>
        </p:nvSpPr>
        <p:spPr bwMode="auto">
          <a:xfrm>
            <a:off x="935624" y="573089"/>
            <a:ext cx="18879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400" b="1" u="sng">
                <a:solidFill>
                  <a:srgbClr val="000000"/>
                </a:solidFill>
                <a:latin typeface="Calibri" panose="020F0502020204030204" pitchFamily="34" charset="0"/>
              </a:rPr>
              <a:t>International Activities</a:t>
            </a:r>
          </a:p>
        </p:txBody>
      </p:sp>
      <p:sp>
        <p:nvSpPr>
          <p:cNvPr id="6" name="TextBox 13"/>
          <p:cNvSpPr txBox="1">
            <a:spLocks noChangeArrowheads="1"/>
          </p:cNvSpPr>
          <p:nvPr userDrawn="1"/>
        </p:nvSpPr>
        <p:spPr bwMode="auto">
          <a:xfrm>
            <a:off x="6917459" y="573089"/>
            <a:ext cx="21226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400" b="1" u="sng">
                <a:solidFill>
                  <a:srgbClr val="000000"/>
                </a:solidFill>
                <a:latin typeface="Calibri" panose="020F0502020204030204" pitchFamily="34" charset="0"/>
              </a:rPr>
              <a:t>Funding ($)/Quantities (#)</a:t>
            </a:r>
          </a:p>
        </p:txBody>
      </p:sp>
      <p:sp>
        <p:nvSpPr>
          <p:cNvPr id="7" name="TextBox 14"/>
          <p:cNvSpPr txBox="1">
            <a:spLocks noChangeArrowheads="1"/>
          </p:cNvSpPr>
          <p:nvPr userDrawn="1"/>
        </p:nvSpPr>
        <p:spPr bwMode="auto">
          <a:xfrm>
            <a:off x="1095792" y="4125914"/>
            <a:ext cx="23253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400" b="1" u="sng">
                <a:solidFill>
                  <a:srgbClr val="000000"/>
                </a:solidFill>
                <a:latin typeface="Calibri" panose="020F0502020204030204" pitchFamily="34" charset="0"/>
              </a:rPr>
              <a:t>Program Protection Planning</a:t>
            </a:r>
          </a:p>
        </p:txBody>
      </p:sp>
      <p:sp>
        <p:nvSpPr>
          <p:cNvPr id="8" name="TextBox 15"/>
          <p:cNvSpPr txBox="1">
            <a:spLocks noChangeArrowheads="1"/>
          </p:cNvSpPr>
          <p:nvPr userDrawn="1"/>
        </p:nvSpPr>
        <p:spPr bwMode="auto">
          <a:xfrm>
            <a:off x="6601511" y="4495801"/>
            <a:ext cx="12389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400" b="1" u="sng">
                <a:solidFill>
                  <a:srgbClr val="000000"/>
                </a:solidFill>
                <a:latin typeface="Calibri" panose="020F0502020204030204" pitchFamily="34" charset="0"/>
              </a:rPr>
              <a:t>Current Issues</a:t>
            </a:r>
          </a:p>
        </p:txBody>
      </p:sp>
      <p:sp>
        <p:nvSpPr>
          <p:cNvPr id="9" name="Date Placeholder 2"/>
          <p:cNvSpPr>
            <a:spLocks noGrp="1"/>
          </p:cNvSpPr>
          <p:nvPr>
            <p:ph type="dt" sz="half" idx="10"/>
          </p:nvPr>
        </p:nvSpPr>
        <p:spPr/>
        <p:txBody>
          <a:bodyPr/>
          <a:lstStyle>
            <a:lvl1pPr>
              <a:defRPr dirty="0"/>
            </a:lvl1pPr>
          </a:lstStyle>
          <a:p>
            <a:pPr>
              <a:defRPr/>
            </a:pPr>
            <a:r>
              <a:rPr lang="en-US"/>
              <a:t>As of: </a:t>
            </a:r>
          </a:p>
        </p:txBody>
      </p:sp>
      <p:sp>
        <p:nvSpPr>
          <p:cNvPr id="10" name="Footer Placeholder 3"/>
          <p:cNvSpPr>
            <a:spLocks noGrp="1"/>
          </p:cNvSpPr>
          <p:nvPr>
            <p:ph type="ftr" sz="quarter" idx="11"/>
          </p:nvPr>
        </p:nvSpPr>
        <p:spPr>
          <a:xfrm>
            <a:off x="4165600" y="6356351"/>
            <a:ext cx="3860800" cy="365125"/>
          </a:xfrm>
          <a:prstGeom prst="rect">
            <a:avLst/>
          </a:prstGeom>
        </p:spPr>
        <p:txBody>
          <a:bodyPr/>
          <a:lstStyle>
            <a:lvl1pPr algn="ctr">
              <a:defRPr dirty="0">
                <a:latin typeface="Arial" charset="0"/>
              </a:defRPr>
            </a:lvl1pPr>
          </a:lstStyle>
          <a:p>
            <a:pPr eaLnBrk="0" fontAlgn="base" hangingPunct="0">
              <a:spcBef>
                <a:spcPct val="0"/>
              </a:spcBef>
              <a:spcAft>
                <a:spcPct val="0"/>
              </a:spcAft>
              <a:defRPr/>
            </a:pPr>
            <a:endParaRPr lang="en-US" sz="1400">
              <a:solidFill>
                <a:srgbClr val="000000"/>
              </a:solidFill>
            </a:endParaRPr>
          </a:p>
        </p:txBody>
      </p:sp>
      <p:sp>
        <p:nvSpPr>
          <p:cNvPr id="11" name="Slide Number Placeholder 4"/>
          <p:cNvSpPr>
            <a:spLocks noGrp="1"/>
          </p:cNvSpPr>
          <p:nvPr>
            <p:ph type="sldNum" sz="quarter" idx="12"/>
          </p:nvPr>
        </p:nvSpPr>
        <p:spPr/>
        <p:txBody>
          <a:bodyPr/>
          <a:lstStyle>
            <a:lvl1pPr>
              <a:defRPr/>
            </a:lvl1pPr>
          </a:lstStyle>
          <a:p>
            <a:pPr>
              <a:defRPr/>
            </a:pPr>
            <a:fld id="{54CD63EC-C1CF-46DE-92AA-39D237576779}" type="slidenum">
              <a:rPr lang="en-US"/>
              <a:pPr>
                <a:defRPr/>
              </a:pPr>
              <a:t>‹#›</a:t>
            </a:fld>
            <a:endParaRPr lang="en-US" dirty="0"/>
          </a:p>
        </p:txBody>
      </p:sp>
    </p:spTree>
    <p:extLst>
      <p:ext uri="{BB962C8B-B14F-4D97-AF65-F5344CB8AC3E}">
        <p14:creationId xmlns:p14="http://schemas.microsoft.com/office/powerpoint/2010/main" val="48083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7119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4" name="Text Box 3"/>
          <p:cNvSpPr txBox="1">
            <a:spLocks noChangeArrowheads="1"/>
          </p:cNvSpPr>
          <p:nvPr/>
        </p:nvSpPr>
        <p:spPr bwMode="auto">
          <a:xfrm>
            <a:off x="1693333" y="1233489"/>
            <a:ext cx="8737600" cy="396875"/>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i="1" dirty="0">
                <a:solidFill>
                  <a:srgbClr val="000000"/>
                </a:solidFill>
                <a:latin typeface="Century Schoolbook" pitchFamily="18" charset="0"/>
              </a:rPr>
              <a:t>I n t e g r i t y  -  S e r v i c e  -  E x c e l l e n c e</a:t>
            </a:r>
          </a:p>
        </p:txBody>
      </p:sp>
      <p:sp>
        <p:nvSpPr>
          <p:cNvPr id="5" name="Line 5"/>
          <p:cNvSpPr>
            <a:spLocks noChangeShapeType="1"/>
          </p:cNvSpPr>
          <p:nvPr/>
        </p:nvSpPr>
        <p:spPr bwMode="auto">
          <a:xfrm>
            <a:off x="508000" y="12319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7" name="Text Box 14"/>
          <p:cNvSpPr txBox="1">
            <a:spLocks noChangeArrowheads="1"/>
          </p:cNvSpPr>
          <p:nvPr/>
        </p:nvSpPr>
        <p:spPr bwMode="auto">
          <a:xfrm>
            <a:off x="2900595" y="500063"/>
            <a:ext cx="6323077" cy="646331"/>
          </a:xfrm>
          <a:prstGeom prst="rect">
            <a:avLst/>
          </a:prstGeom>
          <a:noFill/>
          <a:ln w="9525">
            <a:noFill/>
            <a:miter lim="800000"/>
            <a:headEnd/>
            <a:tailEnd/>
          </a:ln>
          <a:effectLst/>
        </p:spPr>
        <p:txBody>
          <a:bodyPr wrap="none">
            <a:spAutoFit/>
          </a:bodyPr>
          <a:lstStyle/>
          <a:p>
            <a:pPr algn="ctr" eaLnBrk="0" hangingPunct="0">
              <a:defRPr/>
            </a:pPr>
            <a:r>
              <a:rPr lang="en-US" sz="3600" b="1" i="1" dirty="0">
                <a:solidFill>
                  <a:srgbClr val="000000"/>
                </a:solidFill>
              </a:rPr>
              <a:t>Headquarters U.S. Air Force</a:t>
            </a:r>
          </a:p>
        </p:txBody>
      </p:sp>
      <p:sp>
        <p:nvSpPr>
          <p:cNvPr id="50191" name="Rectangle 15"/>
          <p:cNvSpPr>
            <a:spLocks noGrp="1" noChangeArrowheads="1"/>
          </p:cNvSpPr>
          <p:nvPr>
            <p:ph type="ctrTitle"/>
          </p:nvPr>
        </p:nvSpPr>
        <p:spPr>
          <a:xfrm>
            <a:off x="368301" y="1962150"/>
            <a:ext cx="11315700" cy="1600200"/>
          </a:xfrm>
        </p:spPr>
        <p:txBody>
          <a:bodyPr/>
          <a:lstStyle>
            <a:lvl1pPr>
              <a:defRPr sz="4400" i="0"/>
            </a:lvl1pPr>
          </a:lstStyle>
          <a:p>
            <a:r>
              <a:rPr lang="en-US"/>
              <a:t>Click to edit Master title style</a:t>
            </a:r>
          </a:p>
        </p:txBody>
      </p:sp>
      <p:sp>
        <p:nvSpPr>
          <p:cNvPr id="11"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12"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pic>
        <p:nvPicPr>
          <p:cNvPr id="13" name="Picture 13" descr="afsymbo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8801" y="3698875"/>
            <a:ext cx="440690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0453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7"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9"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90138"/>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5971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504950"/>
            <a:ext cx="5496984"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68485" y="1504950"/>
            <a:ext cx="5496983"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8"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10"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9"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90138"/>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279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6"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8"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7"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81346"/>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387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D4DBAD9A-40A1-40C2-9A00-374A8DB796F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086700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5"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7"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6"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9183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11" name="Rectangle 1030"/>
          <p:cNvSpPr>
            <a:spLocks noGrp="1" noChangeArrowheads="1"/>
          </p:cNvSpPr>
          <p:nvPr>
            <p:ph type="title"/>
          </p:nvPr>
        </p:nvSpPr>
        <p:spPr bwMode="auto">
          <a:xfrm>
            <a:off x="1563251" y="76201"/>
            <a:ext cx="10120749" cy="11260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lang="en-US" dirty="0" smtClean="0"/>
            </a:lvl1pPr>
          </a:lstStyle>
          <a:p>
            <a:pPr lvl="0"/>
            <a:r>
              <a:rPr lang="en-US"/>
              <a:t>Click to edit Master title style</a:t>
            </a:r>
            <a:endParaRPr lang="en-US" dirty="0"/>
          </a:p>
        </p:txBody>
      </p:sp>
      <p:sp>
        <p:nvSpPr>
          <p:cNvPr id="12"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5" name="Content Placeholder 4"/>
          <p:cNvSpPr>
            <a:spLocks noGrp="1"/>
          </p:cNvSpPr>
          <p:nvPr>
            <p:ph sz="quarter" idx="14" hasCustomPrompt="1"/>
          </p:nvPr>
        </p:nvSpPr>
        <p:spPr>
          <a:xfrm>
            <a:off x="499872" y="1325880"/>
            <a:ext cx="5437632" cy="5001768"/>
          </a:xfrm>
          <a:prstGeom prst="rect">
            <a:avLst/>
          </a:prstGeom>
        </p:spPr>
        <p:txBody>
          <a:bodyPr rIns="0"/>
          <a:lstStyle/>
          <a:p>
            <a:pPr lvl="0"/>
            <a:r>
              <a:rPr lang="en-US" dirty="0"/>
              <a:t>Do not change font size indentation or spacing</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5" hasCustomPrompt="1"/>
          </p:nvPr>
        </p:nvSpPr>
        <p:spPr>
          <a:xfrm>
            <a:off x="6254496" y="1325880"/>
            <a:ext cx="5437632" cy="5001768"/>
          </a:xfrm>
          <a:prstGeom prst="rect">
            <a:avLst/>
          </a:prstGeom>
        </p:spPr>
        <p:txBody>
          <a:bodyPr lIns="0"/>
          <a:lstStyle/>
          <a:p>
            <a:pPr lvl="0"/>
            <a:r>
              <a:rPr lang="en-US" dirty="0"/>
              <a:t>Do not change font size indentation or spacing</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pic>
        <p:nvPicPr>
          <p:cNvPr id="10"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581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2018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524625"/>
            <a:ext cx="1625600" cy="304800"/>
          </a:xfrm>
          <a:prstGeom prst="rect">
            <a:avLst/>
          </a:prstGeom>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a:xfrm>
            <a:off x="10651067" y="6524625"/>
            <a:ext cx="1524000" cy="304800"/>
          </a:xfrm>
          <a:prstGeom prst="rect">
            <a:avLst/>
          </a:prstGeom>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2"/>
          </p:nvPr>
        </p:nvSpPr>
        <p:spPr>
          <a:xfrm>
            <a:off x="1358900" y="64135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64375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7" name="Footer Placeholder 8"/>
          <p:cNvSpPr>
            <a:spLocks noGrp="1"/>
          </p:cNvSpPr>
          <p:nvPr>
            <p:ph type="ftr" sz="quarter" idx="3"/>
          </p:nvPr>
        </p:nvSpPr>
        <p:spPr>
          <a:xfrm>
            <a:off x="4165600" y="6567777"/>
            <a:ext cx="3860800" cy="280914"/>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9" name="Slide Number Placeholder 4"/>
          <p:cNvSpPr>
            <a:spLocks noGrp="1"/>
          </p:cNvSpPr>
          <p:nvPr>
            <p:ph type="sldNum" sz="quarter" idx="4"/>
          </p:nvPr>
        </p:nvSpPr>
        <p:spPr>
          <a:xfrm>
            <a:off x="11550613" y="6551876"/>
            <a:ext cx="641387" cy="306125"/>
          </a:xfrm>
          <a:prstGeom prst="rect">
            <a:avLst/>
          </a:prstGeom>
        </p:spPr>
        <p:txBody>
          <a:bodyPr/>
          <a:lstStyle>
            <a:lvl1pPr algn="ctr">
              <a:defRPr sz="1000">
                <a:solidFill>
                  <a:srgbClr val="898989"/>
                </a:solidFill>
              </a:defRPr>
            </a:lvl1pPr>
          </a:lstStyle>
          <a:p>
            <a:fld id="{110E6CBD-E7C6-421F-9A93-267A94884382}" type="slidenum">
              <a:rPr lang="en-US" smtClean="0"/>
              <a:pPr/>
              <a:t>‹#›</a:t>
            </a:fld>
            <a:endParaRPr lang="en-US" dirty="0"/>
          </a:p>
        </p:txBody>
      </p:sp>
      <p:pic>
        <p:nvPicPr>
          <p:cNvPr id="4"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95175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vl1pPr>
          </a:lstStyle>
          <a:p>
            <a:r>
              <a:rPr lang="en-US" dirty="0"/>
              <a:t>Click to edit Master title style</a:t>
            </a:r>
          </a:p>
        </p:txBody>
      </p:sp>
      <p:sp>
        <p:nvSpPr>
          <p:cNvPr id="3" name="Content Placeholder 2"/>
          <p:cNvSpPr>
            <a:spLocks noGrp="1"/>
          </p:cNvSpPr>
          <p:nvPr>
            <p:ph idx="1"/>
          </p:nvPr>
        </p:nvSpPr>
        <p:spPr>
          <a:xfrm>
            <a:off x="486835" y="1278427"/>
            <a:ext cx="11197167" cy="5001768"/>
          </a:xfrm>
        </p:spPr>
        <p:txBody>
          <a:bodyPr/>
          <a:lstStyle>
            <a:lvl1pPr marL="0" indent="0">
              <a:buNone/>
              <a:defRPr/>
            </a:lvl1pPr>
            <a:lvl2pPr>
              <a:defRPr sz="1500" b="0"/>
            </a:lvl2pPr>
            <a:lvl3pPr marL="688975" indent="-166688">
              <a:defRPr sz="1500" b="0"/>
            </a:lvl3pPr>
            <a:lvl4pPr marL="914400" indent="-171450">
              <a:buClr>
                <a:schemeClr val="accent2">
                  <a:lumMod val="50000"/>
                </a:schemeClr>
              </a:buClr>
              <a:defRPr sz="1500" b="0"/>
            </a:lvl4pPr>
            <a:lvl5pPr marL="1139825" indent="-171450">
              <a:buClr>
                <a:schemeClr val="accent2">
                  <a:lumMod val="50000"/>
                </a:schemeClr>
              </a:buClr>
              <a:defRPr sz="15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6"/>
          <p:cNvSpPr>
            <a:spLocks noGrp="1" noChangeArrowheads="1"/>
          </p:cNvSpPr>
          <p:nvPr>
            <p:ph type="sldNum" sz="quarter" idx="11"/>
          </p:nvPr>
        </p:nvSpPr>
        <p:spPr>
          <a:xfrm>
            <a:off x="10651067" y="6524625"/>
            <a:ext cx="1524000" cy="304800"/>
          </a:xfrm>
          <a:prstGeom prst="rect">
            <a:avLst/>
          </a:prstGeom>
          <a:ln/>
        </p:spPr>
        <p:txBody>
          <a:bodyPr/>
          <a:lstStyle>
            <a:lvl1pPr>
              <a:defRPr/>
            </a:lvl1pPr>
          </a:lstStyle>
          <a:p>
            <a:pPr>
              <a:defRPr/>
            </a:pPr>
            <a:fld id="{6EAE1059-D214-48F5-8B86-DADFC6C00919}" type="slidenum">
              <a:rPr lang="en-US">
                <a:solidFill>
                  <a:srgbClr val="000000"/>
                </a:solidFill>
              </a:rPr>
              <a:pPr>
                <a:defRPr/>
              </a:pPr>
              <a:t>‹#›</a:t>
            </a:fld>
            <a:endParaRPr lang="en-US" dirty="0">
              <a:solidFill>
                <a:srgbClr val="000000"/>
              </a:solidFill>
            </a:endParaRPr>
          </a:p>
        </p:txBody>
      </p:sp>
      <p:pic>
        <p:nvPicPr>
          <p:cNvPr id="5"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6519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524625"/>
            <a:ext cx="1625600" cy="304800"/>
          </a:xfrm>
          <a:prstGeom prst="rect">
            <a:avLst/>
          </a:prstGeom>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a:xfrm>
            <a:off x="10651067" y="6524625"/>
            <a:ext cx="1524000" cy="304800"/>
          </a:xfrm>
          <a:prstGeom prst="rect">
            <a:avLst/>
          </a:prstGeom>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2"/>
          </p:nvPr>
        </p:nvSpPr>
        <p:spPr>
          <a:xfrm>
            <a:off x="1358900" y="64135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78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9749D00A-8FAB-4CFD-84B6-CE47E3854932}"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73601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504950"/>
            <a:ext cx="5496984"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68485" y="1504950"/>
            <a:ext cx="5496983"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2EA01211-83D8-404D-97E7-85815AADFB47}"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30679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smtClean="0"/>
            </a:lvl1pPr>
          </a:lstStyle>
          <a:p>
            <a:pPr>
              <a:defRPr/>
            </a:pPr>
            <a:fld id="{626053D5-07C1-4B75-B87A-1B879B37BD04}"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58280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smtClean="0"/>
            </a:lvl1pPr>
          </a:lstStyle>
          <a:p>
            <a:pPr>
              <a:defRPr/>
            </a:pPr>
            <a:fld id="{574B46ED-C721-4709-BD49-B1886830E139}"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114180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smtClean="0"/>
            </a:lvl1pPr>
          </a:lstStyle>
          <a:p>
            <a:pPr>
              <a:defRPr/>
            </a:pPr>
            <a:fld id="{8D8601B2-89B0-49E8-A3BD-49523D01BBAA}"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46536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B3C4A380-CF82-46F6-B6C6-8AC0FD218771}"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138474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6BD66F85-09BC-4E9E-8A8F-0440CE951819}"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27622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eaLnBrk="0" fontAlgn="base" hangingPunct="0">
              <a:spcBef>
                <a:spcPct val="0"/>
              </a:spcBef>
              <a:spcAft>
                <a:spcPct val="0"/>
              </a:spcAft>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7F7F7F"/>
                </a:solidFill>
              </a:defRPr>
            </a:lvl1pPr>
          </a:lstStyle>
          <a:p>
            <a:pPr eaLnBrk="0" fontAlgn="base" hangingPunct="0">
              <a:spcBef>
                <a:spcPct val="0"/>
              </a:spcBef>
              <a:spcAft>
                <a:spcPct val="0"/>
              </a:spcAft>
              <a:defRPr/>
            </a:pPr>
            <a:fld id="{FF343A96-1728-4113-8DB0-CA2AB94ACFB6}" type="slidenum">
              <a:rPr lang="en-US" altLang="en-US"/>
              <a:pPr eaLnBrk="0" fontAlgn="base" hangingPunct="0">
                <a:spcBef>
                  <a:spcPct val="0"/>
                </a:spcBef>
                <a:spcAft>
                  <a:spcPct val="0"/>
                </a:spcAft>
                <a:defRPr/>
              </a:pPr>
              <a:t>‹#›</a:t>
            </a:fld>
            <a:endParaRPr lang="en-US" altLang="en-US"/>
          </a:p>
        </p:txBody>
      </p:sp>
      <p:sp>
        <p:nvSpPr>
          <p:cNvPr id="1028" name="Text Box 1029"/>
          <p:cNvSpPr txBox="1">
            <a:spLocks noChangeArrowheads="1"/>
          </p:cNvSpPr>
          <p:nvPr/>
        </p:nvSpPr>
        <p:spPr bwMode="auto">
          <a:xfrm>
            <a:off x="1727200" y="6491288"/>
            <a:ext cx="8737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50000"/>
              </a:spcBef>
              <a:spcAft>
                <a:spcPct val="0"/>
              </a:spcAft>
            </a:pPr>
            <a:r>
              <a:rPr lang="en-US" altLang="en-US" sz="1600" b="1" i="1">
                <a:solidFill>
                  <a:srgbClr val="000000"/>
                </a:solidFill>
                <a:latin typeface="Century Schoolbook" panose="02040604050505020304" pitchFamily="18" charset="0"/>
              </a:rPr>
              <a:t>I n t e g r i t y  -  S e r v i c e  -  E x c e l l e n c e</a:t>
            </a:r>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sp>
        <p:nvSpPr>
          <p:cNvPr id="1031" name="Line 1036"/>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pic>
        <p:nvPicPr>
          <p:cNvPr id="1032" name="Picture 1037" descr="afsymbol"/>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2818" y="90489"/>
            <a:ext cx="1794933"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040"/>
          <p:cNvSpPr>
            <a:spLocks noGrp="1" noChangeArrowheads="1"/>
          </p:cNvSpPr>
          <p:nvPr>
            <p:ph type="body" idx="1"/>
          </p:nvPr>
        </p:nvSpPr>
        <p:spPr bwMode="auto">
          <a:xfrm>
            <a:off x="368301"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Tree>
    <p:extLst>
      <p:ext uri="{BB962C8B-B14F-4D97-AF65-F5344CB8AC3E}">
        <p14:creationId xmlns:p14="http://schemas.microsoft.com/office/powerpoint/2010/main" val="6363823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7" name="Text Box 1029"/>
          <p:cNvSpPr txBox="1">
            <a:spLocks noChangeArrowheads="1"/>
          </p:cNvSpPr>
          <p:nvPr/>
        </p:nvSpPr>
        <p:spPr bwMode="auto">
          <a:xfrm>
            <a:off x="1727200" y="6491288"/>
            <a:ext cx="8737600" cy="336550"/>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i="1" dirty="0">
                <a:solidFill>
                  <a:srgbClr val="000000"/>
                </a:solidFill>
                <a:latin typeface="Century Schoolbook" pitchFamily="18" charset="0"/>
              </a:rPr>
              <a:t>B r e a k i n g  B a r r i e r s  …  S i n c e  1 9 4 7</a:t>
            </a:r>
          </a:p>
        </p:txBody>
      </p:sp>
      <p:sp>
        <p:nvSpPr>
          <p:cNvPr id="1029" name="Rectangle 1030"/>
          <p:cNvSpPr>
            <a:spLocks noGrp="1" noChangeArrowheads="1"/>
          </p:cNvSpPr>
          <p:nvPr>
            <p:ph type="title"/>
          </p:nvPr>
        </p:nvSpPr>
        <p:spPr bwMode="auto">
          <a:xfrm>
            <a:off x="2503055" y="49213"/>
            <a:ext cx="952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9163" name="Line 1035"/>
          <p:cNvSpPr>
            <a:spLocks noChangeShapeType="1"/>
          </p:cNvSpPr>
          <p:nvPr/>
        </p:nvSpPr>
        <p:spPr bwMode="auto">
          <a:xfrm>
            <a:off x="508000" y="64516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49164" name="Line 1036"/>
          <p:cNvSpPr>
            <a:spLocks noChangeShapeType="1"/>
          </p:cNvSpPr>
          <p:nvPr/>
        </p:nvSpPr>
        <p:spPr bwMode="auto">
          <a:xfrm>
            <a:off x="508000" y="12319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1033" name="Rectangle 1040"/>
          <p:cNvSpPr>
            <a:spLocks noGrp="1" noChangeArrowheads="1"/>
          </p:cNvSpPr>
          <p:nvPr>
            <p:ph type="body" idx="1"/>
          </p:nvPr>
        </p:nvSpPr>
        <p:spPr bwMode="auto">
          <a:xfrm>
            <a:off x="368301" y="1504950"/>
            <a:ext cx="11197167"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r>
              <a:rPr lang="en-US" dirty="0"/>
              <a:t>2nd Bullet</a:t>
            </a:r>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9652" y="95321"/>
            <a:ext cx="1243632" cy="1006279"/>
          </a:xfrm>
          <a:prstGeom prst="rect">
            <a:avLst/>
          </a:prstGeom>
        </p:spPr>
      </p:pic>
      <p:sp>
        <p:nvSpPr>
          <p:cNvPr id="11" name="Text Placeholder 3"/>
          <p:cNvSpPr txBox="1">
            <a:spLocks/>
          </p:cNvSpPr>
          <p:nvPr userDrawn="1"/>
        </p:nvSpPr>
        <p:spPr>
          <a:xfrm>
            <a:off x="11326378" y="0"/>
            <a:ext cx="865622" cy="215444"/>
          </a:xfrm>
          <a:prstGeom prst="rect">
            <a:avLst/>
          </a:prstGeom>
        </p:spPr>
        <p:txBody>
          <a:bodyPr wrap="none" lIns="0" tIns="0" rIns="0" bIns="0">
            <a:spAutoFit/>
          </a:bodyPr>
          <a:lstStyle>
            <a:lvl1pPr marL="0" indent="0" algn="r" rtl="0" eaLnBrk="0" fontAlgn="base" hangingPunct="0">
              <a:spcBef>
                <a:spcPct val="50000"/>
              </a:spcBef>
              <a:spcAft>
                <a:spcPct val="0"/>
              </a:spcAft>
              <a:buClr>
                <a:srgbClr val="151C77"/>
              </a:buClr>
              <a:buSzPct val="80000"/>
              <a:buFont typeface="Wingdings" pitchFamily="2" charset="2"/>
              <a:buNone/>
              <a:defRPr sz="1400" b="1" cap="all" baseline="0">
                <a:solidFill>
                  <a:srgbClr val="006600"/>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r>
              <a:rPr lang="en-US" sz="1400" kern="0" dirty="0"/>
              <a:t>(U)//FOUO</a:t>
            </a:r>
          </a:p>
        </p:txBody>
      </p:sp>
      <p:sp>
        <p:nvSpPr>
          <p:cNvPr id="12" name="Text Placeholder 3"/>
          <p:cNvSpPr txBox="1">
            <a:spLocks/>
          </p:cNvSpPr>
          <p:nvPr userDrawn="1"/>
        </p:nvSpPr>
        <p:spPr>
          <a:xfrm>
            <a:off x="0" y="6642556"/>
            <a:ext cx="865622" cy="215444"/>
          </a:xfrm>
          <a:prstGeom prst="rect">
            <a:avLst/>
          </a:prstGeom>
        </p:spPr>
        <p:txBody>
          <a:bodyPr wrap="none" lIns="0" tIns="0" rIns="0" bIns="0" anchor="b">
            <a:spAutoFit/>
          </a:bodyPr>
          <a:lstStyle>
            <a:lvl1pPr marL="0" indent="0" algn="l" rtl="0" eaLnBrk="0" fontAlgn="base" hangingPunct="0">
              <a:spcBef>
                <a:spcPct val="50000"/>
              </a:spcBef>
              <a:spcAft>
                <a:spcPct val="0"/>
              </a:spcAft>
              <a:buClr>
                <a:srgbClr val="151C77"/>
              </a:buClr>
              <a:buSzPct val="80000"/>
              <a:buFont typeface="Wingdings" pitchFamily="2" charset="2"/>
              <a:buNone/>
              <a:defRPr sz="1400" b="1" cap="all" baseline="0">
                <a:solidFill>
                  <a:srgbClr val="006600"/>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r>
              <a:rPr lang="en-US" sz="1400" kern="0" dirty="0"/>
              <a:t>(U)//FOUO</a:t>
            </a:r>
          </a:p>
        </p:txBody>
      </p:sp>
      <p:sp>
        <p:nvSpPr>
          <p:cNvPr id="14"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spTree>
    <p:extLst>
      <p:ext uri="{BB962C8B-B14F-4D97-AF65-F5344CB8AC3E}">
        <p14:creationId xmlns:p14="http://schemas.microsoft.com/office/powerpoint/2010/main" val="345320784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acc.dau.mil/CommunityBrowser.aspx?id=314744" TargetMode="External"/><Relationship Id="rId2" Type="http://schemas.openxmlformats.org/officeDocument/2006/relationships/notesSlide" Target="../notesSlides/notesSlide32.xml"/><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2005013" y="2389189"/>
            <a:ext cx="8253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3600" dirty="0">
                <a:solidFill>
                  <a:srgbClr val="000000"/>
                </a:solidFill>
              </a:rPr>
              <a:t>Program Title </a:t>
            </a:r>
          </a:p>
          <a:p>
            <a:r>
              <a:rPr lang="en-US" altLang="en-US" sz="3600" dirty="0">
                <a:solidFill>
                  <a:srgbClr val="000000"/>
                </a:solidFill>
              </a:rPr>
              <a:t>Air Force Review Board (AFRB) Date</a:t>
            </a:r>
          </a:p>
        </p:txBody>
      </p:sp>
      <p:sp>
        <p:nvSpPr>
          <p:cNvPr id="19460" name="Rectangle 4"/>
          <p:cNvSpPr>
            <a:spLocks noChangeArrowheads="1"/>
          </p:cNvSpPr>
          <p:nvPr/>
        </p:nvSpPr>
        <p:spPr bwMode="auto">
          <a:xfrm>
            <a:off x="5403850" y="4948238"/>
            <a:ext cx="47688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000" b="1"/>
              <a:t>Rank, Name</a:t>
            </a:r>
          </a:p>
          <a:p>
            <a:pPr algn="r"/>
            <a:r>
              <a:rPr lang="en-US" altLang="en-US" sz="2000" b="1"/>
              <a:t>Office Symbol</a:t>
            </a:r>
            <a:endParaRPr lang="en-US" altLang="en-US" sz="2000"/>
          </a:p>
          <a:p>
            <a:pPr algn="r"/>
            <a:r>
              <a:rPr lang="en-US" altLang="en-US" sz="2000" b="1"/>
              <a:t>Date</a:t>
            </a:r>
            <a:endParaRPr lang="en-US" altLang="en-US" sz="2000"/>
          </a:p>
        </p:txBody>
      </p:sp>
      <p:sp>
        <p:nvSpPr>
          <p:cNvPr id="5" name="Rectangle 4"/>
          <p:cNvSpPr/>
          <p:nvPr/>
        </p:nvSpPr>
        <p:spPr>
          <a:xfrm>
            <a:off x="4109366" y="1756896"/>
            <a:ext cx="3854517" cy="523220"/>
          </a:xfrm>
          <a:prstGeom prst="rect">
            <a:avLst/>
          </a:prstGeom>
          <a:solidFill>
            <a:srgbClr val="FFFF00"/>
          </a:solidFill>
          <a:ln w="25400">
            <a:solidFill>
              <a:srgbClr val="002060"/>
            </a:solidFill>
          </a:ln>
        </p:spPr>
        <p:txBody>
          <a:bodyPr wrap="non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Milestone B Template</a:t>
            </a:r>
          </a:p>
        </p:txBody>
      </p:sp>
      <p:sp>
        <p:nvSpPr>
          <p:cNvPr id="19463" name="TextBox 7"/>
          <p:cNvSpPr txBox="1">
            <a:spLocks noChangeArrowheads="1"/>
          </p:cNvSpPr>
          <p:nvPr/>
        </p:nvSpPr>
        <p:spPr bwMode="auto">
          <a:xfrm>
            <a:off x="5324475" y="5057776"/>
            <a:ext cx="1893888" cy="830263"/>
          </a:xfrm>
          <a:prstGeom prst="rect">
            <a:avLst/>
          </a:prstGeom>
          <a:solidFill>
            <a:srgbClr val="FFC000"/>
          </a:solidFill>
          <a:ln w="9525">
            <a:solidFill>
              <a:schemeClr val="accent1"/>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See Notes Pages </a:t>
            </a:r>
          </a:p>
          <a:p>
            <a:r>
              <a:rPr lang="en-US" altLang="en-US" sz="1600" b="1"/>
              <a:t>for additional</a:t>
            </a:r>
          </a:p>
          <a:p>
            <a:r>
              <a:rPr lang="en-US" altLang="en-US" sz="1600" b="1"/>
              <a:t>information</a:t>
            </a:r>
          </a:p>
        </p:txBody>
      </p:sp>
      <p:sp>
        <p:nvSpPr>
          <p:cNvPr id="19465" name="TextBox 7"/>
          <p:cNvSpPr txBox="1">
            <a:spLocks noChangeArrowheads="1"/>
          </p:cNvSpPr>
          <p:nvPr/>
        </p:nvSpPr>
        <p:spPr bwMode="auto">
          <a:xfrm>
            <a:off x="1852614" y="6429375"/>
            <a:ext cx="83200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FF0000"/>
                </a:solidFill>
              </a:rPr>
              <a:t>CLASSIFICATION/FOR OFFICIAL USE ONLY/Pre-Decisional/AFRB (or DAB) Support </a:t>
            </a:r>
            <a:endParaRPr lang="en-US" altLang="en-US" sz="1600" b="1">
              <a:solidFill>
                <a:srgbClr val="FF0000"/>
              </a:solidFill>
              <a:latin typeface="Calibri" panose="020F0502020204030204" pitchFamily="34" charset="0"/>
            </a:endParaRPr>
          </a:p>
        </p:txBody>
      </p:sp>
      <p:sp>
        <p:nvSpPr>
          <p:cNvPr id="19466" name="TextBox 7"/>
          <p:cNvSpPr txBox="1">
            <a:spLocks noChangeArrowheads="1"/>
          </p:cNvSpPr>
          <p:nvPr/>
        </p:nvSpPr>
        <p:spPr bwMode="auto">
          <a:xfrm>
            <a:off x="2005014" y="195264"/>
            <a:ext cx="8320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FF0000"/>
                </a:solidFill>
              </a:rPr>
              <a:t>CLASSIFICATION/FOR OFFICIAL USE ONLY/Pre-Decisional/AFRB (or DAB) Support </a:t>
            </a:r>
            <a:endParaRPr lang="en-US" altLang="en-US" sz="1600" b="1">
              <a:solidFill>
                <a:srgbClr val="FF0000"/>
              </a:solidFill>
              <a:latin typeface="Calibri" panose="020F0502020204030204" pitchFamily="34" charset="0"/>
            </a:endParaRPr>
          </a:p>
        </p:txBody>
      </p:sp>
      <p:sp>
        <p:nvSpPr>
          <p:cNvPr id="9" name="TextBox 8"/>
          <p:cNvSpPr txBox="1">
            <a:spLocks noChangeArrowheads="1"/>
          </p:cNvSpPr>
          <p:nvPr/>
        </p:nvSpPr>
        <p:spPr bwMode="auto">
          <a:xfrm>
            <a:off x="4861719" y="3643202"/>
            <a:ext cx="2819400" cy="1169551"/>
          </a:xfrm>
          <a:prstGeom prst="rect">
            <a:avLst/>
          </a:prstGeom>
          <a:solidFill>
            <a:srgbClr val="F9BDF5"/>
          </a:solidFill>
          <a:ln w="50800" cmpd="thickThin">
            <a:solidFill>
              <a:srgbClr val="002060"/>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t>This template is for guidance only</a:t>
            </a:r>
          </a:p>
          <a:p>
            <a:r>
              <a:rPr lang="en-US" altLang="en-US" b="1" dirty="0"/>
              <a:t>and is not mandatory.</a:t>
            </a:r>
          </a:p>
          <a:p>
            <a:r>
              <a:rPr lang="en-US" altLang="en-US" b="1" dirty="0"/>
              <a:t>Examples are for illustrative purposed only</a:t>
            </a:r>
          </a:p>
        </p:txBody>
      </p:sp>
    </p:spTree>
    <p:extLst>
      <p:ext uri="{BB962C8B-B14F-4D97-AF65-F5344CB8AC3E}">
        <p14:creationId xmlns:p14="http://schemas.microsoft.com/office/powerpoint/2010/main" val="3143968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177"/>
          <p:cNvSpPr>
            <a:spLocks noChangeArrowheads="1"/>
          </p:cNvSpPr>
          <p:nvPr/>
        </p:nvSpPr>
        <p:spPr bwMode="auto">
          <a:xfrm>
            <a:off x="1524001" y="-153888"/>
            <a:ext cx="184731" cy="307777"/>
          </a:xfrm>
          <a:prstGeom prst="rect">
            <a:avLst/>
          </a:prstGeom>
          <a:noFill/>
          <a:ln w="9525">
            <a:noFill/>
            <a:miter lim="800000"/>
            <a:headEnd/>
            <a:tailEnd/>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23589" name="Rectangle 179"/>
          <p:cNvSpPr>
            <a:spLocks noChangeArrowheads="1"/>
          </p:cNvSpPr>
          <p:nvPr/>
        </p:nvSpPr>
        <p:spPr bwMode="auto">
          <a:xfrm>
            <a:off x="1524001" y="-153888"/>
            <a:ext cx="184731" cy="307777"/>
          </a:xfrm>
          <a:prstGeom prst="rect">
            <a:avLst/>
          </a:prstGeom>
          <a:noFill/>
          <a:ln w="9525">
            <a:noFill/>
            <a:miter lim="800000"/>
            <a:headEnd/>
            <a:tailEnd/>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13" name="Title 1"/>
          <p:cNvSpPr txBox="1">
            <a:spLocks/>
          </p:cNvSpPr>
          <p:nvPr/>
        </p:nvSpPr>
        <p:spPr>
          <a:xfrm>
            <a:off x="4109455" y="70776"/>
            <a:ext cx="7558795" cy="1192213"/>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600" b="1" i="1" u="none" strike="noStrike" kern="0" cap="none" spc="0" normalizeH="0" baseline="0" noProof="0" dirty="0">
                <a:ln>
                  <a:noFill/>
                </a:ln>
                <a:solidFill>
                  <a:srgbClr val="151C77"/>
                </a:solidFill>
                <a:effectLst/>
                <a:uLnTx/>
                <a:uFillTx/>
                <a:latin typeface="Arial"/>
                <a:ea typeface="+mj-ea"/>
                <a:cs typeface="+mj-cs"/>
              </a:rPr>
              <a:t>Affordability Requirement</a:t>
            </a:r>
          </a:p>
        </p:txBody>
      </p:sp>
      <p:graphicFrame>
        <p:nvGraphicFramePr>
          <p:cNvPr id="9" name="Group 919"/>
          <p:cNvGraphicFramePr>
            <a:graphicFrameLocks noGrp="1"/>
          </p:cNvGraphicFramePr>
          <p:nvPr/>
        </p:nvGraphicFramePr>
        <p:xfrm>
          <a:off x="1914878" y="1477818"/>
          <a:ext cx="8457560" cy="1860294"/>
        </p:xfrm>
        <a:graphic>
          <a:graphicData uri="http://schemas.openxmlformats.org/drawingml/2006/table">
            <a:tbl>
              <a:tblPr/>
              <a:tblGrid>
                <a:gridCol w="1703320">
                  <a:extLst>
                    <a:ext uri="{9D8B030D-6E8A-4147-A177-3AD203B41FA5}">
                      <a16:colId xmlns:a16="http://schemas.microsoft.com/office/drawing/2014/main" val="20000"/>
                    </a:ext>
                  </a:extLst>
                </a:gridCol>
                <a:gridCol w="2729054">
                  <a:extLst>
                    <a:ext uri="{9D8B030D-6E8A-4147-A177-3AD203B41FA5}">
                      <a16:colId xmlns:a16="http://schemas.microsoft.com/office/drawing/2014/main" val="20001"/>
                    </a:ext>
                  </a:extLst>
                </a:gridCol>
                <a:gridCol w="2012593">
                  <a:extLst>
                    <a:ext uri="{9D8B030D-6E8A-4147-A177-3AD203B41FA5}">
                      <a16:colId xmlns:a16="http://schemas.microsoft.com/office/drawing/2014/main" val="20002"/>
                    </a:ext>
                  </a:extLst>
                </a:gridCol>
                <a:gridCol w="2012593">
                  <a:extLst>
                    <a:ext uri="{9D8B030D-6E8A-4147-A177-3AD203B41FA5}">
                      <a16:colId xmlns:a16="http://schemas.microsoft.com/office/drawing/2014/main" val="20003"/>
                    </a:ext>
                  </a:extLst>
                </a:gridCol>
              </a:tblGrid>
              <a:tr h="804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Description</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Affordability Requirement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(MS ? ADM)</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Dec 17 SAR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(In DAMIR)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Service Cost Position Estimate (23 Oct 18)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0"/>
                  </a:ext>
                </a:extLst>
              </a:tr>
              <a:tr h="5423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APUC (Note 1)</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algn="r"/>
                      <a:r>
                        <a:rPr lang="en-US" sz="1050" b="1" strike="noStrike" dirty="0">
                          <a:solidFill>
                            <a:schemeClr val="tx1"/>
                          </a:solidFill>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r"/>
                      <a:r>
                        <a:rPr lang="en-US" sz="1050" b="1" dirty="0">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r"/>
                      <a:r>
                        <a:rPr lang="en-US" sz="1050" b="1" dirty="0">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513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O&amp;M</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bl>
          </a:graphicData>
        </a:graphic>
      </p:graphicFrame>
      <p:sp>
        <p:nvSpPr>
          <p:cNvPr id="10" name="TextBox 9"/>
          <p:cNvSpPr txBox="1"/>
          <p:nvPr/>
        </p:nvSpPr>
        <p:spPr>
          <a:xfrm>
            <a:off x="1755354" y="3767770"/>
            <a:ext cx="8528712" cy="1169551"/>
          </a:xfrm>
          <a:prstGeom prst="rect">
            <a:avLst/>
          </a:prstGeom>
          <a:noFill/>
          <a:ln>
            <a:solidFill>
              <a:schemeClr val="accent1"/>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Note 1:</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Quantity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APB APUC Objective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APB APUC Threshold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en-US" sz="1400" b="1" dirty="0">
              <a:solidFill>
                <a:srgbClr val="000000"/>
              </a:solidFill>
              <a:latin typeface="Arial" charset="0"/>
            </a:endParaRPr>
          </a:p>
        </p:txBody>
      </p:sp>
    </p:spTree>
    <p:extLst>
      <p:ext uri="{BB962C8B-B14F-4D97-AF65-F5344CB8AC3E}">
        <p14:creationId xmlns:p14="http://schemas.microsoft.com/office/powerpoint/2010/main" val="193518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7"/>
          <p:cNvSpPr>
            <a:spLocks noChangeShapeType="1"/>
          </p:cNvSpPr>
          <p:nvPr/>
        </p:nvSpPr>
        <p:spPr bwMode="auto">
          <a:xfrm>
            <a:off x="6096000" y="1241804"/>
            <a:ext cx="0" cy="52120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3" name="Text Box 8"/>
          <p:cNvSpPr txBox="1">
            <a:spLocks noChangeArrowheads="1"/>
          </p:cNvSpPr>
          <p:nvPr/>
        </p:nvSpPr>
        <p:spPr bwMode="auto">
          <a:xfrm>
            <a:off x="1383934" y="1229519"/>
            <a:ext cx="32471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t>Top Requirements Cost Drivers</a:t>
            </a:r>
          </a:p>
        </p:txBody>
      </p:sp>
      <p:sp>
        <p:nvSpPr>
          <p:cNvPr id="35845" name="Text Box 16"/>
          <p:cNvSpPr txBox="1">
            <a:spLocks noChangeArrowheads="1"/>
          </p:cNvSpPr>
          <p:nvPr/>
        </p:nvSpPr>
        <p:spPr bwMode="auto">
          <a:xfrm>
            <a:off x="7201517" y="1212717"/>
            <a:ext cx="36150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Performance (KPPs &amp; select KSAs)</a:t>
            </a:r>
          </a:p>
        </p:txBody>
      </p:sp>
      <p:sp>
        <p:nvSpPr>
          <p:cNvPr id="35846" name="Text Box 17"/>
          <p:cNvSpPr txBox="1">
            <a:spLocks noChangeArrowheads="1"/>
          </p:cNvSpPr>
          <p:nvPr/>
        </p:nvSpPr>
        <p:spPr bwMode="auto">
          <a:xfrm>
            <a:off x="6327776" y="1571492"/>
            <a:ext cx="1149350" cy="180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solidFill>
                  <a:srgbClr val="000000"/>
                </a:solidFill>
              </a:rPr>
              <a:t>KPP 1</a:t>
            </a:r>
          </a:p>
          <a:p>
            <a:r>
              <a:rPr lang="en-US" altLang="en-US" sz="800" dirty="0">
                <a:solidFill>
                  <a:srgbClr val="000000"/>
                </a:solidFill>
              </a:rPr>
              <a:t>Extended Range</a:t>
            </a:r>
          </a:p>
          <a:p>
            <a:r>
              <a:rPr lang="en-US" altLang="en-US" dirty="0">
                <a:solidFill>
                  <a:srgbClr val="000000"/>
                </a:solidFill>
              </a:rPr>
              <a:t>KPP 2</a:t>
            </a:r>
          </a:p>
          <a:p>
            <a:r>
              <a:rPr lang="en-US" altLang="en-US" sz="800" dirty="0">
                <a:solidFill>
                  <a:srgbClr val="000000"/>
                </a:solidFill>
              </a:rPr>
              <a:t>MME</a:t>
            </a:r>
          </a:p>
          <a:p>
            <a:r>
              <a:rPr lang="en-US" altLang="en-US" dirty="0">
                <a:solidFill>
                  <a:srgbClr val="000000"/>
                </a:solidFill>
              </a:rPr>
              <a:t>KPP 3</a:t>
            </a:r>
          </a:p>
          <a:p>
            <a:r>
              <a:rPr lang="en-US" altLang="en-US" sz="800" dirty="0">
                <a:solidFill>
                  <a:srgbClr val="000000"/>
                </a:solidFill>
              </a:rPr>
              <a:t> Mat. Availability*</a:t>
            </a:r>
          </a:p>
          <a:p>
            <a:r>
              <a:rPr lang="en-US" altLang="en-US" dirty="0">
                <a:solidFill>
                  <a:srgbClr val="000000"/>
                </a:solidFill>
              </a:rPr>
              <a:t>KPP 4</a:t>
            </a:r>
          </a:p>
          <a:p>
            <a:r>
              <a:rPr lang="en-US" altLang="en-US" sz="800" dirty="0">
                <a:solidFill>
                  <a:srgbClr val="000000"/>
                </a:solidFill>
              </a:rPr>
              <a:t>Net Ready</a:t>
            </a:r>
          </a:p>
          <a:p>
            <a:r>
              <a:rPr lang="en-US" altLang="en-US" dirty="0">
                <a:solidFill>
                  <a:srgbClr val="000000"/>
                </a:solidFill>
              </a:rPr>
              <a:t>KSA 1</a:t>
            </a:r>
          </a:p>
          <a:p>
            <a:r>
              <a:rPr lang="en-US" altLang="en-US" sz="800" dirty="0">
                <a:solidFill>
                  <a:srgbClr val="000000"/>
                </a:solidFill>
              </a:rPr>
              <a:t>Reliability</a:t>
            </a:r>
          </a:p>
        </p:txBody>
      </p:sp>
      <p:sp>
        <p:nvSpPr>
          <p:cNvPr id="35847" name="Line 18"/>
          <p:cNvSpPr>
            <a:spLocks noChangeShapeType="1"/>
          </p:cNvSpPr>
          <p:nvPr/>
        </p:nvSpPr>
        <p:spPr bwMode="auto">
          <a:xfrm>
            <a:off x="9169400" y="1287463"/>
            <a:ext cx="0" cy="191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8" name="Text Box 19"/>
          <p:cNvSpPr txBox="1">
            <a:spLocks noChangeArrowheads="1"/>
          </p:cNvSpPr>
          <p:nvPr/>
        </p:nvSpPr>
        <p:spPr bwMode="auto">
          <a:xfrm>
            <a:off x="7573963" y="3414361"/>
            <a:ext cx="292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N</a:t>
            </a:r>
          </a:p>
        </p:txBody>
      </p:sp>
      <p:sp>
        <p:nvSpPr>
          <p:cNvPr id="35849" name="Text Box 20"/>
          <p:cNvSpPr txBox="1">
            <a:spLocks noChangeArrowheads="1"/>
          </p:cNvSpPr>
          <p:nvPr/>
        </p:nvSpPr>
        <p:spPr bwMode="auto">
          <a:xfrm>
            <a:off x="9009064" y="3414361"/>
            <a:ext cx="284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T</a:t>
            </a:r>
          </a:p>
        </p:txBody>
      </p:sp>
      <p:sp>
        <p:nvSpPr>
          <p:cNvPr id="35850" name="Text Box 21"/>
          <p:cNvSpPr txBox="1">
            <a:spLocks noChangeArrowheads="1"/>
          </p:cNvSpPr>
          <p:nvPr/>
        </p:nvSpPr>
        <p:spPr bwMode="auto">
          <a:xfrm>
            <a:off x="9966326" y="3414361"/>
            <a:ext cx="317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O</a:t>
            </a:r>
          </a:p>
        </p:txBody>
      </p:sp>
      <p:grpSp>
        <p:nvGrpSpPr>
          <p:cNvPr id="35851" name="Group 22"/>
          <p:cNvGrpSpPr>
            <a:grpSpLocks/>
          </p:cNvGrpSpPr>
          <p:nvPr/>
        </p:nvGrpSpPr>
        <p:grpSpPr bwMode="auto">
          <a:xfrm>
            <a:off x="7650163" y="1589666"/>
            <a:ext cx="2603500" cy="266700"/>
            <a:chOff x="3864" y="459"/>
            <a:chExt cx="1632" cy="192"/>
          </a:xfrm>
        </p:grpSpPr>
        <p:sp>
          <p:nvSpPr>
            <p:cNvPr id="35956" name="Line 23"/>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7" name="Line 24"/>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8" name="Line 25"/>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52" name="Text Box 26"/>
          <p:cNvSpPr txBox="1">
            <a:spLocks noChangeArrowheads="1"/>
          </p:cNvSpPr>
          <p:nvPr/>
        </p:nvSpPr>
        <p:spPr bwMode="auto">
          <a:xfrm>
            <a:off x="1383934" y="3922505"/>
            <a:ext cx="365792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Technology Readiness Assessment</a:t>
            </a:r>
          </a:p>
        </p:txBody>
      </p:sp>
      <p:sp>
        <p:nvSpPr>
          <p:cNvPr id="35853" name="Text Box 27"/>
          <p:cNvSpPr txBox="1">
            <a:spLocks noChangeArrowheads="1"/>
          </p:cNvSpPr>
          <p:nvPr/>
        </p:nvSpPr>
        <p:spPr bwMode="auto">
          <a:xfrm>
            <a:off x="6172201" y="3285908"/>
            <a:ext cx="14065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b="1" dirty="0">
                <a:solidFill>
                  <a:srgbClr val="000000"/>
                </a:solidFill>
              </a:rPr>
              <a:t>N</a:t>
            </a:r>
            <a:r>
              <a:rPr lang="en-US" altLang="en-US" sz="1200" dirty="0">
                <a:solidFill>
                  <a:srgbClr val="000000"/>
                </a:solidFill>
              </a:rPr>
              <a:t> – No Capability     </a:t>
            </a:r>
          </a:p>
          <a:p>
            <a:r>
              <a:rPr lang="en-US" altLang="en-US" sz="1200" b="1" dirty="0">
                <a:solidFill>
                  <a:srgbClr val="000000"/>
                </a:solidFill>
              </a:rPr>
              <a:t>T</a:t>
            </a:r>
            <a:r>
              <a:rPr lang="en-US" altLang="en-US" sz="1200" dirty="0">
                <a:solidFill>
                  <a:srgbClr val="000000"/>
                </a:solidFill>
              </a:rPr>
              <a:t> – Threshold      </a:t>
            </a:r>
          </a:p>
          <a:p>
            <a:r>
              <a:rPr lang="en-US" altLang="en-US" sz="1200" b="1" dirty="0">
                <a:solidFill>
                  <a:srgbClr val="000000"/>
                </a:solidFill>
              </a:rPr>
              <a:t>O</a:t>
            </a:r>
            <a:r>
              <a:rPr lang="en-US" altLang="en-US" sz="1200" dirty="0">
                <a:solidFill>
                  <a:srgbClr val="000000"/>
                </a:solidFill>
              </a:rPr>
              <a:t> - Objective</a:t>
            </a:r>
          </a:p>
        </p:txBody>
      </p:sp>
      <p:graphicFrame>
        <p:nvGraphicFramePr>
          <p:cNvPr id="1405067" name="Group 139"/>
          <p:cNvGraphicFramePr>
            <a:graphicFrameLocks noGrp="1"/>
          </p:cNvGraphicFramePr>
          <p:nvPr>
            <p:extLst>
              <p:ext uri="{D42A27DB-BD31-4B8C-83A1-F6EECF244321}">
                <p14:modId xmlns:p14="http://schemas.microsoft.com/office/powerpoint/2010/main" val="1234970716"/>
              </p:ext>
            </p:extLst>
          </p:nvPr>
        </p:nvGraphicFramePr>
        <p:xfrm>
          <a:off x="994056" y="4267420"/>
          <a:ext cx="4419600" cy="1889244"/>
        </p:xfrm>
        <a:graphic>
          <a:graphicData uri="http://schemas.openxmlformats.org/drawingml/2006/table">
            <a:tbl>
              <a:tblPr/>
              <a:tblGrid>
                <a:gridCol w="2057622">
                  <a:extLst>
                    <a:ext uri="{9D8B030D-6E8A-4147-A177-3AD203B41FA5}">
                      <a16:colId xmlns:a16="http://schemas.microsoft.com/office/drawing/2014/main" val="20000"/>
                    </a:ext>
                  </a:extLst>
                </a:gridCol>
                <a:gridCol w="942753">
                  <a:extLst>
                    <a:ext uri="{9D8B030D-6E8A-4147-A177-3AD203B41FA5}">
                      <a16:colId xmlns:a16="http://schemas.microsoft.com/office/drawing/2014/main" val="20001"/>
                    </a:ext>
                  </a:extLst>
                </a:gridCol>
                <a:gridCol w="1419225">
                  <a:extLst>
                    <a:ext uri="{9D8B030D-6E8A-4147-A177-3AD203B41FA5}">
                      <a16:colId xmlns:a16="http://schemas.microsoft.com/office/drawing/2014/main" val="20002"/>
                    </a:ext>
                  </a:extLst>
                </a:gridCol>
              </a:tblGrid>
              <a:tr h="365294">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Critical Technologies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To Date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Est. @ </a:t>
                      </a:r>
                      <a:r>
                        <a:rPr kumimoji="0" lang="en-US" sz="1600" b="0" i="0" u="none" strike="noStrike" cap="none" normalizeH="0" baseline="0" dirty="0">
                          <a:ln>
                            <a:noFill/>
                          </a:ln>
                          <a:solidFill>
                            <a:schemeClr val="tx2"/>
                          </a:solidFill>
                          <a:effectLst/>
                          <a:latin typeface="Arial" charset="0"/>
                        </a:rPr>
                        <a:t>FRP</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Engine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Engine Lube System</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FMU 156/B Fuze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Low Observable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GPS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35884" name="AutoShape 84"/>
          <p:cNvSpPr>
            <a:spLocks noChangeArrowheads="1"/>
          </p:cNvSpPr>
          <p:nvPr/>
        </p:nvSpPr>
        <p:spPr bwMode="auto">
          <a:xfrm>
            <a:off x="9055101" y="178458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5" name="AutoShape 85"/>
          <p:cNvSpPr>
            <a:spLocks noChangeArrowheads="1"/>
          </p:cNvSpPr>
          <p:nvPr/>
        </p:nvSpPr>
        <p:spPr bwMode="auto">
          <a:xfrm>
            <a:off x="9593263" y="212748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6" name="AutoShape 87"/>
          <p:cNvSpPr>
            <a:spLocks noChangeArrowheads="1"/>
          </p:cNvSpPr>
          <p:nvPr/>
        </p:nvSpPr>
        <p:spPr bwMode="auto">
          <a:xfrm>
            <a:off x="9088438" y="3265719"/>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7" name="AutoShape 88"/>
          <p:cNvSpPr>
            <a:spLocks noChangeArrowheads="1"/>
          </p:cNvSpPr>
          <p:nvPr/>
        </p:nvSpPr>
        <p:spPr bwMode="auto">
          <a:xfrm>
            <a:off x="9051926" y="2956157"/>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8" name="Text Box 107"/>
          <p:cNvSpPr txBox="1">
            <a:spLocks noChangeArrowheads="1"/>
          </p:cNvSpPr>
          <p:nvPr/>
        </p:nvSpPr>
        <p:spPr bwMode="auto">
          <a:xfrm>
            <a:off x="10378796" y="2192839"/>
            <a:ext cx="1692962"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rPr>
              <a:t>MS B Date: N/A </a:t>
            </a:r>
          </a:p>
          <a:p>
            <a:r>
              <a:rPr lang="en-US" altLang="en-US">
                <a:solidFill>
                  <a:srgbClr val="000000"/>
                </a:solidFill>
              </a:rPr>
              <a:t>MS C Date: Oct 10</a:t>
            </a:r>
          </a:p>
        </p:txBody>
      </p:sp>
      <p:grpSp>
        <p:nvGrpSpPr>
          <p:cNvPr id="35889" name="Group 120"/>
          <p:cNvGrpSpPr>
            <a:grpSpLocks/>
          </p:cNvGrpSpPr>
          <p:nvPr/>
        </p:nvGrpSpPr>
        <p:grpSpPr bwMode="auto">
          <a:xfrm>
            <a:off x="7650163" y="1971907"/>
            <a:ext cx="2603500" cy="266700"/>
            <a:chOff x="3864" y="459"/>
            <a:chExt cx="1632" cy="192"/>
          </a:xfrm>
        </p:grpSpPr>
        <p:sp>
          <p:nvSpPr>
            <p:cNvPr id="35953" name="Line 121"/>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4" name="Line 122"/>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5" name="Line 123"/>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0" name="Group 124"/>
          <p:cNvGrpSpPr>
            <a:grpSpLocks/>
          </p:cNvGrpSpPr>
          <p:nvPr/>
        </p:nvGrpSpPr>
        <p:grpSpPr bwMode="auto">
          <a:xfrm>
            <a:off x="7650163" y="2327507"/>
            <a:ext cx="2603500" cy="266700"/>
            <a:chOff x="3864" y="459"/>
            <a:chExt cx="1632" cy="192"/>
          </a:xfrm>
        </p:grpSpPr>
        <p:sp>
          <p:nvSpPr>
            <p:cNvPr id="35950" name="Line 125"/>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1" name="Line 126"/>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2" name="Line 127"/>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1" name="Group 128"/>
          <p:cNvGrpSpPr>
            <a:grpSpLocks/>
          </p:cNvGrpSpPr>
          <p:nvPr/>
        </p:nvGrpSpPr>
        <p:grpSpPr bwMode="auto">
          <a:xfrm>
            <a:off x="7650163" y="2763839"/>
            <a:ext cx="2603500" cy="266700"/>
            <a:chOff x="3864" y="459"/>
            <a:chExt cx="1632" cy="192"/>
          </a:xfrm>
        </p:grpSpPr>
        <p:sp>
          <p:nvSpPr>
            <p:cNvPr id="35947" name="Line 129"/>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8" name="Line 130"/>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9" name="Line 131"/>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2" name="Group 132"/>
          <p:cNvGrpSpPr>
            <a:grpSpLocks/>
          </p:cNvGrpSpPr>
          <p:nvPr/>
        </p:nvGrpSpPr>
        <p:grpSpPr bwMode="auto">
          <a:xfrm>
            <a:off x="7654926" y="3114907"/>
            <a:ext cx="2603500" cy="266700"/>
            <a:chOff x="3864" y="459"/>
            <a:chExt cx="1632" cy="192"/>
          </a:xfrm>
        </p:grpSpPr>
        <p:sp>
          <p:nvSpPr>
            <p:cNvPr id="35944" name="Line 133"/>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5" name="Line 134"/>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6" name="Line 135"/>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93" name="Rectangle 137"/>
          <p:cNvSpPr>
            <a:spLocks noGrp="1" noChangeArrowheads="1"/>
          </p:cNvSpPr>
          <p:nvPr>
            <p:ph type="title"/>
          </p:nvPr>
        </p:nvSpPr>
        <p:spPr>
          <a:xfrm>
            <a:off x="4687094" y="128588"/>
            <a:ext cx="7059612" cy="939800"/>
          </a:xfrm>
        </p:spPr>
        <p:txBody>
          <a:bodyPr/>
          <a:lstStyle/>
          <a:p>
            <a:r>
              <a:rPr lang="en-US" altLang="en-US" dirty="0"/>
              <a:t>Program Requirements</a:t>
            </a:r>
          </a:p>
        </p:txBody>
      </p:sp>
      <p:sp>
        <p:nvSpPr>
          <p:cNvPr id="35895" name="TextBox 78"/>
          <p:cNvSpPr txBox="1">
            <a:spLocks noChangeArrowheads="1"/>
          </p:cNvSpPr>
          <p:nvPr/>
        </p:nvSpPr>
        <p:spPr bwMode="auto">
          <a:xfrm>
            <a:off x="7623177" y="2456094"/>
            <a:ext cx="9683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 Analysis</a:t>
            </a:r>
          </a:p>
        </p:txBody>
      </p:sp>
      <p:sp>
        <p:nvSpPr>
          <p:cNvPr id="35896" name="AutoShape 84"/>
          <p:cNvSpPr>
            <a:spLocks noChangeArrowheads="1"/>
          </p:cNvSpPr>
          <p:nvPr/>
        </p:nvSpPr>
        <p:spPr bwMode="auto">
          <a:xfrm>
            <a:off x="9058276" y="248943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97" name="Text Box 12"/>
          <p:cNvSpPr txBox="1">
            <a:spLocks noChangeArrowheads="1"/>
          </p:cNvSpPr>
          <p:nvPr/>
        </p:nvSpPr>
        <p:spPr bwMode="auto">
          <a:xfrm>
            <a:off x="7111670" y="3932239"/>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Acquisition Program Baseline (APB)*</a:t>
            </a:r>
          </a:p>
        </p:txBody>
      </p:sp>
      <p:sp>
        <p:nvSpPr>
          <p:cNvPr id="35898" name="Text Box 19"/>
          <p:cNvSpPr txBox="1">
            <a:spLocks noChangeArrowheads="1"/>
          </p:cNvSpPr>
          <p:nvPr/>
        </p:nvSpPr>
        <p:spPr bwMode="auto">
          <a:xfrm>
            <a:off x="6094132" y="5489576"/>
            <a:ext cx="13975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Schedule</a:t>
            </a:r>
            <a:endParaRPr lang="en-US" altLang="en-US" sz="1800" b="1">
              <a:solidFill>
                <a:srgbClr val="000000"/>
              </a:solidFill>
            </a:endParaRPr>
          </a:p>
          <a:p>
            <a:r>
              <a:rPr lang="en-US" altLang="en-US">
                <a:solidFill>
                  <a:srgbClr val="000000"/>
                </a:solidFill>
              </a:rPr>
              <a:t>  - MS C</a:t>
            </a:r>
          </a:p>
          <a:p>
            <a:endParaRPr lang="en-US" altLang="en-US">
              <a:solidFill>
                <a:srgbClr val="000000"/>
              </a:solidFill>
            </a:endParaRPr>
          </a:p>
          <a:p>
            <a:r>
              <a:rPr lang="en-US" altLang="en-US">
                <a:solidFill>
                  <a:srgbClr val="000000"/>
                </a:solidFill>
              </a:rPr>
              <a:t>  - Assets Avail.</a:t>
            </a:r>
          </a:p>
        </p:txBody>
      </p:sp>
      <p:sp>
        <p:nvSpPr>
          <p:cNvPr id="35899" name="TextBox 165"/>
          <p:cNvSpPr txBox="1">
            <a:spLocks noChangeArrowheads="1"/>
          </p:cNvSpPr>
          <p:nvPr/>
        </p:nvSpPr>
        <p:spPr bwMode="auto">
          <a:xfrm>
            <a:off x="6275388" y="4481513"/>
            <a:ext cx="5826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pPr>
            <a:r>
              <a:rPr lang="en-US" altLang="en-US" b="1">
                <a:solidFill>
                  <a:srgbClr val="000000"/>
                </a:solidFill>
              </a:rPr>
              <a:t>Cost</a:t>
            </a:r>
            <a:endParaRPr lang="en-US" altLang="en-US" sz="1000">
              <a:solidFill>
                <a:srgbClr val="000000"/>
              </a:solidFill>
            </a:endParaRPr>
          </a:p>
        </p:txBody>
      </p:sp>
      <p:sp>
        <p:nvSpPr>
          <p:cNvPr id="35900" name="Text Box 119"/>
          <p:cNvSpPr txBox="1">
            <a:spLocks noChangeArrowheads="1"/>
          </p:cNvSpPr>
          <p:nvPr/>
        </p:nvSpPr>
        <p:spPr bwMode="auto">
          <a:xfrm>
            <a:off x="7162801" y="4495801"/>
            <a:ext cx="549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PAUC</a:t>
            </a:r>
          </a:p>
        </p:txBody>
      </p:sp>
      <p:sp>
        <p:nvSpPr>
          <p:cNvPr id="35901" name="Text Box 194"/>
          <p:cNvSpPr txBox="1">
            <a:spLocks noChangeArrowheads="1"/>
          </p:cNvSpPr>
          <p:nvPr/>
        </p:nvSpPr>
        <p:spPr bwMode="auto">
          <a:xfrm>
            <a:off x="8745538" y="43053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+10%</a:t>
            </a:r>
          </a:p>
        </p:txBody>
      </p:sp>
      <p:sp>
        <p:nvSpPr>
          <p:cNvPr id="35902" name="Text Box 195"/>
          <p:cNvSpPr txBox="1">
            <a:spLocks noChangeArrowheads="1"/>
          </p:cNvSpPr>
          <p:nvPr/>
        </p:nvSpPr>
        <p:spPr bwMode="auto">
          <a:xfrm>
            <a:off x="9394825" y="4337051"/>
            <a:ext cx="5397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+15%</a:t>
            </a:r>
          </a:p>
        </p:txBody>
      </p:sp>
      <p:sp>
        <p:nvSpPr>
          <p:cNvPr id="35903" name="Text Box 218"/>
          <p:cNvSpPr txBox="1">
            <a:spLocks noChangeArrowheads="1"/>
          </p:cNvSpPr>
          <p:nvPr/>
        </p:nvSpPr>
        <p:spPr bwMode="auto">
          <a:xfrm>
            <a:off x="8062914" y="4716463"/>
            <a:ext cx="47148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$1.1M</a:t>
            </a:r>
          </a:p>
        </p:txBody>
      </p:sp>
      <p:sp>
        <p:nvSpPr>
          <p:cNvPr id="35904" name="Text Box 118"/>
          <p:cNvSpPr txBox="1">
            <a:spLocks noChangeArrowheads="1"/>
          </p:cNvSpPr>
          <p:nvPr/>
        </p:nvSpPr>
        <p:spPr bwMode="auto">
          <a:xfrm>
            <a:off x="7832726" y="4278313"/>
            <a:ext cx="930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Baseline (O)</a:t>
            </a:r>
          </a:p>
        </p:txBody>
      </p:sp>
      <p:sp>
        <p:nvSpPr>
          <p:cNvPr id="35905" name="Line 130"/>
          <p:cNvSpPr>
            <a:spLocks noChangeShapeType="1"/>
          </p:cNvSpPr>
          <p:nvPr/>
        </p:nvSpPr>
        <p:spPr bwMode="auto">
          <a:xfrm>
            <a:off x="9021763" y="450056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6" name="Line 131"/>
          <p:cNvSpPr>
            <a:spLocks noChangeShapeType="1"/>
          </p:cNvSpPr>
          <p:nvPr/>
        </p:nvSpPr>
        <p:spPr bwMode="auto">
          <a:xfrm>
            <a:off x="8305800" y="4510088"/>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7" name="Line 136"/>
          <p:cNvSpPr>
            <a:spLocks noChangeShapeType="1"/>
          </p:cNvSpPr>
          <p:nvPr/>
        </p:nvSpPr>
        <p:spPr bwMode="auto">
          <a:xfrm>
            <a:off x="9707563" y="450056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8" name="Text Box 219"/>
          <p:cNvSpPr txBox="1">
            <a:spLocks noChangeArrowheads="1"/>
          </p:cNvSpPr>
          <p:nvPr/>
        </p:nvSpPr>
        <p:spPr bwMode="auto">
          <a:xfrm>
            <a:off x="8743951" y="4697413"/>
            <a:ext cx="530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$1.21M</a:t>
            </a:r>
          </a:p>
        </p:txBody>
      </p:sp>
      <p:sp>
        <p:nvSpPr>
          <p:cNvPr id="35909" name="Text Box 220"/>
          <p:cNvSpPr txBox="1">
            <a:spLocks noChangeArrowheads="1"/>
          </p:cNvSpPr>
          <p:nvPr/>
        </p:nvSpPr>
        <p:spPr bwMode="auto">
          <a:xfrm>
            <a:off x="9448801" y="4675188"/>
            <a:ext cx="58737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$1.265M</a:t>
            </a:r>
          </a:p>
        </p:txBody>
      </p:sp>
      <p:sp>
        <p:nvSpPr>
          <p:cNvPr id="35910" name="Line 78"/>
          <p:cNvSpPr>
            <a:spLocks noChangeShapeType="1"/>
          </p:cNvSpPr>
          <p:nvPr/>
        </p:nvSpPr>
        <p:spPr bwMode="auto">
          <a:xfrm>
            <a:off x="7675563" y="4616450"/>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5911" name="Elbow Connector 128"/>
          <p:cNvCxnSpPr>
            <a:cxnSpLocks noChangeShapeType="1"/>
          </p:cNvCxnSpPr>
          <p:nvPr/>
        </p:nvCxnSpPr>
        <p:spPr bwMode="auto">
          <a:xfrm>
            <a:off x="7862889" y="5883275"/>
            <a:ext cx="1982787" cy="1588"/>
          </a:xfrm>
          <a:prstGeom prst="bentConnector3">
            <a:avLst>
              <a:gd name="adj1" fmla="val 102097"/>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2" name="Elbow Connector 129"/>
          <p:cNvCxnSpPr>
            <a:cxnSpLocks noChangeShapeType="1"/>
          </p:cNvCxnSpPr>
          <p:nvPr/>
        </p:nvCxnSpPr>
        <p:spPr bwMode="auto">
          <a:xfrm>
            <a:off x="7877175" y="6272214"/>
            <a:ext cx="1982788" cy="1587"/>
          </a:xfrm>
          <a:prstGeom prst="bentConnector3">
            <a:avLst>
              <a:gd name="adj1" fmla="val 102097"/>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3" name="Elbow Connector 130"/>
          <p:cNvCxnSpPr>
            <a:cxnSpLocks noChangeShapeType="1"/>
          </p:cNvCxnSpPr>
          <p:nvPr/>
        </p:nvCxnSpPr>
        <p:spPr bwMode="auto">
          <a:xfrm rot="5400000">
            <a:off x="8205788" y="5875338"/>
            <a:ext cx="182563" cy="1588"/>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4" name="Elbow Connector 131"/>
          <p:cNvCxnSpPr>
            <a:cxnSpLocks noChangeShapeType="1"/>
          </p:cNvCxnSpPr>
          <p:nvPr/>
        </p:nvCxnSpPr>
        <p:spPr bwMode="auto">
          <a:xfrm rot="5400000">
            <a:off x="8215313" y="6267450"/>
            <a:ext cx="182562" cy="1588"/>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5" name="Elbow Connector 132"/>
          <p:cNvCxnSpPr>
            <a:cxnSpLocks noChangeShapeType="1"/>
          </p:cNvCxnSpPr>
          <p:nvPr/>
        </p:nvCxnSpPr>
        <p:spPr bwMode="auto">
          <a:xfrm rot="5400000">
            <a:off x="9344026" y="5873751"/>
            <a:ext cx="182562" cy="1587"/>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6" name="Elbow Connector 133"/>
          <p:cNvCxnSpPr>
            <a:cxnSpLocks noChangeShapeType="1"/>
          </p:cNvCxnSpPr>
          <p:nvPr/>
        </p:nvCxnSpPr>
        <p:spPr bwMode="auto">
          <a:xfrm rot="5400000">
            <a:off x="9353551" y="6273801"/>
            <a:ext cx="182562" cy="1587"/>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35917" name="TextBox 144"/>
          <p:cNvSpPr txBox="1">
            <a:spLocks noChangeArrowheads="1"/>
          </p:cNvSpPr>
          <p:nvPr/>
        </p:nvSpPr>
        <p:spPr bwMode="auto">
          <a:xfrm>
            <a:off x="7878763" y="5583239"/>
            <a:ext cx="74771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(O) Sep 10</a:t>
            </a:r>
            <a:endParaRPr lang="en-US" altLang="en-US">
              <a:solidFill>
                <a:srgbClr val="000000"/>
              </a:solidFill>
            </a:endParaRPr>
          </a:p>
        </p:txBody>
      </p:sp>
      <p:sp>
        <p:nvSpPr>
          <p:cNvPr id="35918" name="TextBox 145"/>
          <p:cNvSpPr txBox="1">
            <a:spLocks noChangeArrowheads="1"/>
          </p:cNvSpPr>
          <p:nvPr/>
        </p:nvSpPr>
        <p:spPr bwMode="auto">
          <a:xfrm>
            <a:off x="9028113" y="5581650"/>
            <a:ext cx="72866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(T) Dec 11</a:t>
            </a:r>
            <a:endParaRPr lang="en-US" altLang="en-US">
              <a:solidFill>
                <a:srgbClr val="000000"/>
              </a:solidFill>
            </a:endParaRPr>
          </a:p>
        </p:txBody>
      </p:sp>
      <p:sp>
        <p:nvSpPr>
          <p:cNvPr id="35919" name="TextBox 144"/>
          <p:cNvSpPr txBox="1">
            <a:spLocks noChangeArrowheads="1"/>
          </p:cNvSpPr>
          <p:nvPr/>
        </p:nvSpPr>
        <p:spPr bwMode="auto">
          <a:xfrm>
            <a:off x="7848600" y="6007100"/>
            <a:ext cx="7239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(O) Apr 13</a:t>
            </a:r>
            <a:endParaRPr lang="en-US" altLang="en-US">
              <a:solidFill>
                <a:srgbClr val="000000"/>
              </a:solidFill>
            </a:endParaRPr>
          </a:p>
        </p:txBody>
      </p:sp>
      <p:sp>
        <p:nvSpPr>
          <p:cNvPr id="35920" name="TextBox 145"/>
          <p:cNvSpPr txBox="1">
            <a:spLocks noChangeArrowheads="1"/>
          </p:cNvSpPr>
          <p:nvPr/>
        </p:nvSpPr>
        <p:spPr bwMode="auto">
          <a:xfrm>
            <a:off x="8997951" y="6005514"/>
            <a:ext cx="7032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(T) Apr 14</a:t>
            </a:r>
            <a:endParaRPr lang="en-US" altLang="en-US">
              <a:solidFill>
                <a:srgbClr val="000000"/>
              </a:solidFill>
            </a:endParaRPr>
          </a:p>
        </p:txBody>
      </p:sp>
      <p:sp>
        <p:nvSpPr>
          <p:cNvPr id="35921" name="AutoShape 147"/>
          <p:cNvSpPr>
            <a:spLocks noChangeArrowheads="1"/>
          </p:cNvSpPr>
          <p:nvPr/>
        </p:nvSpPr>
        <p:spPr bwMode="auto">
          <a:xfrm>
            <a:off x="8216900" y="6256338"/>
            <a:ext cx="203200" cy="228600"/>
          </a:xfrm>
          <a:prstGeom prst="upArrow">
            <a:avLst>
              <a:gd name="adj1" fmla="val 50000"/>
              <a:gd name="adj2" fmla="val 28125"/>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22" name="AutoShape 147"/>
          <p:cNvSpPr>
            <a:spLocks noChangeArrowheads="1"/>
          </p:cNvSpPr>
          <p:nvPr/>
        </p:nvSpPr>
        <p:spPr bwMode="auto">
          <a:xfrm>
            <a:off x="8324850" y="5813425"/>
            <a:ext cx="203200" cy="228600"/>
          </a:xfrm>
          <a:prstGeom prst="upArrow">
            <a:avLst>
              <a:gd name="adj1" fmla="val 50000"/>
              <a:gd name="adj2" fmla="val 28125"/>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23" name="Text Box 94"/>
          <p:cNvSpPr txBox="1">
            <a:spLocks noChangeArrowheads="1"/>
          </p:cNvSpPr>
          <p:nvPr/>
        </p:nvSpPr>
        <p:spPr bwMode="auto">
          <a:xfrm>
            <a:off x="10134106" y="6052508"/>
            <a:ext cx="1937652" cy="26161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100" b="1">
                <a:solidFill>
                  <a:srgbClr val="000000"/>
                </a:solidFill>
              </a:rPr>
              <a:t>* Based on proposed APB</a:t>
            </a:r>
          </a:p>
        </p:txBody>
      </p:sp>
      <p:sp>
        <p:nvSpPr>
          <p:cNvPr id="138" name="TextBox 137"/>
          <p:cNvSpPr txBox="1"/>
          <p:nvPr/>
        </p:nvSpPr>
        <p:spPr>
          <a:xfrm>
            <a:off x="4066339" y="6214191"/>
            <a:ext cx="1951037" cy="261938"/>
          </a:xfrm>
          <a:prstGeom prst="rect">
            <a:avLst/>
          </a:prstGeom>
          <a:noFill/>
        </p:spPr>
        <p:txBody>
          <a:bodyPr>
            <a:spAutoFit/>
          </a:bodyPr>
          <a:lstStyle/>
          <a:p>
            <a:pPr algn="ctr">
              <a:defRPr/>
            </a:pPr>
            <a:r>
              <a:rPr lang="en-US" sz="1050" b="1" dirty="0">
                <a:solidFill>
                  <a:srgbClr val="000000"/>
                </a:solidFill>
              </a:rPr>
              <a:t>* Due to testing constraints</a:t>
            </a:r>
          </a:p>
        </p:txBody>
      </p:sp>
      <p:sp>
        <p:nvSpPr>
          <p:cNvPr id="35925" name="TextBox 165"/>
          <p:cNvSpPr txBox="1">
            <a:spLocks noChangeArrowheads="1"/>
          </p:cNvSpPr>
          <p:nvPr/>
        </p:nvSpPr>
        <p:spPr bwMode="auto">
          <a:xfrm>
            <a:off x="6275388" y="5035550"/>
            <a:ext cx="58261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pPr>
            <a:r>
              <a:rPr lang="en-US" altLang="en-US" b="1">
                <a:solidFill>
                  <a:srgbClr val="000000"/>
                </a:solidFill>
              </a:rPr>
              <a:t>Cost</a:t>
            </a:r>
            <a:endParaRPr lang="en-US" altLang="en-US" sz="1000">
              <a:solidFill>
                <a:srgbClr val="000000"/>
              </a:solidFill>
            </a:endParaRPr>
          </a:p>
        </p:txBody>
      </p:sp>
      <p:sp>
        <p:nvSpPr>
          <p:cNvPr id="35926" name="Text Box 119"/>
          <p:cNvSpPr txBox="1">
            <a:spLocks noChangeArrowheads="1"/>
          </p:cNvSpPr>
          <p:nvPr/>
        </p:nvSpPr>
        <p:spPr bwMode="auto">
          <a:xfrm>
            <a:off x="7185025" y="5137151"/>
            <a:ext cx="5476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APUC</a:t>
            </a:r>
          </a:p>
        </p:txBody>
      </p:sp>
      <p:sp>
        <p:nvSpPr>
          <p:cNvPr id="35927" name="Text Box 194"/>
          <p:cNvSpPr txBox="1">
            <a:spLocks noChangeArrowheads="1"/>
          </p:cNvSpPr>
          <p:nvPr/>
        </p:nvSpPr>
        <p:spPr bwMode="auto">
          <a:xfrm>
            <a:off x="8767763" y="49657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+10%</a:t>
            </a:r>
          </a:p>
        </p:txBody>
      </p:sp>
      <p:sp>
        <p:nvSpPr>
          <p:cNvPr id="35928" name="Text Box 195"/>
          <p:cNvSpPr txBox="1">
            <a:spLocks noChangeArrowheads="1"/>
          </p:cNvSpPr>
          <p:nvPr/>
        </p:nvSpPr>
        <p:spPr bwMode="auto">
          <a:xfrm>
            <a:off x="9417050" y="49657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+15%</a:t>
            </a:r>
          </a:p>
        </p:txBody>
      </p:sp>
      <p:sp>
        <p:nvSpPr>
          <p:cNvPr id="35929" name="Text Box 218"/>
          <p:cNvSpPr txBox="1">
            <a:spLocks noChangeArrowheads="1"/>
          </p:cNvSpPr>
          <p:nvPr/>
        </p:nvSpPr>
        <p:spPr bwMode="auto">
          <a:xfrm>
            <a:off x="8062914" y="5346700"/>
            <a:ext cx="4714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$1.1M</a:t>
            </a:r>
          </a:p>
        </p:txBody>
      </p:sp>
      <p:sp>
        <p:nvSpPr>
          <p:cNvPr id="35930" name="Text Box 118"/>
          <p:cNvSpPr txBox="1">
            <a:spLocks noChangeArrowheads="1"/>
          </p:cNvSpPr>
          <p:nvPr/>
        </p:nvSpPr>
        <p:spPr bwMode="auto">
          <a:xfrm>
            <a:off x="7832726" y="4953001"/>
            <a:ext cx="930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Baseline (O)</a:t>
            </a:r>
          </a:p>
        </p:txBody>
      </p:sp>
      <p:sp>
        <p:nvSpPr>
          <p:cNvPr id="35931" name="Line 130"/>
          <p:cNvSpPr>
            <a:spLocks noChangeShapeType="1"/>
          </p:cNvSpPr>
          <p:nvPr/>
        </p:nvSpPr>
        <p:spPr bwMode="auto">
          <a:xfrm>
            <a:off x="9043988" y="514191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2" name="Line 131"/>
          <p:cNvSpPr>
            <a:spLocks noChangeShapeType="1"/>
          </p:cNvSpPr>
          <p:nvPr/>
        </p:nvSpPr>
        <p:spPr bwMode="auto">
          <a:xfrm>
            <a:off x="8305800" y="5151438"/>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3" name="Line 136"/>
          <p:cNvSpPr>
            <a:spLocks noChangeShapeType="1"/>
          </p:cNvSpPr>
          <p:nvPr/>
        </p:nvSpPr>
        <p:spPr bwMode="auto">
          <a:xfrm>
            <a:off x="9729788" y="514191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4" name="Text Box 219"/>
          <p:cNvSpPr txBox="1">
            <a:spLocks noChangeArrowheads="1"/>
          </p:cNvSpPr>
          <p:nvPr/>
        </p:nvSpPr>
        <p:spPr bwMode="auto">
          <a:xfrm>
            <a:off x="8766176" y="5338763"/>
            <a:ext cx="530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$1.21M</a:t>
            </a:r>
          </a:p>
        </p:txBody>
      </p:sp>
      <p:sp>
        <p:nvSpPr>
          <p:cNvPr id="35935" name="Text Box 220"/>
          <p:cNvSpPr txBox="1">
            <a:spLocks noChangeArrowheads="1"/>
          </p:cNvSpPr>
          <p:nvPr/>
        </p:nvSpPr>
        <p:spPr bwMode="auto">
          <a:xfrm>
            <a:off x="9586914" y="5316538"/>
            <a:ext cx="587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$1.265M</a:t>
            </a:r>
          </a:p>
        </p:txBody>
      </p:sp>
      <p:sp>
        <p:nvSpPr>
          <p:cNvPr id="35936" name="Line 78"/>
          <p:cNvSpPr>
            <a:spLocks noChangeShapeType="1"/>
          </p:cNvSpPr>
          <p:nvPr/>
        </p:nvSpPr>
        <p:spPr bwMode="auto">
          <a:xfrm>
            <a:off x="7697788" y="5257800"/>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7" name="AutoShape 198"/>
          <p:cNvSpPr>
            <a:spLocks noChangeArrowheads="1"/>
          </p:cNvSpPr>
          <p:nvPr/>
        </p:nvSpPr>
        <p:spPr bwMode="auto">
          <a:xfrm>
            <a:off x="7980363" y="5143500"/>
            <a:ext cx="228600" cy="228600"/>
          </a:xfrm>
          <a:prstGeom prst="diamond">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38" name="AutoShape 198"/>
          <p:cNvSpPr>
            <a:spLocks noChangeArrowheads="1"/>
          </p:cNvSpPr>
          <p:nvPr/>
        </p:nvSpPr>
        <p:spPr bwMode="auto">
          <a:xfrm>
            <a:off x="7980363" y="4497388"/>
            <a:ext cx="228600" cy="228600"/>
          </a:xfrm>
          <a:prstGeom prst="diamond">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cxnSp>
        <p:nvCxnSpPr>
          <p:cNvPr id="35939" name="Straight Connector 89"/>
          <p:cNvCxnSpPr>
            <a:cxnSpLocks noChangeShapeType="1"/>
          </p:cNvCxnSpPr>
          <p:nvPr/>
        </p:nvCxnSpPr>
        <p:spPr bwMode="auto">
          <a:xfrm>
            <a:off x="457995" y="3899084"/>
            <a:ext cx="1124712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5943" name="TextBox 91"/>
          <p:cNvSpPr txBox="1">
            <a:spLocks noChangeArrowheads="1"/>
          </p:cNvSpPr>
          <p:nvPr/>
        </p:nvSpPr>
        <p:spPr bwMode="auto">
          <a:xfrm>
            <a:off x="122518" y="6155263"/>
            <a:ext cx="2997200" cy="26161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50" b="1">
                <a:solidFill>
                  <a:srgbClr val="000000"/>
                </a:solidFill>
              </a:rPr>
              <a:t>TRLs meet LRIP entrance criteria</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11</a:t>
            </a:fld>
            <a:endParaRPr lang="en-US" altLang="en-US">
              <a:solidFill>
                <a:srgbClr val="808080"/>
              </a:solidFill>
            </a:endParaRPr>
          </a:p>
        </p:txBody>
      </p:sp>
    </p:spTree>
    <p:extLst>
      <p:ext uri="{BB962C8B-B14F-4D97-AF65-F5344CB8AC3E}">
        <p14:creationId xmlns:p14="http://schemas.microsoft.com/office/powerpoint/2010/main" val="1499014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74571" y="239248"/>
            <a:ext cx="7772400" cy="814387"/>
          </a:xfrm>
        </p:spPr>
        <p:txBody>
          <a:bodyPr/>
          <a:lstStyle/>
          <a:p>
            <a:r>
              <a:rPr lang="en-US" altLang="en-US" dirty="0"/>
              <a:t>Technology Readiness</a:t>
            </a:r>
          </a:p>
        </p:txBody>
      </p:sp>
      <p:graphicFrame>
        <p:nvGraphicFramePr>
          <p:cNvPr id="1063939" name="Group 3"/>
          <p:cNvGraphicFramePr>
            <a:graphicFrameLocks noGrp="1"/>
          </p:cNvGraphicFramePr>
          <p:nvPr>
            <p:ph idx="1"/>
            <p:extLst>
              <p:ext uri="{D42A27DB-BD31-4B8C-83A1-F6EECF244321}">
                <p14:modId xmlns:p14="http://schemas.microsoft.com/office/powerpoint/2010/main" val="4146529566"/>
              </p:ext>
            </p:extLst>
          </p:nvPr>
        </p:nvGraphicFramePr>
        <p:xfrm>
          <a:off x="2368021" y="1534290"/>
          <a:ext cx="5492750" cy="4406338"/>
        </p:xfrm>
        <a:graphic>
          <a:graphicData uri="http://schemas.openxmlformats.org/drawingml/2006/table">
            <a:tbl>
              <a:tblPr/>
              <a:tblGrid>
                <a:gridCol w="3360738">
                  <a:extLst>
                    <a:ext uri="{9D8B030D-6E8A-4147-A177-3AD203B41FA5}">
                      <a16:colId xmlns:a16="http://schemas.microsoft.com/office/drawing/2014/main" val="20000"/>
                    </a:ext>
                  </a:extLst>
                </a:gridCol>
                <a:gridCol w="601662">
                  <a:extLst>
                    <a:ext uri="{9D8B030D-6E8A-4147-A177-3AD203B41FA5}">
                      <a16:colId xmlns:a16="http://schemas.microsoft.com/office/drawing/2014/main" val="20001"/>
                    </a:ext>
                  </a:extLst>
                </a:gridCol>
                <a:gridCol w="773113">
                  <a:extLst>
                    <a:ext uri="{9D8B030D-6E8A-4147-A177-3AD203B41FA5}">
                      <a16:colId xmlns:a16="http://schemas.microsoft.com/office/drawing/2014/main" val="20002"/>
                    </a:ext>
                  </a:extLst>
                </a:gridCol>
                <a:gridCol w="757237">
                  <a:extLst>
                    <a:ext uri="{9D8B030D-6E8A-4147-A177-3AD203B41FA5}">
                      <a16:colId xmlns:a16="http://schemas.microsoft.com/office/drawing/2014/main" val="20003"/>
                    </a:ext>
                  </a:extLst>
                </a:gridCol>
              </a:tblGrid>
              <a:tr h="298368">
                <a:tc>
                  <a:txBody>
                    <a:bodyPr/>
                    <a:lstStyle/>
                    <a:p>
                      <a:pPr marL="0" marR="0" lvl="0" indent="0" algn="l"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Critical Technology Element</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 </a:t>
                      </a:r>
                      <a:r>
                        <a:rPr kumimoji="0" lang="en-US" sz="1400" b="1" i="0" u="none" strike="noStrike" cap="none" normalizeH="0" baseline="0" dirty="0">
                          <a:ln>
                            <a:noFill/>
                          </a:ln>
                          <a:solidFill>
                            <a:schemeClr val="bg1"/>
                          </a:solidFill>
                          <a:effectLst/>
                          <a:latin typeface="Arial" charset="0"/>
                        </a:rPr>
                        <a:t>TRL</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Incr 1 </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Incr 2 </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0628">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cs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7555">
                <a:tc gridSpan="4">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256199">
                <a:tc>
                  <a:txBody>
                    <a:bodyPr/>
                    <a:lstStyle/>
                    <a:p>
                      <a:pPr marL="0" marR="0" lvl="0" indent="22860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cs typeface="Arial" charset="0"/>
                        </a:rPr>
                        <a:t> </a:t>
                      </a: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7</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50628">
                <a:tc>
                  <a:txBody>
                    <a:bodyPr/>
                    <a:lstStyle/>
                    <a:p>
                      <a:pPr marL="22860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5</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6199">
                <a:tc>
                  <a:txBody>
                    <a:bodyPr/>
                    <a:lstStyle/>
                    <a:p>
                      <a:pPr marL="0" marR="0" lvl="0" indent="22860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cs typeface="Arial" charset="0"/>
                        </a:rPr>
                        <a:t> </a:t>
                      </a: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7555">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cs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5619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37992" name="Rectangle 103"/>
          <p:cNvSpPr>
            <a:spLocks noChangeArrowheads="1"/>
          </p:cNvSpPr>
          <p:nvPr/>
        </p:nvSpPr>
        <p:spPr bwMode="auto">
          <a:xfrm>
            <a:off x="8502650" y="1440476"/>
            <a:ext cx="29591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71450" indent="-1714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600" b="1" i="1" u="sng" dirty="0">
                <a:solidFill>
                  <a:srgbClr val="151C77"/>
                </a:solidFill>
              </a:rPr>
              <a:t>Technology Readiness Levels </a:t>
            </a:r>
            <a:r>
              <a:rPr lang="en-US" altLang="en-US" sz="1200" b="1" i="1" u="sng" dirty="0">
                <a:solidFill>
                  <a:srgbClr val="151C77"/>
                </a:solidFill>
              </a:rPr>
              <a:t>(TRL)</a:t>
            </a:r>
          </a:p>
        </p:txBody>
      </p:sp>
      <p:sp>
        <p:nvSpPr>
          <p:cNvPr id="37990" name="Text Box 6"/>
          <p:cNvSpPr txBox="1">
            <a:spLocks noChangeArrowheads="1"/>
          </p:cNvSpPr>
          <p:nvPr/>
        </p:nvSpPr>
        <p:spPr bwMode="auto">
          <a:xfrm>
            <a:off x="62971" y="5852342"/>
            <a:ext cx="2305050" cy="396875"/>
          </a:xfrm>
          <a:prstGeom prst="rect">
            <a:avLst/>
          </a:prstGeom>
          <a:solidFill>
            <a:srgbClr val="FF0000"/>
          </a:solidFill>
          <a:ln w="34925">
            <a:solidFill>
              <a:schemeClr val="tx1"/>
            </a:solidFill>
            <a:miter lim="800000"/>
            <a:headEnd type="none" w="sm" len="sm"/>
            <a:tailEnd type="none" w="sm" len="sm"/>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20000"/>
              </a:spcBef>
              <a:buClr>
                <a:srgbClr val="151C77"/>
              </a:buClr>
              <a:buSzPct val="80000"/>
              <a:buFont typeface="Wingdings" panose="05000000000000000000" pitchFamily="2" charset="2"/>
              <a:buNone/>
            </a:pPr>
            <a:r>
              <a:rPr lang="en-US" altLang="en-US" sz="2200" b="1">
                <a:solidFill>
                  <a:schemeClr val="bg1"/>
                </a:solidFill>
              </a:rPr>
              <a:t>See Notes Page</a:t>
            </a:r>
            <a:endParaRPr lang="en-US" altLang="en-US" sz="2200">
              <a:solidFill>
                <a:schemeClr val="bg1"/>
              </a:solidFill>
            </a:endParaRPr>
          </a:p>
        </p:txBody>
      </p:sp>
      <p:sp>
        <p:nvSpPr>
          <p:cNvPr id="2" name="Slide Number Placeholder 1"/>
          <p:cNvSpPr>
            <a:spLocks noGrp="1"/>
          </p:cNvSpPr>
          <p:nvPr>
            <p:ph type="sldNum" sz="quarter" idx="10"/>
          </p:nvPr>
        </p:nvSpPr>
        <p:spPr/>
        <p:txBody>
          <a:bodyPr/>
          <a:lstStyle/>
          <a:p>
            <a:pPr>
              <a:defRPr/>
            </a:pPr>
            <a:fld id="{53668EE7-564B-417D-82E8-DA25F935D03E}" type="slidenum">
              <a:rPr lang="en-US" smtClean="0"/>
              <a:pPr>
                <a:defRPr/>
              </a:pPr>
              <a:t>12</a:t>
            </a:fld>
            <a:endParaRPr lang="en-US" dirty="0">
              <a:solidFill>
                <a:srgbClr val="808080"/>
              </a:solidFill>
            </a:endParaRPr>
          </a:p>
        </p:txBody>
      </p:sp>
    </p:spTree>
    <p:extLst>
      <p:ext uri="{BB962C8B-B14F-4D97-AF65-F5344CB8AC3E}">
        <p14:creationId xmlns:p14="http://schemas.microsoft.com/office/powerpoint/2010/main" val="106452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Milestone B </a:t>
            </a:r>
            <a:br>
              <a:rPr lang="en-US" altLang="en-US"/>
            </a:br>
            <a:r>
              <a:rPr lang="en-US" altLang="en-US"/>
              <a:t>Cost Capability Analysis</a:t>
            </a:r>
          </a:p>
        </p:txBody>
      </p:sp>
      <p:sp>
        <p:nvSpPr>
          <p:cNvPr id="50179" name="Content Placeholder 2"/>
          <p:cNvSpPr>
            <a:spLocks noGrp="1"/>
          </p:cNvSpPr>
          <p:nvPr>
            <p:ph idx="1"/>
          </p:nvPr>
        </p:nvSpPr>
        <p:spPr>
          <a:xfrm>
            <a:off x="533488" y="1316037"/>
            <a:ext cx="11209779" cy="5111750"/>
          </a:xfrm>
        </p:spPr>
        <p:txBody>
          <a:bodyPr/>
          <a:lstStyle/>
          <a:p>
            <a:r>
              <a:rPr lang="en-US" altLang="en-US" sz="1800" dirty="0"/>
              <a:t>Strategy for finding the right balance between operational capability and affordability</a:t>
            </a:r>
          </a:p>
          <a:p>
            <a:pPr lvl="1"/>
            <a:r>
              <a:rPr lang="en-US" altLang="en-US" sz="1800" dirty="0"/>
              <a:t>What technologies/risks were examined to explore trade space between operational capabilities and cost? </a:t>
            </a:r>
          </a:p>
          <a:p>
            <a:pPr lvl="2"/>
            <a:r>
              <a:rPr lang="en-US" altLang="en-US" sz="1800" dirty="0"/>
              <a:t>If the key trades are technical, what are those elements around which  some “sweet spots”  can be influenced?</a:t>
            </a:r>
          </a:p>
          <a:p>
            <a:pPr lvl="1"/>
            <a:r>
              <a:rPr lang="en-US" altLang="en-US" sz="1800" dirty="0"/>
              <a:t>Discuss how cost capability analysis was used to determine final threshold/objective values </a:t>
            </a:r>
          </a:p>
          <a:p>
            <a:pPr lvl="1"/>
            <a:r>
              <a:rPr lang="en-US" altLang="en-US" sz="1800" dirty="0"/>
              <a:t>Which requirements were the most costly or risky?</a:t>
            </a:r>
          </a:p>
          <a:p>
            <a:pPr lvl="1"/>
            <a:r>
              <a:rPr lang="en-US" altLang="en-US" sz="1800" dirty="0"/>
              <a:t>Which requirements could result in cost savings if adjusted? </a:t>
            </a:r>
          </a:p>
          <a:p>
            <a:pPr lvl="1"/>
            <a:r>
              <a:rPr lang="en-US" altLang="en-US" sz="1800" dirty="0"/>
              <a:t>Was there a knee in the cost capability “curve” for the most costly and or risky requirements?</a:t>
            </a:r>
          </a:p>
          <a:p>
            <a:pPr lvl="1"/>
            <a:r>
              <a:rPr lang="en-US" altLang="en-US" sz="1800" dirty="0"/>
              <a:t>How have affordability goals and constraints been included in the program and how will they be achieved?</a:t>
            </a:r>
          </a:p>
          <a:p>
            <a:pPr lvl="1"/>
            <a:r>
              <a:rPr lang="en-US" altLang="en-US" sz="1600" dirty="0"/>
              <a:t>Impact of procurement rate (EOQ) and schedule impact on affordability target. </a:t>
            </a:r>
          </a:p>
          <a:p>
            <a:pPr marL="406400" lvl="1" indent="0">
              <a:buNone/>
            </a:pPr>
            <a:endParaRPr lang="en-US" altLang="en-US" dirty="0"/>
          </a:p>
          <a:p>
            <a:endParaRPr lang="en-US" altLang="en-US" dirty="0"/>
          </a:p>
        </p:txBody>
      </p:sp>
      <p:sp>
        <p:nvSpPr>
          <p:cNvPr id="50181" name="TextBox 5"/>
          <p:cNvSpPr txBox="1">
            <a:spLocks noChangeArrowheads="1"/>
          </p:cNvSpPr>
          <p:nvPr/>
        </p:nvSpPr>
        <p:spPr bwMode="auto">
          <a:xfrm>
            <a:off x="533488" y="5876131"/>
            <a:ext cx="2419350" cy="400050"/>
          </a:xfrm>
          <a:prstGeom prst="rect">
            <a:avLst/>
          </a:prstGeom>
          <a:solidFill>
            <a:schemeClr val="accent1"/>
          </a:solidFill>
          <a:ln w="9525">
            <a:solidFill>
              <a:schemeClr val="tx2"/>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000"/>
              <a:t>SEE NOTES PAGE</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13</a:t>
            </a:fld>
            <a:endParaRPr lang="en-US" altLang="en-US">
              <a:solidFill>
                <a:srgbClr val="808080"/>
              </a:solidFill>
            </a:endParaRPr>
          </a:p>
        </p:txBody>
      </p:sp>
    </p:spTree>
    <p:extLst>
      <p:ext uri="{BB962C8B-B14F-4D97-AF65-F5344CB8AC3E}">
        <p14:creationId xmlns:p14="http://schemas.microsoft.com/office/powerpoint/2010/main" val="200750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4" name="Line 726"/>
          <p:cNvSpPr>
            <a:spLocks noChangeShapeType="1"/>
          </p:cNvSpPr>
          <p:nvPr/>
        </p:nvSpPr>
        <p:spPr bwMode="auto">
          <a:xfrm flipV="1">
            <a:off x="1950442" y="4211823"/>
            <a:ext cx="3276600" cy="6350"/>
          </a:xfrm>
          <a:prstGeom prst="line">
            <a:avLst/>
          </a:prstGeom>
          <a:noFill/>
          <a:ln w="25400">
            <a:solidFill>
              <a:schemeClr val="accent6">
                <a:lumMod val="75000"/>
              </a:schemeClr>
            </a:solidFill>
            <a:round/>
            <a:headEnd/>
            <a:tailEnd type="triangle" w="med" len="med"/>
          </a:ln>
          <a:effectLst/>
        </p:spPr>
        <p:txBody>
          <a:bodyPr/>
          <a:lstStyle/>
          <a:p>
            <a:pPr algn="ctr">
              <a:defRPr/>
            </a:pPr>
            <a:endParaRPr lang="en-US" dirty="0">
              <a:solidFill>
                <a:prstClr val="black"/>
              </a:solidFill>
            </a:endParaRPr>
          </a:p>
        </p:txBody>
      </p:sp>
      <p:sp>
        <p:nvSpPr>
          <p:cNvPr id="54275" name="Text Box 202"/>
          <p:cNvSpPr txBox="1">
            <a:spLocks noChangeArrowheads="1"/>
          </p:cNvSpPr>
          <p:nvPr/>
        </p:nvSpPr>
        <p:spPr bwMode="auto">
          <a:xfrm>
            <a:off x="1588316" y="1196299"/>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Product Support Strategy</a:t>
            </a:r>
          </a:p>
        </p:txBody>
      </p:sp>
      <p:graphicFrame>
        <p:nvGraphicFramePr>
          <p:cNvPr id="2967" name="Group 919"/>
          <p:cNvGraphicFramePr>
            <a:graphicFrameLocks noGrp="1"/>
          </p:cNvGraphicFramePr>
          <p:nvPr>
            <p:extLst>
              <p:ext uri="{D42A27DB-BD31-4B8C-83A1-F6EECF244321}">
                <p14:modId xmlns:p14="http://schemas.microsoft.com/office/powerpoint/2010/main" val="3802411230"/>
              </p:ext>
            </p:extLst>
          </p:nvPr>
        </p:nvGraphicFramePr>
        <p:xfrm>
          <a:off x="6607728" y="1512393"/>
          <a:ext cx="4267200" cy="1764207"/>
        </p:xfrm>
        <a:graphic>
          <a:graphicData uri="http://schemas.openxmlformats.org/drawingml/2006/table">
            <a:tbl>
              <a:tblPr/>
              <a:tblGrid>
                <a:gridCol w="977900">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gridCol w="800100">
                  <a:extLst>
                    <a:ext uri="{9D8B030D-6E8A-4147-A177-3AD203B41FA5}">
                      <a16:colId xmlns:a16="http://schemas.microsoft.com/office/drawing/2014/main" val="20004"/>
                    </a:ext>
                  </a:extLst>
                </a:gridCol>
              </a:tblGrid>
              <a:tr h="44876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Metric</a:t>
                      </a:r>
                    </a:p>
                  </a:txBody>
                  <a:tcPr marT="45698" marB="45698"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Antecedent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Actual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Original Goal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Current Goal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Current Estimate/ Actual</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0"/>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Materiel Availability</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76%</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80%</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77%</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71%</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3300"/>
                    </a:solidFill>
                  </a:tcPr>
                </a:tc>
                <a:extLst>
                  <a:ext uri="{0D108BD9-81ED-4DB2-BD59-A6C34878D82A}">
                    <a16:rowId xmlns:a16="http://schemas.microsoft.com/office/drawing/2014/main" val="10001"/>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Materiel Reliability</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37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50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50.5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48 hrs</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3013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Ownership Cost</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245.6B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385.5B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395.1B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395.1B</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3"/>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Mean Down Time</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12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20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18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15 hrs</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4"/>
                  </a:ext>
                </a:extLst>
              </a:tr>
            </a:tbl>
          </a:graphicData>
        </a:graphic>
      </p:graphicFrame>
      <p:sp>
        <p:nvSpPr>
          <p:cNvPr id="54314" name="Text Box 249"/>
          <p:cNvSpPr txBox="1">
            <a:spLocks noChangeArrowheads="1"/>
          </p:cNvSpPr>
          <p:nvPr/>
        </p:nvSpPr>
        <p:spPr bwMode="auto">
          <a:xfrm>
            <a:off x="7141128" y="1224011"/>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Metrics Data</a:t>
            </a:r>
          </a:p>
        </p:txBody>
      </p:sp>
      <p:sp>
        <p:nvSpPr>
          <p:cNvPr id="54315" name="Text Box 303"/>
          <p:cNvSpPr txBox="1">
            <a:spLocks noChangeArrowheads="1"/>
          </p:cNvSpPr>
          <p:nvPr/>
        </p:nvSpPr>
        <p:spPr bwMode="auto">
          <a:xfrm>
            <a:off x="6988728" y="3270264"/>
            <a:ext cx="3505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dirty="0">
                <a:solidFill>
                  <a:srgbClr val="000000"/>
                </a:solidFill>
              </a:rPr>
              <a:t>* Test or fielding event data derived from _______</a:t>
            </a:r>
          </a:p>
        </p:txBody>
      </p:sp>
      <p:sp>
        <p:nvSpPr>
          <p:cNvPr id="54316" name="Text Box 315"/>
          <p:cNvSpPr txBox="1">
            <a:spLocks noChangeArrowheads="1"/>
          </p:cNvSpPr>
          <p:nvPr/>
        </p:nvSpPr>
        <p:spPr bwMode="auto">
          <a:xfrm>
            <a:off x="1588316" y="3631826"/>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Sustainment Schedule</a:t>
            </a:r>
          </a:p>
        </p:txBody>
      </p:sp>
      <p:sp>
        <p:nvSpPr>
          <p:cNvPr id="54317" name="Text Box 316"/>
          <p:cNvSpPr txBox="1">
            <a:spLocks noChangeArrowheads="1"/>
          </p:cNvSpPr>
          <p:nvPr/>
        </p:nvSpPr>
        <p:spPr bwMode="auto">
          <a:xfrm>
            <a:off x="7343160" y="3635826"/>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O&amp;S Data</a:t>
            </a:r>
          </a:p>
        </p:txBody>
      </p:sp>
      <p:sp>
        <p:nvSpPr>
          <p:cNvPr id="54318" name="Line 714"/>
          <p:cNvSpPr>
            <a:spLocks noChangeShapeType="1"/>
          </p:cNvSpPr>
          <p:nvPr/>
        </p:nvSpPr>
        <p:spPr bwMode="auto">
          <a:xfrm>
            <a:off x="731242" y="4303898"/>
            <a:ext cx="45720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3" name="AutoShape 715"/>
          <p:cNvSpPr>
            <a:spLocks noChangeArrowheads="1"/>
          </p:cNvSpPr>
          <p:nvPr/>
        </p:nvSpPr>
        <p:spPr bwMode="auto">
          <a:xfrm>
            <a:off x="8836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sz="800" dirty="0">
              <a:solidFill>
                <a:prstClr val="black"/>
              </a:solidFill>
            </a:endParaRPr>
          </a:p>
        </p:txBody>
      </p:sp>
      <p:sp>
        <p:nvSpPr>
          <p:cNvPr id="2764" name="AutoShape 716"/>
          <p:cNvSpPr>
            <a:spLocks noChangeArrowheads="1"/>
          </p:cNvSpPr>
          <p:nvPr/>
        </p:nvSpPr>
        <p:spPr bwMode="auto">
          <a:xfrm>
            <a:off x="14170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6" name="AutoShape 718"/>
          <p:cNvSpPr>
            <a:spLocks noChangeArrowheads="1"/>
          </p:cNvSpPr>
          <p:nvPr/>
        </p:nvSpPr>
        <p:spPr bwMode="auto">
          <a:xfrm>
            <a:off x="20266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5" name="AutoShape 717"/>
          <p:cNvSpPr>
            <a:spLocks noChangeArrowheads="1"/>
          </p:cNvSpPr>
          <p:nvPr/>
        </p:nvSpPr>
        <p:spPr bwMode="auto">
          <a:xfrm>
            <a:off x="18742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7" name="AutoShape 719"/>
          <p:cNvSpPr>
            <a:spLocks noChangeArrowheads="1"/>
          </p:cNvSpPr>
          <p:nvPr/>
        </p:nvSpPr>
        <p:spPr bwMode="auto">
          <a:xfrm>
            <a:off x="27124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54324" name="Text Box 720"/>
          <p:cNvSpPr txBox="1">
            <a:spLocks noChangeArrowheads="1"/>
          </p:cNvSpPr>
          <p:nvPr/>
        </p:nvSpPr>
        <p:spPr bwMode="auto">
          <a:xfrm>
            <a:off x="7312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MS B</a:t>
            </a:r>
          </a:p>
        </p:txBody>
      </p:sp>
      <p:sp>
        <p:nvSpPr>
          <p:cNvPr id="54325" name="Text Box 721"/>
          <p:cNvSpPr txBox="1">
            <a:spLocks noChangeArrowheads="1"/>
          </p:cNvSpPr>
          <p:nvPr/>
        </p:nvSpPr>
        <p:spPr bwMode="auto">
          <a:xfrm>
            <a:off x="12646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MS C</a:t>
            </a:r>
          </a:p>
        </p:txBody>
      </p:sp>
      <p:sp>
        <p:nvSpPr>
          <p:cNvPr id="54326" name="Text Box 722"/>
          <p:cNvSpPr txBox="1">
            <a:spLocks noChangeArrowheads="1"/>
          </p:cNvSpPr>
          <p:nvPr/>
        </p:nvSpPr>
        <p:spPr bwMode="auto">
          <a:xfrm>
            <a:off x="16456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IOC</a:t>
            </a:r>
          </a:p>
        </p:txBody>
      </p:sp>
      <p:sp>
        <p:nvSpPr>
          <p:cNvPr id="54327" name="Text Box 723"/>
          <p:cNvSpPr txBox="1">
            <a:spLocks noChangeArrowheads="1"/>
          </p:cNvSpPr>
          <p:nvPr/>
        </p:nvSpPr>
        <p:spPr bwMode="auto">
          <a:xfrm>
            <a:off x="19504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FRP</a:t>
            </a:r>
          </a:p>
        </p:txBody>
      </p:sp>
      <p:sp>
        <p:nvSpPr>
          <p:cNvPr id="54328" name="Text Box 724"/>
          <p:cNvSpPr txBox="1">
            <a:spLocks noChangeArrowheads="1"/>
          </p:cNvSpPr>
          <p:nvPr/>
        </p:nvSpPr>
        <p:spPr bwMode="auto">
          <a:xfrm>
            <a:off x="25600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FOC</a:t>
            </a:r>
          </a:p>
        </p:txBody>
      </p:sp>
      <p:sp>
        <p:nvSpPr>
          <p:cNvPr id="54329" name="Text Box 725"/>
          <p:cNvSpPr txBox="1">
            <a:spLocks noChangeArrowheads="1"/>
          </p:cNvSpPr>
          <p:nvPr/>
        </p:nvSpPr>
        <p:spPr bwMode="auto">
          <a:xfrm>
            <a:off x="3550642" y="3922899"/>
            <a:ext cx="990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Sustainment</a:t>
            </a:r>
          </a:p>
        </p:txBody>
      </p:sp>
      <p:sp>
        <p:nvSpPr>
          <p:cNvPr id="2775" name="Line 727"/>
          <p:cNvSpPr>
            <a:spLocks noChangeShapeType="1"/>
          </p:cNvSpPr>
          <p:nvPr/>
        </p:nvSpPr>
        <p:spPr bwMode="auto">
          <a:xfrm>
            <a:off x="959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6" name="Line 728"/>
          <p:cNvSpPr>
            <a:spLocks noChangeShapeType="1"/>
          </p:cNvSpPr>
          <p:nvPr/>
        </p:nvSpPr>
        <p:spPr bwMode="auto">
          <a:xfrm>
            <a:off x="1188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7" name="Line 729"/>
          <p:cNvSpPr>
            <a:spLocks noChangeShapeType="1"/>
          </p:cNvSpPr>
          <p:nvPr/>
        </p:nvSpPr>
        <p:spPr bwMode="auto">
          <a:xfrm>
            <a:off x="1417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8" name="Line 730"/>
          <p:cNvSpPr>
            <a:spLocks noChangeShapeType="1"/>
          </p:cNvSpPr>
          <p:nvPr/>
        </p:nvSpPr>
        <p:spPr bwMode="auto">
          <a:xfrm>
            <a:off x="1645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9" name="Line 731"/>
          <p:cNvSpPr>
            <a:spLocks noChangeShapeType="1"/>
          </p:cNvSpPr>
          <p:nvPr/>
        </p:nvSpPr>
        <p:spPr bwMode="auto">
          <a:xfrm>
            <a:off x="1874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0" name="Line 732"/>
          <p:cNvSpPr>
            <a:spLocks noChangeShapeType="1"/>
          </p:cNvSpPr>
          <p:nvPr/>
        </p:nvSpPr>
        <p:spPr bwMode="auto">
          <a:xfrm>
            <a:off x="2102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54336" name="Line 733"/>
          <p:cNvSpPr>
            <a:spLocks noChangeShapeType="1"/>
          </p:cNvSpPr>
          <p:nvPr/>
        </p:nvSpPr>
        <p:spPr bwMode="auto">
          <a:xfrm>
            <a:off x="2331442" y="4303898"/>
            <a:ext cx="0" cy="2011680"/>
          </a:xfrm>
          <a:prstGeom prst="line">
            <a:avLst/>
          </a:prstGeom>
          <a:noFill/>
          <a:ln w="31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82" name="Line 734"/>
          <p:cNvSpPr>
            <a:spLocks noChangeShapeType="1"/>
          </p:cNvSpPr>
          <p:nvPr/>
        </p:nvSpPr>
        <p:spPr bwMode="auto">
          <a:xfrm>
            <a:off x="2560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3" name="Line 735"/>
          <p:cNvSpPr>
            <a:spLocks noChangeShapeType="1"/>
          </p:cNvSpPr>
          <p:nvPr/>
        </p:nvSpPr>
        <p:spPr bwMode="auto">
          <a:xfrm>
            <a:off x="2788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4" name="Line 736"/>
          <p:cNvSpPr>
            <a:spLocks noChangeShapeType="1"/>
          </p:cNvSpPr>
          <p:nvPr/>
        </p:nvSpPr>
        <p:spPr bwMode="auto">
          <a:xfrm>
            <a:off x="3017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5" name="Line 737"/>
          <p:cNvSpPr>
            <a:spLocks noChangeShapeType="1"/>
          </p:cNvSpPr>
          <p:nvPr/>
        </p:nvSpPr>
        <p:spPr bwMode="auto">
          <a:xfrm>
            <a:off x="3245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6" name="Line 738"/>
          <p:cNvSpPr>
            <a:spLocks noChangeShapeType="1"/>
          </p:cNvSpPr>
          <p:nvPr/>
        </p:nvSpPr>
        <p:spPr bwMode="auto">
          <a:xfrm>
            <a:off x="3474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7" name="Line 739"/>
          <p:cNvSpPr>
            <a:spLocks noChangeShapeType="1"/>
          </p:cNvSpPr>
          <p:nvPr/>
        </p:nvSpPr>
        <p:spPr bwMode="auto">
          <a:xfrm>
            <a:off x="3703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8" name="Line 740"/>
          <p:cNvSpPr>
            <a:spLocks noChangeShapeType="1"/>
          </p:cNvSpPr>
          <p:nvPr/>
        </p:nvSpPr>
        <p:spPr bwMode="auto">
          <a:xfrm>
            <a:off x="3931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9" name="Line 741"/>
          <p:cNvSpPr>
            <a:spLocks noChangeShapeType="1"/>
          </p:cNvSpPr>
          <p:nvPr/>
        </p:nvSpPr>
        <p:spPr bwMode="auto">
          <a:xfrm>
            <a:off x="4160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0" name="Line 742"/>
          <p:cNvSpPr>
            <a:spLocks noChangeShapeType="1"/>
          </p:cNvSpPr>
          <p:nvPr/>
        </p:nvSpPr>
        <p:spPr bwMode="auto">
          <a:xfrm>
            <a:off x="4388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1" name="Line 743"/>
          <p:cNvSpPr>
            <a:spLocks noChangeShapeType="1"/>
          </p:cNvSpPr>
          <p:nvPr/>
        </p:nvSpPr>
        <p:spPr bwMode="auto">
          <a:xfrm>
            <a:off x="4617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2" name="Line 744"/>
          <p:cNvSpPr>
            <a:spLocks noChangeShapeType="1"/>
          </p:cNvSpPr>
          <p:nvPr/>
        </p:nvSpPr>
        <p:spPr bwMode="auto">
          <a:xfrm>
            <a:off x="4846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3" name="Line 745"/>
          <p:cNvSpPr>
            <a:spLocks noChangeShapeType="1"/>
          </p:cNvSpPr>
          <p:nvPr/>
        </p:nvSpPr>
        <p:spPr bwMode="auto">
          <a:xfrm>
            <a:off x="5074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54349" name="AutoShape 762"/>
          <p:cNvSpPr>
            <a:spLocks noChangeArrowheads="1"/>
          </p:cNvSpPr>
          <p:nvPr/>
        </p:nvSpPr>
        <p:spPr bwMode="auto">
          <a:xfrm>
            <a:off x="8836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0" name="AutoShape 763"/>
          <p:cNvSpPr>
            <a:spLocks noChangeArrowheads="1"/>
          </p:cNvSpPr>
          <p:nvPr/>
        </p:nvSpPr>
        <p:spPr bwMode="auto">
          <a:xfrm>
            <a:off x="1112242" y="47610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1" name="AutoShape 764"/>
          <p:cNvSpPr>
            <a:spLocks noChangeArrowheads="1"/>
          </p:cNvSpPr>
          <p:nvPr/>
        </p:nvSpPr>
        <p:spPr bwMode="auto">
          <a:xfrm>
            <a:off x="1798042" y="53706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54352" name="AutoShape 765"/>
          <p:cNvCxnSpPr>
            <a:cxnSpLocks noChangeShapeType="1"/>
          </p:cNvCxnSpPr>
          <p:nvPr/>
        </p:nvCxnSpPr>
        <p:spPr bwMode="auto">
          <a:xfrm>
            <a:off x="1950442" y="5750112"/>
            <a:ext cx="609600" cy="1587"/>
          </a:xfrm>
          <a:prstGeom prst="straightConnector1">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cxnSp>
      <p:sp>
        <p:nvSpPr>
          <p:cNvPr id="54353" name="AutoShape 766"/>
          <p:cNvSpPr>
            <a:spLocks noChangeArrowheads="1"/>
          </p:cNvSpPr>
          <p:nvPr/>
        </p:nvSpPr>
        <p:spPr bwMode="auto">
          <a:xfrm>
            <a:off x="1569442" y="50658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4" name="Text Box 851"/>
          <p:cNvSpPr txBox="1">
            <a:spLocks noChangeArrowheads="1"/>
          </p:cNvSpPr>
          <p:nvPr/>
        </p:nvSpPr>
        <p:spPr bwMode="auto">
          <a:xfrm>
            <a:off x="10360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55" name="Text Box 852"/>
          <p:cNvSpPr txBox="1">
            <a:spLocks noChangeArrowheads="1"/>
          </p:cNvSpPr>
          <p:nvPr/>
        </p:nvSpPr>
        <p:spPr bwMode="auto">
          <a:xfrm>
            <a:off x="1340842" y="46848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LCSP</a:t>
            </a:r>
          </a:p>
        </p:txBody>
      </p:sp>
      <p:sp>
        <p:nvSpPr>
          <p:cNvPr id="54356" name="Text Box 854"/>
          <p:cNvSpPr txBox="1">
            <a:spLocks noChangeArrowheads="1"/>
          </p:cNvSpPr>
          <p:nvPr/>
        </p:nvSpPr>
        <p:spPr bwMode="auto">
          <a:xfrm>
            <a:off x="2026642" y="5294499"/>
            <a:ext cx="914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CLS Start</a:t>
            </a:r>
          </a:p>
        </p:txBody>
      </p:sp>
      <p:sp>
        <p:nvSpPr>
          <p:cNvPr id="54357" name="Text Box 855"/>
          <p:cNvSpPr txBox="1">
            <a:spLocks noChangeArrowheads="1"/>
          </p:cNvSpPr>
          <p:nvPr/>
        </p:nvSpPr>
        <p:spPr bwMode="auto">
          <a:xfrm>
            <a:off x="1721842" y="5888224"/>
            <a:ext cx="1143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Depot Standup</a:t>
            </a:r>
          </a:p>
        </p:txBody>
      </p:sp>
      <p:sp>
        <p:nvSpPr>
          <p:cNvPr id="54358" name="Text Box 856"/>
          <p:cNvSpPr txBox="1">
            <a:spLocks noChangeArrowheads="1"/>
          </p:cNvSpPr>
          <p:nvPr/>
        </p:nvSpPr>
        <p:spPr bwMode="auto">
          <a:xfrm>
            <a:off x="1798042" y="4989699"/>
            <a:ext cx="1524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LRIP Contract Award</a:t>
            </a:r>
          </a:p>
        </p:txBody>
      </p:sp>
      <p:sp>
        <p:nvSpPr>
          <p:cNvPr id="54359" name="AutoShape 857"/>
          <p:cNvSpPr>
            <a:spLocks noChangeArrowheads="1"/>
          </p:cNvSpPr>
          <p:nvPr/>
        </p:nvSpPr>
        <p:spPr bwMode="auto">
          <a:xfrm>
            <a:off x="2255242" y="62088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0" name="Text Box 858"/>
          <p:cNvSpPr txBox="1">
            <a:spLocks noChangeArrowheads="1"/>
          </p:cNvSpPr>
          <p:nvPr/>
        </p:nvSpPr>
        <p:spPr bwMode="auto">
          <a:xfrm>
            <a:off x="4244481" y="5994029"/>
            <a:ext cx="16002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dirty="0">
                <a:solidFill>
                  <a:srgbClr val="000000"/>
                </a:solidFill>
              </a:rPr>
              <a:t>Blended Partnership Startup</a:t>
            </a:r>
          </a:p>
        </p:txBody>
      </p:sp>
      <p:sp>
        <p:nvSpPr>
          <p:cNvPr id="54361" name="AutoShape 859"/>
          <p:cNvSpPr>
            <a:spLocks noChangeArrowheads="1"/>
          </p:cNvSpPr>
          <p:nvPr/>
        </p:nvSpPr>
        <p:spPr bwMode="auto">
          <a:xfrm>
            <a:off x="3169642" y="49134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2" name="AutoShape 860"/>
          <p:cNvSpPr>
            <a:spLocks noChangeArrowheads="1"/>
          </p:cNvSpPr>
          <p:nvPr/>
        </p:nvSpPr>
        <p:spPr bwMode="auto">
          <a:xfrm>
            <a:off x="3855442" y="52944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3" name="AutoShape 861"/>
          <p:cNvSpPr>
            <a:spLocks noChangeArrowheads="1"/>
          </p:cNvSpPr>
          <p:nvPr/>
        </p:nvSpPr>
        <p:spPr bwMode="auto">
          <a:xfrm>
            <a:off x="4541242" y="5599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4" name="Text Box 862"/>
          <p:cNvSpPr txBox="1">
            <a:spLocks noChangeArrowheads="1"/>
          </p:cNvSpPr>
          <p:nvPr/>
        </p:nvSpPr>
        <p:spPr bwMode="auto">
          <a:xfrm>
            <a:off x="2636242" y="4669024"/>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PBL Recompete</a:t>
            </a:r>
          </a:p>
        </p:txBody>
      </p:sp>
      <p:sp>
        <p:nvSpPr>
          <p:cNvPr id="54365" name="Text Box 863"/>
          <p:cNvSpPr txBox="1">
            <a:spLocks noChangeArrowheads="1"/>
          </p:cNvSpPr>
          <p:nvPr/>
        </p:nvSpPr>
        <p:spPr bwMode="auto">
          <a:xfrm>
            <a:off x="3474442" y="4989699"/>
            <a:ext cx="10668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Avionics PBL</a:t>
            </a:r>
          </a:p>
        </p:txBody>
      </p:sp>
      <p:sp>
        <p:nvSpPr>
          <p:cNvPr id="54366" name="Text Box 864"/>
          <p:cNvSpPr txBox="1">
            <a:spLocks noChangeArrowheads="1"/>
          </p:cNvSpPr>
          <p:nvPr/>
        </p:nvSpPr>
        <p:spPr bwMode="auto">
          <a:xfrm>
            <a:off x="4007842" y="5294499"/>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PBL Recompete</a:t>
            </a:r>
          </a:p>
        </p:txBody>
      </p:sp>
      <p:sp>
        <p:nvSpPr>
          <p:cNvPr id="54367" name="Text Box 895"/>
          <p:cNvSpPr txBox="1">
            <a:spLocks noChangeArrowheads="1"/>
          </p:cNvSpPr>
          <p:nvPr/>
        </p:nvSpPr>
        <p:spPr bwMode="auto">
          <a:xfrm>
            <a:off x="511728" y="1397897"/>
            <a:ext cx="5508072" cy="214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288925" indent="-176213"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a:spcBef>
                <a:spcPts val="600"/>
              </a:spcBef>
            </a:pPr>
            <a:r>
              <a:rPr lang="en-US" altLang="en-US" sz="1050" b="1" dirty="0"/>
              <a:t>Sustainment Approach</a:t>
            </a:r>
          </a:p>
          <a:p>
            <a:pPr lvl="1" algn="l">
              <a:spcBef>
                <a:spcPts val="300"/>
              </a:spcBef>
              <a:buClr>
                <a:srgbClr val="17375E"/>
              </a:buClr>
              <a:buSzPct val="80000"/>
              <a:buFont typeface="Wingdings" panose="05000000000000000000" pitchFamily="2" charset="2"/>
              <a:buChar char="§"/>
            </a:pPr>
            <a:r>
              <a:rPr lang="en-US" altLang="en-US" sz="900" dirty="0"/>
              <a:t>Current (initial CLS covering total system)</a:t>
            </a:r>
          </a:p>
          <a:p>
            <a:pPr lvl="1" algn="l">
              <a:spcBef>
                <a:spcPts val="300"/>
              </a:spcBef>
              <a:buClr>
                <a:srgbClr val="17375E"/>
              </a:buClr>
              <a:buSzPct val="80000"/>
              <a:buFont typeface="Wingdings" panose="05000000000000000000" pitchFamily="2" charset="2"/>
              <a:buChar char="§"/>
            </a:pPr>
            <a:r>
              <a:rPr lang="en-US" altLang="en-US" sz="900" dirty="0"/>
              <a:t>Future  (sub-system based PBL contracts)</a:t>
            </a:r>
          </a:p>
          <a:p>
            <a:pPr algn="l">
              <a:spcBef>
                <a:spcPts val="600"/>
              </a:spcBef>
            </a:pPr>
            <a:r>
              <a:rPr lang="en-US" altLang="en-US" sz="1050" b="1" dirty="0"/>
              <a:t>Issues</a:t>
            </a:r>
          </a:p>
          <a:p>
            <a:pPr lvl="1" algn="l">
              <a:spcBef>
                <a:spcPts val="300"/>
              </a:spcBef>
              <a:buClr>
                <a:srgbClr val="17375E"/>
              </a:buClr>
              <a:buSzPct val="80000"/>
              <a:buFont typeface="Wingdings" panose="05000000000000000000" pitchFamily="2" charset="2"/>
              <a:buChar char="§"/>
            </a:pPr>
            <a:r>
              <a:rPr lang="en-US" altLang="en-US" sz="900" dirty="0"/>
              <a:t>Shortfall in O&amp;M funding in FYDP</a:t>
            </a:r>
          </a:p>
          <a:p>
            <a:pPr lvl="1" algn="l">
              <a:spcBef>
                <a:spcPts val="300"/>
              </a:spcBef>
              <a:buClr>
                <a:srgbClr val="17375E"/>
              </a:buClr>
              <a:buSzPct val="80000"/>
              <a:buFont typeface="Wingdings" panose="05000000000000000000" pitchFamily="2" charset="2"/>
              <a:buChar char="§"/>
            </a:pPr>
            <a:r>
              <a:rPr lang="en-US" altLang="en-US" sz="900" dirty="0"/>
              <a:t>Reliability and availability estimates are below goals</a:t>
            </a:r>
          </a:p>
          <a:p>
            <a:pPr lvl="1" algn="l">
              <a:spcBef>
                <a:spcPts val="300"/>
              </a:spcBef>
              <a:buClr>
                <a:srgbClr val="17375E"/>
              </a:buClr>
              <a:buSzPct val="80000"/>
              <a:buFont typeface="Wingdings" panose="05000000000000000000" pitchFamily="2" charset="2"/>
              <a:buChar char="§"/>
            </a:pPr>
            <a:r>
              <a:rPr lang="en-US" altLang="en-US" sz="900" dirty="0"/>
              <a:t>LCSP requires update before DAB</a:t>
            </a:r>
          </a:p>
          <a:p>
            <a:pPr algn="l">
              <a:spcBef>
                <a:spcPts val="600"/>
              </a:spcBef>
            </a:pPr>
            <a:r>
              <a:rPr lang="en-US" altLang="en-US" sz="1050" b="1" dirty="0"/>
              <a:t>Resolution</a:t>
            </a:r>
          </a:p>
          <a:p>
            <a:pPr lvl="1" algn="l">
              <a:spcBef>
                <a:spcPts val="300"/>
              </a:spcBef>
              <a:buClr>
                <a:srgbClr val="17375E"/>
              </a:buClr>
              <a:buSzPct val="80000"/>
              <a:buFont typeface="Wingdings" panose="05000000000000000000" pitchFamily="2" charset="2"/>
              <a:buChar char="§"/>
            </a:pPr>
            <a:r>
              <a:rPr lang="en-US" altLang="en-US" sz="900" dirty="0"/>
              <a:t>POM request for O&amp;M restoration submitted</a:t>
            </a:r>
          </a:p>
          <a:p>
            <a:pPr lvl="1" algn="l">
              <a:spcBef>
                <a:spcPts val="300"/>
              </a:spcBef>
              <a:buClr>
                <a:srgbClr val="17375E"/>
              </a:buClr>
              <a:buSzPct val="80000"/>
              <a:buFont typeface="Wingdings" panose="05000000000000000000" pitchFamily="2" charset="2"/>
              <a:buChar char="§"/>
            </a:pPr>
            <a:r>
              <a:rPr lang="en-US" altLang="en-US" sz="900" dirty="0"/>
              <a:t>Reliability improvement plan with clear RAM goals up for final signature</a:t>
            </a:r>
          </a:p>
          <a:p>
            <a:pPr lvl="1" algn="l">
              <a:spcBef>
                <a:spcPts val="300"/>
              </a:spcBef>
              <a:buClr>
                <a:srgbClr val="17375E"/>
              </a:buClr>
              <a:buSzPct val="80000"/>
              <a:buFont typeface="Wingdings" panose="05000000000000000000" pitchFamily="2" charset="2"/>
              <a:buChar char="§"/>
            </a:pPr>
            <a:r>
              <a:rPr lang="en-US" altLang="en-US" sz="900" dirty="0"/>
              <a:t>LCSP in draft </a:t>
            </a:r>
          </a:p>
        </p:txBody>
      </p:sp>
      <p:sp>
        <p:nvSpPr>
          <p:cNvPr id="54368" name="AutoShape 896"/>
          <p:cNvSpPr>
            <a:spLocks noChangeArrowheads="1"/>
          </p:cNvSpPr>
          <p:nvPr/>
        </p:nvSpPr>
        <p:spPr bwMode="auto">
          <a:xfrm>
            <a:off x="17980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9" name="Text Box 897"/>
          <p:cNvSpPr txBox="1">
            <a:spLocks noChangeArrowheads="1"/>
          </p:cNvSpPr>
          <p:nvPr/>
        </p:nvSpPr>
        <p:spPr bwMode="auto">
          <a:xfrm>
            <a:off x="19504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0" name="AutoShape 898"/>
          <p:cNvSpPr>
            <a:spLocks noChangeArrowheads="1"/>
          </p:cNvSpPr>
          <p:nvPr/>
        </p:nvSpPr>
        <p:spPr bwMode="auto">
          <a:xfrm>
            <a:off x="27124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71" name="Text Box 899"/>
          <p:cNvSpPr txBox="1">
            <a:spLocks noChangeArrowheads="1"/>
          </p:cNvSpPr>
          <p:nvPr/>
        </p:nvSpPr>
        <p:spPr bwMode="auto">
          <a:xfrm>
            <a:off x="28648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2" name="AutoShape 900"/>
          <p:cNvSpPr>
            <a:spLocks noChangeArrowheads="1"/>
          </p:cNvSpPr>
          <p:nvPr/>
        </p:nvSpPr>
        <p:spPr bwMode="auto">
          <a:xfrm>
            <a:off x="36268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73" name="Text Box 901"/>
          <p:cNvSpPr txBox="1">
            <a:spLocks noChangeArrowheads="1"/>
          </p:cNvSpPr>
          <p:nvPr/>
        </p:nvSpPr>
        <p:spPr bwMode="auto">
          <a:xfrm>
            <a:off x="37792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4" name="Line 291"/>
          <p:cNvSpPr>
            <a:spLocks noChangeShapeType="1"/>
          </p:cNvSpPr>
          <p:nvPr>
            <p:custDataLst>
              <p:tags r:id="rId1"/>
            </p:custDataLst>
          </p:nvPr>
        </p:nvSpPr>
        <p:spPr bwMode="auto">
          <a:xfrm>
            <a:off x="6096000" y="1250316"/>
            <a:ext cx="0" cy="530352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75" name="Line 292"/>
          <p:cNvSpPr>
            <a:spLocks noChangeShapeType="1"/>
          </p:cNvSpPr>
          <p:nvPr>
            <p:custDataLst>
              <p:tags r:id="rId2"/>
            </p:custDataLst>
          </p:nvPr>
        </p:nvSpPr>
        <p:spPr bwMode="auto">
          <a:xfrm>
            <a:off x="511728" y="3656992"/>
            <a:ext cx="11031523" cy="16484"/>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400"/>
          </a:p>
        </p:txBody>
      </p:sp>
      <p:graphicFrame>
        <p:nvGraphicFramePr>
          <p:cNvPr id="78" name="Table 77"/>
          <p:cNvGraphicFramePr>
            <a:graphicFrameLocks noGrp="1"/>
          </p:cNvGraphicFramePr>
          <p:nvPr>
            <p:extLst>
              <p:ext uri="{D42A27DB-BD31-4B8C-83A1-F6EECF244321}">
                <p14:modId xmlns:p14="http://schemas.microsoft.com/office/powerpoint/2010/main" val="672068629"/>
              </p:ext>
            </p:extLst>
          </p:nvPr>
        </p:nvGraphicFramePr>
        <p:xfrm>
          <a:off x="6862402" y="3919155"/>
          <a:ext cx="4396114" cy="1920237"/>
        </p:xfrm>
        <a:graphic>
          <a:graphicData uri="http://schemas.openxmlformats.org/drawingml/2006/table">
            <a:tbl>
              <a:tblPr firstRow="1" bandRow="1">
                <a:tableStyleId>{5C22544A-7EE6-4342-B048-85BDC9FD1C3A}</a:tableStyleId>
              </a:tblPr>
              <a:tblGrid>
                <a:gridCol w="1895443">
                  <a:extLst>
                    <a:ext uri="{9D8B030D-6E8A-4147-A177-3AD203B41FA5}">
                      <a16:colId xmlns:a16="http://schemas.microsoft.com/office/drawing/2014/main" val="20000"/>
                    </a:ext>
                  </a:extLst>
                </a:gridCol>
                <a:gridCol w="859265">
                  <a:extLst>
                    <a:ext uri="{9D8B030D-6E8A-4147-A177-3AD203B41FA5}">
                      <a16:colId xmlns:a16="http://schemas.microsoft.com/office/drawing/2014/main" val="20001"/>
                    </a:ext>
                  </a:extLst>
                </a:gridCol>
                <a:gridCol w="859265">
                  <a:extLst>
                    <a:ext uri="{9D8B030D-6E8A-4147-A177-3AD203B41FA5}">
                      <a16:colId xmlns:a16="http://schemas.microsoft.com/office/drawing/2014/main" val="20002"/>
                    </a:ext>
                  </a:extLst>
                </a:gridCol>
                <a:gridCol w="782141">
                  <a:extLst>
                    <a:ext uri="{9D8B030D-6E8A-4147-A177-3AD203B41FA5}">
                      <a16:colId xmlns:a16="http://schemas.microsoft.com/office/drawing/2014/main" val="20003"/>
                    </a:ext>
                  </a:extLst>
                </a:gridCol>
              </a:tblGrid>
              <a:tr h="357277">
                <a:tc>
                  <a:txBody>
                    <a:bodyPr/>
                    <a:lstStyle/>
                    <a:p>
                      <a:pPr algn="ctr"/>
                      <a:r>
                        <a:rPr lang="en-US" sz="800" dirty="0">
                          <a:latin typeface="Arial Narrow" pitchFamily="34" charset="0"/>
                        </a:rPr>
                        <a:t>Cost Element</a:t>
                      </a:r>
                    </a:p>
                  </a:txBody>
                  <a:tcPr marT="45696" marB="45696" anchor="ctr">
                    <a:solidFill>
                      <a:schemeClr val="accent1">
                        <a:lumMod val="75000"/>
                      </a:schemeClr>
                    </a:solidFill>
                  </a:tcPr>
                </a:tc>
                <a:tc>
                  <a:txBody>
                    <a:bodyPr/>
                    <a:lstStyle/>
                    <a:p>
                      <a:pPr algn="ctr"/>
                      <a:r>
                        <a:rPr lang="en-US" sz="800" dirty="0">
                          <a:latin typeface="Arial Narrow" pitchFamily="34" charset="0"/>
                        </a:rPr>
                        <a:t>Antecedent Cost</a:t>
                      </a:r>
                    </a:p>
                  </a:txBody>
                  <a:tcPr marT="45696" marB="45696" anchor="ctr">
                    <a:solidFill>
                      <a:schemeClr val="accent1">
                        <a:lumMod val="75000"/>
                      </a:schemeClr>
                    </a:solidFill>
                  </a:tcPr>
                </a:tc>
                <a:tc>
                  <a:txBody>
                    <a:bodyPr/>
                    <a:lstStyle/>
                    <a:p>
                      <a:pPr algn="ctr"/>
                      <a:r>
                        <a:rPr lang="en-US" sz="800" dirty="0">
                          <a:latin typeface="Arial Narrow" pitchFamily="34" charset="0"/>
                        </a:rPr>
                        <a:t>ABC Original Baseline</a:t>
                      </a:r>
                    </a:p>
                  </a:txBody>
                  <a:tcPr marT="45696" marB="45696" anchor="ctr">
                    <a:solidFill>
                      <a:schemeClr val="accent1">
                        <a:lumMod val="75000"/>
                      </a:schemeClr>
                    </a:solidFill>
                  </a:tcPr>
                </a:tc>
                <a:tc>
                  <a:txBody>
                    <a:bodyPr/>
                    <a:lstStyle/>
                    <a:p>
                      <a:pPr algn="ctr"/>
                      <a:r>
                        <a:rPr lang="en-US" sz="800" dirty="0">
                          <a:latin typeface="Arial Narrow" pitchFamily="34" charset="0"/>
                        </a:rPr>
                        <a:t>ABC Current</a:t>
                      </a:r>
                      <a:r>
                        <a:rPr lang="en-US" sz="800" baseline="0" dirty="0">
                          <a:latin typeface="Arial Narrow" pitchFamily="34" charset="0"/>
                        </a:rPr>
                        <a:t> Cost</a:t>
                      </a:r>
                      <a:endParaRPr lang="en-US" sz="800" dirty="0">
                        <a:latin typeface="Arial Narrow" pitchFamily="34" charset="0"/>
                      </a:endParaRPr>
                    </a:p>
                  </a:txBody>
                  <a:tcPr marT="45696" marB="45696" anchor="ctr">
                    <a:solidFill>
                      <a:schemeClr val="accent1">
                        <a:lumMod val="75000"/>
                      </a:schemeClr>
                    </a:solidFill>
                  </a:tcPr>
                </a:tc>
                <a:extLst>
                  <a:ext uri="{0D108BD9-81ED-4DB2-BD59-A6C34878D82A}">
                    <a16:rowId xmlns:a16="http://schemas.microsoft.com/office/drawing/2014/main" val="10000"/>
                  </a:ext>
                </a:extLst>
              </a:tr>
              <a:tr h="223280">
                <a:tc>
                  <a:txBody>
                    <a:bodyPr/>
                    <a:lstStyle/>
                    <a:p>
                      <a:r>
                        <a:rPr lang="en-US" sz="800" b="1" dirty="0">
                          <a:latin typeface="Arial Narrow" pitchFamily="34" charset="0"/>
                        </a:rPr>
                        <a:t>1.0 Unit-Level Manpower</a:t>
                      </a:r>
                    </a:p>
                  </a:txBody>
                  <a:tcPr marT="45696" marB="45696">
                    <a:solidFill>
                      <a:schemeClr val="accent6">
                        <a:lumMod val="40000"/>
                        <a:lumOff val="60000"/>
                      </a:schemeClr>
                    </a:solidFill>
                  </a:tcPr>
                </a:tc>
                <a:tc>
                  <a:txBody>
                    <a:bodyPr/>
                    <a:lstStyle/>
                    <a:p>
                      <a:pPr algn="ctr"/>
                      <a:r>
                        <a:rPr lang="en-US" sz="800" dirty="0"/>
                        <a:t>3.952</a:t>
                      </a:r>
                    </a:p>
                  </a:txBody>
                  <a:tcPr marT="45696" marB="45696">
                    <a:solidFill>
                      <a:schemeClr val="accent6">
                        <a:lumMod val="40000"/>
                        <a:lumOff val="60000"/>
                      </a:schemeClr>
                    </a:solidFill>
                  </a:tcPr>
                </a:tc>
                <a:tc>
                  <a:txBody>
                    <a:bodyPr/>
                    <a:lstStyle/>
                    <a:p>
                      <a:pPr algn="ctr"/>
                      <a:r>
                        <a:rPr lang="en-US" sz="800" dirty="0"/>
                        <a:t>5.144</a:t>
                      </a:r>
                    </a:p>
                  </a:txBody>
                  <a:tcPr marT="45696" marB="45696">
                    <a:solidFill>
                      <a:schemeClr val="accent6">
                        <a:lumMod val="40000"/>
                        <a:lumOff val="60000"/>
                      </a:schemeClr>
                    </a:solidFill>
                  </a:tcPr>
                </a:tc>
                <a:tc>
                  <a:txBody>
                    <a:bodyPr/>
                    <a:lstStyle/>
                    <a:p>
                      <a:pPr algn="ctr"/>
                      <a:r>
                        <a:rPr lang="en-US" sz="800" dirty="0"/>
                        <a:t>5.750</a:t>
                      </a:r>
                    </a:p>
                  </a:txBody>
                  <a:tcPr marT="45696" marB="45696">
                    <a:solidFill>
                      <a:srgbClr val="FFFF00"/>
                    </a:solidFill>
                  </a:tcPr>
                </a:tc>
                <a:extLst>
                  <a:ext uri="{0D108BD9-81ED-4DB2-BD59-A6C34878D82A}">
                    <a16:rowId xmlns:a16="http://schemas.microsoft.com/office/drawing/2014/main" val="10001"/>
                  </a:ext>
                </a:extLst>
              </a:tr>
              <a:tr h="223280">
                <a:tc>
                  <a:txBody>
                    <a:bodyPr/>
                    <a:lstStyle/>
                    <a:p>
                      <a:r>
                        <a:rPr lang="en-US" sz="800" b="1" dirty="0">
                          <a:latin typeface="Arial Narrow" pitchFamily="34" charset="0"/>
                        </a:rPr>
                        <a:t>2.0 Unit Operations</a:t>
                      </a:r>
                    </a:p>
                  </a:txBody>
                  <a:tcPr marT="45696" marB="45696">
                    <a:solidFill>
                      <a:schemeClr val="accent6">
                        <a:lumMod val="40000"/>
                        <a:lumOff val="60000"/>
                      </a:schemeClr>
                    </a:solidFill>
                  </a:tcPr>
                </a:tc>
                <a:tc>
                  <a:txBody>
                    <a:bodyPr/>
                    <a:lstStyle/>
                    <a:p>
                      <a:pPr algn="ctr"/>
                      <a:r>
                        <a:rPr lang="en-US" sz="800" dirty="0"/>
                        <a:t>6.052</a:t>
                      </a:r>
                    </a:p>
                  </a:txBody>
                  <a:tcPr marT="45696" marB="45696">
                    <a:solidFill>
                      <a:schemeClr val="accent6">
                        <a:lumMod val="40000"/>
                        <a:lumOff val="60000"/>
                      </a:schemeClr>
                    </a:solidFill>
                  </a:tcPr>
                </a:tc>
                <a:tc>
                  <a:txBody>
                    <a:bodyPr/>
                    <a:lstStyle/>
                    <a:p>
                      <a:pPr algn="ctr"/>
                      <a:r>
                        <a:rPr lang="en-US" sz="800" dirty="0"/>
                        <a:t>6.851</a:t>
                      </a:r>
                    </a:p>
                  </a:txBody>
                  <a:tcPr marT="45696" marB="45696">
                    <a:solidFill>
                      <a:schemeClr val="accent6">
                        <a:lumMod val="40000"/>
                        <a:lumOff val="60000"/>
                      </a:schemeClr>
                    </a:solidFill>
                  </a:tcPr>
                </a:tc>
                <a:tc>
                  <a:txBody>
                    <a:bodyPr/>
                    <a:lstStyle/>
                    <a:p>
                      <a:pPr algn="ctr"/>
                      <a:r>
                        <a:rPr lang="en-US" sz="800" dirty="0"/>
                        <a:t>6.852</a:t>
                      </a:r>
                    </a:p>
                  </a:txBody>
                  <a:tcPr marT="45696" marB="45696">
                    <a:solidFill>
                      <a:srgbClr val="00FF00"/>
                    </a:solidFill>
                  </a:tcPr>
                </a:tc>
                <a:extLst>
                  <a:ext uri="{0D108BD9-81ED-4DB2-BD59-A6C34878D82A}">
                    <a16:rowId xmlns:a16="http://schemas.microsoft.com/office/drawing/2014/main" val="10002"/>
                  </a:ext>
                </a:extLst>
              </a:tr>
              <a:tr h="223280">
                <a:tc>
                  <a:txBody>
                    <a:bodyPr/>
                    <a:lstStyle/>
                    <a:p>
                      <a:r>
                        <a:rPr lang="en-US" sz="800" b="1" dirty="0">
                          <a:latin typeface="Arial Narrow" pitchFamily="34" charset="0"/>
                        </a:rPr>
                        <a:t>3.0 Maintenance</a:t>
                      </a:r>
                    </a:p>
                  </a:txBody>
                  <a:tcPr marT="45696" marB="45696">
                    <a:solidFill>
                      <a:schemeClr val="accent6">
                        <a:lumMod val="40000"/>
                        <a:lumOff val="60000"/>
                      </a:schemeClr>
                    </a:solidFill>
                  </a:tcPr>
                </a:tc>
                <a:tc>
                  <a:txBody>
                    <a:bodyPr/>
                    <a:lstStyle/>
                    <a:p>
                      <a:pPr algn="ctr"/>
                      <a:r>
                        <a:rPr lang="en-US" sz="800" dirty="0"/>
                        <a:t>0.739</a:t>
                      </a:r>
                    </a:p>
                  </a:txBody>
                  <a:tcPr marT="45696" marB="45696">
                    <a:solidFill>
                      <a:schemeClr val="accent6">
                        <a:lumMod val="40000"/>
                        <a:lumOff val="60000"/>
                      </a:schemeClr>
                    </a:solidFill>
                  </a:tcPr>
                </a:tc>
                <a:tc>
                  <a:txBody>
                    <a:bodyPr/>
                    <a:lstStyle/>
                    <a:p>
                      <a:pPr algn="ctr"/>
                      <a:r>
                        <a:rPr lang="en-US" sz="800" dirty="0"/>
                        <a:t>0.605</a:t>
                      </a:r>
                    </a:p>
                  </a:txBody>
                  <a:tcPr marT="45696" marB="45696">
                    <a:solidFill>
                      <a:schemeClr val="accent6">
                        <a:lumMod val="40000"/>
                        <a:lumOff val="60000"/>
                      </a:schemeClr>
                    </a:solidFill>
                  </a:tcPr>
                </a:tc>
                <a:tc>
                  <a:txBody>
                    <a:bodyPr/>
                    <a:lstStyle/>
                    <a:p>
                      <a:pPr algn="ctr"/>
                      <a:r>
                        <a:rPr lang="en-US" sz="800" dirty="0"/>
                        <a:t>0.688</a:t>
                      </a:r>
                    </a:p>
                  </a:txBody>
                  <a:tcPr marT="45696" marB="45696">
                    <a:solidFill>
                      <a:srgbClr val="00FF00"/>
                    </a:solidFill>
                  </a:tcPr>
                </a:tc>
                <a:extLst>
                  <a:ext uri="{0D108BD9-81ED-4DB2-BD59-A6C34878D82A}">
                    <a16:rowId xmlns:a16="http://schemas.microsoft.com/office/drawing/2014/main" val="10003"/>
                  </a:ext>
                </a:extLst>
              </a:tr>
              <a:tr h="223280">
                <a:tc>
                  <a:txBody>
                    <a:bodyPr/>
                    <a:lstStyle/>
                    <a:p>
                      <a:r>
                        <a:rPr lang="en-US" sz="800" b="1" dirty="0">
                          <a:latin typeface="Arial Narrow" pitchFamily="34" charset="0"/>
                        </a:rPr>
                        <a:t>4.0 Sustaining Support</a:t>
                      </a:r>
                    </a:p>
                  </a:txBody>
                  <a:tcPr marT="45696" marB="45696">
                    <a:solidFill>
                      <a:schemeClr val="accent6">
                        <a:lumMod val="40000"/>
                        <a:lumOff val="60000"/>
                      </a:schemeClr>
                    </a:solidFill>
                  </a:tcPr>
                </a:tc>
                <a:tc>
                  <a:txBody>
                    <a:bodyPr/>
                    <a:lstStyle/>
                    <a:p>
                      <a:pPr algn="ctr"/>
                      <a:r>
                        <a:rPr lang="en-US" sz="800" dirty="0"/>
                        <a:t>2.298</a:t>
                      </a:r>
                    </a:p>
                  </a:txBody>
                  <a:tcPr marT="45696" marB="45696">
                    <a:solidFill>
                      <a:schemeClr val="accent6">
                        <a:lumMod val="40000"/>
                        <a:lumOff val="60000"/>
                      </a:schemeClr>
                    </a:solidFill>
                  </a:tcPr>
                </a:tc>
                <a:tc>
                  <a:txBody>
                    <a:bodyPr/>
                    <a:lstStyle/>
                    <a:p>
                      <a:pPr algn="ctr"/>
                      <a:r>
                        <a:rPr lang="en-US" sz="800" dirty="0"/>
                        <a:t>2.401</a:t>
                      </a:r>
                    </a:p>
                  </a:txBody>
                  <a:tcPr marT="45696" marB="45696">
                    <a:solidFill>
                      <a:schemeClr val="accent6">
                        <a:lumMod val="40000"/>
                        <a:lumOff val="60000"/>
                      </a:schemeClr>
                    </a:solidFill>
                  </a:tcPr>
                </a:tc>
                <a:tc>
                  <a:txBody>
                    <a:bodyPr/>
                    <a:lstStyle/>
                    <a:p>
                      <a:pPr algn="ctr"/>
                      <a:r>
                        <a:rPr lang="en-US" sz="800" dirty="0"/>
                        <a:t>2.401</a:t>
                      </a:r>
                    </a:p>
                  </a:txBody>
                  <a:tcPr marT="45696" marB="45696">
                    <a:solidFill>
                      <a:srgbClr val="00FF00"/>
                    </a:solidFill>
                  </a:tcPr>
                </a:tc>
                <a:extLst>
                  <a:ext uri="{0D108BD9-81ED-4DB2-BD59-A6C34878D82A}">
                    <a16:rowId xmlns:a16="http://schemas.microsoft.com/office/drawing/2014/main" val="10004"/>
                  </a:ext>
                </a:extLst>
              </a:tr>
              <a:tr h="223280">
                <a:tc>
                  <a:txBody>
                    <a:bodyPr/>
                    <a:lstStyle/>
                    <a:p>
                      <a:r>
                        <a:rPr lang="en-US" sz="800" b="1" dirty="0">
                          <a:latin typeface="Arial Narrow" pitchFamily="34" charset="0"/>
                        </a:rPr>
                        <a:t>5.0 Continuing System</a:t>
                      </a:r>
                      <a:r>
                        <a:rPr lang="en-US" sz="800" b="1" baseline="0" dirty="0">
                          <a:latin typeface="Arial Narrow" pitchFamily="34" charset="0"/>
                        </a:rPr>
                        <a:t> Improvements</a:t>
                      </a:r>
                      <a:endParaRPr lang="en-US" sz="800" b="1" dirty="0">
                        <a:latin typeface="Arial Narrow" pitchFamily="34" charset="0"/>
                      </a:endParaRPr>
                    </a:p>
                  </a:txBody>
                  <a:tcPr marT="45696" marB="45696">
                    <a:solidFill>
                      <a:schemeClr val="accent6">
                        <a:lumMod val="40000"/>
                        <a:lumOff val="60000"/>
                      </a:schemeClr>
                    </a:solidFill>
                  </a:tcPr>
                </a:tc>
                <a:tc>
                  <a:txBody>
                    <a:bodyPr/>
                    <a:lstStyle/>
                    <a:p>
                      <a:pPr algn="ctr"/>
                      <a:r>
                        <a:rPr lang="en-US" sz="800" dirty="0"/>
                        <a:t>0.129</a:t>
                      </a:r>
                    </a:p>
                  </a:txBody>
                  <a:tcPr marT="45696" marB="45696">
                    <a:solidFill>
                      <a:schemeClr val="accent6">
                        <a:lumMod val="40000"/>
                        <a:lumOff val="60000"/>
                      </a:schemeClr>
                    </a:solidFill>
                  </a:tcPr>
                </a:tc>
                <a:tc>
                  <a:txBody>
                    <a:bodyPr/>
                    <a:lstStyle/>
                    <a:p>
                      <a:pPr algn="ctr"/>
                      <a:r>
                        <a:rPr lang="en-US" sz="800" dirty="0"/>
                        <a:t>0.025</a:t>
                      </a:r>
                    </a:p>
                  </a:txBody>
                  <a:tcPr marT="45696" marB="45696">
                    <a:solidFill>
                      <a:schemeClr val="accent6">
                        <a:lumMod val="40000"/>
                        <a:lumOff val="60000"/>
                      </a:schemeClr>
                    </a:solidFill>
                  </a:tcPr>
                </a:tc>
                <a:tc>
                  <a:txBody>
                    <a:bodyPr/>
                    <a:lstStyle/>
                    <a:p>
                      <a:pPr algn="ctr"/>
                      <a:r>
                        <a:rPr lang="en-US" sz="800" dirty="0"/>
                        <a:t>0.035</a:t>
                      </a:r>
                    </a:p>
                  </a:txBody>
                  <a:tcPr marT="45696" marB="45696">
                    <a:solidFill>
                      <a:srgbClr val="FFFF00"/>
                    </a:solidFill>
                  </a:tcPr>
                </a:tc>
                <a:extLst>
                  <a:ext uri="{0D108BD9-81ED-4DB2-BD59-A6C34878D82A}">
                    <a16:rowId xmlns:a16="http://schemas.microsoft.com/office/drawing/2014/main" val="10005"/>
                  </a:ext>
                </a:extLst>
              </a:tr>
              <a:tr h="223280">
                <a:tc>
                  <a:txBody>
                    <a:bodyPr/>
                    <a:lstStyle/>
                    <a:p>
                      <a:r>
                        <a:rPr lang="en-US" sz="800" b="1" dirty="0">
                          <a:latin typeface="Arial Narrow" pitchFamily="34" charset="0"/>
                        </a:rPr>
                        <a:t>6.0 Indirect Support</a:t>
                      </a:r>
                    </a:p>
                  </a:txBody>
                  <a:tcPr marT="45696" marB="45696">
                    <a:solidFill>
                      <a:schemeClr val="accent6">
                        <a:lumMod val="40000"/>
                        <a:lumOff val="60000"/>
                      </a:schemeClr>
                    </a:solidFill>
                  </a:tcPr>
                </a:tc>
                <a:tc>
                  <a:txBody>
                    <a:bodyPr/>
                    <a:lstStyle/>
                    <a:p>
                      <a:pPr algn="ctr"/>
                      <a:r>
                        <a:rPr lang="en-US" sz="800" dirty="0"/>
                        <a:t>1.846</a:t>
                      </a:r>
                    </a:p>
                  </a:txBody>
                  <a:tcPr marT="45696" marB="45696">
                    <a:solidFill>
                      <a:schemeClr val="accent6">
                        <a:lumMod val="40000"/>
                        <a:lumOff val="60000"/>
                      </a:schemeClr>
                    </a:solidFill>
                  </a:tcPr>
                </a:tc>
                <a:tc>
                  <a:txBody>
                    <a:bodyPr/>
                    <a:lstStyle/>
                    <a:p>
                      <a:pPr algn="ctr"/>
                      <a:r>
                        <a:rPr lang="en-US" sz="800" dirty="0"/>
                        <a:t>1.925</a:t>
                      </a:r>
                    </a:p>
                  </a:txBody>
                  <a:tcPr marT="45696" marB="45696">
                    <a:solidFill>
                      <a:schemeClr val="accent6">
                        <a:lumMod val="40000"/>
                        <a:lumOff val="60000"/>
                      </a:schemeClr>
                    </a:solidFill>
                  </a:tcPr>
                </a:tc>
                <a:tc>
                  <a:txBody>
                    <a:bodyPr/>
                    <a:lstStyle/>
                    <a:p>
                      <a:pPr algn="ctr"/>
                      <a:r>
                        <a:rPr lang="en-US" sz="800" dirty="0"/>
                        <a:t>1.956</a:t>
                      </a:r>
                    </a:p>
                  </a:txBody>
                  <a:tcPr marT="45696" marB="45696">
                    <a:solidFill>
                      <a:srgbClr val="00FF00"/>
                    </a:solidFill>
                  </a:tcPr>
                </a:tc>
                <a:extLst>
                  <a:ext uri="{0D108BD9-81ED-4DB2-BD59-A6C34878D82A}">
                    <a16:rowId xmlns:a16="http://schemas.microsoft.com/office/drawing/2014/main" val="10006"/>
                  </a:ext>
                </a:extLst>
              </a:tr>
              <a:tr h="223280">
                <a:tc>
                  <a:txBody>
                    <a:bodyPr/>
                    <a:lstStyle/>
                    <a:p>
                      <a:pPr defTabSz="1371600"/>
                      <a:r>
                        <a:rPr lang="en-US" sz="800" b="1" dirty="0">
                          <a:latin typeface="Arial Narrow" pitchFamily="34" charset="0"/>
                        </a:rPr>
                        <a:t>	Total</a:t>
                      </a:r>
                    </a:p>
                  </a:txBody>
                  <a:tcPr marT="45696" marB="45696">
                    <a:solidFill>
                      <a:schemeClr val="accent6">
                        <a:lumMod val="40000"/>
                        <a:lumOff val="60000"/>
                      </a:schemeClr>
                    </a:solidFill>
                  </a:tcPr>
                </a:tc>
                <a:tc>
                  <a:txBody>
                    <a:bodyPr/>
                    <a:lstStyle/>
                    <a:p>
                      <a:pPr algn="ctr"/>
                      <a:r>
                        <a:rPr lang="en-US" sz="800" b="1" dirty="0"/>
                        <a:t>15.046</a:t>
                      </a:r>
                    </a:p>
                  </a:txBody>
                  <a:tcPr marT="45696" marB="45696">
                    <a:solidFill>
                      <a:schemeClr val="accent6">
                        <a:lumMod val="40000"/>
                        <a:lumOff val="60000"/>
                      </a:schemeClr>
                    </a:solidFill>
                  </a:tcPr>
                </a:tc>
                <a:tc>
                  <a:txBody>
                    <a:bodyPr/>
                    <a:lstStyle/>
                    <a:p>
                      <a:pPr algn="ctr"/>
                      <a:r>
                        <a:rPr lang="en-US" sz="800" b="1" dirty="0"/>
                        <a:t>16.951</a:t>
                      </a:r>
                    </a:p>
                  </a:txBody>
                  <a:tcPr marT="45696" marB="45696">
                    <a:solidFill>
                      <a:schemeClr val="accent6">
                        <a:lumMod val="40000"/>
                        <a:lumOff val="60000"/>
                      </a:schemeClr>
                    </a:solidFill>
                  </a:tcPr>
                </a:tc>
                <a:tc>
                  <a:txBody>
                    <a:bodyPr/>
                    <a:lstStyle/>
                    <a:p>
                      <a:pPr algn="ctr"/>
                      <a:r>
                        <a:rPr lang="en-US" sz="800" b="1" dirty="0"/>
                        <a:t>17.682</a:t>
                      </a:r>
                    </a:p>
                  </a:txBody>
                  <a:tcPr marT="45696" marB="45696">
                    <a:solidFill>
                      <a:srgbClr val="00FF00"/>
                    </a:solidFill>
                  </a:tcPr>
                </a:tc>
                <a:extLst>
                  <a:ext uri="{0D108BD9-81ED-4DB2-BD59-A6C34878D82A}">
                    <a16:rowId xmlns:a16="http://schemas.microsoft.com/office/drawing/2014/main" val="10007"/>
                  </a:ext>
                </a:extLst>
              </a:tr>
            </a:tbl>
          </a:graphicData>
        </a:graphic>
      </p:graphicFrame>
      <p:sp>
        <p:nvSpPr>
          <p:cNvPr id="54423" name="Text Box 303"/>
          <p:cNvSpPr txBox="1">
            <a:spLocks noChangeArrowheads="1"/>
          </p:cNvSpPr>
          <p:nvPr/>
        </p:nvSpPr>
        <p:spPr bwMode="auto">
          <a:xfrm>
            <a:off x="9250959" y="3708277"/>
            <a:ext cx="2971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900" i="1" dirty="0">
                <a:solidFill>
                  <a:srgbClr val="000000"/>
                </a:solidFill>
              </a:rPr>
              <a:t>Cost based on average annual cost per squadron</a:t>
            </a:r>
          </a:p>
        </p:txBody>
      </p:sp>
      <p:graphicFrame>
        <p:nvGraphicFramePr>
          <p:cNvPr id="80" name="Table 79"/>
          <p:cNvGraphicFramePr>
            <a:graphicFrameLocks noGrp="1"/>
          </p:cNvGraphicFramePr>
          <p:nvPr>
            <p:extLst>
              <p:ext uri="{D42A27DB-BD31-4B8C-83A1-F6EECF244321}">
                <p14:modId xmlns:p14="http://schemas.microsoft.com/office/powerpoint/2010/main" val="1155416675"/>
              </p:ext>
            </p:extLst>
          </p:nvPr>
        </p:nvGraphicFramePr>
        <p:xfrm>
          <a:off x="6888759" y="5888224"/>
          <a:ext cx="4343400" cy="751019"/>
        </p:xfrm>
        <a:graphic>
          <a:graphicData uri="http://schemas.openxmlformats.org/drawingml/2006/table">
            <a:tbl>
              <a:tblPr firstRow="1" bandRow="1">
                <a:tableStyleId>{5C22544A-7EE6-4342-B048-85BDC9FD1C3A}</a:tableStyleId>
              </a:tblPr>
              <a:tblGrid>
                <a:gridCol w="2317971">
                  <a:extLst>
                    <a:ext uri="{9D8B030D-6E8A-4147-A177-3AD203B41FA5}">
                      <a16:colId xmlns:a16="http://schemas.microsoft.com/office/drawing/2014/main" val="20000"/>
                    </a:ext>
                  </a:extLst>
                </a:gridCol>
                <a:gridCol w="1050814">
                  <a:extLst>
                    <a:ext uri="{9D8B030D-6E8A-4147-A177-3AD203B41FA5}">
                      <a16:colId xmlns:a16="http://schemas.microsoft.com/office/drawing/2014/main" val="20001"/>
                    </a:ext>
                  </a:extLst>
                </a:gridCol>
                <a:gridCol w="974615">
                  <a:extLst>
                    <a:ext uri="{9D8B030D-6E8A-4147-A177-3AD203B41FA5}">
                      <a16:colId xmlns:a16="http://schemas.microsoft.com/office/drawing/2014/main" val="20002"/>
                    </a:ext>
                  </a:extLst>
                </a:gridCol>
              </a:tblGrid>
              <a:tr h="293819">
                <a:tc>
                  <a:txBody>
                    <a:bodyPr/>
                    <a:lstStyle/>
                    <a:p>
                      <a:pPr algn="ctr"/>
                      <a:r>
                        <a:rPr lang="en-US" sz="900" dirty="0">
                          <a:latin typeface="Arial Narrow" pitchFamily="34" charset="0"/>
                        </a:rPr>
                        <a:t>Total O&amp;S Costs</a:t>
                      </a:r>
                    </a:p>
                  </a:txBody>
                  <a:tcPr anchor="ctr">
                    <a:solidFill>
                      <a:schemeClr val="accent1">
                        <a:lumMod val="75000"/>
                      </a:schemeClr>
                    </a:solidFill>
                  </a:tcPr>
                </a:tc>
                <a:tc>
                  <a:txBody>
                    <a:bodyPr/>
                    <a:lstStyle/>
                    <a:p>
                      <a:pPr algn="ctr"/>
                      <a:r>
                        <a:rPr lang="en-US" sz="900" dirty="0">
                          <a:latin typeface="Arial Narrow" pitchFamily="34" charset="0"/>
                        </a:rPr>
                        <a:t>Antecedent</a:t>
                      </a:r>
                    </a:p>
                  </a:txBody>
                  <a:tcPr anchor="ctr">
                    <a:solidFill>
                      <a:schemeClr val="accent1">
                        <a:lumMod val="75000"/>
                      </a:schemeClr>
                    </a:solidFill>
                  </a:tcPr>
                </a:tc>
                <a:tc>
                  <a:txBody>
                    <a:bodyPr/>
                    <a:lstStyle/>
                    <a:p>
                      <a:pPr algn="ctr"/>
                      <a:r>
                        <a:rPr lang="en-US" sz="900" dirty="0">
                          <a:latin typeface="Arial Narrow" pitchFamily="34" charset="0"/>
                        </a:rPr>
                        <a:t>ABC</a:t>
                      </a:r>
                    </a:p>
                  </a:txBody>
                  <a:tcPr anchor="ctr">
                    <a:solidFill>
                      <a:schemeClr val="accent1">
                        <a:lumMod val="75000"/>
                      </a:schemeClr>
                    </a:solidFill>
                  </a:tcPr>
                </a:tc>
                <a:extLst>
                  <a:ext uri="{0D108BD9-81ED-4DB2-BD59-A6C34878D82A}">
                    <a16:rowId xmlns:a16="http://schemas.microsoft.com/office/drawing/2014/main" val="10000"/>
                  </a:ext>
                </a:extLst>
              </a:tr>
              <a:tr h="165100">
                <a:tc>
                  <a:txBody>
                    <a:bodyPr/>
                    <a:lstStyle/>
                    <a:p>
                      <a:pPr algn="ctr"/>
                      <a:r>
                        <a:rPr lang="en-US" sz="900" b="1" dirty="0">
                          <a:latin typeface="Arial Narrow" pitchFamily="34" charset="0"/>
                        </a:rPr>
                        <a:t>Base Year $M</a:t>
                      </a:r>
                    </a:p>
                  </a:txBody>
                  <a:tcPr>
                    <a:solidFill>
                      <a:schemeClr val="accent6">
                        <a:lumMod val="40000"/>
                        <a:lumOff val="60000"/>
                      </a:schemeClr>
                    </a:solidFill>
                  </a:tcPr>
                </a:tc>
                <a:tc>
                  <a:txBody>
                    <a:bodyPr/>
                    <a:lstStyle/>
                    <a:p>
                      <a:pPr algn="ctr"/>
                      <a:r>
                        <a:rPr lang="en-US" sz="900" dirty="0"/>
                        <a:t>102,995.2</a:t>
                      </a:r>
                    </a:p>
                  </a:txBody>
                  <a:tcPr>
                    <a:solidFill>
                      <a:schemeClr val="accent6">
                        <a:lumMod val="40000"/>
                        <a:lumOff val="60000"/>
                      </a:schemeClr>
                    </a:solidFill>
                  </a:tcPr>
                </a:tc>
                <a:tc>
                  <a:txBody>
                    <a:bodyPr/>
                    <a:lstStyle/>
                    <a:p>
                      <a:pPr algn="ctr"/>
                      <a:r>
                        <a:rPr lang="en-US" sz="900" dirty="0"/>
                        <a:t>184,011.9</a:t>
                      </a:r>
                    </a:p>
                  </a:txBody>
                  <a:tcPr>
                    <a:solidFill>
                      <a:schemeClr val="accent6">
                        <a:lumMod val="40000"/>
                        <a:lumOff val="60000"/>
                      </a:schemeClr>
                    </a:solidFill>
                  </a:tcPr>
                </a:tc>
                <a:extLst>
                  <a:ext uri="{0D108BD9-81ED-4DB2-BD59-A6C34878D82A}">
                    <a16:rowId xmlns:a16="http://schemas.microsoft.com/office/drawing/2014/main" val="10001"/>
                  </a:ext>
                </a:extLst>
              </a:tr>
              <a:tr h="165100">
                <a:tc>
                  <a:txBody>
                    <a:bodyPr/>
                    <a:lstStyle/>
                    <a:p>
                      <a:pPr algn="ctr"/>
                      <a:r>
                        <a:rPr lang="en-US" sz="900" b="1" dirty="0">
                          <a:latin typeface="Arial Narrow" pitchFamily="34" charset="0"/>
                        </a:rPr>
                        <a:t>Then Year $M</a:t>
                      </a:r>
                    </a:p>
                  </a:txBody>
                  <a:tcPr>
                    <a:solidFill>
                      <a:schemeClr val="accent6">
                        <a:lumMod val="40000"/>
                        <a:lumOff val="60000"/>
                      </a:schemeClr>
                    </a:solidFill>
                  </a:tcPr>
                </a:tc>
                <a:tc>
                  <a:txBody>
                    <a:bodyPr/>
                    <a:lstStyle/>
                    <a:p>
                      <a:pPr algn="ctr"/>
                      <a:r>
                        <a:rPr lang="en-US" sz="900" dirty="0"/>
                        <a:t>245,665.3</a:t>
                      </a:r>
                    </a:p>
                  </a:txBody>
                  <a:tcPr>
                    <a:solidFill>
                      <a:schemeClr val="accent6">
                        <a:lumMod val="40000"/>
                        <a:lumOff val="60000"/>
                      </a:schemeClr>
                    </a:solidFill>
                  </a:tcPr>
                </a:tc>
                <a:tc>
                  <a:txBody>
                    <a:bodyPr/>
                    <a:lstStyle/>
                    <a:p>
                      <a:pPr algn="ctr"/>
                      <a:r>
                        <a:rPr lang="en-US" sz="900" dirty="0"/>
                        <a:t>395,147.2</a:t>
                      </a:r>
                    </a:p>
                  </a:txBody>
                  <a:tcP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cxnSp>
        <p:nvCxnSpPr>
          <p:cNvPr id="54443" name="Straight Connector 73"/>
          <p:cNvCxnSpPr>
            <a:cxnSpLocks noChangeShapeType="1"/>
          </p:cNvCxnSpPr>
          <p:nvPr/>
        </p:nvCxnSpPr>
        <p:spPr bwMode="auto">
          <a:xfrm rot="10800000" flipV="1">
            <a:off x="1264642" y="4127793"/>
            <a:ext cx="0" cy="2194560"/>
          </a:xfrm>
          <a:prstGeom prst="line">
            <a:avLst/>
          </a:prstGeom>
          <a:noFill/>
          <a:ln w="22225" algn="ctr">
            <a:solidFill>
              <a:srgbClr val="FF0000"/>
            </a:solidFill>
            <a:prstDash val="lgDash"/>
            <a:round/>
            <a:headEnd/>
            <a:tailEnd/>
          </a:ln>
          <a:extLst>
            <a:ext uri="{909E8E84-426E-40DD-AFC4-6F175D3DCCD1}">
              <a14:hiddenFill xmlns:a14="http://schemas.microsoft.com/office/drawing/2010/main">
                <a:noFill/>
              </a14:hiddenFill>
            </a:ext>
          </a:extLst>
        </p:spPr>
      </p:cxnSp>
      <p:sp>
        <p:nvSpPr>
          <p:cNvPr id="54444" name="TextBox 76"/>
          <p:cNvSpPr txBox="1">
            <a:spLocks noChangeArrowheads="1"/>
          </p:cNvSpPr>
          <p:nvPr/>
        </p:nvSpPr>
        <p:spPr bwMode="auto">
          <a:xfrm>
            <a:off x="882592" y="3756720"/>
            <a:ext cx="76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dirty="0">
                <a:solidFill>
                  <a:srgbClr val="FF0000"/>
                </a:solidFill>
              </a:rPr>
              <a:t>Today</a:t>
            </a:r>
          </a:p>
        </p:txBody>
      </p:sp>
      <p:sp>
        <p:nvSpPr>
          <p:cNvPr id="54447" name="Slide Number Placeholder 76"/>
          <p:cNvSpPr>
            <a:spLocks noGrp="1"/>
          </p:cNvSpPr>
          <p:nvPr>
            <p:ph type="sldNum" sz="quarter" idx="11"/>
          </p:nvPr>
        </p:nvSpPr>
        <p:spPr>
          <a:xfrm>
            <a:off x="8077200" y="6356351"/>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5B9E4FD7-502D-4FFF-B34C-0B3A7238920A}" type="slidenum">
              <a:rPr lang="en-US" altLang="en-US" sz="1000">
                <a:solidFill>
                  <a:srgbClr val="898989"/>
                </a:solidFill>
              </a:rPr>
              <a:pPr algn="r"/>
              <a:t>14</a:t>
            </a:fld>
            <a:endParaRPr lang="en-US" altLang="en-US" sz="1000">
              <a:solidFill>
                <a:srgbClr val="898989"/>
              </a:solidFill>
            </a:endParaRPr>
          </a:p>
        </p:txBody>
      </p:sp>
      <p:sp>
        <p:nvSpPr>
          <p:cNvPr id="76" name="Rectangle 2"/>
          <p:cNvSpPr txBox="1">
            <a:spLocks noChangeArrowheads="1"/>
          </p:cNvSpPr>
          <p:nvPr/>
        </p:nvSpPr>
        <p:spPr>
          <a:xfrm>
            <a:off x="3974571" y="239248"/>
            <a:ext cx="7772400" cy="814387"/>
          </a:xfrm>
          <a:prstGeom prst="rect">
            <a:avLst/>
          </a:prstGeom>
        </p:spPr>
        <p:txBody>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Product Support</a:t>
            </a:r>
          </a:p>
        </p:txBody>
      </p:sp>
      <p:sp>
        <p:nvSpPr>
          <p:cNvPr id="77" name="Slide Number Placeholder 1"/>
          <p:cNvSpPr txBox="1">
            <a:spLocks/>
          </p:cNvSpPr>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smtClean="0">
                <a:solidFill>
                  <a:srgbClr val="7F7F7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en-US" dirty="0"/>
              <a:t>13</a:t>
            </a:r>
            <a:endParaRPr lang="en-US" altLang="en-US" dirty="0">
              <a:solidFill>
                <a:srgbClr val="808080"/>
              </a:solidFill>
            </a:endParaRPr>
          </a:p>
        </p:txBody>
      </p:sp>
    </p:spTree>
    <p:extLst>
      <p:ext uri="{BB962C8B-B14F-4D97-AF65-F5344CB8AC3E}">
        <p14:creationId xmlns:p14="http://schemas.microsoft.com/office/powerpoint/2010/main" val="85876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5220546" y="172224"/>
            <a:ext cx="6477000" cy="712869"/>
          </a:xfrm>
        </p:spPr>
        <p:txBody>
          <a:bodyPr anchor="b"/>
          <a:lstStyle/>
          <a:p>
            <a:br>
              <a:rPr lang="en-US" altLang="en-US" dirty="0"/>
            </a:br>
            <a:br>
              <a:rPr lang="en-US" altLang="en-US" dirty="0"/>
            </a:br>
            <a:br>
              <a:rPr lang="en-US" altLang="en-US" dirty="0"/>
            </a:br>
            <a:r>
              <a:rPr lang="en-US" altLang="en-US" dirty="0"/>
              <a:t>Program Schedule</a:t>
            </a:r>
          </a:p>
        </p:txBody>
      </p:sp>
      <p:grpSp>
        <p:nvGrpSpPr>
          <p:cNvPr id="56326" name="Group 1"/>
          <p:cNvGrpSpPr>
            <a:grpSpLocks/>
          </p:cNvGrpSpPr>
          <p:nvPr/>
        </p:nvGrpSpPr>
        <p:grpSpPr bwMode="auto">
          <a:xfrm>
            <a:off x="1540778" y="1545424"/>
            <a:ext cx="9208752" cy="4721152"/>
            <a:chOff x="0" y="1414463"/>
            <a:chExt cx="9208752" cy="5091112"/>
          </a:xfrm>
        </p:grpSpPr>
        <p:sp>
          <p:nvSpPr>
            <p:cNvPr id="258" name="Rectangle 257"/>
            <p:cNvSpPr/>
            <p:nvPr/>
          </p:nvSpPr>
          <p:spPr bwMode="auto">
            <a:xfrm>
              <a:off x="5942013" y="4114482"/>
              <a:ext cx="3201987" cy="1170700"/>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32" name="Rectangle 231"/>
            <p:cNvSpPr/>
            <p:nvPr/>
          </p:nvSpPr>
          <p:spPr bwMode="auto">
            <a:xfrm>
              <a:off x="4222750" y="3277209"/>
              <a:ext cx="4832350" cy="865429"/>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6" name="Rectangle 255"/>
            <p:cNvSpPr/>
            <p:nvPr/>
          </p:nvSpPr>
          <p:spPr bwMode="auto">
            <a:xfrm>
              <a:off x="6388100" y="1710843"/>
              <a:ext cx="2546350" cy="792815"/>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5" name="Rectangle 254"/>
            <p:cNvSpPr/>
            <p:nvPr/>
          </p:nvSpPr>
          <p:spPr bwMode="auto">
            <a:xfrm>
              <a:off x="4483100" y="2482911"/>
              <a:ext cx="3240088" cy="866911"/>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4" name="Rectangle 253"/>
            <p:cNvSpPr/>
            <p:nvPr/>
          </p:nvSpPr>
          <p:spPr bwMode="auto">
            <a:xfrm>
              <a:off x="77788" y="3275728"/>
              <a:ext cx="1289050" cy="865429"/>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grpSp>
          <p:nvGrpSpPr>
            <p:cNvPr id="56334" name="Group 348"/>
            <p:cNvGrpSpPr>
              <a:grpSpLocks/>
            </p:cNvGrpSpPr>
            <p:nvPr/>
          </p:nvGrpSpPr>
          <p:grpSpPr bwMode="auto">
            <a:xfrm>
              <a:off x="1374775" y="1495425"/>
              <a:ext cx="7081838" cy="4983163"/>
              <a:chOff x="1374775" y="1219201"/>
              <a:chExt cx="7081838" cy="5468143"/>
            </a:xfrm>
          </p:grpSpPr>
          <p:sp>
            <p:nvSpPr>
              <p:cNvPr id="176" name="Line 8"/>
              <p:cNvSpPr>
                <a:spLocks noChangeShapeType="1"/>
              </p:cNvSpPr>
              <p:nvPr/>
            </p:nvSpPr>
            <p:spPr bwMode="auto">
              <a:xfrm>
                <a:off x="8456613" y="1219796"/>
                <a:ext cx="0" cy="5467023"/>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7" name="Line 43"/>
              <p:cNvSpPr>
                <a:spLocks noChangeShapeType="1"/>
              </p:cNvSpPr>
              <p:nvPr/>
            </p:nvSpPr>
            <p:spPr bwMode="auto">
              <a:xfrm>
                <a:off x="1374775"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8" name="Line 44"/>
              <p:cNvSpPr>
                <a:spLocks noChangeShapeType="1"/>
              </p:cNvSpPr>
              <p:nvPr/>
            </p:nvSpPr>
            <p:spPr bwMode="auto">
              <a:xfrm>
                <a:off x="196215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9" name="Line 45"/>
              <p:cNvSpPr>
                <a:spLocks noChangeShapeType="1"/>
              </p:cNvSpPr>
              <p:nvPr/>
            </p:nvSpPr>
            <p:spPr bwMode="auto">
              <a:xfrm>
                <a:off x="2551113"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0" name="Line 46"/>
              <p:cNvSpPr>
                <a:spLocks noChangeShapeType="1"/>
              </p:cNvSpPr>
              <p:nvPr/>
            </p:nvSpPr>
            <p:spPr bwMode="auto">
              <a:xfrm>
                <a:off x="3140075"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1" name="Line 47"/>
              <p:cNvSpPr>
                <a:spLocks noChangeShapeType="1"/>
              </p:cNvSpPr>
              <p:nvPr/>
            </p:nvSpPr>
            <p:spPr bwMode="auto">
              <a:xfrm>
                <a:off x="3733800" y="1219796"/>
                <a:ext cx="0" cy="5436128"/>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2" name="Line 48"/>
              <p:cNvSpPr>
                <a:spLocks noChangeShapeType="1"/>
              </p:cNvSpPr>
              <p:nvPr/>
            </p:nvSpPr>
            <p:spPr bwMode="auto">
              <a:xfrm>
                <a:off x="431958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3" name="Line 49"/>
              <p:cNvSpPr>
                <a:spLocks noChangeShapeType="1"/>
              </p:cNvSpPr>
              <p:nvPr/>
            </p:nvSpPr>
            <p:spPr bwMode="auto">
              <a:xfrm>
                <a:off x="549910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4" name="Line 50"/>
              <p:cNvSpPr>
                <a:spLocks noChangeShapeType="1"/>
              </p:cNvSpPr>
              <p:nvPr/>
            </p:nvSpPr>
            <p:spPr bwMode="auto">
              <a:xfrm>
                <a:off x="609123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5" name="Line 51"/>
              <p:cNvSpPr>
                <a:spLocks noChangeShapeType="1"/>
              </p:cNvSpPr>
              <p:nvPr/>
            </p:nvSpPr>
            <p:spPr bwMode="auto">
              <a:xfrm>
                <a:off x="668020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6" name="Line 52"/>
              <p:cNvSpPr>
                <a:spLocks noChangeShapeType="1"/>
              </p:cNvSpPr>
              <p:nvPr/>
            </p:nvSpPr>
            <p:spPr bwMode="auto">
              <a:xfrm>
                <a:off x="7270750" y="1219796"/>
                <a:ext cx="0" cy="5434501"/>
              </a:xfrm>
              <a:prstGeom prst="line">
                <a:avLst/>
              </a:prstGeom>
              <a:ln>
                <a:solidFill>
                  <a:schemeClr val="accent3">
                    <a:lumMod val="65000"/>
                  </a:schemeClr>
                </a:solidFill>
                <a:headEnd/>
                <a:tailEnd/>
              </a:ln>
            </p:spPr>
            <p:style>
              <a:lnRef idx="1">
                <a:schemeClr val="dk1"/>
              </a:lnRef>
              <a:fillRef idx="0">
                <a:schemeClr val="dk1"/>
              </a:fillRef>
              <a:effectRef idx="0">
                <a:schemeClr val="dk1"/>
              </a:effectRef>
              <a:fontRef idx="minor">
                <a:schemeClr val="tx1"/>
              </a:fontRef>
            </p:style>
            <p:txBody>
              <a:bodyPr lIns="0" tIns="50941" rIns="0" bIns="50941">
                <a:spAutoFit/>
              </a:bodyPr>
              <a:lstStyle/>
              <a:p>
                <a:pPr algn="ctr">
                  <a:defRPr/>
                </a:pPr>
                <a:endParaRPr lang="en-US" sz="1000" dirty="0">
                  <a:solidFill>
                    <a:srgbClr val="000000"/>
                  </a:solidFill>
                  <a:latin typeface="Calibri" pitchFamily="34" charset="0"/>
                </a:endParaRPr>
              </a:p>
            </p:txBody>
          </p:sp>
          <p:sp>
            <p:nvSpPr>
              <p:cNvPr id="187" name="Line 53"/>
              <p:cNvSpPr>
                <a:spLocks noChangeShapeType="1"/>
              </p:cNvSpPr>
              <p:nvPr/>
            </p:nvSpPr>
            <p:spPr bwMode="auto">
              <a:xfrm>
                <a:off x="7859713"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8" name="Line 180"/>
              <p:cNvSpPr>
                <a:spLocks noChangeShapeType="1"/>
              </p:cNvSpPr>
              <p:nvPr/>
            </p:nvSpPr>
            <p:spPr bwMode="auto">
              <a:xfrm>
                <a:off x="491013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grpSp>
          <p:nvGrpSpPr>
            <p:cNvPr id="56335" name="Group 349"/>
            <p:cNvGrpSpPr>
              <a:grpSpLocks/>
            </p:cNvGrpSpPr>
            <p:nvPr/>
          </p:nvGrpSpPr>
          <p:grpSpPr bwMode="auto">
            <a:xfrm>
              <a:off x="1524000" y="1443038"/>
              <a:ext cx="7392988" cy="5062537"/>
              <a:chOff x="1520825" y="1512888"/>
              <a:chExt cx="7392988" cy="5164138"/>
            </a:xfrm>
          </p:grpSpPr>
          <p:sp>
            <p:nvSpPr>
              <p:cNvPr id="190" name="Line 154"/>
              <p:cNvSpPr>
                <a:spLocks noChangeShapeType="1"/>
              </p:cNvSpPr>
              <p:nvPr/>
            </p:nvSpPr>
            <p:spPr bwMode="auto">
              <a:xfrm>
                <a:off x="8913813" y="1512460"/>
                <a:ext cx="0"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1" name="Line 23"/>
              <p:cNvSpPr>
                <a:spLocks noChangeShapeType="1"/>
              </p:cNvSpPr>
              <p:nvPr/>
            </p:nvSpPr>
            <p:spPr bwMode="auto">
              <a:xfrm>
                <a:off x="358933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2" name="Line 6"/>
              <p:cNvSpPr>
                <a:spLocks noChangeShapeType="1"/>
              </p:cNvSpPr>
              <p:nvPr/>
            </p:nvSpPr>
            <p:spPr bwMode="auto">
              <a:xfrm>
                <a:off x="8154988" y="1512460"/>
                <a:ext cx="0" cy="516527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3" name="Line 7"/>
              <p:cNvSpPr>
                <a:spLocks noChangeShapeType="1"/>
              </p:cNvSpPr>
              <p:nvPr/>
            </p:nvSpPr>
            <p:spPr bwMode="auto">
              <a:xfrm>
                <a:off x="831850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4" name="Line 10"/>
              <p:cNvSpPr>
                <a:spLocks noChangeShapeType="1"/>
              </p:cNvSpPr>
              <p:nvPr/>
            </p:nvSpPr>
            <p:spPr bwMode="auto">
              <a:xfrm>
                <a:off x="4468813" y="1512460"/>
                <a:ext cx="0" cy="514108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5" name="Line 11"/>
              <p:cNvSpPr>
                <a:spLocks noChangeShapeType="1"/>
              </p:cNvSpPr>
              <p:nvPr/>
            </p:nvSpPr>
            <p:spPr bwMode="auto">
              <a:xfrm>
                <a:off x="8007350"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6" name="Line 12"/>
              <p:cNvSpPr>
                <a:spLocks noChangeShapeType="1"/>
              </p:cNvSpPr>
              <p:nvPr/>
            </p:nvSpPr>
            <p:spPr bwMode="auto">
              <a:xfrm>
                <a:off x="6388100"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7" name="Line 13"/>
              <p:cNvSpPr>
                <a:spLocks noChangeShapeType="1"/>
              </p:cNvSpPr>
              <p:nvPr/>
            </p:nvSpPr>
            <p:spPr bwMode="auto">
              <a:xfrm>
                <a:off x="6238875" y="1512460"/>
                <a:ext cx="0" cy="514713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8" name="Line 14"/>
              <p:cNvSpPr>
                <a:spLocks noChangeShapeType="1"/>
              </p:cNvSpPr>
              <p:nvPr/>
            </p:nvSpPr>
            <p:spPr bwMode="auto">
              <a:xfrm>
                <a:off x="461486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9" name="Line 15"/>
              <p:cNvSpPr>
                <a:spLocks noChangeShapeType="1"/>
              </p:cNvSpPr>
              <p:nvPr/>
            </p:nvSpPr>
            <p:spPr bwMode="auto">
              <a:xfrm>
                <a:off x="476250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0" name="Line 16"/>
              <p:cNvSpPr>
                <a:spLocks noChangeShapeType="1"/>
              </p:cNvSpPr>
              <p:nvPr/>
            </p:nvSpPr>
            <p:spPr bwMode="auto">
              <a:xfrm>
                <a:off x="505777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1" name="Line 17"/>
              <p:cNvSpPr>
                <a:spLocks noChangeShapeType="1"/>
              </p:cNvSpPr>
              <p:nvPr/>
            </p:nvSpPr>
            <p:spPr bwMode="auto">
              <a:xfrm>
                <a:off x="5205413" y="1512460"/>
                <a:ext cx="0" cy="514713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2" name="Line 18"/>
              <p:cNvSpPr>
                <a:spLocks noChangeShapeType="1"/>
              </p:cNvSpPr>
              <p:nvPr/>
            </p:nvSpPr>
            <p:spPr bwMode="auto">
              <a:xfrm>
                <a:off x="535146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3" name="Line 19"/>
              <p:cNvSpPr>
                <a:spLocks noChangeShapeType="1"/>
              </p:cNvSpPr>
              <p:nvPr/>
            </p:nvSpPr>
            <p:spPr bwMode="auto">
              <a:xfrm>
                <a:off x="5646738" y="1512460"/>
                <a:ext cx="0" cy="5145619"/>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4" name="Line 20"/>
              <p:cNvSpPr>
                <a:spLocks noChangeShapeType="1"/>
              </p:cNvSpPr>
              <p:nvPr/>
            </p:nvSpPr>
            <p:spPr bwMode="auto">
              <a:xfrm>
                <a:off x="5794375" y="1512460"/>
                <a:ext cx="3175"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5" name="Line 21"/>
              <p:cNvSpPr>
                <a:spLocks noChangeShapeType="1"/>
              </p:cNvSpPr>
              <p:nvPr/>
            </p:nvSpPr>
            <p:spPr bwMode="auto">
              <a:xfrm>
                <a:off x="5945188"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6" name="Line 22"/>
              <p:cNvSpPr>
                <a:spLocks noChangeShapeType="1"/>
              </p:cNvSpPr>
              <p:nvPr/>
            </p:nvSpPr>
            <p:spPr bwMode="auto">
              <a:xfrm>
                <a:off x="3289300"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7" name="Line 23"/>
              <p:cNvSpPr>
                <a:spLocks noChangeShapeType="1"/>
              </p:cNvSpPr>
              <p:nvPr/>
            </p:nvSpPr>
            <p:spPr bwMode="auto">
              <a:xfrm>
                <a:off x="343693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8" name="Line 25"/>
              <p:cNvSpPr>
                <a:spLocks noChangeShapeType="1"/>
              </p:cNvSpPr>
              <p:nvPr/>
            </p:nvSpPr>
            <p:spPr bwMode="auto">
              <a:xfrm>
                <a:off x="387985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9" name="Line 26"/>
              <p:cNvSpPr>
                <a:spLocks noChangeShapeType="1"/>
              </p:cNvSpPr>
              <p:nvPr/>
            </p:nvSpPr>
            <p:spPr bwMode="auto">
              <a:xfrm>
                <a:off x="4027488"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0" name="Line 27"/>
              <p:cNvSpPr>
                <a:spLocks noChangeShapeType="1"/>
              </p:cNvSpPr>
              <p:nvPr/>
            </p:nvSpPr>
            <p:spPr bwMode="auto">
              <a:xfrm>
                <a:off x="4171950"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1" name="Line 28"/>
              <p:cNvSpPr>
                <a:spLocks noChangeShapeType="1"/>
              </p:cNvSpPr>
              <p:nvPr/>
            </p:nvSpPr>
            <p:spPr bwMode="auto">
              <a:xfrm>
                <a:off x="2700338"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2" name="Line 29"/>
              <p:cNvSpPr>
                <a:spLocks noChangeShapeType="1"/>
              </p:cNvSpPr>
              <p:nvPr/>
            </p:nvSpPr>
            <p:spPr bwMode="auto">
              <a:xfrm>
                <a:off x="2847975"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3" name="Line 30"/>
              <p:cNvSpPr>
                <a:spLocks noChangeShapeType="1"/>
              </p:cNvSpPr>
              <p:nvPr/>
            </p:nvSpPr>
            <p:spPr bwMode="auto">
              <a:xfrm>
                <a:off x="299561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4" name="Line 31"/>
              <p:cNvSpPr>
                <a:spLocks noChangeShapeType="1"/>
              </p:cNvSpPr>
              <p:nvPr/>
            </p:nvSpPr>
            <p:spPr bwMode="auto">
              <a:xfrm>
                <a:off x="6827838"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5" name="Line 32"/>
              <p:cNvSpPr>
                <a:spLocks noChangeShapeType="1"/>
              </p:cNvSpPr>
              <p:nvPr/>
            </p:nvSpPr>
            <p:spPr bwMode="auto">
              <a:xfrm>
                <a:off x="697706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6" name="Line 33"/>
              <p:cNvSpPr>
                <a:spLocks noChangeShapeType="1"/>
              </p:cNvSpPr>
              <p:nvPr/>
            </p:nvSpPr>
            <p:spPr bwMode="auto">
              <a:xfrm>
                <a:off x="7123113" y="1512460"/>
                <a:ext cx="0" cy="516527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7" name="Line 34"/>
              <p:cNvSpPr>
                <a:spLocks noChangeShapeType="1"/>
              </p:cNvSpPr>
              <p:nvPr/>
            </p:nvSpPr>
            <p:spPr bwMode="auto">
              <a:xfrm>
                <a:off x="756761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8" name="Line 35"/>
              <p:cNvSpPr>
                <a:spLocks noChangeShapeType="1"/>
              </p:cNvSpPr>
              <p:nvPr/>
            </p:nvSpPr>
            <p:spPr bwMode="auto">
              <a:xfrm>
                <a:off x="7712075"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9" name="Line 36"/>
              <p:cNvSpPr>
                <a:spLocks noChangeShapeType="1"/>
              </p:cNvSpPr>
              <p:nvPr/>
            </p:nvSpPr>
            <p:spPr bwMode="auto">
              <a:xfrm>
                <a:off x="741838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0" name="Line 37"/>
              <p:cNvSpPr>
                <a:spLocks noChangeShapeType="1"/>
              </p:cNvSpPr>
              <p:nvPr/>
            </p:nvSpPr>
            <p:spPr bwMode="auto">
              <a:xfrm>
                <a:off x="210978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1" name="Line 38"/>
              <p:cNvSpPr>
                <a:spLocks noChangeShapeType="1"/>
              </p:cNvSpPr>
              <p:nvPr/>
            </p:nvSpPr>
            <p:spPr bwMode="auto">
              <a:xfrm>
                <a:off x="225742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2" name="Line 39"/>
              <p:cNvSpPr>
                <a:spLocks noChangeShapeType="1"/>
              </p:cNvSpPr>
              <p:nvPr/>
            </p:nvSpPr>
            <p:spPr bwMode="auto">
              <a:xfrm>
                <a:off x="2405063" y="1512460"/>
                <a:ext cx="0" cy="515166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3" name="Line 40"/>
              <p:cNvSpPr>
                <a:spLocks noChangeShapeType="1"/>
              </p:cNvSpPr>
              <p:nvPr/>
            </p:nvSpPr>
            <p:spPr bwMode="auto">
              <a:xfrm>
                <a:off x="166846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4" name="Line 41"/>
              <p:cNvSpPr>
                <a:spLocks noChangeShapeType="1"/>
              </p:cNvSpPr>
              <p:nvPr/>
            </p:nvSpPr>
            <p:spPr bwMode="auto">
              <a:xfrm>
                <a:off x="152082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5" name="Line 42"/>
              <p:cNvSpPr>
                <a:spLocks noChangeShapeType="1"/>
              </p:cNvSpPr>
              <p:nvPr/>
            </p:nvSpPr>
            <p:spPr bwMode="auto">
              <a:xfrm>
                <a:off x="1816100"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6" name="Line 153"/>
              <p:cNvSpPr>
                <a:spLocks noChangeShapeType="1"/>
              </p:cNvSpPr>
              <p:nvPr/>
            </p:nvSpPr>
            <p:spPr bwMode="auto">
              <a:xfrm>
                <a:off x="8605838" y="1512460"/>
                <a:ext cx="0" cy="513655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7" name="Line 154"/>
              <p:cNvSpPr>
                <a:spLocks noChangeShapeType="1"/>
              </p:cNvSpPr>
              <p:nvPr/>
            </p:nvSpPr>
            <p:spPr bwMode="auto">
              <a:xfrm>
                <a:off x="8751888" y="1512460"/>
                <a:ext cx="0"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8" name="Line 181"/>
              <p:cNvSpPr>
                <a:spLocks noChangeShapeType="1"/>
              </p:cNvSpPr>
              <p:nvPr/>
            </p:nvSpPr>
            <p:spPr bwMode="auto">
              <a:xfrm>
                <a:off x="6534150"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sp>
          <p:nvSpPr>
            <p:cNvPr id="56336" name="Rectangle 245"/>
            <p:cNvSpPr>
              <a:spLocks noChangeArrowheads="1"/>
            </p:cNvSpPr>
            <p:nvPr/>
          </p:nvSpPr>
          <p:spPr bwMode="auto">
            <a:xfrm>
              <a:off x="65088" y="1414463"/>
              <a:ext cx="9002712" cy="50514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8495" tIns="49248" rIns="98495" bIns="49248" anchor="ctr"/>
            <a:lstStyle>
              <a:lvl1pPr algn="ctr" defTabSz="884238">
                <a:defRPr sz="1400">
                  <a:solidFill>
                    <a:schemeClr val="tx1"/>
                  </a:solidFill>
                  <a:latin typeface="Arial" panose="020B0604020202020204" pitchFamily="34" charset="0"/>
                </a:defRPr>
              </a:lvl1pPr>
              <a:lvl2pPr marL="742950" indent="-285750" algn="ctr" defTabSz="884238">
                <a:defRPr sz="1400">
                  <a:solidFill>
                    <a:schemeClr val="tx1"/>
                  </a:solidFill>
                  <a:latin typeface="Arial" panose="020B0604020202020204" pitchFamily="34" charset="0"/>
                </a:defRPr>
              </a:lvl2pPr>
              <a:lvl3pPr marL="1143000" indent="-228600" algn="ctr" defTabSz="884238">
                <a:defRPr sz="1400">
                  <a:solidFill>
                    <a:schemeClr val="tx1"/>
                  </a:solidFill>
                  <a:latin typeface="Arial" panose="020B0604020202020204" pitchFamily="34" charset="0"/>
                </a:defRPr>
              </a:lvl3pPr>
              <a:lvl4pPr marL="1600200" indent="-228600" algn="ctr" defTabSz="884238">
                <a:defRPr sz="1400">
                  <a:solidFill>
                    <a:schemeClr val="tx1"/>
                  </a:solidFill>
                  <a:latin typeface="Arial" panose="020B0604020202020204" pitchFamily="34" charset="0"/>
                </a:defRPr>
              </a:lvl4pPr>
              <a:lvl5pPr marL="2057400" indent="-228600" algn="ctr" defTabSz="884238">
                <a:defRPr sz="1400">
                  <a:solidFill>
                    <a:schemeClr val="tx1"/>
                  </a:solidFill>
                  <a:latin typeface="Arial" panose="020B0604020202020204" pitchFamily="34" charset="0"/>
                </a:defRPr>
              </a:lvl5pPr>
              <a:lvl6pPr marL="2514600" indent="-228600" algn="ctr" defTabSz="8842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842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842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84238"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a:solidFill>
                  <a:srgbClr val="000000"/>
                </a:solidFill>
                <a:latin typeface="Calibri" panose="020F0502020204030204" pitchFamily="34" charset="0"/>
                <a:cs typeface="Arial" panose="020B0604020202020204" pitchFamily="34" charset="0"/>
              </a:endParaRPr>
            </a:p>
          </p:txBody>
        </p:sp>
        <p:sp>
          <p:nvSpPr>
            <p:cNvPr id="56337" name="TextBox 243"/>
            <p:cNvSpPr txBox="1">
              <a:spLocks noChangeArrowheads="1"/>
            </p:cNvSpPr>
            <p:nvPr/>
          </p:nvSpPr>
          <p:spPr bwMode="auto">
            <a:xfrm>
              <a:off x="218534" y="4438650"/>
              <a:ext cx="991682" cy="48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F-35B &amp; C</a:t>
              </a:r>
            </a:p>
            <a:p>
              <a:r>
                <a:rPr lang="en-US" altLang="en-US">
                  <a:solidFill>
                    <a:srgbClr val="000000"/>
                  </a:solidFill>
                  <a:latin typeface="Calibri" panose="020F0502020204030204" pitchFamily="34" charset="0"/>
                  <a:cs typeface="Arial" panose="020B0604020202020204" pitchFamily="34" charset="0"/>
                </a:rPr>
                <a:t>Integration</a:t>
              </a:r>
            </a:p>
          </p:txBody>
        </p:sp>
        <p:grpSp>
          <p:nvGrpSpPr>
            <p:cNvPr id="56338" name="Group 259"/>
            <p:cNvGrpSpPr>
              <a:grpSpLocks/>
            </p:cNvGrpSpPr>
            <p:nvPr/>
          </p:nvGrpSpPr>
          <p:grpSpPr bwMode="auto">
            <a:xfrm>
              <a:off x="3089482" y="4078910"/>
              <a:ext cx="417102" cy="359749"/>
              <a:chOff x="2071577" y="4130052"/>
              <a:chExt cx="416003" cy="359302"/>
            </a:xfrm>
          </p:grpSpPr>
          <p:sp>
            <p:nvSpPr>
              <p:cNvPr id="234" name="Isosceles Triangle 233"/>
              <p:cNvSpPr/>
              <p:nvPr/>
            </p:nvSpPr>
            <p:spPr bwMode="auto">
              <a:xfrm>
                <a:off x="2204372" y="4130052"/>
                <a:ext cx="158332" cy="156886"/>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9" name="TextBox 87"/>
              <p:cNvSpPr txBox="1">
                <a:spLocks noChangeArrowheads="1"/>
              </p:cNvSpPr>
              <p:nvPr/>
            </p:nvSpPr>
            <p:spPr bwMode="auto">
              <a:xfrm>
                <a:off x="2071577" y="4259798"/>
                <a:ext cx="416003" cy="229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CTV</a:t>
                </a:r>
              </a:p>
            </p:txBody>
          </p:sp>
        </p:grpSp>
        <p:grpSp>
          <p:nvGrpSpPr>
            <p:cNvPr id="56339" name="Group 259"/>
            <p:cNvGrpSpPr>
              <a:grpSpLocks/>
            </p:cNvGrpSpPr>
            <p:nvPr/>
          </p:nvGrpSpPr>
          <p:grpSpPr bwMode="auto">
            <a:xfrm>
              <a:off x="3401511" y="4083367"/>
              <a:ext cx="399468" cy="350749"/>
              <a:chOff x="2090992" y="4129737"/>
              <a:chExt cx="401403" cy="350607"/>
            </a:xfrm>
          </p:grpSpPr>
          <p:sp>
            <p:nvSpPr>
              <p:cNvPr id="237" name="Isosceles Triangle 236"/>
              <p:cNvSpPr/>
              <p:nvPr/>
            </p:nvSpPr>
            <p:spPr bwMode="auto">
              <a:xfrm>
                <a:off x="2204755" y="4129737"/>
                <a:ext cx="157924" cy="157018"/>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7" name="TextBox 87"/>
              <p:cNvSpPr txBox="1">
                <a:spLocks noChangeArrowheads="1"/>
              </p:cNvSpPr>
              <p:nvPr/>
            </p:nvSpPr>
            <p:spPr bwMode="auto">
              <a:xfrm>
                <a:off x="2090992" y="4250594"/>
                <a:ext cx="401403" cy="22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GTV</a:t>
                </a:r>
              </a:p>
            </p:txBody>
          </p:sp>
        </p:grpSp>
        <p:sp>
          <p:nvSpPr>
            <p:cNvPr id="239" name="Rectangle 67"/>
            <p:cNvSpPr>
              <a:spLocks noChangeArrowheads="1"/>
            </p:cNvSpPr>
            <p:nvPr/>
          </p:nvSpPr>
          <p:spPr bwMode="auto">
            <a:xfrm>
              <a:off x="4229100" y="3641756"/>
              <a:ext cx="4914900" cy="197093"/>
            </a:xfrm>
            <a:prstGeom prst="rect">
              <a:avLst/>
            </a:prstGeom>
            <a:solidFill>
              <a:srgbClr val="00B050"/>
            </a:solidFill>
            <a:ln>
              <a:solidFill>
                <a:srgbClr val="008000"/>
              </a:solidFill>
              <a:headEnd/>
              <a:tailEnd/>
            </a:ln>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defRPr/>
              </a:pPr>
              <a:r>
                <a:rPr lang="en-US" sz="1000" dirty="0">
                  <a:solidFill>
                    <a:srgbClr val="FFFFFF"/>
                  </a:solidFill>
                  <a:cs typeface="Arial" pitchFamily="34" charset="0"/>
                </a:rPr>
                <a:t>EMD</a:t>
              </a:r>
            </a:p>
          </p:txBody>
        </p:sp>
        <p:sp>
          <p:nvSpPr>
            <p:cNvPr id="56341" name="TextBox 241"/>
            <p:cNvSpPr txBox="1">
              <a:spLocks noChangeArrowheads="1"/>
            </p:cNvSpPr>
            <p:nvPr/>
          </p:nvSpPr>
          <p:spPr bwMode="auto">
            <a:xfrm>
              <a:off x="152675" y="3324225"/>
              <a:ext cx="1171025" cy="689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SDB-II</a:t>
              </a:r>
            </a:p>
            <a:p>
              <a:r>
                <a:rPr lang="en-US" altLang="en-US">
                  <a:solidFill>
                    <a:srgbClr val="000000"/>
                  </a:solidFill>
                  <a:latin typeface="Calibri" panose="020F0502020204030204" pitchFamily="34" charset="0"/>
                  <a:cs typeface="Arial" panose="020B0604020202020204" pitchFamily="34" charset="0"/>
                </a:rPr>
                <a:t>Development</a:t>
              </a:r>
            </a:p>
            <a:p>
              <a:r>
                <a:rPr lang="en-US" altLang="en-US">
                  <a:solidFill>
                    <a:srgbClr val="000000"/>
                  </a:solidFill>
                  <a:latin typeface="Calibri" panose="020F0502020204030204" pitchFamily="34" charset="0"/>
                  <a:cs typeface="Arial" panose="020B0604020202020204" pitchFamily="34" charset="0"/>
                </a:rPr>
                <a:t>Timeline*</a:t>
              </a:r>
            </a:p>
          </p:txBody>
        </p:sp>
        <p:grpSp>
          <p:nvGrpSpPr>
            <p:cNvPr id="56342" name="Group 344"/>
            <p:cNvGrpSpPr>
              <a:grpSpLocks/>
            </p:cNvGrpSpPr>
            <p:nvPr/>
          </p:nvGrpSpPr>
          <p:grpSpPr bwMode="auto">
            <a:xfrm>
              <a:off x="4113216" y="3859213"/>
              <a:ext cx="458780" cy="350735"/>
              <a:chOff x="3629029" y="3963988"/>
              <a:chExt cx="458779" cy="350735"/>
            </a:xfrm>
          </p:grpSpPr>
          <p:sp>
            <p:nvSpPr>
              <p:cNvPr id="56504" name="Isosceles Triangle 172"/>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505" name="TextBox 87"/>
              <p:cNvSpPr txBox="1">
                <a:spLocks noChangeArrowheads="1"/>
              </p:cNvSpPr>
              <p:nvPr/>
            </p:nvSpPr>
            <p:spPr bwMode="auto">
              <a:xfrm>
                <a:off x="3629029" y="4084881"/>
                <a:ext cx="458779"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CDR</a:t>
                </a:r>
              </a:p>
            </p:txBody>
          </p:sp>
        </p:grpSp>
        <p:grpSp>
          <p:nvGrpSpPr>
            <p:cNvPr id="56343" name="Group 259"/>
            <p:cNvGrpSpPr>
              <a:grpSpLocks/>
            </p:cNvGrpSpPr>
            <p:nvPr/>
          </p:nvGrpSpPr>
          <p:grpSpPr bwMode="auto">
            <a:xfrm>
              <a:off x="2792709" y="4083366"/>
              <a:ext cx="397865" cy="350643"/>
              <a:chOff x="2091733" y="4129734"/>
              <a:chExt cx="398634" cy="350810"/>
            </a:xfrm>
          </p:grpSpPr>
          <p:sp>
            <p:nvSpPr>
              <p:cNvPr id="245" name="Isosceles Triangle 244"/>
              <p:cNvSpPr/>
              <p:nvPr/>
            </p:nvSpPr>
            <p:spPr bwMode="auto">
              <a:xfrm>
                <a:off x="2204364" y="4129734"/>
                <a:ext cx="159057" cy="157156"/>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3" name="TextBox 87"/>
              <p:cNvSpPr txBox="1">
                <a:spLocks noChangeArrowheads="1"/>
              </p:cNvSpPr>
              <p:nvPr/>
            </p:nvSpPr>
            <p:spPr bwMode="auto">
              <a:xfrm>
                <a:off x="2091733" y="4250592"/>
                <a:ext cx="398634" cy="229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PDR</a:t>
                </a:r>
              </a:p>
            </p:txBody>
          </p:sp>
        </p:grpSp>
        <p:grpSp>
          <p:nvGrpSpPr>
            <p:cNvPr id="56344" name="Group 260"/>
            <p:cNvGrpSpPr>
              <a:grpSpLocks/>
            </p:cNvGrpSpPr>
            <p:nvPr/>
          </p:nvGrpSpPr>
          <p:grpSpPr bwMode="auto">
            <a:xfrm>
              <a:off x="1725989" y="4081876"/>
              <a:ext cx="381835" cy="331507"/>
              <a:chOff x="1524911" y="4146057"/>
              <a:chExt cx="383884" cy="333155"/>
            </a:xfrm>
          </p:grpSpPr>
          <p:sp>
            <p:nvSpPr>
              <p:cNvPr id="248" name="Isosceles Triangle 247"/>
              <p:cNvSpPr/>
              <p:nvPr/>
            </p:nvSpPr>
            <p:spPr bwMode="auto">
              <a:xfrm>
                <a:off x="1647426" y="4146057"/>
                <a:ext cx="158006" cy="157862"/>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1" name="TextBox 87"/>
              <p:cNvSpPr txBox="1">
                <a:spLocks noChangeArrowheads="1"/>
              </p:cNvSpPr>
              <p:nvPr/>
            </p:nvSpPr>
            <p:spPr bwMode="auto">
              <a:xfrm>
                <a:off x="1524911" y="4248228"/>
                <a:ext cx="383884" cy="230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SRR</a:t>
                </a:r>
              </a:p>
            </p:txBody>
          </p:sp>
        </p:grpSp>
        <p:sp>
          <p:nvSpPr>
            <p:cNvPr id="250" name="Isosceles Triangle 249"/>
            <p:cNvSpPr/>
            <p:nvPr/>
          </p:nvSpPr>
          <p:spPr bwMode="auto">
            <a:xfrm>
              <a:off x="4657725" y="3469856"/>
              <a:ext cx="155575" cy="157081"/>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346" name="TextBox 92"/>
            <p:cNvSpPr txBox="1">
              <a:spLocks noChangeArrowheads="1"/>
            </p:cNvSpPr>
            <p:nvPr/>
          </p:nvSpPr>
          <p:spPr bwMode="auto">
            <a:xfrm>
              <a:off x="4366142" y="3306763"/>
              <a:ext cx="845103"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a:t>
              </a:r>
              <a:r>
                <a:rPr lang="en-US" altLang="en-US" sz="1000" baseline="30000">
                  <a:solidFill>
                    <a:srgbClr val="000000"/>
                  </a:solidFill>
                  <a:latin typeface="Calibri" panose="020F0502020204030204" pitchFamily="34" charset="0"/>
                  <a:cs typeface="Arial" panose="020B0604020202020204" pitchFamily="34" charset="0"/>
                </a:rPr>
                <a:t>st</a:t>
              </a:r>
              <a:r>
                <a:rPr lang="en-US" altLang="en-US" sz="1000">
                  <a:solidFill>
                    <a:srgbClr val="000000"/>
                  </a:solidFill>
                  <a:latin typeface="Calibri" panose="020F0502020204030204" pitchFamily="34" charset="0"/>
                  <a:cs typeface="Arial" panose="020B0604020202020204" pitchFamily="34" charset="0"/>
                </a:rPr>
                <a:t> AUR Avail</a:t>
              </a:r>
            </a:p>
          </p:txBody>
        </p:sp>
        <p:sp>
          <p:nvSpPr>
            <p:cNvPr id="252" name="Rectangle 67"/>
            <p:cNvSpPr>
              <a:spLocks noChangeArrowheads="1"/>
            </p:cNvSpPr>
            <p:nvPr/>
          </p:nvSpPr>
          <p:spPr bwMode="auto">
            <a:xfrm>
              <a:off x="1516063" y="3386870"/>
              <a:ext cx="2220912" cy="684637"/>
            </a:xfrm>
            <a:prstGeom prst="rect">
              <a:avLst/>
            </a:prstGeom>
            <a:solidFill>
              <a:schemeClr val="bg1">
                <a:lumMod val="50000"/>
              </a:schemeClr>
            </a:solidFill>
            <a:ln w="12700">
              <a:solidFill>
                <a:schemeClr val="tx1">
                  <a:lumMod val="95000"/>
                  <a:lumOff val="5000"/>
                </a:schemeClr>
              </a:solidFill>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RISK REDUCTION</a:t>
              </a:r>
            </a:p>
            <a:p>
              <a:pPr algn="ctr">
                <a:spcBef>
                  <a:spcPct val="50000"/>
                </a:spcBef>
                <a:defRPr/>
              </a:pPr>
              <a:r>
                <a:rPr lang="en-US" sz="1000" dirty="0">
                  <a:solidFill>
                    <a:srgbClr val="FFFFFF"/>
                  </a:solidFill>
                  <a:latin typeface="Calibri" pitchFamily="34" charset="0"/>
                </a:rPr>
                <a:t>2 COMPETITIVE CONTRACTS</a:t>
              </a:r>
            </a:p>
          </p:txBody>
        </p:sp>
        <p:grpSp>
          <p:nvGrpSpPr>
            <p:cNvPr id="56348" name="Group 298"/>
            <p:cNvGrpSpPr>
              <a:grpSpLocks/>
            </p:cNvGrpSpPr>
            <p:nvPr/>
          </p:nvGrpSpPr>
          <p:grpSpPr bwMode="auto">
            <a:xfrm>
              <a:off x="4000491" y="3074984"/>
              <a:ext cx="461985" cy="348261"/>
              <a:chOff x="2767049" y="3545777"/>
              <a:chExt cx="462256" cy="348394"/>
            </a:xfrm>
          </p:grpSpPr>
          <p:sp>
            <p:nvSpPr>
              <p:cNvPr id="56498"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99" name="TextBox 87"/>
              <p:cNvSpPr txBox="1">
                <a:spLocks noChangeArrowheads="1"/>
              </p:cNvSpPr>
              <p:nvPr/>
            </p:nvSpPr>
            <p:spPr bwMode="auto">
              <a:xfrm>
                <a:off x="2767049" y="3664241"/>
                <a:ext cx="462256" cy="229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MS-B</a:t>
                </a:r>
              </a:p>
            </p:txBody>
          </p:sp>
        </p:grpSp>
        <p:cxnSp>
          <p:nvCxnSpPr>
            <p:cNvPr id="56349" name="Straight Connector 355"/>
            <p:cNvCxnSpPr>
              <a:cxnSpLocks noChangeShapeType="1"/>
              <a:stCxn id="252" idx="1"/>
              <a:endCxn id="252" idx="3"/>
            </p:cNvCxnSpPr>
            <p:nvPr/>
          </p:nvCxnSpPr>
          <p:spPr bwMode="auto">
            <a:xfrm rot="10800000" flipH="1">
              <a:off x="1516063" y="3729038"/>
              <a:ext cx="2220912"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350" name="Rectangle 67"/>
            <p:cNvSpPr>
              <a:spLocks noChangeArrowheads="1"/>
            </p:cNvSpPr>
            <p:nvPr/>
          </p:nvSpPr>
          <p:spPr bwMode="auto">
            <a:xfrm>
              <a:off x="3221038" y="2276475"/>
              <a:ext cx="1838325" cy="177800"/>
            </a:xfrm>
            <a:prstGeom prst="rect">
              <a:avLst/>
            </a:prstGeom>
            <a:solidFill>
              <a:srgbClr val="00FFFF"/>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F-15E Suite 7E OFP</a:t>
              </a:r>
            </a:p>
          </p:txBody>
        </p:sp>
        <p:sp>
          <p:nvSpPr>
            <p:cNvPr id="56351" name="Rectangle 67"/>
            <p:cNvSpPr>
              <a:spLocks noChangeArrowheads="1"/>
            </p:cNvSpPr>
            <p:nvPr/>
          </p:nvSpPr>
          <p:spPr bwMode="auto">
            <a:xfrm>
              <a:off x="6319838" y="2836863"/>
              <a:ext cx="1100137" cy="184150"/>
            </a:xfrm>
            <a:prstGeom prst="rect">
              <a:avLst/>
            </a:prstGeom>
            <a:solidFill>
              <a:srgbClr val="00FFFF"/>
            </a:solidFill>
            <a:ln w="12700" algn="ctr">
              <a:solidFill>
                <a:schemeClr val="tx1"/>
              </a:solidFill>
              <a:round/>
              <a:headEnd/>
              <a:tailEnd/>
            </a:ln>
          </p:spPr>
          <p:txBody>
            <a:bodyPr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  DT                  IT    OT</a:t>
              </a:r>
            </a:p>
          </p:txBody>
        </p:sp>
        <p:cxnSp>
          <p:nvCxnSpPr>
            <p:cNvPr id="56352" name="Straight Connector 286"/>
            <p:cNvCxnSpPr>
              <a:cxnSpLocks noChangeShapeType="1"/>
            </p:cNvCxnSpPr>
            <p:nvPr/>
          </p:nvCxnSpPr>
          <p:spPr bwMode="auto">
            <a:xfrm rot="10800000" flipV="1">
              <a:off x="6413500" y="2844800"/>
              <a:ext cx="711200" cy="177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353" name="Rectangle 67"/>
            <p:cNvSpPr>
              <a:spLocks noChangeArrowheads="1"/>
            </p:cNvSpPr>
            <p:nvPr/>
          </p:nvSpPr>
          <p:spPr bwMode="auto">
            <a:xfrm>
              <a:off x="1200150" y="2038350"/>
              <a:ext cx="1357313" cy="365125"/>
            </a:xfrm>
            <a:prstGeom prst="rect">
              <a:avLst/>
            </a:prstGeom>
            <a:solidFill>
              <a:srgbClr val="00FFFF"/>
            </a:solidFill>
            <a:ln w="12700"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 APG-70 GMTT</a:t>
              </a:r>
            </a:p>
            <a:p>
              <a:r>
                <a:rPr lang="en-US" altLang="en-US" sz="1000">
                  <a:solidFill>
                    <a:srgbClr val="000000"/>
                  </a:solidFill>
                  <a:latin typeface="Calibri" panose="020F0502020204030204" pitchFamily="34" charset="0"/>
                  <a:cs typeface="Arial" panose="020B0604020202020204" pitchFamily="34" charset="0"/>
                </a:rPr>
                <a:t>Dev &amp; Test</a:t>
              </a:r>
            </a:p>
          </p:txBody>
        </p:sp>
        <p:cxnSp>
          <p:nvCxnSpPr>
            <p:cNvPr id="56354" name="Straight Arrow Connector 311"/>
            <p:cNvCxnSpPr>
              <a:cxnSpLocks noChangeShapeType="1"/>
            </p:cNvCxnSpPr>
            <p:nvPr/>
          </p:nvCxnSpPr>
          <p:spPr bwMode="auto">
            <a:xfrm rot="5400000">
              <a:off x="4901406" y="2516982"/>
              <a:ext cx="174625"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355" name="TextBox 242"/>
            <p:cNvSpPr txBox="1">
              <a:spLocks noChangeArrowheads="1"/>
            </p:cNvSpPr>
            <p:nvPr/>
          </p:nvSpPr>
          <p:spPr bwMode="auto">
            <a:xfrm>
              <a:off x="217740" y="1927225"/>
              <a:ext cx="991682" cy="48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F-15E</a:t>
              </a:r>
            </a:p>
            <a:p>
              <a:r>
                <a:rPr lang="en-US" altLang="en-US">
                  <a:solidFill>
                    <a:srgbClr val="000000"/>
                  </a:solidFill>
                  <a:latin typeface="Calibri" panose="020F0502020204030204" pitchFamily="34" charset="0"/>
                  <a:cs typeface="Arial" panose="020B0604020202020204" pitchFamily="34" charset="0"/>
                </a:rPr>
                <a:t>Integration</a:t>
              </a:r>
            </a:p>
          </p:txBody>
        </p:sp>
        <p:sp>
          <p:nvSpPr>
            <p:cNvPr id="56356" name="TextBox 495"/>
            <p:cNvSpPr txBox="1">
              <a:spLocks noChangeArrowheads="1"/>
            </p:cNvSpPr>
            <p:nvPr/>
          </p:nvSpPr>
          <p:spPr bwMode="auto">
            <a:xfrm>
              <a:off x="4685652" y="2768600"/>
              <a:ext cx="92204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Normal attack</a:t>
              </a:r>
            </a:p>
          </p:txBody>
        </p:sp>
        <p:sp>
          <p:nvSpPr>
            <p:cNvPr id="56357" name="TextBox 496"/>
            <p:cNvSpPr txBox="1">
              <a:spLocks noChangeArrowheads="1"/>
            </p:cNvSpPr>
            <p:nvPr/>
          </p:nvSpPr>
          <p:spPr bwMode="auto">
            <a:xfrm>
              <a:off x="6087823" y="2989263"/>
              <a:ext cx="673581"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CAM/SAL</a:t>
              </a:r>
            </a:p>
          </p:txBody>
        </p:sp>
        <p:grpSp>
          <p:nvGrpSpPr>
            <p:cNvPr id="56358" name="Group 142"/>
            <p:cNvGrpSpPr>
              <a:grpSpLocks/>
            </p:cNvGrpSpPr>
            <p:nvPr/>
          </p:nvGrpSpPr>
          <p:grpSpPr bwMode="auto">
            <a:xfrm>
              <a:off x="4333875" y="4265613"/>
              <a:ext cx="2652713" cy="239418"/>
              <a:chOff x="3886200" y="4621150"/>
              <a:chExt cx="2819400" cy="239477"/>
            </a:xfrm>
          </p:grpSpPr>
          <p:grpSp>
            <p:nvGrpSpPr>
              <p:cNvPr id="56494" name="Group 447"/>
              <p:cNvGrpSpPr>
                <a:grpSpLocks/>
              </p:cNvGrpSpPr>
              <p:nvPr/>
            </p:nvGrpSpPr>
            <p:grpSpPr bwMode="auto">
              <a:xfrm>
                <a:off x="3886200" y="4630728"/>
                <a:ext cx="2819400" cy="229899"/>
                <a:chOff x="3886200" y="5380038"/>
                <a:chExt cx="2819400" cy="230048"/>
              </a:xfrm>
            </p:grpSpPr>
            <p:sp>
              <p:nvSpPr>
                <p:cNvPr id="281" name="Rectangle 67"/>
                <p:cNvSpPr>
                  <a:spLocks noChangeArrowheads="1"/>
                </p:cNvSpPr>
                <p:nvPr/>
              </p:nvSpPr>
              <p:spPr bwMode="auto">
                <a:xfrm>
                  <a:off x="3886200" y="5397164"/>
                  <a:ext cx="2819400" cy="182436"/>
                </a:xfrm>
                <a:prstGeom prst="rect">
                  <a:avLst/>
                </a:prstGeom>
                <a:solidFill>
                  <a:srgbClr val="FFC000"/>
                </a:solidFill>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endParaRPr lang="en-US" sz="1000" dirty="0">
                    <a:solidFill>
                      <a:srgbClr val="000000"/>
                    </a:solidFill>
                    <a:latin typeface="Calibri" pitchFamily="34" charset="0"/>
                  </a:endParaRPr>
                </a:p>
              </p:txBody>
            </p:sp>
            <p:sp>
              <p:nvSpPr>
                <p:cNvPr id="56497" name="TextBox 518"/>
                <p:cNvSpPr txBox="1">
                  <a:spLocks noChangeArrowheads="1"/>
                </p:cNvSpPr>
                <p:nvPr/>
              </p:nvSpPr>
              <p:spPr bwMode="auto">
                <a:xfrm>
                  <a:off x="5498058" y="5380038"/>
                  <a:ext cx="196339" cy="230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495" name="TextBox 519"/>
              <p:cNvSpPr txBox="1">
                <a:spLocks noChangeArrowheads="1"/>
              </p:cNvSpPr>
              <p:nvPr/>
            </p:nvSpPr>
            <p:spPr bwMode="auto">
              <a:xfrm>
                <a:off x="4759381" y="4621150"/>
                <a:ext cx="1227027" cy="22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 Block 3.X OFP</a:t>
                </a:r>
              </a:p>
            </p:txBody>
          </p:sp>
        </p:grpSp>
        <p:grpSp>
          <p:nvGrpSpPr>
            <p:cNvPr id="56359" name="Group 531"/>
            <p:cNvGrpSpPr>
              <a:grpSpLocks/>
            </p:cNvGrpSpPr>
            <p:nvPr/>
          </p:nvGrpSpPr>
          <p:grpSpPr bwMode="auto">
            <a:xfrm>
              <a:off x="6978650" y="4487863"/>
              <a:ext cx="1884363" cy="376237"/>
              <a:chOff x="6086385" y="5047943"/>
              <a:chExt cx="1346516" cy="375603"/>
            </a:xfrm>
          </p:grpSpPr>
          <p:sp>
            <p:nvSpPr>
              <p:cNvPr id="56492" name="Rectangle 67"/>
              <p:cNvSpPr>
                <a:spLocks noChangeArrowheads="1"/>
              </p:cNvSpPr>
              <p:nvPr/>
            </p:nvSpPr>
            <p:spPr bwMode="auto">
              <a:xfrm>
                <a:off x="6108467" y="5240983"/>
                <a:ext cx="1324434" cy="182563"/>
              </a:xfrm>
              <a:prstGeom prst="rect">
                <a:avLst/>
              </a:prstGeom>
              <a:solidFill>
                <a:srgbClr val="FFC000"/>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sp>
            <p:nvSpPr>
              <p:cNvPr id="56493" name="TextBox 395"/>
              <p:cNvSpPr txBox="1">
                <a:spLocks noChangeArrowheads="1"/>
              </p:cNvSpPr>
              <p:nvPr/>
            </p:nvSpPr>
            <p:spPr bwMode="auto">
              <a:xfrm>
                <a:off x="6086385" y="5047943"/>
                <a:ext cx="448145" cy="22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F-35B</a:t>
                </a:r>
              </a:p>
            </p:txBody>
          </p:sp>
        </p:grpSp>
        <p:grpSp>
          <p:nvGrpSpPr>
            <p:cNvPr id="56360" name="Group 265"/>
            <p:cNvGrpSpPr>
              <a:grpSpLocks/>
            </p:cNvGrpSpPr>
            <p:nvPr/>
          </p:nvGrpSpPr>
          <p:grpSpPr bwMode="auto">
            <a:xfrm>
              <a:off x="66675" y="1497012"/>
              <a:ext cx="8994775" cy="287141"/>
              <a:chOff x="66675" y="1219198"/>
              <a:chExt cx="8994198" cy="286751"/>
            </a:xfrm>
          </p:grpSpPr>
          <p:sp>
            <p:nvSpPr>
              <p:cNvPr id="56476" name="Text Box 54"/>
              <p:cNvSpPr txBox="1">
                <a:spLocks noChangeArrowheads="1"/>
              </p:cNvSpPr>
              <p:nvPr/>
            </p:nvSpPr>
            <p:spPr bwMode="auto">
              <a:xfrm>
                <a:off x="66675" y="1219198"/>
                <a:ext cx="8994198" cy="286751"/>
              </a:xfrm>
              <a:prstGeom prst="rect">
                <a:avLst/>
              </a:prstGeom>
              <a:solidFill>
                <a:srgbClr val="008080"/>
              </a:solidFill>
              <a:ln w="9525">
                <a:solidFill>
                  <a:schemeClr val="bg1"/>
                </a:solidFill>
                <a:miter lim="800000"/>
                <a:headEnd/>
                <a:tailEnd/>
              </a:ln>
            </p:spPr>
            <p:txBody>
              <a:bodyPr lIns="81909" tIns="45634" rIns="81909" bIns="45634">
                <a:spAutoFit/>
              </a:bodyPr>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a:solidFill>
                    <a:srgbClr val="FFFFFF"/>
                  </a:solidFill>
                  <a:latin typeface="Calibri" panose="020F0502020204030204" pitchFamily="34" charset="0"/>
                  <a:cs typeface="Arial" panose="020B0604020202020204" pitchFamily="34" charset="0"/>
                </a:endParaRPr>
              </a:p>
            </p:txBody>
          </p:sp>
          <p:grpSp>
            <p:nvGrpSpPr>
              <p:cNvPr id="56477" name="Group 278"/>
              <p:cNvGrpSpPr>
                <a:grpSpLocks/>
              </p:cNvGrpSpPr>
              <p:nvPr/>
            </p:nvGrpSpPr>
            <p:grpSpPr bwMode="auto">
              <a:xfrm>
                <a:off x="192088" y="1228436"/>
                <a:ext cx="8737600" cy="201612"/>
                <a:chOff x="180975" y="1484313"/>
                <a:chExt cx="8737600" cy="201612"/>
              </a:xfrm>
            </p:grpSpPr>
            <p:sp>
              <p:nvSpPr>
                <p:cNvPr id="56478" name="Text Box 127"/>
                <p:cNvSpPr txBox="1">
                  <a:spLocks noChangeArrowheads="1"/>
                </p:cNvSpPr>
                <p:nvPr/>
              </p:nvSpPr>
              <p:spPr bwMode="auto">
                <a:xfrm>
                  <a:off x="180975" y="1484313"/>
                  <a:ext cx="952500"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FISCAL YEAR</a:t>
                  </a:r>
                </a:p>
              </p:txBody>
            </p:sp>
            <p:sp>
              <p:nvSpPr>
                <p:cNvPr id="56479" name="Text Box 128"/>
                <p:cNvSpPr txBox="1">
                  <a:spLocks noChangeArrowheads="1"/>
                </p:cNvSpPr>
                <p:nvPr/>
              </p:nvSpPr>
              <p:spPr bwMode="auto">
                <a:xfrm>
                  <a:off x="1319213" y="1485900"/>
                  <a:ext cx="5921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2012</a:t>
                  </a:r>
                </a:p>
              </p:txBody>
            </p:sp>
            <p:sp>
              <p:nvSpPr>
                <p:cNvPr id="56480" name="Text Box 129"/>
                <p:cNvSpPr txBox="1">
                  <a:spLocks noChangeArrowheads="1"/>
                </p:cNvSpPr>
                <p:nvPr/>
              </p:nvSpPr>
              <p:spPr bwMode="auto">
                <a:xfrm>
                  <a:off x="1940534"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2013</a:t>
                  </a:r>
                </a:p>
              </p:txBody>
            </p:sp>
            <p:sp>
              <p:nvSpPr>
                <p:cNvPr id="56481" name="Text Box 130"/>
                <p:cNvSpPr txBox="1">
                  <a:spLocks noChangeArrowheads="1"/>
                </p:cNvSpPr>
                <p:nvPr/>
              </p:nvSpPr>
              <p:spPr bwMode="auto">
                <a:xfrm>
                  <a:off x="2500313"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2014</a:t>
                  </a:r>
                </a:p>
              </p:txBody>
            </p:sp>
            <p:sp>
              <p:nvSpPr>
                <p:cNvPr id="56482" name="Text Box 131"/>
                <p:cNvSpPr txBox="1">
                  <a:spLocks noChangeArrowheads="1"/>
                </p:cNvSpPr>
                <p:nvPr/>
              </p:nvSpPr>
              <p:spPr bwMode="auto">
                <a:xfrm>
                  <a:off x="3090863"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2015</a:t>
                  </a:r>
                </a:p>
              </p:txBody>
            </p:sp>
            <p:sp>
              <p:nvSpPr>
                <p:cNvPr id="56483" name="Text Box 132"/>
                <p:cNvSpPr txBox="1">
                  <a:spLocks noChangeArrowheads="1"/>
                </p:cNvSpPr>
                <p:nvPr/>
              </p:nvSpPr>
              <p:spPr bwMode="auto">
                <a:xfrm>
                  <a:off x="36798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2016</a:t>
                  </a:r>
                </a:p>
              </p:txBody>
            </p:sp>
            <p:sp>
              <p:nvSpPr>
                <p:cNvPr id="56484" name="Text Box 133"/>
                <p:cNvSpPr txBox="1">
                  <a:spLocks noChangeArrowheads="1"/>
                </p:cNvSpPr>
                <p:nvPr/>
              </p:nvSpPr>
              <p:spPr bwMode="auto">
                <a:xfrm>
                  <a:off x="427037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2017</a:t>
                  </a:r>
                </a:p>
              </p:txBody>
            </p:sp>
            <p:sp>
              <p:nvSpPr>
                <p:cNvPr id="56485" name="Text Box 134"/>
                <p:cNvSpPr txBox="1">
                  <a:spLocks noChangeArrowheads="1"/>
                </p:cNvSpPr>
                <p:nvPr/>
              </p:nvSpPr>
              <p:spPr bwMode="auto">
                <a:xfrm>
                  <a:off x="48609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2018</a:t>
                  </a:r>
                </a:p>
              </p:txBody>
            </p:sp>
            <p:sp>
              <p:nvSpPr>
                <p:cNvPr id="56486" name="Text Box 135"/>
                <p:cNvSpPr txBox="1">
                  <a:spLocks noChangeArrowheads="1"/>
                </p:cNvSpPr>
                <p:nvPr/>
              </p:nvSpPr>
              <p:spPr bwMode="auto">
                <a:xfrm>
                  <a:off x="5451475"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2019</a:t>
                  </a:r>
                </a:p>
              </p:txBody>
            </p:sp>
            <p:sp>
              <p:nvSpPr>
                <p:cNvPr id="56487" name="Text Box 136"/>
                <p:cNvSpPr txBox="1">
                  <a:spLocks noChangeArrowheads="1"/>
                </p:cNvSpPr>
                <p:nvPr/>
              </p:nvSpPr>
              <p:spPr bwMode="auto">
                <a:xfrm>
                  <a:off x="6069622"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2020</a:t>
                  </a:r>
                </a:p>
              </p:txBody>
            </p:sp>
            <p:sp>
              <p:nvSpPr>
                <p:cNvPr id="56488" name="Text Box 137"/>
                <p:cNvSpPr txBox="1">
                  <a:spLocks noChangeArrowheads="1"/>
                </p:cNvSpPr>
                <p:nvPr/>
              </p:nvSpPr>
              <p:spPr bwMode="auto">
                <a:xfrm>
                  <a:off x="6640716"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2021</a:t>
                  </a:r>
                </a:p>
              </p:txBody>
            </p:sp>
            <p:sp>
              <p:nvSpPr>
                <p:cNvPr id="56489" name="Text Box 138"/>
                <p:cNvSpPr txBox="1">
                  <a:spLocks noChangeArrowheads="1"/>
                </p:cNvSpPr>
                <p:nvPr/>
              </p:nvSpPr>
              <p:spPr bwMode="auto">
                <a:xfrm>
                  <a:off x="7250722"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2022</a:t>
                  </a:r>
                </a:p>
              </p:txBody>
            </p:sp>
            <p:sp>
              <p:nvSpPr>
                <p:cNvPr id="56490" name="Text Box 139"/>
                <p:cNvSpPr txBox="1">
                  <a:spLocks noChangeArrowheads="1"/>
                </p:cNvSpPr>
                <p:nvPr/>
              </p:nvSpPr>
              <p:spPr bwMode="auto">
                <a:xfrm>
                  <a:off x="7878596" y="1485900"/>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2023</a:t>
                  </a:r>
                </a:p>
              </p:txBody>
            </p:sp>
            <p:sp>
              <p:nvSpPr>
                <p:cNvPr id="56491" name="Text Box 168"/>
                <p:cNvSpPr txBox="1">
                  <a:spLocks noChangeArrowheads="1"/>
                </p:cNvSpPr>
                <p:nvPr/>
              </p:nvSpPr>
              <p:spPr bwMode="auto">
                <a:xfrm>
                  <a:off x="8424863" y="1485900"/>
                  <a:ext cx="49371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a:t>
                  </a:r>
                </a:p>
              </p:txBody>
            </p:sp>
          </p:grpSp>
        </p:grpSp>
        <p:sp>
          <p:nvSpPr>
            <p:cNvPr id="56361" name="TextBox 395"/>
            <p:cNvSpPr txBox="1">
              <a:spLocks noChangeArrowheads="1"/>
            </p:cNvSpPr>
            <p:nvPr/>
          </p:nvSpPr>
          <p:spPr bwMode="auto">
            <a:xfrm>
              <a:off x="6973776" y="4848225"/>
              <a:ext cx="482824"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F-35C</a:t>
              </a:r>
            </a:p>
          </p:txBody>
        </p:sp>
        <p:cxnSp>
          <p:nvCxnSpPr>
            <p:cNvPr id="317" name="Straight Arrow Connector 316"/>
            <p:cNvCxnSpPr/>
            <p:nvPr/>
          </p:nvCxnSpPr>
          <p:spPr bwMode="auto">
            <a:xfrm rot="10800000">
              <a:off x="47625" y="2994167"/>
              <a:ext cx="347663" cy="1481"/>
            </a:xfrm>
            <a:prstGeom prst="straightConnector1">
              <a:avLst/>
            </a:prstGeom>
            <a:ln>
              <a:headEnd type="none" w="sm" len="sm"/>
              <a:tailEnd type="arrow"/>
            </a:ln>
          </p:spPr>
          <p:style>
            <a:lnRef idx="2">
              <a:schemeClr val="accent4"/>
            </a:lnRef>
            <a:fillRef idx="0">
              <a:schemeClr val="accent4"/>
            </a:fillRef>
            <a:effectRef idx="1">
              <a:schemeClr val="accent4"/>
            </a:effectRef>
            <a:fontRef idx="minor">
              <a:schemeClr val="tx1"/>
            </a:fontRef>
          </p:style>
        </p:cxnSp>
        <p:grpSp>
          <p:nvGrpSpPr>
            <p:cNvPr id="56363" name="Group 298"/>
            <p:cNvGrpSpPr>
              <a:grpSpLocks/>
            </p:cNvGrpSpPr>
            <p:nvPr/>
          </p:nvGrpSpPr>
          <p:grpSpPr bwMode="auto">
            <a:xfrm>
              <a:off x="3302051" y="2881313"/>
              <a:ext cx="449161" cy="373494"/>
              <a:chOff x="2753249" y="3354708"/>
              <a:chExt cx="449326" cy="374478"/>
            </a:xfrm>
          </p:grpSpPr>
          <p:sp>
            <p:nvSpPr>
              <p:cNvPr id="56474"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5" name="TextBox 87"/>
              <p:cNvSpPr txBox="1">
                <a:spLocks noChangeArrowheads="1"/>
              </p:cNvSpPr>
              <p:nvPr/>
            </p:nvSpPr>
            <p:spPr bwMode="auto">
              <a:xfrm>
                <a:off x="2753249" y="3354708"/>
                <a:ext cx="449326" cy="37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JROC</a:t>
                </a:r>
              </a:p>
              <a:p>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64" name="Isosceles Triangle 293"/>
            <p:cNvSpPr>
              <a:spLocks noChangeArrowheads="1"/>
            </p:cNvSpPr>
            <p:nvPr/>
          </p:nvSpPr>
          <p:spPr bwMode="auto">
            <a:xfrm>
              <a:off x="412750" y="2895600"/>
              <a:ext cx="157163" cy="157163"/>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365" name="TextBox 87"/>
            <p:cNvSpPr txBox="1">
              <a:spLocks noChangeArrowheads="1"/>
            </p:cNvSpPr>
            <p:nvPr/>
          </p:nvSpPr>
          <p:spPr bwMode="auto">
            <a:xfrm>
              <a:off x="287543" y="2701925"/>
              <a:ext cx="417101"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AOA</a:t>
              </a:r>
            </a:p>
          </p:txBody>
        </p:sp>
        <p:sp>
          <p:nvSpPr>
            <p:cNvPr id="56366" name="TextBox 87"/>
            <p:cNvSpPr txBox="1">
              <a:spLocks noChangeArrowheads="1"/>
            </p:cNvSpPr>
            <p:nvPr/>
          </p:nvSpPr>
          <p:spPr bwMode="auto">
            <a:xfrm>
              <a:off x="144651" y="3016250"/>
              <a:ext cx="748923"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1998-2000</a:t>
              </a:r>
            </a:p>
          </p:txBody>
        </p:sp>
        <p:sp>
          <p:nvSpPr>
            <p:cNvPr id="56367" name="Rectangle 344"/>
            <p:cNvSpPr>
              <a:spLocks noChangeArrowheads="1"/>
            </p:cNvSpPr>
            <p:nvPr/>
          </p:nvSpPr>
          <p:spPr bwMode="auto">
            <a:xfrm>
              <a:off x="8401050" y="3195638"/>
              <a:ext cx="733425" cy="404812"/>
            </a:xfrm>
            <a:prstGeom prst="rect">
              <a:avLst/>
            </a:prstGeom>
            <a:solidFill>
              <a:schemeClr val="bg1"/>
            </a:solidFill>
            <a:ln w="28575"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000000"/>
                  </a:solidFill>
                  <a:latin typeface="Calibri" panose="020F0502020204030204" pitchFamily="34" charset="0"/>
                  <a:cs typeface="Arial" panose="020B0604020202020204" pitchFamily="34" charset="0"/>
                </a:rPr>
                <a:t>To Complete</a:t>
              </a:r>
            </a:p>
            <a:p>
              <a:r>
                <a:rPr lang="en-US" altLang="en-US" sz="800" b="1">
                  <a:solidFill>
                    <a:srgbClr val="000000"/>
                  </a:solidFill>
                  <a:latin typeface="Calibri" panose="020F0502020204030204" pitchFamily="34" charset="0"/>
                  <a:cs typeface="Arial" panose="020B0604020202020204" pitchFamily="34" charset="0"/>
                </a:rPr>
                <a:t>FY19-FY23</a:t>
              </a:r>
            </a:p>
            <a:p>
              <a:r>
                <a:rPr lang="en-US" altLang="en-US" sz="800" b="1">
                  <a:solidFill>
                    <a:srgbClr val="000000"/>
                  </a:solidFill>
                  <a:latin typeface="Calibri" panose="020F0502020204030204" pitchFamily="34" charset="0"/>
                  <a:cs typeface="Arial" panose="020B0604020202020204" pitchFamily="34" charset="0"/>
                </a:rPr>
                <a:t>12,966</a:t>
              </a:r>
            </a:p>
          </p:txBody>
        </p:sp>
        <p:grpSp>
          <p:nvGrpSpPr>
            <p:cNvPr id="56368" name="Group 299"/>
            <p:cNvGrpSpPr>
              <a:grpSpLocks/>
            </p:cNvGrpSpPr>
            <p:nvPr/>
          </p:nvGrpSpPr>
          <p:grpSpPr bwMode="auto">
            <a:xfrm>
              <a:off x="6777915" y="2241552"/>
              <a:ext cx="934871" cy="373495"/>
              <a:chOff x="3565538" y="3369959"/>
              <a:chExt cx="934938" cy="374505"/>
            </a:xfrm>
          </p:grpSpPr>
          <p:sp>
            <p:nvSpPr>
              <p:cNvPr id="56472"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3" name="TextBox 87"/>
              <p:cNvSpPr txBox="1">
                <a:spLocks noChangeArrowheads="1"/>
              </p:cNvSpPr>
              <p:nvPr/>
            </p:nvSpPr>
            <p:spPr bwMode="auto">
              <a:xfrm>
                <a:off x="3565538" y="3369959"/>
                <a:ext cx="934938"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Normal Attack</a:t>
                </a:r>
              </a:p>
              <a:p>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69" name="Group 299"/>
            <p:cNvGrpSpPr>
              <a:grpSpLocks/>
            </p:cNvGrpSpPr>
            <p:nvPr/>
          </p:nvGrpSpPr>
          <p:grpSpPr bwMode="auto">
            <a:xfrm>
              <a:off x="6887680" y="2970215"/>
              <a:ext cx="673581" cy="373495"/>
              <a:chOff x="3855045" y="3379035"/>
              <a:chExt cx="673087" cy="374505"/>
            </a:xfrm>
          </p:grpSpPr>
          <p:sp>
            <p:nvSpPr>
              <p:cNvPr id="56470"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1" name="TextBox 87"/>
              <p:cNvSpPr txBox="1">
                <a:spLocks noChangeArrowheads="1"/>
              </p:cNvSpPr>
              <p:nvPr/>
            </p:nvSpPr>
            <p:spPr bwMode="auto">
              <a:xfrm>
                <a:off x="3855045" y="3379035"/>
                <a:ext cx="673087"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CAM/SAL</a:t>
                </a:r>
              </a:p>
              <a:p>
                <a:pPr algn="r"/>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70" name="Group 299"/>
            <p:cNvGrpSpPr>
              <a:grpSpLocks/>
            </p:cNvGrpSpPr>
            <p:nvPr/>
          </p:nvGrpSpPr>
          <p:grpSpPr bwMode="auto">
            <a:xfrm>
              <a:off x="7301660" y="4335465"/>
              <a:ext cx="999377" cy="373495"/>
              <a:chOff x="3134650" y="3379035"/>
              <a:chExt cx="997440" cy="374505"/>
            </a:xfrm>
          </p:grpSpPr>
          <p:sp>
            <p:nvSpPr>
              <p:cNvPr id="56468" name="Isosceles Triangle 296"/>
              <p:cNvSpPr>
                <a:spLocks noChangeArrowheads="1"/>
              </p:cNvSpPr>
              <p:nvPr/>
            </p:nvSpPr>
            <p:spPr bwMode="auto">
              <a:xfrm>
                <a:off x="3974864" y="3545740"/>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69" name="TextBox 87"/>
              <p:cNvSpPr txBox="1">
                <a:spLocks noChangeArrowheads="1"/>
              </p:cNvSpPr>
              <p:nvPr/>
            </p:nvSpPr>
            <p:spPr bwMode="auto">
              <a:xfrm>
                <a:off x="3134650" y="3379035"/>
                <a:ext cx="926659"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F-35B &amp; F-35C</a:t>
                </a:r>
              </a:p>
              <a:p>
                <a:pPr algn="r"/>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71" name="Group 232"/>
            <p:cNvGrpSpPr>
              <a:grpSpLocks/>
            </p:cNvGrpSpPr>
            <p:nvPr/>
          </p:nvGrpSpPr>
          <p:grpSpPr bwMode="auto">
            <a:xfrm>
              <a:off x="6826170" y="1847176"/>
              <a:ext cx="476412" cy="488179"/>
              <a:chOff x="6395503" y="1766369"/>
              <a:chExt cx="476543" cy="487901"/>
            </a:xfrm>
          </p:grpSpPr>
          <p:sp>
            <p:nvSpPr>
              <p:cNvPr id="56466" name="TextBox 123"/>
              <p:cNvSpPr txBox="1">
                <a:spLocks noChangeArrowheads="1"/>
              </p:cNvSpPr>
              <p:nvPr/>
            </p:nvSpPr>
            <p:spPr bwMode="auto">
              <a:xfrm>
                <a:off x="6395503" y="1880988"/>
                <a:ext cx="476543" cy="373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RAA</a:t>
                </a:r>
              </a:p>
            </p:txBody>
          </p:sp>
          <p:sp>
            <p:nvSpPr>
              <p:cNvPr id="242" name="Isosceles Triangle 93"/>
              <p:cNvSpPr>
                <a:spLocks noChangeArrowheads="1"/>
              </p:cNvSpPr>
              <p:nvPr/>
            </p:nvSpPr>
            <p:spPr bwMode="auto">
              <a:xfrm>
                <a:off x="6568670" y="1766369"/>
                <a:ext cx="157205" cy="156992"/>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grpSp>
        <p:sp>
          <p:nvSpPr>
            <p:cNvPr id="56372" name="TextBox 124"/>
            <p:cNvSpPr txBox="1">
              <a:spLocks noChangeArrowheads="1"/>
            </p:cNvSpPr>
            <p:nvPr/>
          </p:nvSpPr>
          <p:spPr bwMode="auto">
            <a:xfrm>
              <a:off x="8076843" y="1952625"/>
              <a:ext cx="697627" cy="51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Full</a:t>
              </a:r>
            </a:p>
            <a:p>
              <a:r>
                <a:rPr lang="en-US" altLang="en-US" sz="1000">
                  <a:solidFill>
                    <a:srgbClr val="000000"/>
                  </a:solidFill>
                  <a:latin typeface="Calibri" panose="020F0502020204030204" pitchFamily="34" charset="0"/>
                  <a:cs typeface="Arial" panose="020B0604020202020204" pitchFamily="34" charset="0"/>
                </a:rPr>
                <a:t>Capability</a:t>
              </a:r>
            </a:p>
          </p:txBody>
        </p:sp>
        <p:sp>
          <p:nvSpPr>
            <p:cNvPr id="56373" name="Isosceles Triangle 94"/>
            <p:cNvSpPr>
              <a:spLocks noChangeArrowheads="1"/>
            </p:cNvSpPr>
            <p:nvPr/>
          </p:nvSpPr>
          <p:spPr bwMode="auto">
            <a:xfrm>
              <a:off x="8180388" y="1847850"/>
              <a:ext cx="155575"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nvGrpSpPr>
            <p:cNvPr id="56374" name="Group 246"/>
            <p:cNvGrpSpPr>
              <a:grpSpLocks/>
            </p:cNvGrpSpPr>
            <p:nvPr/>
          </p:nvGrpSpPr>
          <p:grpSpPr bwMode="auto">
            <a:xfrm>
              <a:off x="7586582" y="1847850"/>
              <a:ext cx="476412" cy="481072"/>
              <a:chOff x="6755375" y="1898222"/>
              <a:chExt cx="476412" cy="480625"/>
            </a:xfrm>
          </p:grpSpPr>
          <p:sp>
            <p:nvSpPr>
              <p:cNvPr id="56464" name="TextBox 124"/>
              <p:cNvSpPr txBox="1">
                <a:spLocks noChangeArrowheads="1"/>
              </p:cNvSpPr>
              <p:nvPr/>
            </p:nvSpPr>
            <p:spPr bwMode="auto">
              <a:xfrm>
                <a:off x="6755375" y="2005700"/>
                <a:ext cx="476412" cy="373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RAA</a:t>
                </a:r>
              </a:p>
            </p:txBody>
          </p:sp>
          <p:sp>
            <p:nvSpPr>
              <p:cNvPr id="56465" name="Isosceles Triangle 94"/>
              <p:cNvSpPr>
                <a:spLocks noChangeArrowheads="1"/>
              </p:cNvSpPr>
              <p:nvPr/>
            </p:nvSpPr>
            <p:spPr bwMode="auto">
              <a:xfrm>
                <a:off x="6869585" y="1898222"/>
                <a:ext cx="155575"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253" name="TextBox 228"/>
            <p:cNvSpPr txBox="1">
              <a:spLocks noChangeArrowheads="1"/>
            </p:cNvSpPr>
            <p:nvPr/>
          </p:nvSpPr>
          <p:spPr bwMode="auto">
            <a:xfrm>
              <a:off x="0" y="4072989"/>
              <a:ext cx="1476375" cy="387859"/>
            </a:xfrm>
            <a:prstGeom prst="rect">
              <a:avLst/>
            </a:prstGeom>
            <a:noFill/>
            <a:ln w="9525">
              <a:noFill/>
              <a:miter lim="800000"/>
              <a:headEnd/>
              <a:tailEnd/>
            </a:ln>
          </p:spPr>
          <p:txBody>
            <a:bodyPr>
              <a:spAutoFit/>
            </a:bodyPr>
            <a:lstStyle/>
            <a:p>
              <a:pPr algn="ctr">
                <a:defRPr/>
              </a:pPr>
              <a:r>
                <a:rPr lang="en-US" sz="1050" dirty="0">
                  <a:solidFill>
                    <a:srgbClr val="000000"/>
                  </a:solidFill>
                  <a:cs typeface="Arial" charset="0"/>
                </a:rPr>
                <a:t>*Will be updated after</a:t>
              </a:r>
            </a:p>
            <a:p>
              <a:pPr algn="ctr">
                <a:defRPr/>
              </a:pPr>
              <a:r>
                <a:rPr lang="en-US" sz="1050" dirty="0">
                  <a:solidFill>
                    <a:srgbClr val="000000"/>
                  </a:solidFill>
                  <a:cs typeface="Arial" charset="0"/>
                </a:rPr>
                <a:t> contract award</a:t>
              </a:r>
              <a:endParaRPr lang="en-US" sz="1050" b="1" dirty="0">
                <a:solidFill>
                  <a:srgbClr val="000000"/>
                </a:solidFill>
                <a:cs typeface="Arial" charset="0"/>
              </a:endParaRPr>
            </a:p>
          </p:txBody>
        </p:sp>
        <p:grpSp>
          <p:nvGrpSpPr>
            <p:cNvPr id="56376" name="Group 259"/>
            <p:cNvGrpSpPr>
              <a:grpSpLocks/>
            </p:cNvGrpSpPr>
            <p:nvPr/>
          </p:nvGrpSpPr>
          <p:grpSpPr bwMode="auto">
            <a:xfrm>
              <a:off x="8231604" y="4200525"/>
              <a:ext cx="909223" cy="506829"/>
              <a:chOff x="7550982" y="4162425"/>
              <a:chExt cx="908809" cy="506886"/>
            </a:xfrm>
          </p:grpSpPr>
          <p:sp>
            <p:nvSpPr>
              <p:cNvPr id="56462" name="TextBox 123"/>
              <p:cNvSpPr txBox="1">
                <a:spLocks noChangeArrowheads="1"/>
              </p:cNvSpPr>
              <p:nvPr/>
            </p:nvSpPr>
            <p:spPr bwMode="auto">
              <a:xfrm>
                <a:off x="7550982" y="4295775"/>
                <a:ext cx="908809" cy="37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F-35B/C </a:t>
                </a:r>
              </a:p>
              <a:p>
                <a:pPr algn="r"/>
                <a:r>
                  <a:rPr lang="en-US" altLang="en-US" sz="1000">
                    <a:solidFill>
                      <a:srgbClr val="000000"/>
                    </a:solidFill>
                    <a:latin typeface="Calibri" panose="020F0502020204030204" pitchFamily="34" charset="0"/>
                    <a:cs typeface="Arial" panose="020B0604020202020204" pitchFamily="34" charset="0"/>
                  </a:rPr>
                  <a:t>Initial Fielding</a:t>
                </a:r>
              </a:p>
            </p:txBody>
          </p:sp>
          <p:sp>
            <p:nvSpPr>
              <p:cNvPr id="56463" name="Isosceles Triangle 93"/>
              <p:cNvSpPr>
                <a:spLocks noChangeArrowheads="1"/>
              </p:cNvSpPr>
              <p:nvPr/>
            </p:nvSpPr>
            <p:spPr bwMode="auto">
              <a:xfrm>
                <a:off x="8179594" y="4162425"/>
                <a:ext cx="157163"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77" name="Text Box 139"/>
            <p:cNvSpPr txBox="1">
              <a:spLocks noChangeArrowheads="1"/>
            </p:cNvSpPr>
            <p:nvPr/>
          </p:nvSpPr>
          <p:spPr bwMode="auto">
            <a:xfrm>
              <a:off x="8451850" y="1508125"/>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2024</a:t>
              </a:r>
            </a:p>
          </p:txBody>
        </p:sp>
        <p:cxnSp>
          <p:nvCxnSpPr>
            <p:cNvPr id="56378" name="Straight Connector 286"/>
            <p:cNvCxnSpPr>
              <a:cxnSpLocks noChangeShapeType="1"/>
            </p:cNvCxnSpPr>
            <p:nvPr/>
          </p:nvCxnSpPr>
          <p:spPr bwMode="auto">
            <a:xfrm rot="10800000" flipV="1">
              <a:off x="7577138" y="4686300"/>
              <a:ext cx="752475" cy="1809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6379" name="Group 267"/>
            <p:cNvGrpSpPr>
              <a:grpSpLocks/>
            </p:cNvGrpSpPr>
            <p:nvPr/>
          </p:nvGrpSpPr>
          <p:grpSpPr bwMode="auto">
            <a:xfrm>
              <a:off x="4735513" y="2609850"/>
              <a:ext cx="2894012" cy="184150"/>
              <a:chOff x="3678620" y="1876906"/>
              <a:chExt cx="2893629" cy="183665"/>
            </a:xfrm>
          </p:grpSpPr>
          <p:sp>
            <p:nvSpPr>
              <p:cNvPr id="56460" name="Rectangle 67"/>
              <p:cNvSpPr>
                <a:spLocks noChangeArrowheads="1"/>
              </p:cNvSpPr>
              <p:nvPr/>
            </p:nvSpPr>
            <p:spPr bwMode="auto">
              <a:xfrm>
                <a:off x="3678620" y="1876906"/>
                <a:ext cx="2893629" cy="182947"/>
              </a:xfrm>
              <a:prstGeom prst="rect">
                <a:avLst/>
              </a:prstGeom>
              <a:solidFill>
                <a:srgbClr val="00FFFF"/>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cxnSp>
            <p:nvCxnSpPr>
              <p:cNvPr id="56461" name="Straight Connector 284"/>
              <p:cNvCxnSpPr>
                <a:cxnSpLocks noChangeShapeType="1"/>
              </p:cNvCxnSpPr>
              <p:nvPr/>
            </p:nvCxnSpPr>
            <p:spPr bwMode="auto">
              <a:xfrm rot="10800000" flipV="1">
                <a:off x="4425953" y="1879595"/>
                <a:ext cx="1851027" cy="18097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6380" name="Straight Arrow Connector 330"/>
            <p:cNvCxnSpPr>
              <a:cxnSpLocks noChangeShapeType="1"/>
            </p:cNvCxnSpPr>
            <p:nvPr/>
          </p:nvCxnSpPr>
          <p:spPr bwMode="auto">
            <a:xfrm rot="16200000" flipV="1">
              <a:off x="4453732" y="2983706"/>
              <a:ext cx="573088" cy="95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381" name="TextBox 243"/>
            <p:cNvSpPr txBox="1">
              <a:spLocks noChangeArrowheads="1"/>
            </p:cNvSpPr>
            <p:nvPr/>
          </p:nvSpPr>
          <p:spPr bwMode="auto">
            <a:xfrm>
              <a:off x="247808" y="5167313"/>
              <a:ext cx="899797" cy="287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BRU-61/A</a:t>
              </a:r>
            </a:p>
          </p:txBody>
        </p:sp>
        <p:sp>
          <p:nvSpPr>
            <p:cNvPr id="263" name="Rectangle 67"/>
            <p:cNvSpPr>
              <a:spLocks noChangeArrowheads="1"/>
            </p:cNvSpPr>
            <p:nvPr/>
          </p:nvSpPr>
          <p:spPr bwMode="auto">
            <a:xfrm>
              <a:off x="3429000" y="5107354"/>
              <a:ext cx="1695450" cy="18375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Dual Power BRU-61/A </a:t>
              </a:r>
            </a:p>
          </p:txBody>
        </p:sp>
        <p:sp>
          <p:nvSpPr>
            <p:cNvPr id="265" name="Rectangle 67"/>
            <p:cNvSpPr>
              <a:spLocks noChangeArrowheads="1"/>
            </p:cNvSpPr>
            <p:nvPr/>
          </p:nvSpPr>
          <p:spPr bwMode="auto">
            <a:xfrm>
              <a:off x="3598863" y="5340012"/>
              <a:ext cx="3060700" cy="164491"/>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Delta Qual BRU-61/A for F-35 environment</a:t>
              </a:r>
            </a:p>
          </p:txBody>
        </p:sp>
        <p:grpSp>
          <p:nvGrpSpPr>
            <p:cNvPr id="56384" name="Group 299"/>
            <p:cNvGrpSpPr>
              <a:grpSpLocks/>
            </p:cNvGrpSpPr>
            <p:nvPr/>
          </p:nvGrpSpPr>
          <p:grpSpPr bwMode="auto">
            <a:xfrm>
              <a:off x="5568947" y="3300418"/>
              <a:ext cx="460382" cy="345603"/>
              <a:chOff x="3970379" y="3560065"/>
              <a:chExt cx="460575" cy="346459"/>
            </a:xfrm>
          </p:grpSpPr>
          <p:sp>
            <p:nvSpPr>
              <p:cNvPr id="56458"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59" name="TextBox 87"/>
              <p:cNvSpPr txBox="1">
                <a:spLocks noChangeArrowheads="1"/>
              </p:cNvSpPr>
              <p:nvPr/>
            </p:nvSpPr>
            <p:spPr bwMode="auto">
              <a:xfrm>
                <a:off x="3970379" y="3676112"/>
                <a:ext cx="460575" cy="2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MS-C</a:t>
                </a:r>
              </a:p>
            </p:txBody>
          </p:sp>
        </p:grpSp>
        <p:grpSp>
          <p:nvGrpSpPr>
            <p:cNvPr id="56385" name="Group 335"/>
            <p:cNvGrpSpPr>
              <a:grpSpLocks/>
            </p:cNvGrpSpPr>
            <p:nvPr/>
          </p:nvGrpSpPr>
          <p:grpSpPr bwMode="auto">
            <a:xfrm>
              <a:off x="7885113" y="3300413"/>
              <a:ext cx="385762" cy="346178"/>
              <a:chOff x="7327900" y="2838018"/>
              <a:chExt cx="385763" cy="347035"/>
            </a:xfrm>
          </p:grpSpPr>
          <p:sp>
            <p:nvSpPr>
              <p:cNvPr id="56456" name="TextBox 87"/>
              <p:cNvSpPr txBox="1">
                <a:spLocks noChangeArrowheads="1"/>
              </p:cNvSpPr>
              <p:nvPr/>
            </p:nvSpPr>
            <p:spPr bwMode="auto">
              <a:xfrm>
                <a:off x="7327900" y="2954642"/>
                <a:ext cx="385763" cy="23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a:t>
                </a:r>
              </a:p>
            </p:txBody>
          </p:sp>
          <p:sp>
            <p:nvSpPr>
              <p:cNvPr id="56457" name="Isosceles Triangle 302"/>
              <p:cNvSpPr>
                <a:spLocks noChangeArrowheads="1"/>
              </p:cNvSpPr>
              <p:nvPr/>
            </p:nvSpPr>
            <p:spPr bwMode="auto">
              <a:xfrm>
                <a:off x="7429190" y="2838018"/>
                <a:ext cx="157016" cy="15677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86" name="Rectangle 394"/>
            <p:cNvSpPr>
              <a:spLocks noChangeArrowheads="1"/>
            </p:cNvSpPr>
            <p:nvPr/>
          </p:nvSpPr>
          <p:spPr bwMode="auto">
            <a:xfrm>
              <a:off x="8242300" y="3657600"/>
              <a:ext cx="939800"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FFFFFF"/>
                  </a:solidFill>
                  <a:latin typeface="Calibri" panose="020F0502020204030204" pitchFamily="34" charset="0"/>
                  <a:cs typeface="Arial" panose="020B0604020202020204" pitchFamily="34" charset="0"/>
                </a:rPr>
                <a:t> PRODUCTION</a:t>
              </a:r>
              <a:endParaRPr lang="en-US" altLang="en-US" sz="1000">
                <a:solidFill>
                  <a:srgbClr val="000000"/>
                </a:solidFill>
                <a:latin typeface="Times New Roman" panose="02020603050405020304" pitchFamily="18" charset="0"/>
                <a:cs typeface="Arial" panose="020B0604020202020204" pitchFamily="34" charset="0"/>
              </a:endParaRPr>
            </a:p>
          </p:txBody>
        </p:sp>
        <p:sp>
          <p:nvSpPr>
            <p:cNvPr id="56387" name="TextBox 87"/>
            <p:cNvSpPr txBox="1">
              <a:spLocks noChangeArrowheads="1"/>
            </p:cNvSpPr>
            <p:nvPr/>
          </p:nvSpPr>
          <p:spPr bwMode="auto">
            <a:xfrm>
              <a:off x="567035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1</a:t>
              </a:r>
            </a:p>
          </p:txBody>
        </p:sp>
        <p:sp>
          <p:nvSpPr>
            <p:cNvPr id="56388" name="TextBox 87"/>
            <p:cNvSpPr txBox="1">
              <a:spLocks noChangeArrowheads="1"/>
            </p:cNvSpPr>
            <p:nvPr/>
          </p:nvSpPr>
          <p:spPr bwMode="auto">
            <a:xfrm>
              <a:off x="6265666"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2</a:t>
              </a:r>
            </a:p>
          </p:txBody>
        </p:sp>
        <p:sp>
          <p:nvSpPr>
            <p:cNvPr id="56389" name="TextBox 87"/>
            <p:cNvSpPr txBox="1">
              <a:spLocks noChangeArrowheads="1"/>
            </p:cNvSpPr>
            <p:nvPr/>
          </p:nvSpPr>
          <p:spPr bwMode="auto">
            <a:xfrm>
              <a:off x="685145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3</a:t>
              </a:r>
            </a:p>
          </p:txBody>
        </p:sp>
        <p:sp>
          <p:nvSpPr>
            <p:cNvPr id="56390" name="TextBox 87"/>
            <p:cNvSpPr txBox="1">
              <a:spLocks noChangeArrowheads="1"/>
            </p:cNvSpPr>
            <p:nvPr/>
          </p:nvSpPr>
          <p:spPr bwMode="auto">
            <a:xfrm>
              <a:off x="744200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4</a:t>
              </a:r>
            </a:p>
          </p:txBody>
        </p:sp>
        <p:sp>
          <p:nvSpPr>
            <p:cNvPr id="56391" name="TextBox 87"/>
            <p:cNvSpPr txBox="1">
              <a:spLocks noChangeArrowheads="1"/>
            </p:cNvSpPr>
            <p:nvPr/>
          </p:nvSpPr>
          <p:spPr bwMode="auto">
            <a:xfrm>
              <a:off x="8032685" y="3789363"/>
              <a:ext cx="473206"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 1</a:t>
              </a:r>
            </a:p>
          </p:txBody>
        </p:sp>
        <p:sp>
          <p:nvSpPr>
            <p:cNvPr id="56392" name="TextBox 87"/>
            <p:cNvSpPr txBox="1">
              <a:spLocks noChangeArrowheads="1"/>
            </p:cNvSpPr>
            <p:nvPr/>
          </p:nvSpPr>
          <p:spPr bwMode="auto">
            <a:xfrm>
              <a:off x="8627998" y="3789363"/>
              <a:ext cx="473206"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 2</a:t>
              </a:r>
            </a:p>
          </p:txBody>
        </p:sp>
        <p:grpSp>
          <p:nvGrpSpPr>
            <p:cNvPr id="56393" name="Group 317"/>
            <p:cNvGrpSpPr>
              <a:grpSpLocks/>
            </p:cNvGrpSpPr>
            <p:nvPr/>
          </p:nvGrpSpPr>
          <p:grpSpPr bwMode="auto">
            <a:xfrm>
              <a:off x="6583363" y="3940175"/>
              <a:ext cx="584200" cy="229842"/>
              <a:chOff x="5721350" y="3797300"/>
              <a:chExt cx="584200" cy="229842"/>
            </a:xfrm>
          </p:grpSpPr>
          <p:sp>
            <p:nvSpPr>
              <p:cNvPr id="56454" name="Rectangle 160"/>
              <p:cNvSpPr>
                <a:spLocks noChangeArrowheads="1"/>
              </p:cNvSpPr>
              <p:nvPr/>
            </p:nvSpPr>
            <p:spPr bwMode="auto">
              <a:xfrm>
                <a:off x="57213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5" name="TextBox 87"/>
              <p:cNvSpPr txBox="1">
                <a:spLocks noChangeArrowheads="1"/>
              </p:cNvSpPr>
              <p:nvPr/>
            </p:nvSpPr>
            <p:spPr bwMode="auto">
              <a:xfrm>
                <a:off x="5828093"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144</a:t>
                </a:r>
              </a:p>
            </p:txBody>
          </p:sp>
        </p:grpSp>
        <p:grpSp>
          <p:nvGrpSpPr>
            <p:cNvPr id="56394" name="Group 318"/>
            <p:cNvGrpSpPr>
              <a:grpSpLocks/>
            </p:cNvGrpSpPr>
            <p:nvPr/>
          </p:nvGrpSpPr>
          <p:grpSpPr bwMode="auto">
            <a:xfrm>
              <a:off x="7169150" y="3940175"/>
              <a:ext cx="584200" cy="229842"/>
              <a:chOff x="6307138" y="3797300"/>
              <a:chExt cx="584200" cy="229842"/>
            </a:xfrm>
          </p:grpSpPr>
          <p:sp>
            <p:nvSpPr>
              <p:cNvPr id="56452" name="Rectangle 155"/>
              <p:cNvSpPr>
                <a:spLocks noChangeArrowheads="1"/>
              </p:cNvSpPr>
              <p:nvPr/>
            </p:nvSpPr>
            <p:spPr bwMode="auto">
              <a:xfrm>
                <a:off x="63071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3" name="TextBox 87"/>
              <p:cNvSpPr txBox="1">
                <a:spLocks noChangeArrowheads="1"/>
              </p:cNvSpPr>
              <p:nvPr/>
            </p:nvSpPr>
            <p:spPr bwMode="auto">
              <a:xfrm>
                <a:off x="6409117"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250</a:t>
                </a:r>
              </a:p>
            </p:txBody>
          </p:sp>
        </p:grpSp>
        <p:grpSp>
          <p:nvGrpSpPr>
            <p:cNvPr id="56395" name="Group 319"/>
            <p:cNvGrpSpPr>
              <a:grpSpLocks/>
            </p:cNvGrpSpPr>
            <p:nvPr/>
          </p:nvGrpSpPr>
          <p:grpSpPr bwMode="auto">
            <a:xfrm>
              <a:off x="7754938" y="3940175"/>
              <a:ext cx="584200" cy="229842"/>
              <a:chOff x="6888163" y="3797300"/>
              <a:chExt cx="584200" cy="229842"/>
            </a:xfrm>
          </p:grpSpPr>
          <p:sp>
            <p:nvSpPr>
              <p:cNvPr id="56450" name="Rectangle 156"/>
              <p:cNvSpPr>
                <a:spLocks noChangeArrowheads="1"/>
              </p:cNvSpPr>
              <p:nvPr/>
            </p:nvSpPr>
            <p:spPr bwMode="auto">
              <a:xfrm>
                <a:off x="6888163"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1" name="TextBox 87"/>
              <p:cNvSpPr txBox="1">
                <a:spLocks noChangeArrowheads="1"/>
              </p:cNvSpPr>
              <p:nvPr/>
            </p:nvSpPr>
            <p:spPr bwMode="auto">
              <a:xfrm>
                <a:off x="7018720"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390</a:t>
                </a:r>
              </a:p>
            </p:txBody>
          </p:sp>
        </p:grpSp>
        <p:grpSp>
          <p:nvGrpSpPr>
            <p:cNvPr id="56396" name="Group 320"/>
            <p:cNvGrpSpPr>
              <a:grpSpLocks/>
            </p:cNvGrpSpPr>
            <p:nvPr/>
          </p:nvGrpSpPr>
          <p:grpSpPr bwMode="auto">
            <a:xfrm>
              <a:off x="8340725" y="3940175"/>
              <a:ext cx="584200" cy="229842"/>
              <a:chOff x="7473950" y="3797300"/>
              <a:chExt cx="584200" cy="229842"/>
            </a:xfrm>
          </p:grpSpPr>
          <p:sp>
            <p:nvSpPr>
              <p:cNvPr id="56448" name="Rectangle 157"/>
              <p:cNvSpPr>
                <a:spLocks noChangeArrowheads="1"/>
              </p:cNvSpPr>
              <p:nvPr/>
            </p:nvSpPr>
            <p:spPr bwMode="auto">
              <a:xfrm>
                <a:off x="74739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49" name="TextBox 87"/>
              <p:cNvSpPr txBox="1">
                <a:spLocks noChangeArrowheads="1"/>
              </p:cNvSpPr>
              <p:nvPr/>
            </p:nvSpPr>
            <p:spPr bwMode="auto">
              <a:xfrm>
                <a:off x="7566410"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550</a:t>
                </a:r>
              </a:p>
            </p:txBody>
          </p:sp>
        </p:grpSp>
        <p:grpSp>
          <p:nvGrpSpPr>
            <p:cNvPr id="56397" name="Group 321"/>
            <p:cNvGrpSpPr>
              <a:grpSpLocks/>
            </p:cNvGrpSpPr>
            <p:nvPr/>
          </p:nvGrpSpPr>
          <p:grpSpPr bwMode="auto">
            <a:xfrm>
              <a:off x="8818902" y="3963992"/>
              <a:ext cx="389850" cy="201113"/>
              <a:chOff x="7912903" y="3821456"/>
              <a:chExt cx="744264" cy="200688"/>
            </a:xfrm>
          </p:grpSpPr>
          <p:sp>
            <p:nvSpPr>
              <p:cNvPr id="56446" name="Rectangle 158"/>
              <p:cNvSpPr>
                <a:spLocks noChangeArrowheads="1"/>
              </p:cNvSpPr>
              <p:nvPr/>
            </p:nvSpPr>
            <p:spPr bwMode="auto">
              <a:xfrm>
                <a:off x="80597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47" name="TextBox 87"/>
              <p:cNvSpPr txBox="1">
                <a:spLocks noChangeArrowheads="1"/>
              </p:cNvSpPr>
              <p:nvPr/>
            </p:nvSpPr>
            <p:spPr bwMode="auto">
              <a:xfrm>
                <a:off x="7912903" y="3821456"/>
                <a:ext cx="744264" cy="2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1050</a:t>
                </a:r>
              </a:p>
            </p:txBody>
          </p:sp>
        </p:grpSp>
        <p:sp>
          <p:nvSpPr>
            <p:cNvPr id="56398" name="TextBox 87"/>
            <p:cNvSpPr txBox="1">
              <a:spLocks noChangeArrowheads="1"/>
            </p:cNvSpPr>
            <p:nvPr/>
          </p:nvSpPr>
          <p:spPr bwMode="auto">
            <a:xfrm>
              <a:off x="5051347" y="3932238"/>
              <a:ext cx="639919"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Quantity</a:t>
              </a:r>
            </a:p>
          </p:txBody>
        </p:sp>
        <p:grpSp>
          <p:nvGrpSpPr>
            <p:cNvPr id="56399" name="Group 299"/>
            <p:cNvGrpSpPr>
              <a:grpSpLocks/>
            </p:cNvGrpSpPr>
            <p:nvPr/>
          </p:nvGrpSpPr>
          <p:grpSpPr bwMode="auto">
            <a:xfrm>
              <a:off x="7677515" y="3300416"/>
              <a:ext cx="385041" cy="345585"/>
              <a:chOff x="3867735" y="3560065"/>
              <a:chExt cx="383781" cy="346486"/>
            </a:xfrm>
          </p:grpSpPr>
          <p:sp>
            <p:nvSpPr>
              <p:cNvPr id="56444"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5" name="TextBox 87"/>
              <p:cNvSpPr txBox="1">
                <a:spLocks noChangeArrowheads="1"/>
              </p:cNvSpPr>
              <p:nvPr/>
            </p:nvSpPr>
            <p:spPr bwMode="auto">
              <a:xfrm>
                <a:off x="3867735" y="3676109"/>
                <a:ext cx="383781" cy="230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SVR</a:t>
                </a:r>
              </a:p>
            </p:txBody>
          </p:sp>
        </p:grpSp>
        <p:grpSp>
          <p:nvGrpSpPr>
            <p:cNvPr id="56400" name="Group 299"/>
            <p:cNvGrpSpPr>
              <a:grpSpLocks/>
            </p:cNvGrpSpPr>
            <p:nvPr/>
          </p:nvGrpSpPr>
          <p:grpSpPr bwMode="auto">
            <a:xfrm>
              <a:off x="6364608" y="3300418"/>
              <a:ext cx="393056" cy="337648"/>
              <a:chOff x="3800195" y="3560065"/>
              <a:chExt cx="392578" cy="338504"/>
            </a:xfrm>
          </p:grpSpPr>
          <p:sp>
            <p:nvSpPr>
              <p:cNvPr id="56442"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3" name="TextBox 87"/>
              <p:cNvSpPr txBox="1">
                <a:spLocks noChangeArrowheads="1"/>
              </p:cNvSpPr>
              <p:nvPr/>
            </p:nvSpPr>
            <p:spPr bwMode="auto">
              <a:xfrm>
                <a:off x="3800195" y="3668144"/>
                <a:ext cx="392578" cy="2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PCA</a:t>
                </a:r>
              </a:p>
            </p:txBody>
          </p:sp>
        </p:grpSp>
        <p:grpSp>
          <p:nvGrpSpPr>
            <p:cNvPr id="56401" name="Group 299"/>
            <p:cNvGrpSpPr>
              <a:grpSpLocks/>
            </p:cNvGrpSpPr>
            <p:nvPr/>
          </p:nvGrpSpPr>
          <p:grpSpPr bwMode="auto">
            <a:xfrm>
              <a:off x="5266098" y="3300415"/>
              <a:ext cx="385041" cy="345578"/>
              <a:chOff x="3824608" y="3560065"/>
              <a:chExt cx="384484" cy="346440"/>
            </a:xfrm>
          </p:grpSpPr>
          <p:sp>
            <p:nvSpPr>
              <p:cNvPr id="56440"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1" name="TextBox 87"/>
              <p:cNvSpPr txBox="1">
                <a:spLocks noChangeArrowheads="1"/>
              </p:cNvSpPr>
              <p:nvPr/>
            </p:nvSpPr>
            <p:spPr bwMode="auto">
              <a:xfrm>
                <a:off x="3824608" y="3676089"/>
                <a:ext cx="384484" cy="23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SVR</a:t>
                </a:r>
              </a:p>
            </p:txBody>
          </p:sp>
        </p:grpSp>
        <p:cxnSp>
          <p:nvCxnSpPr>
            <p:cNvPr id="56402" name="Straight Connector 286"/>
            <p:cNvCxnSpPr>
              <a:cxnSpLocks noChangeShapeType="1"/>
            </p:cNvCxnSpPr>
            <p:nvPr/>
          </p:nvCxnSpPr>
          <p:spPr bwMode="auto">
            <a:xfrm rot="16200000" flipH="1">
              <a:off x="8281987" y="477678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6403" name="Group 305"/>
            <p:cNvGrpSpPr>
              <a:grpSpLocks/>
            </p:cNvGrpSpPr>
            <p:nvPr/>
          </p:nvGrpSpPr>
          <p:grpSpPr bwMode="auto">
            <a:xfrm>
              <a:off x="7008813" y="5043488"/>
              <a:ext cx="1854200" cy="185737"/>
              <a:chOff x="6837949" y="5181364"/>
              <a:chExt cx="1853615" cy="186009"/>
            </a:xfrm>
          </p:grpSpPr>
          <p:sp>
            <p:nvSpPr>
              <p:cNvPr id="56437" name="Rectangle 67"/>
              <p:cNvSpPr>
                <a:spLocks noChangeArrowheads="1"/>
              </p:cNvSpPr>
              <p:nvPr/>
            </p:nvSpPr>
            <p:spPr bwMode="auto">
              <a:xfrm>
                <a:off x="6837949" y="5181364"/>
                <a:ext cx="1853615" cy="182816"/>
              </a:xfrm>
              <a:prstGeom prst="rect">
                <a:avLst/>
              </a:prstGeom>
              <a:solidFill>
                <a:srgbClr val="FFC000"/>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cxnSp>
            <p:nvCxnSpPr>
              <p:cNvPr id="56438" name="Straight Connector 286"/>
              <p:cNvCxnSpPr>
                <a:cxnSpLocks noChangeShapeType="1"/>
              </p:cNvCxnSpPr>
              <p:nvPr/>
            </p:nvCxnSpPr>
            <p:spPr bwMode="auto">
              <a:xfrm rot="10800000" flipV="1">
                <a:off x="7405689" y="5186399"/>
                <a:ext cx="752475" cy="18097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6439" name="Straight Connector 286"/>
              <p:cNvCxnSpPr>
                <a:cxnSpLocks noChangeShapeType="1"/>
              </p:cNvCxnSpPr>
              <p:nvPr/>
            </p:nvCxnSpPr>
            <p:spPr bwMode="auto">
              <a:xfrm rot="16200000" flipH="1">
                <a:off x="8110508" y="5276858"/>
                <a:ext cx="180975" cy="5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6404" name="Straight Connector 286"/>
            <p:cNvCxnSpPr>
              <a:cxnSpLocks noChangeShapeType="1"/>
            </p:cNvCxnSpPr>
            <p:nvPr/>
          </p:nvCxnSpPr>
          <p:spPr bwMode="auto">
            <a:xfrm rot="16200000" flipH="1">
              <a:off x="7246937" y="27003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6405" name="Straight Connector 286"/>
            <p:cNvCxnSpPr>
              <a:cxnSpLocks noChangeShapeType="1"/>
            </p:cNvCxnSpPr>
            <p:nvPr/>
          </p:nvCxnSpPr>
          <p:spPr bwMode="auto">
            <a:xfrm rot="16200000" flipH="1">
              <a:off x="7043737" y="29289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9" name="Isosceles Triangle 94"/>
            <p:cNvSpPr>
              <a:spLocks noChangeArrowheads="1"/>
            </p:cNvSpPr>
            <p:nvPr/>
          </p:nvSpPr>
          <p:spPr bwMode="auto">
            <a:xfrm>
              <a:off x="8189913" y="4209324"/>
              <a:ext cx="155575" cy="158563"/>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407" name="Rectangle 293"/>
            <p:cNvSpPr>
              <a:spLocks noChangeArrowheads="1"/>
            </p:cNvSpPr>
            <p:nvPr/>
          </p:nvSpPr>
          <p:spPr bwMode="auto">
            <a:xfrm>
              <a:off x="8048498" y="17113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83 mos</a:t>
              </a:r>
            </a:p>
          </p:txBody>
        </p:sp>
        <p:sp>
          <p:nvSpPr>
            <p:cNvPr id="56408" name="Rectangle 299"/>
            <p:cNvSpPr>
              <a:spLocks noChangeArrowheads="1"/>
            </p:cNvSpPr>
            <p:nvPr/>
          </p:nvSpPr>
          <p:spPr bwMode="auto">
            <a:xfrm>
              <a:off x="8048498" y="40735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83 mos</a:t>
              </a:r>
            </a:p>
          </p:txBody>
        </p:sp>
        <p:sp>
          <p:nvSpPr>
            <p:cNvPr id="56409" name="Rectangle 302"/>
            <p:cNvSpPr>
              <a:spLocks noChangeArrowheads="1"/>
            </p:cNvSpPr>
            <p:nvPr/>
          </p:nvSpPr>
          <p:spPr bwMode="auto">
            <a:xfrm>
              <a:off x="6876923" y="17113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59 mos</a:t>
              </a:r>
            </a:p>
          </p:txBody>
        </p:sp>
        <p:cxnSp>
          <p:nvCxnSpPr>
            <p:cNvPr id="56410" name="Straight Arrow Connector 308"/>
            <p:cNvCxnSpPr>
              <a:cxnSpLocks noChangeShapeType="1"/>
            </p:cNvCxnSpPr>
            <p:nvPr/>
          </p:nvCxnSpPr>
          <p:spPr bwMode="auto">
            <a:xfrm>
              <a:off x="7124700" y="1952625"/>
              <a:ext cx="569913" cy="1588"/>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6411" name="Straight Arrow Connector 315"/>
            <p:cNvCxnSpPr>
              <a:cxnSpLocks noChangeShapeType="1"/>
            </p:cNvCxnSpPr>
            <p:nvPr/>
          </p:nvCxnSpPr>
          <p:spPr bwMode="auto">
            <a:xfrm>
              <a:off x="8310563" y="4294188"/>
              <a:ext cx="568325" cy="1587"/>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24" name="5-Point Star 323"/>
            <p:cNvSpPr/>
            <p:nvPr/>
          </p:nvSpPr>
          <p:spPr bwMode="auto">
            <a:xfrm>
              <a:off x="5643563"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5" name="5-Point Star 324"/>
            <p:cNvSpPr/>
            <p:nvPr/>
          </p:nvSpPr>
          <p:spPr bwMode="auto">
            <a:xfrm>
              <a:off x="6229350"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6" name="5-Point Star 325"/>
            <p:cNvSpPr/>
            <p:nvPr/>
          </p:nvSpPr>
          <p:spPr bwMode="auto">
            <a:xfrm>
              <a:off x="6810375"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7" name="5-Point Star 326"/>
            <p:cNvSpPr/>
            <p:nvPr/>
          </p:nvSpPr>
          <p:spPr bwMode="auto">
            <a:xfrm>
              <a:off x="7405688"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8" name="5-Point Star 327"/>
            <p:cNvSpPr/>
            <p:nvPr/>
          </p:nvSpPr>
          <p:spPr bwMode="auto">
            <a:xfrm>
              <a:off x="7996238"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9" name="5-Point Star 328"/>
            <p:cNvSpPr/>
            <p:nvPr/>
          </p:nvSpPr>
          <p:spPr bwMode="auto">
            <a:xfrm>
              <a:off x="8591550"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56418" name="TextBox 87"/>
            <p:cNvSpPr txBox="1">
              <a:spLocks noChangeArrowheads="1"/>
            </p:cNvSpPr>
            <p:nvPr/>
          </p:nvSpPr>
          <p:spPr bwMode="auto">
            <a:xfrm>
              <a:off x="5166120" y="3789363"/>
              <a:ext cx="5421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CA/Lot</a:t>
              </a:r>
            </a:p>
          </p:txBody>
        </p:sp>
        <p:cxnSp>
          <p:nvCxnSpPr>
            <p:cNvPr id="56419" name="Elbow Connector 331"/>
            <p:cNvCxnSpPr>
              <a:cxnSpLocks noChangeShapeType="1"/>
            </p:cNvCxnSpPr>
            <p:nvPr/>
          </p:nvCxnSpPr>
          <p:spPr bwMode="auto">
            <a:xfrm>
              <a:off x="5703888" y="3908425"/>
              <a:ext cx="874712" cy="142875"/>
            </a:xfrm>
            <a:prstGeom prst="bentConnector3">
              <a:avLst>
                <a:gd name="adj1" fmla="val -1676"/>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6420" name="Straight Arrow Connector 330"/>
            <p:cNvCxnSpPr>
              <a:cxnSpLocks noChangeShapeType="1"/>
              <a:stCxn id="265" idx="3"/>
            </p:cNvCxnSpPr>
            <p:nvPr/>
          </p:nvCxnSpPr>
          <p:spPr bwMode="auto">
            <a:xfrm flipV="1">
              <a:off x="6659563" y="4933950"/>
              <a:ext cx="350837" cy="48736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2" name="TextBox 5"/>
            <p:cNvSpPr txBox="1">
              <a:spLocks noChangeArrowheads="1"/>
            </p:cNvSpPr>
            <p:nvPr/>
          </p:nvSpPr>
          <p:spPr bwMode="auto">
            <a:xfrm>
              <a:off x="57150" y="5541550"/>
              <a:ext cx="9023350" cy="840361"/>
            </a:xfrm>
            <a:prstGeom prst="rect">
              <a:avLst/>
            </a:prstGeom>
            <a:noFill/>
            <a:ln w="9525">
              <a:noFill/>
              <a:miter lim="800000"/>
              <a:headEnd/>
              <a:tailEnd/>
            </a:ln>
          </p:spPr>
          <p:txBody>
            <a:bodyPr>
              <a:spAutoFit/>
            </a:bodyPr>
            <a:lstStyle/>
            <a:p>
              <a:pPr algn="ctr">
                <a:defRPr/>
              </a:pPr>
              <a:r>
                <a:rPr lang="en-US" sz="1050" dirty="0">
                  <a:solidFill>
                    <a:srgbClr val="000000"/>
                  </a:solidFill>
                </a:rPr>
                <a:t>Excerpt from 28 Jul 09 SDB II CDD, Cpt 11: </a:t>
              </a:r>
            </a:p>
            <a:p>
              <a:pPr algn="ctr">
                <a:buFontTx/>
                <a:buChar char="-"/>
                <a:defRPr/>
              </a:pPr>
              <a:r>
                <a:rPr lang="en-US" sz="1050" dirty="0">
                  <a:solidFill>
                    <a:srgbClr val="000000"/>
                  </a:solidFill>
                </a:rPr>
                <a:t> Required Assets Available (RAA):  SDB II RAA is the capability to arm twelve (12) F-15Es with two (2) fully loaded BRU-61/A carriage systems each for 1.5 sorties (144 assets total)</a:t>
              </a:r>
            </a:p>
            <a:p>
              <a:pPr algn="ctr">
                <a:buFontTx/>
                <a:buChar char="-"/>
                <a:defRPr/>
              </a:pPr>
              <a:r>
                <a:rPr lang="en-US" sz="1050" dirty="0">
                  <a:solidFill>
                    <a:srgbClr val="000000"/>
                  </a:solidFill>
                </a:rPr>
                <a:t> DoN Assets for Initial Fielding:  Initial quantity of SDB II weapons required is 90 weapons and 22 carriage systems based upon one ten (10) plane squadron with two (2) fully loaded carriage systems each plus ten spare weapons.</a:t>
              </a:r>
            </a:p>
          </p:txBody>
        </p:sp>
        <p:grpSp>
          <p:nvGrpSpPr>
            <p:cNvPr id="56422" name="Group 298"/>
            <p:cNvGrpSpPr>
              <a:grpSpLocks/>
            </p:cNvGrpSpPr>
            <p:nvPr/>
          </p:nvGrpSpPr>
          <p:grpSpPr bwMode="auto">
            <a:xfrm>
              <a:off x="3741205" y="2886077"/>
              <a:ext cx="405880" cy="373495"/>
              <a:chOff x="2769635" y="3354707"/>
              <a:chExt cx="407101" cy="373054"/>
            </a:xfrm>
          </p:grpSpPr>
          <p:sp>
            <p:nvSpPr>
              <p:cNvPr id="56435"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6" name="TextBox 87"/>
              <p:cNvSpPr txBox="1">
                <a:spLocks noChangeArrowheads="1"/>
              </p:cNvSpPr>
              <p:nvPr/>
            </p:nvSpPr>
            <p:spPr bwMode="auto">
              <a:xfrm>
                <a:off x="2769635" y="3354707"/>
                <a:ext cx="407101" cy="37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EOA</a:t>
                </a:r>
              </a:p>
              <a:p>
                <a:endParaRPr lang="en-US" altLang="en-US" sz="1000">
                  <a:solidFill>
                    <a:srgbClr val="000000"/>
                  </a:solidFill>
                  <a:latin typeface="Calibri" panose="020F0502020204030204" pitchFamily="34" charset="0"/>
                  <a:cs typeface="Arial" panose="020B0604020202020204" pitchFamily="34" charset="0"/>
                </a:endParaRPr>
              </a:p>
            </p:txBody>
          </p:sp>
        </p:grpSp>
        <p:grpSp>
          <p:nvGrpSpPr>
            <p:cNvPr id="56423" name="Group 298"/>
            <p:cNvGrpSpPr>
              <a:grpSpLocks/>
            </p:cNvGrpSpPr>
            <p:nvPr/>
          </p:nvGrpSpPr>
          <p:grpSpPr bwMode="auto">
            <a:xfrm>
              <a:off x="5269477" y="2886077"/>
              <a:ext cx="343363" cy="373495"/>
              <a:chOff x="2812244" y="3366922"/>
              <a:chExt cx="342370" cy="373054"/>
            </a:xfrm>
          </p:grpSpPr>
          <p:sp>
            <p:nvSpPr>
              <p:cNvPr id="56433"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4" name="TextBox 87"/>
              <p:cNvSpPr txBox="1">
                <a:spLocks noChangeArrowheads="1"/>
              </p:cNvSpPr>
              <p:nvPr/>
            </p:nvSpPr>
            <p:spPr bwMode="auto">
              <a:xfrm>
                <a:off x="2812244" y="3366922"/>
                <a:ext cx="342370" cy="37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OA</a:t>
                </a:r>
              </a:p>
              <a:p>
                <a:endParaRPr lang="en-US" altLang="en-US" sz="1000">
                  <a:solidFill>
                    <a:srgbClr val="000000"/>
                  </a:solidFill>
                  <a:latin typeface="Calibri" panose="020F0502020204030204" pitchFamily="34" charset="0"/>
                  <a:cs typeface="Arial" panose="020B0604020202020204" pitchFamily="34" charset="0"/>
                </a:endParaRPr>
              </a:p>
            </p:txBody>
          </p:sp>
        </p:grpSp>
        <p:grpSp>
          <p:nvGrpSpPr>
            <p:cNvPr id="56424" name="Group 299"/>
            <p:cNvGrpSpPr>
              <a:grpSpLocks/>
            </p:cNvGrpSpPr>
            <p:nvPr/>
          </p:nvGrpSpPr>
          <p:grpSpPr bwMode="auto">
            <a:xfrm>
              <a:off x="6662470" y="3300410"/>
              <a:ext cx="351378" cy="343130"/>
              <a:chOff x="3944333" y="3560065"/>
              <a:chExt cx="351491" cy="342818"/>
            </a:xfrm>
          </p:grpSpPr>
          <p:sp>
            <p:nvSpPr>
              <p:cNvPr id="56431"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2" name="TextBox 87"/>
              <p:cNvSpPr txBox="1">
                <a:spLocks noChangeArrowheads="1"/>
              </p:cNvSpPr>
              <p:nvPr/>
            </p:nvSpPr>
            <p:spPr bwMode="auto">
              <a:xfrm>
                <a:off x="3944333" y="3673250"/>
                <a:ext cx="351491" cy="229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IPR</a:t>
                </a:r>
              </a:p>
            </p:txBody>
          </p:sp>
        </p:grpSp>
        <p:grpSp>
          <p:nvGrpSpPr>
            <p:cNvPr id="56425" name="Group 344"/>
            <p:cNvGrpSpPr>
              <a:grpSpLocks/>
            </p:cNvGrpSpPr>
            <p:nvPr/>
          </p:nvGrpSpPr>
          <p:grpSpPr bwMode="auto">
            <a:xfrm>
              <a:off x="4407210" y="3854447"/>
              <a:ext cx="723275" cy="494316"/>
              <a:chOff x="3599176" y="3963988"/>
              <a:chExt cx="722650" cy="494604"/>
            </a:xfrm>
          </p:grpSpPr>
          <p:sp>
            <p:nvSpPr>
              <p:cNvPr id="56429" name="Isosceles Triangle 172"/>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0" name="TextBox 87"/>
              <p:cNvSpPr txBox="1">
                <a:spLocks noChangeArrowheads="1"/>
              </p:cNvSpPr>
              <p:nvPr/>
            </p:nvSpPr>
            <p:spPr bwMode="auto">
              <a:xfrm>
                <a:off x="3599176" y="4084881"/>
                <a:ext cx="722650" cy="37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Post-CDR</a:t>
                </a:r>
              </a:p>
              <a:p>
                <a:r>
                  <a:rPr lang="en-US" altLang="en-US" sz="1000">
                    <a:solidFill>
                      <a:srgbClr val="000000"/>
                    </a:solidFill>
                    <a:latin typeface="Calibri" panose="020F0502020204030204" pitchFamily="34" charset="0"/>
                    <a:cs typeface="Arial" panose="020B0604020202020204" pitchFamily="34" charset="0"/>
                  </a:rPr>
                  <a:t>Report</a:t>
                </a:r>
              </a:p>
            </p:txBody>
          </p:sp>
        </p:grpSp>
        <p:sp>
          <p:nvSpPr>
            <p:cNvPr id="56426" name="TextBox 243"/>
            <p:cNvSpPr txBox="1">
              <a:spLocks noChangeArrowheads="1"/>
            </p:cNvSpPr>
            <p:nvPr/>
          </p:nvSpPr>
          <p:spPr bwMode="auto">
            <a:xfrm>
              <a:off x="1403350" y="2478088"/>
              <a:ext cx="2593975" cy="373494"/>
            </a:xfrm>
            <a:prstGeom prst="rect">
              <a:avLst/>
            </a:prstGeom>
            <a:solidFill>
              <a:srgbClr val="FFFF66"/>
            </a:solidFill>
            <a:ln w="9525">
              <a:solidFill>
                <a:schemeClr val="tx1"/>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rPr>
                <a:t>Note: Due to delay of MS B, shaded blue region will move right accordingly</a:t>
              </a:r>
            </a:p>
          </p:txBody>
        </p:sp>
        <p:cxnSp>
          <p:nvCxnSpPr>
            <p:cNvPr id="56427" name="Straight Arrow Connector 246"/>
            <p:cNvCxnSpPr>
              <a:cxnSpLocks noChangeShapeType="1"/>
              <a:stCxn id="56426" idx="3"/>
              <a:endCxn id="56498" idx="0"/>
            </p:cNvCxnSpPr>
            <p:nvPr/>
          </p:nvCxnSpPr>
          <p:spPr bwMode="auto">
            <a:xfrm>
              <a:off x="3997325" y="2664835"/>
              <a:ext cx="217111" cy="410148"/>
            </a:xfrm>
            <a:prstGeom prst="straightConnector1">
              <a:avLst/>
            </a:prstGeom>
            <a:noFill/>
            <a:ln w="31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428" name="TextBox 237"/>
            <p:cNvSpPr txBox="1">
              <a:spLocks noChangeArrowheads="1"/>
            </p:cNvSpPr>
            <p:nvPr/>
          </p:nvSpPr>
          <p:spPr bwMode="auto">
            <a:xfrm>
              <a:off x="1973263" y="1679575"/>
              <a:ext cx="4035425" cy="287303"/>
            </a:xfrm>
            <a:prstGeom prst="rect">
              <a:avLst/>
            </a:prstGeom>
            <a:solidFill>
              <a:srgbClr val="FFFF00"/>
            </a:solidFill>
            <a:ln w="9525">
              <a:solidFill>
                <a:schemeClr val="tx1"/>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solidFill>
                    <a:srgbClr val="FF0000"/>
                  </a:solidFill>
                </a:rPr>
                <a:t>NEED TO ADD TOP LEVEL CRITICAL PATH</a:t>
              </a:r>
            </a:p>
          </p:txBody>
        </p:sp>
      </p:grpSp>
      <p:sp>
        <p:nvSpPr>
          <p:cNvPr id="243" name="Slide Number Placeholder 1"/>
          <p:cNvSpPr txBox="1">
            <a:spLocks/>
          </p:cNvSpPr>
          <p:nvPr/>
        </p:nvSpPr>
        <p:spPr>
          <a:xfrm>
            <a:off x="10651067" y="6524625"/>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altLang="en-US" sz="1000" dirty="0">
                <a:solidFill>
                  <a:schemeClr val="bg1">
                    <a:lumMod val="65000"/>
                  </a:schemeClr>
                </a:solidFill>
              </a:rPr>
              <a:t>14</a:t>
            </a:r>
          </a:p>
        </p:txBody>
      </p:sp>
    </p:spTree>
    <p:extLst>
      <p:ext uri="{BB962C8B-B14F-4D97-AF65-F5344CB8AC3E}">
        <p14:creationId xmlns:p14="http://schemas.microsoft.com/office/powerpoint/2010/main" val="2407843680"/>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4"/>
          <p:cNvSpPr>
            <a:spLocks noChangeArrowheads="1"/>
          </p:cNvSpPr>
          <p:nvPr/>
        </p:nvSpPr>
        <p:spPr bwMode="auto">
          <a:xfrm>
            <a:off x="2343151" y="1282701"/>
            <a:ext cx="7396163" cy="4638675"/>
          </a:xfrm>
          <a:prstGeom prst="rect">
            <a:avLst/>
          </a:prstGeom>
          <a:solidFill>
            <a:schemeClr val="bg1">
              <a:alpha val="58823"/>
            </a:schemeClr>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0">
              <a:solidFill>
                <a:schemeClr val="bg1"/>
              </a:solidFill>
            </a:endParaRPr>
          </a:p>
        </p:txBody>
      </p:sp>
      <p:sp>
        <p:nvSpPr>
          <p:cNvPr id="58372" name="Rectangle 5"/>
          <p:cNvSpPr>
            <a:spLocks noChangeArrowheads="1"/>
          </p:cNvSpPr>
          <p:nvPr/>
        </p:nvSpPr>
        <p:spPr bwMode="auto">
          <a:xfrm>
            <a:off x="4448176" y="3686175"/>
            <a:ext cx="5332413"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373" name="Rectangle 6"/>
          <p:cNvSpPr>
            <a:spLocks noGrp="1" noChangeArrowheads="1"/>
          </p:cNvSpPr>
          <p:nvPr>
            <p:ph type="title"/>
          </p:nvPr>
        </p:nvSpPr>
        <p:spPr>
          <a:xfrm>
            <a:off x="3770314" y="181725"/>
            <a:ext cx="7883525" cy="914400"/>
          </a:xfrm>
        </p:spPr>
        <p:txBody>
          <a:bodyPr/>
          <a:lstStyle/>
          <a:p>
            <a:pPr>
              <a:lnSpc>
                <a:spcPct val="80000"/>
              </a:lnSpc>
            </a:pPr>
            <a:r>
              <a:rPr lang="en-US" altLang="en-US" dirty="0"/>
              <a:t>Program Schedule</a:t>
            </a:r>
          </a:p>
        </p:txBody>
      </p:sp>
      <p:sp>
        <p:nvSpPr>
          <p:cNvPr id="58374" name="Line 7"/>
          <p:cNvSpPr>
            <a:spLocks noChangeShapeType="1"/>
          </p:cNvSpPr>
          <p:nvPr/>
        </p:nvSpPr>
        <p:spPr bwMode="auto">
          <a:xfrm flipV="1">
            <a:off x="2400301" y="1609725"/>
            <a:ext cx="739616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5" name="Line 8"/>
          <p:cNvSpPr>
            <a:spLocks noChangeShapeType="1"/>
          </p:cNvSpPr>
          <p:nvPr/>
        </p:nvSpPr>
        <p:spPr bwMode="auto">
          <a:xfrm>
            <a:off x="3795713"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6" name="Line 9"/>
          <p:cNvSpPr>
            <a:spLocks noChangeShapeType="1"/>
          </p:cNvSpPr>
          <p:nvPr/>
        </p:nvSpPr>
        <p:spPr bwMode="auto">
          <a:xfrm>
            <a:off x="47101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7" name="Line 10"/>
          <p:cNvSpPr>
            <a:spLocks noChangeShapeType="1"/>
          </p:cNvSpPr>
          <p:nvPr/>
        </p:nvSpPr>
        <p:spPr bwMode="auto">
          <a:xfrm>
            <a:off x="51673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8" name="Line 11"/>
          <p:cNvSpPr>
            <a:spLocks noChangeShapeType="1"/>
          </p:cNvSpPr>
          <p:nvPr/>
        </p:nvSpPr>
        <p:spPr bwMode="auto">
          <a:xfrm>
            <a:off x="6091238" y="1247775"/>
            <a:ext cx="4762"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9" name="Line 12"/>
          <p:cNvSpPr>
            <a:spLocks noChangeShapeType="1"/>
          </p:cNvSpPr>
          <p:nvPr/>
        </p:nvSpPr>
        <p:spPr bwMode="auto">
          <a:xfrm>
            <a:off x="5619750" y="1243013"/>
            <a:ext cx="1588" cy="467836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0" name="Line 13"/>
          <p:cNvSpPr>
            <a:spLocks noChangeShapeType="1"/>
          </p:cNvSpPr>
          <p:nvPr/>
        </p:nvSpPr>
        <p:spPr bwMode="auto">
          <a:xfrm>
            <a:off x="6557964" y="1247775"/>
            <a:ext cx="20637"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1" name="Line 14"/>
          <p:cNvSpPr>
            <a:spLocks noChangeShapeType="1"/>
          </p:cNvSpPr>
          <p:nvPr/>
        </p:nvSpPr>
        <p:spPr bwMode="auto">
          <a:xfrm>
            <a:off x="7500938" y="1247776"/>
            <a:ext cx="6350"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2" name="Line 15"/>
          <p:cNvSpPr>
            <a:spLocks noChangeShapeType="1"/>
          </p:cNvSpPr>
          <p:nvPr/>
        </p:nvSpPr>
        <p:spPr bwMode="auto">
          <a:xfrm>
            <a:off x="7010401" y="1247776"/>
            <a:ext cx="15875"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3" name="Line 16"/>
          <p:cNvSpPr>
            <a:spLocks noChangeShapeType="1"/>
          </p:cNvSpPr>
          <p:nvPr/>
        </p:nvSpPr>
        <p:spPr bwMode="auto">
          <a:xfrm flipH="1">
            <a:off x="7935914" y="1247775"/>
            <a:ext cx="3175"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4" name="Line 17"/>
          <p:cNvSpPr>
            <a:spLocks noChangeShapeType="1"/>
          </p:cNvSpPr>
          <p:nvPr/>
        </p:nvSpPr>
        <p:spPr bwMode="auto">
          <a:xfrm>
            <a:off x="8834438" y="1266825"/>
            <a:ext cx="635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5" name="Line 18"/>
          <p:cNvSpPr>
            <a:spLocks noChangeShapeType="1"/>
          </p:cNvSpPr>
          <p:nvPr/>
        </p:nvSpPr>
        <p:spPr bwMode="auto">
          <a:xfrm>
            <a:off x="8362950"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6" name="Line 19"/>
          <p:cNvSpPr>
            <a:spLocks noChangeShapeType="1"/>
          </p:cNvSpPr>
          <p:nvPr/>
        </p:nvSpPr>
        <p:spPr bwMode="auto">
          <a:xfrm flipH="1">
            <a:off x="9288464" y="1266825"/>
            <a:ext cx="3175"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7" name="Text Box 20"/>
          <p:cNvSpPr txBox="1">
            <a:spLocks noChangeArrowheads="1"/>
          </p:cNvSpPr>
          <p:nvPr/>
        </p:nvSpPr>
        <p:spPr bwMode="auto">
          <a:xfrm>
            <a:off x="3770314" y="1282701"/>
            <a:ext cx="5991225" cy="27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t>FY13     FY14    FY15    FY16     FY17    FY18     FY19     FY20    FY21     FY22    FY23     FY24    FY25</a:t>
            </a:r>
          </a:p>
        </p:txBody>
      </p:sp>
      <p:sp>
        <p:nvSpPr>
          <p:cNvPr id="58388" name="Text Box 21"/>
          <p:cNvSpPr txBox="1">
            <a:spLocks noChangeArrowheads="1"/>
          </p:cNvSpPr>
          <p:nvPr/>
        </p:nvSpPr>
        <p:spPr bwMode="auto">
          <a:xfrm>
            <a:off x="2339975" y="2813050"/>
            <a:ext cx="1538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Requirements</a:t>
            </a:r>
          </a:p>
        </p:txBody>
      </p:sp>
      <p:sp>
        <p:nvSpPr>
          <p:cNvPr id="58389" name="AutoShape 22"/>
          <p:cNvSpPr>
            <a:spLocks noChangeArrowheads="1"/>
          </p:cNvSpPr>
          <p:nvPr/>
        </p:nvSpPr>
        <p:spPr bwMode="auto">
          <a:xfrm>
            <a:off x="3956051" y="26543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0" name="Text Box 23"/>
          <p:cNvSpPr txBox="1">
            <a:spLocks noChangeArrowheads="1"/>
          </p:cNvSpPr>
          <p:nvPr/>
        </p:nvSpPr>
        <p:spPr bwMode="auto">
          <a:xfrm>
            <a:off x="4102101" y="2609851"/>
            <a:ext cx="403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ICD</a:t>
            </a:r>
          </a:p>
        </p:txBody>
      </p:sp>
      <p:sp>
        <p:nvSpPr>
          <p:cNvPr id="58391" name="Line 24"/>
          <p:cNvSpPr>
            <a:spLocks noChangeShapeType="1"/>
          </p:cNvSpPr>
          <p:nvPr/>
        </p:nvSpPr>
        <p:spPr bwMode="auto">
          <a:xfrm>
            <a:off x="2400300" y="34861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92" name="Text Box 25"/>
          <p:cNvSpPr txBox="1">
            <a:spLocks noChangeArrowheads="1"/>
          </p:cNvSpPr>
          <p:nvPr/>
        </p:nvSpPr>
        <p:spPr bwMode="auto">
          <a:xfrm>
            <a:off x="2425700" y="4633913"/>
            <a:ext cx="1290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Acquisition</a:t>
            </a:r>
          </a:p>
        </p:txBody>
      </p:sp>
      <p:sp>
        <p:nvSpPr>
          <p:cNvPr id="58393" name="AutoShape 26"/>
          <p:cNvSpPr>
            <a:spLocks noChangeArrowheads="1"/>
          </p:cNvSpPr>
          <p:nvPr/>
        </p:nvSpPr>
        <p:spPr bwMode="auto">
          <a:xfrm>
            <a:off x="5673726"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4" name="Text Box 27"/>
          <p:cNvSpPr txBox="1">
            <a:spLocks noChangeArrowheads="1"/>
          </p:cNvSpPr>
          <p:nvPr/>
        </p:nvSpPr>
        <p:spPr bwMode="auto">
          <a:xfrm>
            <a:off x="5883276" y="1627189"/>
            <a:ext cx="409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IOC</a:t>
            </a:r>
          </a:p>
        </p:txBody>
      </p:sp>
      <p:sp>
        <p:nvSpPr>
          <p:cNvPr id="58395" name="AutoShape 28"/>
          <p:cNvSpPr>
            <a:spLocks noChangeArrowheads="1"/>
          </p:cNvSpPr>
          <p:nvPr/>
        </p:nvSpPr>
        <p:spPr bwMode="auto">
          <a:xfrm>
            <a:off x="4349751" y="2214563"/>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6" name="Text Box 29"/>
          <p:cNvSpPr txBox="1">
            <a:spLocks noChangeArrowheads="1"/>
          </p:cNvSpPr>
          <p:nvPr/>
        </p:nvSpPr>
        <p:spPr bwMode="auto">
          <a:xfrm>
            <a:off x="4687889" y="2155826"/>
            <a:ext cx="388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RIT</a:t>
            </a:r>
          </a:p>
        </p:txBody>
      </p:sp>
      <p:sp>
        <p:nvSpPr>
          <p:cNvPr id="58397" name="AutoShape 30"/>
          <p:cNvSpPr>
            <a:spLocks noChangeArrowheads="1"/>
          </p:cNvSpPr>
          <p:nvPr/>
        </p:nvSpPr>
        <p:spPr bwMode="auto">
          <a:xfrm>
            <a:off x="5283201" y="22098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8" name="AutoShape 31"/>
          <p:cNvSpPr>
            <a:spLocks noChangeArrowheads="1"/>
          </p:cNvSpPr>
          <p:nvPr/>
        </p:nvSpPr>
        <p:spPr bwMode="auto">
          <a:xfrm>
            <a:off x="3884614"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9" name="Text Box 32"/>
          <p:cNvSpPr txBox="1">
            <a:spLocks noChangeArrowheads="1"/>
          </p:cNvSpPr>
          <p:nvPr/>
        </p:nvSpPr>
        <p:spPr bwMode="auto">
          <a:xfrm>
            <a:off x="4089401" y="1636714"/>
            <a:ext cx="474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MDD</a:t>
            </a:r>
          </a:p>
          <a:p>
            <a:endParaRPr lang="en-US" altLang="en-US" sz="1000" b="1">
              <a:solidFill>
                <a:srgbClr val="151C77"/>
              </a:solidFill>
            </a:endParaRPr>
          </a:p>
        </p:txBody>
      </p:sp>
      <p:sp>
        <p:nvSpPr>
          <p:cNvPr id="58400" name="Rectangle 33"/>
          <p:cNvSpPr>
            <a:spLocks noChangeArrowheads="1"/>
          </p:cNvSpPr>
          <p:nvPr/>
        </p:nvSpPr>
        <p:spPr bwMode="auto">
          <a:xfrm>
            <a:off x="3783014" y="4079875"/>
            <a:ext cx="2795587" cy="280988"/>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01" name="AutoShape 34"/>
          <p:cNvSpPr>
            <a:spLocks noChangeArrowheads="1"/>
          </p:cNvSpPr>
          <p:nvPr/>
        </p:nvSpPr>
        <p:spPr bwMode="auto">
          <a:xfrm>
            <a:off x="4611688" y="372427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2" name="AutoShape 35"/>
          <p:cNvSpPr>
            <a:spLocks noChangeArrowheads="1"/>
          </p:cNvSpPr>
          <p:nvPr/>
        </p:nvSpPr>
        <p:spPr bwMode="auto">
          <a:xfrm>
            <a:off x="50688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3" name="AutoShape 36"/>
          <p:cNvSpPr>
            <a:spLocks noChangeArrowheads="1"/>
          </p:cNvSpPr>
          <p:nvPr/>
        </p:nvSpPr>
        <p:spPr bwMode="auto">
          <a:xfrm>
            <a:off x="55260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4" name="AutoShape 37"/>
          <p:cNvSpPr>
            <a:spLocks noChangeArrowheads="1"/>
          </p:cNvSpPr>
          <p:nvPr/>
        </p:nvSpPr>
        <p:spPr bwMode="auto">
          <a:xfrm>
            <a:off x="645953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5" name="AutoShape 38"/>
          <p:cNvSpPr>
            <a:spLocks noChangeArrowheads="1"/>
          </p:cNvSpPr>
          <p:nvPr/>
        </p:nvSpPr>
        <p:spPr bwMode="auto">
          <a:xfrm>
            <a:off x="5992813" y="3727450"/>
            <a:ext cx="190500"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6" name="AutoShape 39"/>
          <p:cNvSpPr>
            <a:spLocks noChangeArrowheads="1"/>
          </p:cNvSpPr>
          <p:nvPr/>
        </p:nvSpPr>
        <p:spPr bwMode="auto">
          <a:xfrm>
            <a:off x="6913564"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7" name="AutoShape 40"/>
          <p:cNvSpPr>
            <a:spLocks noChangeArrowheads="1"/>
          </p:cNvSpPr>
          <p:nvPr/>
        </p:nvSpPr>
        <p:spPr bwMode="auto">
          <a:xfrm>
            <a:off x="74025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8" name="AutoShape 41"/>
          <p:cNvSpPr>
            <a:spLocks noChangeArrowheads="1"/>
          </p:cNvSpPr>
          <p:nvPr/>
        </p:nvSpPr>
        <p:spPr bwMode="auto">
          <a:xfrm>
            <a:off x="784066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9" name="AutoShape 42"/>
          <p:cNvSpPr>
            <a:spLocks noChangeArrowheads="1"/>
          </p:cNvSpPr>
          <p:nvPr/>
        </p:nvSpPr>
        <p:spPr bwMode="auto">
          <a:xfrm>
            <a:off x="8266114"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0" name="AutoShape 43"/>
          <p:cNvSpPr>
            <a:spLocks noChangeArrowheads="1"/>
          </p:cNvSpPr>
          <p:nvPr/>
        </p:nvSpPr>
        <p:spPr bwMode="auto">
          <a:xfrm>
            <a:off x="8745538" y="37274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1" name="AutoShape 44"/>
          <p:cNvSpPr>
            <a:spLocks noChangeArrowheads="1"/>
          </p:cNvSpPr>
          <p:nvPr/>
        </p:nvSpPr>
        <p:spPr bwMode="auto">
          <a:xfrm>
            <a:off x="91932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2" name="Text Box 45"/>
          <p:cNvSpPr txBox="1">
            <a:spLocks noChangeArrowheads="1"/>
          </p:cNvSpPr>
          <p:nvPr/>
        </p:nvSpPr>
        <p:spPr bwMode="auto">
          <a:xfrm>
            <a:off x="3863976" y="3592514"/>
            <a:ext cx="614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Annual</a:t>
            </a:r>
          </a:p>
          <a:p>
            <a:r>
              <a:rPr lang="en-US" altLang="en-US" sz="1000" b="1">
                <a:solidFill>
                  <a:srgbClr val="151C77"/>
                </a:solidFill>
              </a:rPr>
              <a:t>X-Plan</a:t>
            </a:r>
          </a:p>
        </p:txBody>
      </p:sp>
      <p:sp>
        <p:nvSpPr>
          <p:cNvPr id="58413" name="Line 46"/>
          <p:cNvSpPr>
            <a:spLocks noChangeShapeType="1"/>
          </p:cNvSpPr>
          <p:nvPr/>
        </p:nvSpPr>
        <p:spPr bwMode="auto">
          <a:xfrm>
            <a:off x="2400300" y="24955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414" name="Text Box 47"/>
          <p:cNvSpPr txBox="1">
            <a:spLocks noChangeArrowheads="1"/>
          </p:cNvSpPr>
          <p:nvPr/>
        </p:nvSpPr>
        <p:spPr bwMode="auto">
          <a:xfrm>
            <a:off x="2417764" y="1898650"/>
            <a:ext cx="1235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Milestones</a:t>
            </a:r>
          </a:p>
        </p:txBody>
      </p:sp>
      <p:sp>
        <p:nvSpPr>
          <p:cNvPr id="58415" name="Rectangle 48"/>
          <p:cNvSpPr>
            <a:spLocks noChangeArrowheads="1"/>
          </p:cNvSpPr>
          <p:nvPr/>
        </p:nvSpPr>
        <p:spPr bwMode="auto">
          <a:xfrm>
            <a:off x="4991100" y="3019425"/>
            <a:ext cx="4787900"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16" name="Line 49"/>
          <p:cNvSpPr>
            <a:spLocks noChangeShapeType="1"/>
          </p:cNvSpPr>
          <p:nvPr/>
        </p:nvSpPr>
        <p:spPr bwMode="auto">
          <a:xfrm>
            <a:off x="5389563" y="3228976"/>
            <a:ext cx="228600" cy="479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7" name="Line 50"/>
          <p:cNvSpPr>
            <a:spLocks noChangeShapeType="1"/>
          </p:cNvSpPr>
          <p:nvPr/>
        </p:nvSpPr>
        <p:spPr bwMode="auto">
          <a:xfrm>
            <a:off x="5851525" y="3225801"/>
            <a:ext cx="236538" cy="473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8" name="Line 51"/>
          <p:cNvSpPr>
            <a:spLocks noChangeShapeType="1"/>
          </p:cNvSpPr>
          <p:nvPr/>
        </p:nvSpPr>
        <p:spPr bwMode="auto">
          <a:xfrm>
            <a:off x="6313488" y="3224214"/>
            <a:ext cx="239712" cy="4778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9" name="Line 52"/>
          <p:cNvSpPr>
            <a:spLocks noChangeShapeType="1"/>
          </p:cNvSpPr>
          <p:nvPr/>
        </p:nvSpPr>
        <p:spPr bwMode="auto">
          <a:xfrm>
            <a:off x="6784975" y="3224214"/>
            <a:ext cx="228600" cy="485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20" name="Line 53"/>
          <p:cNvSpPr>
            <a:spLocks noChangeShapeType="1"/>
          </p:cNvSpPr>
          <p:nvPr/>
        </p:nvSpPr>
        <p:spPr bwMode="auto">
          <a:xfrm>
            <a:off x="4248150" y="1262063"/>
            <a:ext cx="0" cy="465931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421" name="AutoShape 54"/>
          <p:cNvSpPr>
            <a:spLocks noChangeArrowheads="1"/>
          </p:cNvSpPr>
          <p:nvPr/>
        </p:nvSpPr>
        <p:spPr bwMode="auto">
          <a:xfrm>
            <a:off x="7112001" y="1670050"/>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2" name="Text Box 55"/>
          <p:cNvSpPr txBox="1">
            <a:spLocks noChangeArrowheads="1"/>
          </p:cNvSpPr>
          <p:nvPr/>
        </p:nvSpPr>
        <p:spPr bwMode="auto">
          <a:xfrm>
            <a:off x="7000876" y="1841501"/>
            <a:ext cx="5381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AFRB</a:t>
            </a:r>
          </a:p>
        </p:txBody>
      </p:sp>
      <p:sp>
        <p:nvSpPr>
          <p:cNvPr id="58423" name="Text Box 56"/>
          <p:cNvSpPr txBox="1">
            <a:spLocks noChangeArrowheads="1"/>
          </p:cNvSpPr>
          <p:nvPr/>
        </p:nvSpPr>
        <p:spPr bwMode="auto">
          <a:xfrm>
            <a:off x="6219825" y="2584451"/>
            <a:ext cx="2298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Requirements Review/Management Board</a:t>
            </a:r>
          </a:p>
        </p:txBody>
      </p:sp>
      <p:sp>
        <p:nvSpPr>
          <p:cNvPr id="58424" name="AutoShape 57"/>
          <p:cNvSpPr>
            <a:spLocks noChangeArrowheads="1"/>
          </p:cNvSpPr>
          <p:nvPr/>
        </p:nvSpPr>
        <p:spPr bwMode="auto">
          <a:xfrm>
            <a:off x="7478713" y="16700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5" name="Text Box 58"/>
          <p:cNvSpPr txBox="1">
            <a:spLocks noChangeArrowheads="1"/>
          </p:cNvSpPr>
          <p:nvPr/>
        </p:nvSpPr>
        <p:spPr bwMode="auto">
          <a:xfrm>
            <a:off x="7615238" y="1630364"/>
            <a:ext cx="538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FDDR</a:t>
            </a:r>
          </a:p>
        </p:txBody>
      </p:sp>
      <p:sp>
        <p:nvSpPr>
          <p:cNvPr id="58426" name="AutoShape 61"/>
          <p:cNvSpPr>
            <a:spLocks noChangeArrowheads="1"/>
          </p:cNvSpPr>
          <p:nvPr/>
        </p:nvSpPr>
        <p:spPr bwMode="auto">
          <a:xfrm>
            <a:off x="5287963" y="305752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7" name="AutoShape 62"/>
          <p:cNvSpPr>
            <a:spLocks noChangeArrowheads="1"/>
          </p:cNvSpPr>
          <p:nvPr/>
        </p:nvSpPr>
        <p:spPr bwMode="auto">
          <a:xfrm>
            <a:off x="5754688" y="3062288"/>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8" name="AutoShape 63"/>
          <p:cNvSpPr>
            <a:spLocks noChangeArrowheads="1"/>
          </p:cNvSpPr>
          <p:nvPr/>
        </p:nvSpPr>
        <p:spPr bwMode="auto">
          <a:xfrm>
            <a:off x="6216651"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9" name="AutoShape 64"/>
          <p:cNvSpPr>
            <a:spLocks noChangeArrowheads="1"/>
          </p:cNvSpPr>
          <p:nvPr/>
        </p:nvSpPr>
        <p:spPr bwMode="auto">
          <a:xfrm>
            <a:off x="6692901"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0" name="AutoShape 65"/>
          <p:cNvSpPr>
            <a:spLocks noChangeArrowheads="1"/>
          </p:cNvSpPr>
          <p:nvPr/>
        </p:nvSpPr>
        <p:spPr bwMode="auto">
          <a:xfrm>
            <a:off x="7169151"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1" name="AutoShape 66"/>
          <p:cNvSpPr>
            <a:spLocks noChangeArrowheads="1"/>
          </p:cNvSpPr>
          <p:nvPr/>
        </p:nvSpPr>
        <p:spPr bwMode="auto">
          <a:xfrm>
            <a:off x="7626351"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2" name="AutoShape 67"/>
          <p:cNvSpPr>
            <a:spLocks noChangeArrowheads="1"/>
          </p:cNvSpPr>
          <p:nvPr/>
        </p:nvSpPr>
        <p:spPr bwMode="auto">
          <a:xfrm>
            <a:off x="807878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3" name="AutoShape 68"/>
          <p:cNvSpPr>
            <a:spLocks noChangeArrowheads="1"/>
          </p:cNvSpPr>
          <p:nvPr/>
        </p:nvSpPr>
        <p:spPr bwMode="auto">
          <a:xfrm>
            <a:off x="850741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4" name="AutoShape 69"/>
          <p:cNvSpPr>
            <a:spLocks noChangeArrowheads="1"/>
          </p:cNvSpPr>
          <p:nvPr/>
        </p:nvSpPr>
        <p:spPr bwMode="auto">
          <a:xfrm>
            <a:off x="897413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5" name="AutoShape 70"/>
          <p:cNvSpPr>
            <a:spLocks noChangeArrowheads="1"/>
          </p:cNvSpPr>
          <p:nvPr/>
        </p:nvSpPr>
        <p:spPr bwMode="auto">
          <a:xfrm>
            <a:off x="944086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6" name="Rectangle 71"/>
          <p:cNvSpPr>
            <a:spLocks noChangeArrowheads="1"/>
          </p:cNvSpPr>
          <p:nvPr/>
        </p:nvSpPr>
        <p:spPr bwMode="auto">
          <a:xfrm>
            <a:off x="6926264" y="4287839"/>
            <a:ext cx="2860675" cy="71437"/>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37" name="AutoShape 72"/>
          <p:cNvSpPr>
            <a:spLocks noChangeArrowheads="1"/>
          </p:cNvSpPr>
          <p:nvPr/>
        </p:nvSpPr>
        <p:spPr bwMode="auto">
          <a:xfrm>
            <a:off x="6567489" y="4079875"/>
            <a:ext cx="1241425" cy="279400"/>
          </a:xfrm>
          <a:prstGeom prst="rtTriangle">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8" name="Text Box 73"/>
          <p:cNvSpPr txBox="1">
            <a:spLocks noChangeArrowheads="1"/>
          </p:cNvSpPr>
          <p:nvPr/>
        </p:nvSpPr>
        <p:spPr bwMode="auto">
          <a:xfrm>
            <a:off x="4214830" y="4067176"/>
            <a:ext cx="19335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chemeClr val="bg1"/>
                </a:solidFill>
              </a:rPr>
              <a:t>Design &amp; Integration</a:t>
            </a:r>
          </a:p>
        </p:txBody>
      </p:sp>
      <p:sp>
        <p:nvSpPr>
          <p:cNvPr id="58439" name="Text Box 74"/>
          <p:cNvSpPr txBox="1">
            <a:spLocks noChangeArrowheads="1"/>
          </p:cNvSpPr>
          <p:nvPr/>
        </p:nvSpPr>
        <p:spPr bwMode="auto">
          <a:xfrm>
            <a:off x="7673975" y="4027489"/>
            <a:ext cx="1906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System/Architecture Studies</a:t>
            </a:r>
          </a:p>
        </p:txBody>
      </p:sp>
      <p:sp>
        <p:nvSpPr>
          <p:cNvPr id="58440" name="AutoShape 75"/>
          <p:cNvSpPr>
            <a:spLocks noChangeArrowheads="1"/>
          </p:cNvSpPr>
          <p:nvPr/>
        </p:nvSpPr>
        <p:spPr bwMode="auto">
          <a:xfrm flipH="1">
            <a:off x="4243388" y="5006975"/>
            <a:ext cx="920750" cy="279400"/>
          </a:xfrm>
          <a:prstGeom prst="rtTriangle">
            <a:avLst/>
          </a:prstGeom>
          <a:solidFill>
            <a:srgbClr val="0000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1" name="Rectangle 76"/>
          <p:cNvSpPr>
            <a:spLocks noChangeArrowheads="1"/>
          </p:cNvSpPr>
          <p:nvPr/>
        </p:nvSpPr>
        <p:spPr bwMode="auto">
          <a:xfrm>
            <a:off x="5160964" y="5006975"/>
            <a:ext cx="4637087" cy="280988"/>
          </a:xfrm>
          <a:prstGeom prst="rect">
            <a:avLst/>
          </a:prstGeom>
          <a:solidFill>
            <a:srgbClr val="0000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2" name="Text Box 77"/>
          <p:cNvSpPr txBox="1">
            <a:spLocks noChangeArrowheads="1"/>
          </p:cNvSpPr>
          <p:nvPr/>
        </p:nvSpPr>
        <p:spPr bwMode="auto">
          <a:xfrm>
            <a:off x="5137596" y="5003801"/>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chemeClr val="bg1"/>
                </a:solidFill>
              </a:rPr>
              <a:t>Contracting</a:t>
            </a:r>
          </a:p>
        </p:txBody>
      </p:sp>
      <p:sp>
        <p:nvSpPr>
          <p:cNvPr id="58443" name="AutoShape 78"/>
          <p:cNvSpPr>
            <a:spLocks noChangeArrowheads="1"/>
          </p:cNvSpPr>
          <p:nvPr/>
        </p:nvSpPr>
        <p:spPr bwMode="auto">
          <a:xfrm flipH="1">
            <a:off x="4705350" y="5449888"/>
            <a:ext cx="812800" cy="279400"/>
          </a:xfrm>
          <a:prstGeom prst="rtTriangle">
            <a:avLst/>
          </a:prstGeom>
          <a:solidFill>
            <a:srgbClr val="66FF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4" name="Rectangle 79"/>
          <p:cNvSpPr>
            <a:spLocks noChangeArrowheads="1"/>
          </p:cNvSpPr>
          <p:nvPr/>
        </p:nvSpPr>
        <p:spPr bwMode="auto">
          <a:xfrm>
            <a:off x="5513388" y="5449889"/>
            <a:ext cx="4284662" cy="280987"/>
          </a:xfrm>
          <a:prstGeom prst="rect">
            <a:avLst/>
          </a:prstGeom>
          <a:solidFill>
            <a:srgbClr val="66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5" name="Text Box 80"/>
          <p:cNvSpPr txBox="1">
            <a:spLocks noChangeArrowheads="1"/>
          </p:cNvSpPr>
          <p:nvPr/>
        </p:nvSpPr>
        <p:spPr bwMode="auto">
          <a:xfrm>
            <a:off x="5302800" y="5430839"/>
            <a:ext cx="2044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b="1"/>
              <a:t>Operations &amp; Support</a:t>
            </a:r>
          </a:p>
        </p:txBody>
      </p:sp>
      <p:sp>
        <p:nvSpPr>
          <p:cNvPr id="58446" name="Line 81"/>
          <p:cNvSpPr>
            <a:spLocks noChangeShapeType="1"/>
          </p:cNvSpPr>
          <p:nvPr/>
        </p:nvSpPr>
        <p:spPr bwMode="auto">
          <a:xfrm>
            <a:off x="4438651" y="2366963"/>
            <a:ext cx="923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447" name="AutoShape 82"/>
          <p:cNvSpPr>
            <a:spLocks noChangeArrowheads="1"/>
          </p:cNvSpPr>
          <p:nvPr/>
        </p:nvSpPr>
        <p:spPr bwMode="auto">
          <a:xfrm flipH="1">
            <a:off x="4705350" y="4575175"/>
            <a:ext cx="812800" cy="279400"/>
          </a:xfrm>
          <a:prstGeom prst="rtTriangle">
            <a:avLst/>
          </a:prstGeom>
          <a:solidFill>
            <a:srgbClr val="6699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8" name="Rectangle 83"/>
          <p:cNvSpPr>
            <a:spLocks noChangeArrowheads="1"/>
          </p:cNvSpPr>
          <p:nvPr/>
        </p:nvSpPr>
        <p:spPr bwMode="auto">
          <a:xfrm>
            <a:off x="5513388" y="4575175"/>
            <a:ext cx="4284662" cy="280988"/>
          </a:xfrm>
          <a:prstGeom prst="rect">
            <a:avLst/>
          </a:prstGeom>
          <a:solidFill>
            <a:srgbClr val="6699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9" name="Text Box 84"/>
          <p:cNvSpPr txBox="1">
            <a:spLocks noChangeArrowheads="1"/>
          </p:cNvSpPr>
          <p:nvPr/>
        </p:nvSpPr>
        <p:spPr bwMode="auto">
          <a:xfrm>
            <a:off x="5351360" y="4556126"/>
            <a:ext cx="16717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b="1">
                <a:solidFill>
                  <a:schemeClr val="bg1"/>
                </a:solidFill>
              </a:rPr>
              <a:t>Test &amp; Evaluation</a:t>
            </a:r>
          </a:p>
        </p:txBody>
      </p:sp>
      <p:sp>
        <p:nvSpPr>
          <p:cNvPr id="58450" name="AutoShape 85"/>
          <p:cNvSpPr>
            <a:spLocks noChangeArrowheads="1"/>
          </p:cNvSpPr>
          <p:nvPr/>
        </p:nvSpPr>
        <p:spPr bwMode="auto">
          <a:xfrm>
            <a:off x="72215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1" name="AutoShape 86"/>
          <p:cNvSpPr>
            <a:spLocks noChangeArrowheads="1"/>
          </p:cNvSpPr>
          <p:nvPr/>
        </p:nvSpPr>
        <p:spPr bwMode="auto">
          <a:xfrm>
            <a:off x="76660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2" name="Text Box 87"/>
          <p:cNvSpPr txBox="1">
            <a:spLocks noChangeArrowheads="1"/>
          </p:cNvSpPr>
          <p:nvPr/>
        </p:nvSpPr>
        <p:spPr bwMode="auto">
          <a:xfrm>
            <a:off x="7278689" y="4543426"/>
            <a:ext cx="4587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chemeClr val="bg1"/>
                </a:solidFill>
              </a:rPr>
              <a:t>OUE</a:t>
            </a:r>
          </a:p>
        </p:txBody>
      </p:sp>
      <p:sp>
        <p:nvSpPr>
          <p:cNvPr id="58453" name="Text Box 88"/>
          <p:cNvSpPr txBox="1">
            <a:spLocks noChangeArrowheads="1"/>
          </p:cNvSpPr>
          <p:nvPr/>
        </p:nvSpPr>
        <p:spPr bwMode="auto">
          <a:xfrm>
            <a:off x="7807326" y="4549776"/>
            <a:ext cx="536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chemeClr val="bg1"/>
                </a:solidFill>
              </a:rPr>
              <a:t>OT&amp;E</a:t>
            </a:r>
          </a:p>
        </p:txBody>
      </p:sp>
      <p:sp>
        <p:nvSpPr>
          <p:cNvPr id="58454" name="AutoShape 89"/>
          <p:cNvSpPr>
            <a:spLocks noChangeArrowheads="1"/>
          </p:cNvSpPr>
          <p:nvPr/>
        </p:nvSpPr>
        <p:spPr bwMode="auto">
          <a:xfrm>
            <a:off x="8097838" y="20272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5" name="Text Box 90"/>
          <p:cNvSpPr txBox="1">
            <a:spLocks noChangeArrowheads="1"/>
          </p:cNvSpPr>
          <p:nvPr/>
        </p:nvSpPr>
        <p:spPr bwMode="auto">
          <a:xfrm>
            <a:off x="8277225" y="1987551"/>
            <a:ext cx="4524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FOC</a:t>
            </a:r>
          </a:p>
        </p:txBody>
      </p:sp>
      <p:sp>
        <p:nvSpPr>
          <p:cNvPr id="58456" name="Rectangle 91"/>
          <p:cNvSpPr>
            <a:spLocks noChangeArrowheads="1"/>
          </p:cNvSpPr>
          <p:nvPr/>
        </p:nvSpPr>
        <p:spPr bwMode="auto">
          <a:xfrm>
            <a:off x="1524000" y="6027738"/>
            <a:ext cx="9144000" cy="276999"/>
          </a:xfrm>
          <a:prstGeom prst="rect">
            <a:avLst/>
          </a:prstGeom>
          <a:solidFill>
            <a:srgbClr val="FFFF00"/>
          </a:solidFill>
          <a:ln w="12700">
            <a:solidFill>
              <a:schemeClr val="tx1"/>
            </a:solidFill>
            <a:miter lim="800000"/>
            <a:headEnd/>
            <a:tailEnd/>
          </a:ln>
        </p:spPr>
        <p:txBody>
          <a:bodyPr>
            <a:spAutoFit/>
          </a:bodyPr>
          <a:lstStyle>
            <a:lvl1pPr marL="342900" indent="-342900" algn="ctr">
              <a:defRPr sz="1400">
                <a:solidFill>
                  <a:schemeClr val="tx1"/>
                </a:solidFill>
                <a:latin typeface="Arial" panose="020B0604020202020204" pitchFamily="34" charset="0"/>
              </a:defRPr>
            </a:lvl1pPr>
            <a:lvl2pPr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lvl="1">
              <a:spcBef>
                <a:spcPct val="20000"/>
              </a:spcBef>
              <a:buClr>
                <a:srgbClr val="151C77"/>
              </a:buClr>
              <a:buSzPct val="80000"/>
              <a:buFont typeface="Wingdings" panose="05000000000000000000" pitchFamily="2" charset="2"/>
              <a:buNone/>
            </a:pPr>
            <a:r>
              <a:rPr lang="en-US" altLang="en-US" sz="1200" dirty="0"/>
              <a:t>Strategic &amp; focused on Milestones and critical events between milestones.  Must communicate schedule changes</a:t>
            </a:r>
          </a:p>
        </p:txBody>
      </p:sp>
      <p:sp>
        <p:nvSpPr>
          <p:cNvPr id="58457" name="AutoShape 150"/>
          <p:cNvSpPr>
            <a:spLocks noChangeArrowheads="1"/>
          </p:cNvSpPr>
          <p:nvPr/>
        </p:nvSpPr>
        <p:spPr bwMode="auto">
          <a:xfrm>
            <a:off x="8421688" y="4276725"/>
            <a:ext cx="2227262" cy="450850"/>
          </a:xfrm>
          <a:prstGeom prst="wedgeRoundRectCallout">
            <a:avLst>
              <a:gd name="adj1" fmla="val -41778"/>
              <a:gd name="adj2" fmla="val -240704"/>
              <a:gd name="adj3" fmla="val 16667"/>
            </a:avLst>
          </a:prstGeom>
          <a:solidFill>
            <a:srgbClr val="FFCC00"/>
          </a:solidFill>
          <a:ln w="12700">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Highlight critical path.</a:t>
            </a:r>
          </a:p>
        </p:txBody>
      </p:sp>
      <p:sp>
        <p:nvSpPr>
          <p:cNvPr id="58458" name="Flowchart: Decision 1"/>
          <p:cNvSpPr>
            <a:spLocks noChangeArrowheads="1"/>
          </p:cNvSpPr>
          <p:nvPr/>
        </p:nvSpPr>
        <p:spPr bwMode="auto">
          <a:xfrm>
            <a:off x="4170363" y="5146676"/>
            <a:ext cx="133350" cy="284163"/>
          </a:xfrm>
          <a:prstGeom prst="flowChartDecision">
            <a:avLst/>
          </a:prstGeom>
          <a:solidFill>
            <a:schemeClr val="accent1"/>
          </a:solidFill>
          <a:ln>
            <a:noFill/>
          </a:ln>
          <a:extLst>
            <a:ext uri="{91240B29-F687-4F45-9708-019B960494DF}">
              <a14:hiddenLine xmlns:a14="http://schemas.microsoft.com/office/drawing/2010/main" w="12700" algn="ctr">
                <a:solidFill>
                  <a:srgbClr val="000000"/>
                </a:solidFill>
                <a:round/>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9" name="TextBox 2"/>
          <p:cNvSpPr txBox="1">
            <a:spLocks noChangeArrowheads="1"/>
          </p:cNvSpPr>
          <p:nvPr/>
        </p:nvSpPr>
        <p:spPr bwMode="auto">
          <a:xfrm>
            <a:off x="4020465" y="5427664"/>
            <a:ext cx="4347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t>CA</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16</a:t>
            </a:fld>
            <a:endParaRPr lang="en-US" altLang="en-US">
              <a:solidFill>
                <a:srgbClr val="808080"/>
              </a:solidFill>
            </a:endParaRPr>
          </a:p>
        </p:txBody>
      </p:sp>
    </p:spTree>
    <p:extLst>
      <p:ext uri="{BB962C8B-B14F-4D97-AF65-F5344CB8AC3E}">
        <p14:creationId xmlns:p14="http://schemas.microsoft.com/office/powerpoint/2010/main" val="306376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a:t>Program Schedule Assessment</a:t>
            </a:r>
          </a:p>
        </p:txBody>
      </p:sp>
      <p:sp>
        <p:nvSpPr>
          <p:cNvPr id="27651" name="Content Placeholder 2"/>
          <p:cNvSpPr>
            <a:spLocks noGrp="1"/>
          </p:cNvSpPr>
          <p:nvPr>
            <p:ph idx="1"/>
          </p:nvPr>
        </p:nvSpPr>
        <p:spPr/>
        <p:txBody>
          <a:bodyPr/>
          <a:lstStyle/>
          <a:p>
            <a:pPr>
              <a:buFont typeface="Arial" charset="0"/>
              <a:buNone/>
              <a:defRPr/>
            </a:pPr>
            <a:r>
              <a:rPr lang="en-US" sz="2800" dirty="0"/>
              <a:t>Identify Major Schedule Drivers:</a:t>
            </a:r>
          </a:p>
          <a:p>
            <a:pPr>
              <a:defRPr/>
            </a:pPr>
            <a:r>
              <a:rPr lang="en-US" sz="2400" dirty="0"/>
              <a:t>What technical issues pace the project?</a:t>
            </a:r>
          </a:p>
          <a:p>
            <a:pPr>
              <a:defRPr/>
            </a:pPr>
            <a:r>
              <a:rPr lang="en-US" sz="2400" dirty="0"/>
              <a:t>Are we trying to beat someone in this competitive space, and what’s the likelihood for doing so?</a:t>
            </a:r>
          </a:p>
          <a:p>
            <a:pPr marL="285750" lvl="1" indent="-285750">
              <a:spcBef>
                <a:spcPct val="50000"/>
              </a:spcBef>
              <a:defRPr/>
            </a:pPr>
            <a:r>
              <a:rPr lang="en-US" sz="2400" dirty="0"/>
              <a:t>BBP 3.0  requires consideration of technology refresh plans in milestone and decision point reviews.</a:t>
            </a:r>
          </a:p>
          <a:p>
            <a:pPr lvl="1">
              <a:defRPr/>
            </a:pPr>
            <a:r>
              <a:rPr lang="en-US" sz="2400" dirty="0"/>
              <a:t>Obsolescence?</a:t>
            </a:r>
          </a:p>
          <a:p>
            <a:pPr>
              <a:defRPr/>
            </a:pPr>
            <a:endParaRPr lang="en-US" sz="2400" dirty="0"/>
          </a:p>
          <a:p>
            <a:pPr marL="0" indent="0">
              <a:buNone/>
              <a:defRPr/>
            </a:pPr>
            <a:endParaRPr lang="en-US" dirty="0"/>
          </a:p>
        </p:txBody>
      </p:sp>
      <p:sp>
        <p:nvSpPr>
          <p:cNvPr id="5" name="Slide Number Placeholder 1"/>
          <p:cNvSpPr>
            <a:spLocks noGrp="1"/>
          </p:cNvSpPr>
          <p:nvPr>
            <p:ph type="sldNum" sz="quarter" idx="11"/>
          </p:nvPr>
        </p:nvSpPr>
        <p:spPr>
          <a:xfrm>
            <a:off x="10651067" y="6524625"/>
            <a:ext cx="1524000" cy="304800"/>
          </a:xfrm>
        </p:spPr>
        <p:txBody>
          <a:bodyPr/>
          <a:lstStyle/>
          <a:p>
            <a:pPr>
              <a:defRPr/>
            </a:pPr>
            <a:r>
              <a:rPr lang="en-US" altLang="en-US" dirty="0"/>
              <a:t>16</a:t>
            </a:r>
            <a:endParaRPr lang="en-US" altLang="en-US" dirty="0">
              <a:solidFill>
                <a:srgbClr val="808080"/>
              </a:solidFill>
            </a:endParaRPr>
          </a:p>
        </p:txBody>
      </p:sp>
    </p:spTree>
    <p:extLst>
      <p:ext uri="{BB962C8B-B14F-4D97-AF65-F5344CB8AC3E}">
        <p14:creationId xmlns:p14="http://schemas.microsoft.com/office/powerpoint/2010/main" val="238656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object 2"/>
          <p:cNvSpPr>
            <a:spLocks/>
          </p:cNvSpPr>
          <p:nvPr/>
        </p:nvSpPr>
        <p:spPr bwMode="auto">
          <a:xfrm>
            <a:off x="1905000" y="1231900"/>
            <a:ext cx="8382000" cy="0"/>
          </a:xfrm>
          <a:custGeom>
            <a:avLst/>
            <a:gdLst>
              <a:gd name="T0" fmla="*/ 0 w 8382000"/>
              <a:gd name="T1" fmla="*/ 8382000 w 8382000"/>
            </a:gdLst>
            <a:ahLst/>
            <a:cxnLst>
              <a:cxn ang="0">
                <a:pos x="T0" y="0"/>
              </a:cxn>
              <a:cxn ang="0">
                <a:pos x="T1" y="0"/>
              </a:cxn>
            </a:cxnLst>
            <a:rect l="0" t="0" r="r" b="b"/>
            <a:pathLst>
              <a:path w="8382000">
                <a:moveTo>
                  <a:pt x="0" y="0"/>
                </a:moveTo>
                <a:lnTo>
                  <a:pt x="8382000" y="0"/>
                </a:lnTo>
              </a:path>
            </a:pathLst>
          </a:custGeom>
          <a:noFill/>
          <a:ln w="57150">
            <a:solidFill>
              <a:srgbClr val="0C2D83"/>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67" name="object 3"/>
          <p:cNvSpPr>
            <a:spLocks noChangeArrowheads="1"/>
          </p:cNvSpPr>
          <p:nvPr/>
        </p:nvSpPr>
        <p:spPr bwMode="auto">
          <a:xfrm>
            <a:off x="1916113" y="90489"/>
            <a:ext cx="1346200" cy="106203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4" name="object 4"/>
          <p:cNvSpPr txBox="1">
            <a:spLocks noGrp="1"/>
          </p:cNvSpPr>
          <p:nvPr>
            <p:ph type="title"/>
          </p:nvPr>
        </p:nvSpPr>
        <p:spPr>
          <a:xfrm>
            <a:off x="3052763" y="212849"/>
            <a:ext cx="8613775" cy="819150"/>
          </a:xfrm>
        </p:spPr>
        <p:txBody>
          <a:bodyPr vert="horz" wrap="square" lIns="0" tIns="383504" rIns="0" bIns="0" numCol="1" rtlCol="0" anchor="ctr" anchorCtr="0" compatLnSpc="1">
            <a:prstTxWarp prst="textNoShape">
              <a:avLst/>
            </a:prstTxWarp>
            <a:spAutoFit/>
          </a:bodyPr>
          <a:lstStyle/>
          <a:p>
            <a:pPr marL="2049780">
              <a:defRPr/>
            </a:pPr>
            <a:r>
              <a:rPr lang="en-US" sz="2800" dirty="0"/>
              <a:t>SAMPLE </a:t>
            </a:r>
            <a:r>
              <a:rPr sz="2800" dirty="0"/>
              <a:t>A</a:t>
            </a:r>
            <a:r>
              <a:rPr sz="2800" spc="-5" dirty="0"/>
              <a:t>P</a:t>
            </a:r>
            <a:r>
              <a:rPr sz="2800" dirty="0"/>
              <a:t>T</a:t>
            </a:r>
            <a:r>
              <a:rPr sz="2800" spc="-10" dirty="0"/>
              <a:t> </a:t>
            </a:r>
            <a:r>
              <a:rPr sz="2800" spc="-5" dirty="0"/>
              <a:t>F</a:t>
            </a:r>
            <a:r>
              <a:rPr sz="2800" dirty="0"/>
              <a:t>ram</a:t>
            </a:r>
            <a:r>
              <a:rPr sz="2800" spc="-5" dirty="0"/>
              <a:t>in</a:t>
            </a:r>
            <a:r>
              <a:rPr sz="2800" dirty="0"/>
              <a:t>g Ass</a:t>
            </a:r>
            <a:r>
              <a:rPr sz="2800" spc="-5" dirty="0"/>
              <a:t>u</a:t>
            </a:r>
            <a:r>
              <a:rPr sz="2800" dirty="0"/>
              <a:t>m</a:t>
            </a:r>
            <a:r>
              <a:rPr sz="2800" spc="-5" dirty="0"/>
              <a:t>p</a:t>
            </a:r>
            <a:r>
              <a:rPr sz="2800" dirty="0"/>
              <a:t>t</a:t>
            </a:r>
            <a:r>
              <a:rPr sz="2800" spc="-5" dirty="0"/>
              <a:t>io</a:t>
            </a:r>
            <a:r>
              <a:rPr sz="2800" dirty="0"/>
              <a:t>n #1</a:t>
            </a:r>
          </a:p>
        </p:txBody>
      </p:sp>
      <p:sp>
        <p:nvSpPr>
          <p:cNvPr id="62469" name="object 5"/>
          <p:cNvSpPr>
            <a:spLocks/>
          </p:cNvSpPr>
          <p:nvPr/>
        </p:nvSpPr>
        <p:spPr bwMode="auto">
          <a:xfrm>
            <a:off x="1755775" y="3695701"/>
            <a:ext cx="8686800" cy="1927225"/>
          </a:xfrm>
          <a:custGeom>
            <a:avLst/>
            <a:gdLst>
              <a:gd name="T0" fmla="*/ 8493061 w 8686165"/>
              <a:gd name="T1" fmla="*/ 0 h 1926589"/>
              <a:gd name="T2" fmla="*/ 192646 w 8686165"/>
              <a:gd name="T3" fmla="*/ 0 h 1926589"/>
              <a:gd name="T4" fmla="*/ 176847 w 8686165"/>
              <a:gd name="T5" fmla="*/ 638 h 1926589"/>
              <a:gd name="T6" fmla="*/ 131758 w 8686165"/>
              <a:gd name="T7" fmla="*/ 9820 h 1926589"/>
              <a:gd name="T8" fmla="*/ 91171 w 8686165"/>
              <a:gd name="T9" fmla="*/ 28861 h 1926589"/>
              <a:gd name="T10" fmla="*/ 56427 w 8686165"/>
              <a:gd name="T11" fmla="*/ 56422 h 1926589"/>
              <a:gd name="T12" fmla="*/ 28864 w 8686165"/>
              <a:gd name="T13" fmla="*/ 91166 h 1926589"/>
              <a:gd name="T14" fmla="*/ 9821 w 8686165"/>
              <a:gd name="T15" fmla="*/ 131753 h 1926589"/>
              <a:gd name="T16" fmla="*/ 638 w 8686165"/>
              <a:gd name="T17" fmla="*/ 176845 h 1926589"/>
              <a:gd name="T18" fmla="*/ 0 w 8686165"/>
              <a:gd name="T19" fmla="*/ 192646 h 1926589"/>
              <a:gd name="T20" fmla="*/ 0 w 8686165"/>
              <a:gd name="T21" fmla="*/ 1733867 h 1926589"/>
              <a:gd name="T22" fmla="*/ 5599 w 8686165"/>
              <a:gd name="T23" fmla="*/ 1780160 h 1926589"/>
              <a:gd name="T24" fmla="*/ 21504 w 8686165"/>
              <a:gd name="T25" fmla="*/ 1822396 h 1926589"/>
              <a:gd name="T26" fmla="*/ 46375 w 8686165"/>
              <a:gd name="T27" fmla="*/ 1859236 h 1926589"/>
              <a:gd name="T28" fmla="*/ 78875 w 8686165"/>
              <a:gd name="T29" fmla="*/ 1889342 h 1926589"/>
              <a:gd name="T30" fmla="*/ 117662 w 8686165"/>
              <a:gd name="T31" fmla="*/ 1911373 h 1926589"/>
              <a:gd name="T32" fmla="*/ 161399 w 8686165"/>
              <a:gd name="T33" fmla="*/ 1923992 h 1926589"/>
              <a:gd name="T34" fmla="*/ 192646 w 8686165"/>
              <a:gd name="T35" fmla="*/ 1926513 h 1926589"/>
              <a:gd name="T36" fmla="*/ 8493061 w 8686165"/>
              <a:gd name="T37" fmla="*/ 1926513 h 1926589"/>
              <a:gd name="T38" fmla="*/ 8539359 w 8686165"/>
              <a:gd name="T39" fmla="*/ 1920914 h 1926589"/>
              <a:gd name="T40" fmla="*/ 8581598 w 8686165"/>
              <a:gd name="T41" fmla="*/ 1905009 h 1926589"/>
              <a:gd name="T42" fmla="*/ 8618441 w 8686165"/>
              <a:gd name="T43" fmla="*/ 1880137 h 1926589"/>
              <a:gd name="T44" fmla="*/ 8648547 w 8686165"/>
              <a:gd name="T45" fmla="*/ 1847638 h 1926589"/>
              <a:gd name="T46" fmla="*/ 8670580 w 8686165"/>
              <a:gd name="T47" fmla="*/ 1808850 h 1926589"/>
              <a:gd name="T48" fmla="*/ 8683198 w 8686165"/>
              <a:gd name="T49" fmla="*/ 1765113 h 1926589"/>
              <a:gd name="T50" fmla="*/ 8685720 w 8686165"/>
              <a:gd name="T51" fmla="*/ 1733867 h 1926589"/>
              <a:gd name="T52" fmla="*/ 8685720 w 8686165"/>
              <a:gd name="T53" fmla="*/ 192646 h 1926589"/>
              <a:gd name="T54" fmla="*/ 8680121 w 8686165"/>
              <a:gd name="T55" fmla="*/ 146349 h 1926589"/>
              <a:gd name="T56" fmla="*/ 8664215 w 8686165"/>
              <a:gd name="T57" fmla="*/ 104112 h 1926589"/>
              <a:gd name="T58" fmla="*/ 8639343 w 8686165"/>
              <a:gd name="T59" fmla="*/ 67272 h 1926589"/>
              <a:gd name="T60" fmla="*/ 8606842 w 8686165"/>
              <a:gd name="T61" fmla="*/ 37168 h 1926589"/>
              <a:gd name="T62" fmla="*/ 8568052 w 8686165"/>
              <a:gd name="T63" fmla="*/ 15138 h 1926589"/>
              <a:gd name="T64" fmla="*/ 8524311 w 8686165"/>
              <a:gd name="T65" fmla="*/ 2521 h 1926589"/>
              <a:gd name="T66" fmla="*/ 8493061 w 8686165"/>
              <a:gd name="T67" fmla="*/ 0 h 1926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686165" h="1926589">
                <a:moveTo>
                  <a:pt x="8493061" y="0"/>
                </a:moveTo>
                <a:lnTo>
                  <a:pt x="192646" y="0"/>
                </a:lnTo>
                <a:lnTo>
                  <a:pt x="176847" y="638"/>
                </a:lnTo>
                <a:lnTo>
                  <a:pt x="131758" y="9820"/>
                </a:lnTo>
                <a:lnTo>
                  <a:pt x="91171" y="28861"/>
                </a:lnTo>
                <a:lnTo>
                  <a:pt x="56427" y="56422"/>
                </a:lnTo>
                <a:lnTo>
                  <a:pt x="28864" y="91166"/>
                </a:lnTo>
                <a:lnTo>
                  <a:pt x="9821" y="131753"/>
                </a:lnTo>
                <a:lnTo>
                  <a:pt x="638" y="176845"/>
                </a:lnTo>
                <a:lnTo>
                  <a:pt x="0" y="192646"/>
                </a:lnTo>
                <a:lnTo>
                  <a:pt x="0" y="1733867"/>
                </a:lnTo>
                <a:lnTo>
                  <a:pt x="5599" y="1780160"/>
                </a:lnTo>
                <a:lnTo>
                  <a:pt x="21504" y="1822396"/>
                </a:lnTo>
                <a:lnTo>
                  <a:pt x="46375" y="1859236"/>
                </a:lnTo>
                <a:lnTo>
                  <a:pt x="78875" y="1889342"/>
                </a:lnTo>
                <a:lnTo>
                  <a:pt x="117662" y="1911373"/>
                </a:lnTo>
                <a:lnTo>
                  <a:pt x="161399" y="1923992"/>
                </a:lnTo>
                <a:lnTo>
                  <a:pt x="192646" y="1926513"/>
                </a:lnTo>
                <a:lnTo>
                  <a:pt x="8493061" y="1926513"/>
                </a:lnTo>
                <a:lnTo>
                  <a:pt x="8539359" y="1920914"/>
                </a:lnTo>
                <a:lnTo>
                  <a:pt x="8581598" y="1905009"/>
                </a:lnTo>
                <a:lnTo>
                  <a:pt x="8618441" y="1880137"/>
                </a:lnTo>
                <a:lnTo>
                  <a:pt x="8648547" y="1847638"/>
                </a:lnTo>
                <a:lnTo>
                  <a:pt x="8670580" y="1808850"/>
                </a:lnTo>
                <a:lnTo>
                  <a:pt x="8683198" y="1765113"/>
                </a:lnTo>
                <a:lnTo>
                  <a:pt x="8685720" y="1733867"/>
                </a:lnTo>
                <a:lnTo>
                  <a:pt x="8685720" y="192646"/>
                </a:lnTo>
                <a:lnTo>
                  <a:pt x="8680121" y="146349"/>
                </a:lnTo>
                <a:lnTo>
                  <a:pt x="8664215" y="104112"/>
                </a:lnTo>
                <a:lnTo>
                  <a:pt x="8639343" y="67272"/>
                </a:lnTo>
                <a:lnTo>
                  <a:pt x="8606842" y="37168"/>
                </a:lnTo>
                <a:lnTo>
                  <a:pt x="8568052" y="15138"/>
                </a:lnTo>
                <a:lnTo>
                  <a:pt x="8524311" y="2521"/>
                </a:lnTo>
                <a:lnTo>
                  <a:pt x="8493061"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1857376" y="4545014"/>
            <a:ext cx="1285875" cy="246221"/>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dirty="0">
              <a:latin typeface="Arial"/>
              <a:cs typeface="Arial"/>
            </a:endParaRPr>
          </a:p>
        </p:txBody>
      </p:sp>
      <p:sp>
        <p:nvSpPr>
          <p:cNvPr id="62471" name="object 7"/>
          <p:cNvSpPr>
            <a:spLocks/>
          </p:cNvSpPr>
          <p:nvPr/>
        </p:nvSpPr>
        <p:spPr bwMode="auto">
          <a:xfrm>
            <a:off x="1717675" y="2373314"/>
            <a:ext cx="8732838" cy="1228725"/>
          </a:xfrm>
          <a:custGeom>
            <a:avLst/>
            <a:gdLst>
              <a:gd name="T0" fmla="*/ 8610320 w 8733155"/>
              <a:gd name="T1" fmla="*/ 0 h 1228089"/>
              <a:gd name="T2" fmla="*/ 112874 w 8733155"/>
              <a:gd name="T3" fmla="*/ 394 h 1228089"/>
              <a:gd name="T4" fmla="*/ 71737 w 8733155"/>
              <a:gd name="T5" fmla="*/ 11081 h 1228089"/>
              <a:gd name="T6" fmla="*/ 37575 w 8733155"/>
              <a:gd name="T7" fmla="*/ 34378 h 1228089"/>
              <a:gd name="T8" fmla="*/ 13061 w 8733155"/>
              <a:gd name="T9" fmla="*/ 67616 h 1228089"/>
              <a:gd name="T10" fmla="*/ 865 w 8733155"/>
              <a:gd name="T11" fmla="*/ 108125 h 1228089"/>
              <a:gd name="T12" fmla="*/ 0 w 8733155"/>
              <a:gd name="T13" fmla="*/ 122783 h 1228089"/>
              <a:gd name="T14" fmla="*/ 394 w 8733155"/>
              <a:gd name="T15" fmla="*/ 1114962 h 1228089"/>
              <a:gd name="T16" fmla="*/ 11083 w 8733155"/>
              <a:gd name="T17" fmla="*/ 1156104 h 1228089"/>
              <a:gd name="T18" fmla="*/ 34383 w 8733155"/>
              <a:gd name="T19" fmla="*/ 1190265 h 1228089"/>
              <a:gd name="T20" fmla="*/ 67622 w 8733155"/>
              <a:gd name="T21" fmla="*/ 1214777 h 1228089"/>
              <a:gd name="T22" fmla="*/ 108128 w 8733155"/>
              <a:gd name="T23" fmla="*/ 1226970 h 1228089"/>
              <a:gd name="T24" fmla="*/ 122783 w 8733155"/>
              <a:gd name="T25" fmla="*/ 1227836 h 1228089"/>
              <a:gd name="T26" fmla="*/ 8620229 w 8733155"/>
              <a:gd name="T27" fmla="*/ 1227441 h 1228089"/>
              <a:gd name="T28" fmla="*/ 8661366 w 8733155"/>
              <a:gd name="T29" fmla="*/ 1216754 h 1228089"/>
              <a:gd name="T30" fmla="*/ 8695528 w 8733155"/>
              <a:gd name="T31" fmla="*/ 1193457 h 1228089"/>
              <a:gd name="T32" fmla="*/ 8720043 w 8733155"/>
              <a:gd name="T33" fmla="*/ 1160219 h 1228089"/>
              <a:gd name="T34" fmla="*/ 8732238 w 8733155"/>
              <a:gd name="T35" fmla="*/ 1119710 h 1228089"/>
              <a:gd name="T36" fmla="*/ 8733104 w 8733155"/>
              <a:gd name="T37" fmla="*/ 1105052 h 1228089"/>
              <a:gd name="T38" fmla="*/ 8732710 w 8733155"/>
              <a:gd name="T39" fmla="*/ 112873 h 1228089"/>
              <a:gd name="T40" fmla="*/ 8722020 w 8733155"/>
              <a:gd name="T41" fmla="*/ 71731 h 1228089"/>
              <a:gd name="T42" fmla="*/ 8698720 w 8733155"/>
              <a:gd name="T43" fmla="*/ 37570 h 1228089"/>
              <a:gd name="T44" fmla="*/ 8665482 w 8733155"/>
              <a:gd name="T45" fmla="*/ 13058 h 1228089"/>
              <a:gd name="T46" fmla="*/ 8624975 w 8733155"/>
              <a:gd name="T47" fmla="*/ 865 h 1228089"/>
              <a:gd name="T48" fmla="*/ 8610320 w 8733155"/>
              <a:gd name="T49" fmla="*/ 0 h 1228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733155" h="1228089">
                <a:moveTo>
                  <a:pt x="8610320" y="0"/>
                </a:moveTo>
                <a:lnTo>
                  <a:pt x="112874" y="394"/>
                </a:lnTo>
                <a:lnTo>
                  <a:pt x="71737" y="11081"/>
                </a:lnTo>
                <a:lnTo>
                  <a:pt x="37575" y="34378"/>
                </a:lnTo>
                <a:lnTo>
                  <a:pt x="13061" y="67616"/>
                </a:lnTo>
                <a:lnTo>
                  <a:pt x="865" y="108125"/>
                </a:lnTo>
                <a:lnTo>
                  <a:pt x="0" y="122783"/>
                </a:lnTo>
                <a:lnTo>
                  <a:pt x="394" y="1114962"/>
                </a:lnTo>
                <a:lnTo>
                  <a:pt x="11083" y="1156104"/>
                </a:lnTo>
                <a:lnTo>
                  <a:pt x="34383" y="1190265"/>
                </a:lnTo>
                <a:lnTo>
                  <a:pt x="67622" y="1214777"/>
                </a:lnTo>
                <a:lnTo>
                  <a:pt x="108128" y="1226970"/>
                </a:lnTo>
                <a:lnTo>
                  <a:pt x="122783" y="1227836"/>
                </a:lnTo>
                <a:lnTo>
                  <a:pt x="8620229" y="1227441"/>
                </a:lnTo>
                <a:lnTo>
                  <a:pt x="8661366" y="1216754"/>
                </a:lnTo>
                <a:lnTo>
                  <a:pt x="8695528" y="1193457"/>
                </a:lnTo>
                <a:lnTo>
                  <a:pt x="8720043" y="1160219"/>
                </a:lnTo>
                <a:lnTo>
                  <a:pt x="8732238" y="1119710"/>
                </a:lnTo>
                <a:lnTo>
                  <a:pt x="8733104" y="1105052"/>
                </a:lnTo>
                <a:lnTo>
                  <a:pt x="8732710" y="112873"/>
                </a:lnTo>
                <a:lnTo>
                  <a:pt x="8722020" y="71731"/>
                </a:lnTo>
                <a:lnTo>
                  <a:pt x="8698720" y="37570"/>
                </a:lnTo>
                <a:lnTo>
                  <a:pt x="8665482" y="13058"/>
                </a:lnTo>
                <a:lnTo>
                  <a:pt x="8624975" y="865"/>
                </a:lnTo>
                <a:lnTo>
                  <a:pt x="8610320"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1817688" y="2873376"/>
            <a:ext cx="1206500" cy="246221"/>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dirty="0">
              <a:latin typeface="Arial"/>
              <a:cs typeface="Arial"/>
            </a:endParaRPr>
          </a:p>
        </p:txBody>
      </p:sp>
      <p:sp>
        <p:nvSpPr>
          <p:cNvPr id="62473" name="object 9"/>
          <p:cNvSpPr>
            <a:spLocks/>
          </p:cNvSpPr>
          <p:nvPr/>
        </p:nvSpPr>
        <p:spPr bwMode="auto">
          <a:xfrm>
            <a:off x="1766888" y="1303338"/>
            <a:ext cx="8678862" cy="971550"/>
          </a:xfrm>
          <a:custGeom>
            <a:avLst/>
            <a:gdLst>
              <a:gd name="T0" fmla="*/ 8581847 w 8679180"/>
              <a:gd name="T1" fmla="*/ 0 h 972185"/>
              <a:gd name="T2" fmla="*/ 85131 w 8679180"/>
              <a:gd name="T3" fmla="*/ 742 h 972185"/>
              <a:gd name="T4" fmla="*/ 45581 w 8679180"/>
              <a:gd name="T5" fmla="*/ 14827 h 972185"/>
              <a:gd name="T6" fmla="*/ 16146 w 8679180"/>
              <a:gd name="T7" fmla="*/ 43538 h 972185"/>
              <a:gd name="T8" fmla="*/ 1088 w 8679180"/>
              <a:gd name="T9" fmla="*/ 82613 h 972185"/>
              <a:gd name="T10" fmla="*/ 0 w 8679180"/>
              <a:gd name="T11" fmla="*/ 97205 h 972185"/>
              <a:gd name="T12" fmla="*/ 742 w 8679180"/>
              <a:gd name="T13" fmla="*/ 886928 h 972185"/>
              <a:gd name="T14" fmla="*/ 14827 w 8679180"/>
              <a:gd name="T15" fmla="*/ 926482 h 972185"/>
              <a:gd name="T16" fmla="*/ 43538 w 8679180"/>
              <a:gd name="T17" fmla="*/ 955914 h 972185"/>
              <a:gd name="T18" fmla="*/ 82613 w 8679180"/>
              <a:gd name="T19" fmla="*/ 970970 h 972185"/>
              <a:gd name="T20" fmla="*/ 97205 w 8679180"/>
              <a:gd name="T21" fmla="*/ 972057 h 972185"/>
              <a:gd name="T22" fmla="*/ 8593933 w 8679180"/>
              <a:gd name="T23" fmla="*/ 971314 h 972185"/>
              <a:gd name="T24" fmla="*/ 8633486 w 8679180"/>
              <a:gd name="T25" fmla="*/ 957230 h 972185"/>
              <a:gd name="T26" fmla="*/ 8662920 w 8679180"/>
              <a:gd name="T27" fmla="*/ 928522 h 972185"/>
              <a:gd name="T28" fmla="*/ 8677977 w 8679180"/>
              <a:gd name="T29" fmla="*/ 889446 h 972185"/>
              <a:gd name="T30" fmla="*/ 8679065 w 8679180"/>
              <a:gd name="T31" fmla="*/ 874852 h 972185"/>
              <a:gd name="T32" fmla="*/ 8678321 w 8679180"/>
              <a:gd name="T33" fmla="*/ 85122 h 972185"/>
              <a:gd name="T34" fmla="*/ 8664234 w 8679180"/>
              <a:gd name="T35" fmla="*/ 45576 h 972185"/>
              <a:gd name="T36" fmla="*/ 8635521 w 8679180"/>
              <a:gd name="T37" fmla="*/ 16144 h 972185"/>
              <a:gd name="T38" fmla="*/ 8596441 w 8679180"/>
              <a:gd name="T39" fmla="*/ 1087 h 972185"/>
              <a:gd name="T40" fmla="*/ 8581847 w 8679180"/>
              <a:gd name="T41" fmla="*/ 0 h 972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679180" h="972185">
                <a:moveTo>
                  <a:pt x="8581847" y="0"/>
                </a:moveTo>
                <a:lnTo>
                  <a:pt x="85131" y="742"/>
                </a:lnTo>
                <a:lnTo>
                  <a:pt x="45581" y="14827"/>
                </a:lnTo>
                <a:lnTo>
                  <a:pt x="16146" y="43538"/>
                </a:lnTo>
                <a:lnTo>
                  <a:pt x="1088" y="82613"/>
                </a:lnTo>
                <a:lnTo>
                  <a:pt x="0" y="97205"/>
                </a:lnTo>
                <a:lnTo>
                  <a:pt x="742" y="886928"/>
                </a:lnTo>
                <a:lnTo>
                  <a:pt x="14827" y="926482"/>
                </a:lnTo>
                <a:lnTo>
                  <a:pt x="43538" y="955914"/>
                </a:lnTo>
                <a:lnTo>
                  <a:pt x="82613" y="970970"/>
                </a:lnTo>
                <a:lnTo>
                  <a:pt x="97205" y="972057"/>
                </a:lnTo>
                <a:lnTo>
                  <a:pt x="8593933" y="971314"/>
                </a:lnTo>
                <a:lnTo>
                  <a:pt x="8633486" y="957230"/>
                </a:lnTo>
                <a:lnTo>
                  <a:pt x="8662920" y="928522"/>
                </a:lnTo>
                <a:lnTo>
                  <a:pt x="8677977" y="889446"/>
                </a:lnTo>
                <a:lnTo>
                  <a:pt x="8679065" y="874852"/>
                </a:lnTo>
                <a:lnTo>
                  <a:pt x="8678321" y="85122"/>
                </a:lnTo>
                <a:lnTo>
                  <a:pt x="8664234" y="45576"/>
                </a:lnTo>
                <a:lnTo>
                  <a:pt x="8635521" y="16144"/>
                </a:lnTo>
                <a:lnTo>
                  <a:pt x="8596441" y="1087"/>
                </a:lnTo>
                <a:lnTo>
                  <a:pt x="8581847"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0" name="object 10"/>
          <p:cNvSpPr txBox="1"/>
          <p:nvPr/>
        </p:nvSpPr>
        <p:spPr>
          <a:xfrm>
            <a:off x="1868488" y="1674814"/>
            <a:ext cx="2044700" cy="246221"/>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dirty="0">
              <a:latin typeface="Arial"/>
              <a:cs typeface="Arial"/>
            </a:endParaRPr>
          </a:p>
        </p:txBody>
      </p:sp>
      <p:sp>
        <p:nvSpPr>
          <p:cNvPr id="62475" name="object 11"/>
          <p:cNvSpPr>
            <a:spLocks/>
          </p:cNvSpPr>
          <p:nvPr/>
        </p:nvSpPr>
        <p:spPr bwMode="auto">
          <a:xfrm>
            <a:off x="6035676" y="1360488"/>
            <a:ext cx="1552575" cy="741362"/>
          </a:xfrm>
          <a:custGeom>
            <a:avLst/>
            <a:gdLst>
              <a:gd name="T0" fmla="*/ 1479156 w 1553210"/>
              <a:gd name="T1" fmla="*/ 0 h 741044"/>
              <a:gd name="T2" fmla="*/ 70402 w 1553210"/>
              <a:gd name="T3" fmla="*/ 89 h 741044"/>
              <a:gd name="T4" fmla="*/ 30898 w 1553210"/>
              <a:gd name="T5" fmla="*/ 13873 h 741044"/>
              <a:gd name="T6" fmla="*/ 5487 w 1553210"/>
              <a:gd name="T7" fmla="*/ 46036 h 741044"/>
              <a:gd name="T8" fmla="*/ 0 w 1553210"/>
              <a:gd name="T9" fmla="*/ 74066 h 741044"/>
              <a:gd name="T10" fmla="*/ 88 w 1553210"/>
              <a:gd name="T11" fmla="*/ 670213 h 741044"/>
              <a:gd name="T12" fmla="*/ 13869 w 1553210"/>
              <a:gd name="T13" fmla="*/ 709718 h 741044"/>
              <a:gd name="T14" fmla="*/ 46034 w 1553210"/>
              <a:gd name="T15" fmla="*/ 735126 h 741044"/>
              <a:gd name="T16" fmla="*/ 74066 w 1553210"/>
              <a:gd name="T17" fmla="*/ 740613 h 741044"/>
              <a:gd name="T18" fmla="*/ 1482799 w 1553210"/>
              <a:gd name="T19" fmla="*/ 740525 h 741044"/>
              <a:gd name="T20" fmla="*/ 1522310 w 1553210"/>
              <a:gd name="T21" fmla="*/ 726751 h 741044"/>
              <a:gd name="T22" fmla="*/ 1547722 w 1553210"/>
              <a:gd name="T23" fmla="*/ 694591 h 741044"/>
              <a:gd name="T24" fmla="*/ 1553210 w 1553210"/>
              <a:gd name="T25" fmla="*/ 666559 h 741044"/>
              <a:gd name="T26" fmla="*/ 1553121 w 1553210"/>
              <a:gd name="T27" fmla="*/ 70412 h 741044"/>
              <a:gd name="T28" fmla="*/ 1539344 w 1553210"/>
              <a:gd name="T29" fmla="*/ 30902 h 741044"/>
              <a:gd name="T30" fmla="*/ 1507186 w 1553210"/>
              <a:gd name="T31" fmla="*/ 5488 h 741044"/>
              <a:gd name="T32" fmla="*/ 1479156 w 1553210"/>
              <a:gd name="T33" fmla="*/ 0 h 74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53210" h="741044">
                <a:moveTo>
                  <a:pt x="1479156" y="0"/>
                </a:moveTo>
                <a:lnTo>
                  <a:pt x="70402" y="89"/>
                </a:lnTo>
                <a:lnTo>
                  <a:pt x="30898" y="13873"/>
                </a:lnTo>
                <a:lnTo>
                  <a:pt x="5487" y="46036"/>
                </a:lnTo>
                <a:lnTo>
                  <a:pt x="0" y="74066"/>
                </a:lnTo>
                <a:lnTo>
                  <a:pt x="88" y="670213"/>
                </a:lnTo>
                <a:lnTo>
                  <a:pt x="13869" y="709718"/>
                </a:lnTo>
                <a:lnTo>
                  <a:pt x="46034" y="735126"/>
                </a:lnTo>
                <a:lnTo>
                  <a:pt x="74066" y="740613"/>
                </a:lnTo>
                <a:lnTo>
                  <a:pt x="1482799" y="740525"/>
                </a:lnTo>
                <a:lnTo>
                  <a:pt x="1522310" y="726751"/>
                </a:lnTo>
                <a:lnTo>
                  <a:pt x="1547722" y="694591"/>
                </a:lnTo>
                <a:lnTo>
                  <a:pt x="1553210" y="666559"/>
                </a:lnTo>
                <a:lnTo>
                  <a:pt x="1553121" y="70412"/>
                </a:lnTo>
                <a:lnTo>
                  <a:pt x="1539344" y="30902"/>
                </a:lnTo>
                <a:lnTo>
                  <a:pt x="1507186" y="5488"/>
                </a:lnTo>
                <a:lnTo>
                  <a:pt x="147915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76" name="object 12"/>
          <p:cNvSpPr>
            <a:spLocks/>
          </p:cNvSpPr>
          <p:nvPr/>
        </p:nvSpPr>
        <p:spPr bwMode="auto">
          <a:xfrm>
            <a:off x="6035676" y="1360488"/>
            <a:ext cx="1552575" cy="741362"/>
          </a:xfrm>
          <a:custGeom>
            <a:avLst/>
            <a:gdLst>
              <a:gd name="T0" fmla="*/ 0 w 1553210"/>
              <a:gd name="T1" fmla="*/ 74066 h 741044"/>
              <a:gd name="T2" fmla="*/ 11938 w 1553210"/>
              <a:gd name="T3" fmla="*/ 33726 h 741044"/>
              <a:gd name="T4" fmla="*/ 42862 w 1553210"/>
              <a:gd name="T5" fmla="*/ 6873 h 741044"/>
              <a:gd name="T6" fmla="*/ 1479156 w 1553210"/>
              <a:gd name="T7" fmla="*/ 0 h 741044"/>
              <a:gd name="T8" fmla="*/ 1493649 w 1553210"/>
              <a:gd name="T9" fmla="*/ 1417 h 741044"/>
              <a:gd name="T10" fmla="*/ 1530305 w 1553210"/>
              <a:gd name="T11" fmla="*/ 20502 h 741044"/>
              <a:gd name="T12" fmla="*/ 1551024 w 1553210"/>
              <a:gd name="T13" fmla="*/ 56129 h 741044"/>
              <a:gd name="T14" fmla="*/ 1553210 w 1553210"/>
              <a:gd name="T15" fmla="*/ 666559 h 741044"/>
              <a:gd name="T16" fmla="*/ 1551792 w 1553210"/>
              <a:gd name="T17" fmla="*/ 681053 h 741044"/>
              <a:gd name="T18" fmla="*/ 1532709 w 1553210"/>
              <a:gd name="T19" fmla="*/ 717712 h 741044"/>
              <a:gd name="T20" fmla="*/ 1497083 w 1553210"/>
              <a:gd name="T21" fmla="*/ 738429 h 741044"/>
              <a:gd name="T22" fmla="*/ 74066 w 1553210"/>
              <a:gd name="T23" fmla="*/ 740613 h 741044"/>
              <a:gd name="T24" fmla="*/ 59572 w 1553210"/>
              <a:gd name="T25" fmla="*/ 739196 h 741044"/>
              <a:gd name="T26" fmla="*/ 22911 w 1553210"/>
              <a:gd name="T27" fmla="*/ 720116 h 741044"/>
              <a:gd name="T28" fmla="*/ 2186 w 1553210"/>
              <a:gd name="T29" fmla="*/ 684495 h 741044"/>
              <a:gd name="T30" fmla="*/ 0 w 1553210"/>
              <a:gd name="T31" fmla="*/ 74066 h 74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53210" h="741044">
                <a:moveTo>
                  <a:pt x="0" y="74066"/>
                </a:moveTo>
                <a:lnTo>
                  <a:pt x="11938" y="33726"/>
                </a:lnTo>
                <a:lnTo>
                  <a:pt x="42862" y="6873"/>
                </a:lnTo>
                <a:lnTo>
                  <a:pt x="1479156" y="0"/>
                </a:lnTo>
                <a:lnTo>
                  <a:pt x="1493649" y="1417"/>
                </a:lnTo>
                <a:lnTo>
                  <a:pt x="1530305" y="20502"/>
                </a:lnTo>
                <a:lnTo>
                  <a:pt x="1551024" y="56129"/>
                </a:lnTo>
                <a:lnTo>
                  <a:pt x="1553210" y="666559"/>
                </a:lnTo>
                <a:lnTo>
                  <a:pt x="1551792" y="681053"/>
                </a:lnTo>
                <a:lnTo>
                  <a:pt x="1532709" y="717712"/>
                </a:lnTo>
                <a:lnTo>
                  <a:pt x="1497083" y="738429"/>
                </a:lnTo>
                <a:lnTo>
                  <a:pt x="74066" y="740613"/>
                </a:lnTo>
                <a:lnTo>
                  <a:pt x="59572" y="739196"/>
                </a:lnTo>
                <a:lnTo>
                  <a:pt x="22911" y="720116"/>
                </a:lnTo>
                <a:lnTo>
                  <a:pt x="2186" y="684495"/>
                </a:lnTo>
                <a:lnTo>
                  <a:pt x="0" y="7406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3" name="object 13"/>
          <p:cNvSpPr txBox="1"/>
          <p:nvPr/>
        </p:nvSpPr>
        <p:spPr>
          <a:xfrm>
            <a:off x="6089650" y="1482726"/>
            <a:ext cx="1443038" cy="493713"/>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Purpose-built will be competitive with existing designs</a:t>
            </a:r>
            <a:endParaRPr lang="en-US" altLang="en-US" sz="1200">
              <a:cs typeface="Arial" panose="020B0604020202020204" pitchFamily="34" charset="0"/>
            </a:endParaRPr>
          </a:p>
        </p:txBody>
      </p:sp>
      <p:sp>
        <p:nvSpPr>
          <p:cNvPr id="62478" name="object 14"/>
          <p:cNvSpPr>
            <a:spLocks/>
          </p:cNvSpPr>
          <p:nvPr/>
        </p:nvSpPr>
        <p:spPr bwMode="auto">
          <a:xfrm>
            <a:off x="5164139" y="2100263"/>
            <a:ext cx="1647825" cy="385762"/>
          </a:xfrm>
          <a:custGeom>
            <a:avLst/>
            <a:gdLst>
              <a:gd name="T0" fmla="*/ 1648332 w 1648460"/>
              <a:gd name="T1" fmla="*/ 0 h 385444"/>
              <a:gd name="T2" fmla="*/ 1648332 w 1648460"/>
              <a:gd name="T3" fmla="*/ 192468 h 385444"/>
              <a:gd name="T4" fmla="*/ 0 w 1648460"/>
              <a:gd name="T5" fmla="*/ 192468 h 385444"/>
              <a:gd name="T6" fmla="*/ 0 w 1648460"/>
              <a:gd name="T7" fmla="*/ 384937 h 385444"/>
            </a:gdLst>
            <a:ahLst/>
            <a:cxnLst>
              <a:cxn ang="0">
                <a:pos x="T0" y="T1"/>
              </a:cxn>
              <a:cxn ang="0">
                <a:pos x="T2" y="T3"/>
              </a:cxn>
              <a:cxn ang="0">
                <a:pos x="T4" y="T5"/>
              </a:cxn>
              <a:cxn ang="0">
                <a:pos x="T6" y="T7"/>
              </a:cxn>
            </a:cxnLst>
            <a:rect l="0" t="0" r="r" b="b"/>
            <a:pathLst>
              <a:path w="1648460" h="385444">
                <a:moveTo>
                  <a:pt x="1648332" y="0"/>
                </a:moveTo>
                <a:lnTo>
                  <a:pt x="1648332" y="192468"/>
                </a:lnTo>
                <a:lnTo>
                  <a:pt x="0" y="192468"/>
                </a:lnTo>
                <a:lnTo>
                  <a:pt x="0" y="384937"/>
                </a:lnTo>
              </a:path>
            </a:pathLst>
          </a:custGeom>
          <a:noFill/>
          <a:ln w="25399">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79" name="object 15"/>
          <p:cNvSpPr>
            <a:spLocks/>
          </p:cNvSpPr>
          <p:nvPr/>
        </p:nvSpPr>
        <p:spPr bwMode="auto">
          <a:xfrm>
            <a:off x="3852863" y="2486025"/>
            <a:ext cx="2622550" cy="922338"/>
          </a:xfrm>
          <a:custGeom>
            <a:avLst/>
            <a:gdLst>
              <a:gd name="T0" fmla="*/ 2530513 w 2623185"/>
              <a:gd name="T1" fmla="*/ 0 h 922654"/>
              <a:gd name="T2" fmla="*/ 88213 w 2623185"/>
              <a:gd name="T3" fmla="*/ 86 h 922654"/>
              <a:gd name="T4" fmla="*/ 47516 w 2623185"/>
              <a:gd name="T5" fmla="*/ 11552 h 922654"/>
              <a:gd name="T6" fmla="*/ 16916 w 2623185"/>
              <a:gd name="T7" fmla="*/ 38992 h 922654"/>
              <a:gd name="T8" fmla="*/ 1144 w 2623185"/>
              <a:gd name="T9" fmla="*/ 77676 h 922654"/>
              <a:gd name="T10" fmla="*/ 0 w 2623185"/>
              <a:gd name="T11" fmla="*/ 92252 h 922654"/>
              <a:gd name="T12" fmla="*/ 86 w 2623185"/>
              <a:gd name="T13" fmla="*/ 834339 h 922654"/>
              <a:gd name="T14" fmla="*/ 11552 w 2623185"/>
              <a:gd name="T15" fmla="*/ 875037 h 922654"/>
              <a:gd name="T16" fmla="*/ 38992 w 2623185"/>
              <a:gd name="T17" fmla="*/ 905636 h 922654"/>
              <a:gd name="T18" fmla="*/ 77676 w 2623185"/>
              <a:gd name="T19" fmla="*/ 921408 h 922654"/>
              <a:gd name="T20" fmla="*/ 92252 w 2623185"/>
              <a:gd name="T21" fmla="*/ 922553 h 922654"/>
              <a:gd name="T22" fmla="*/ 2534551 w 2623185"/>
              <a:gd name="T23" fmla="*/ 922466 h 922654"/>
              <a:gd name="T24" fmla="*/ 2575244 w 2623185"/>
              <a:gd name="T25" fmla="*/ 911000 h 922654"/>
              <a:gd name="T26" fmla="*/ 2605845 w 2623185"/>
              <a:gd name="T27" fmla="*/ 883561 h 922654"/>
              <a:gd name="T28" fmla="*/ 2621620 w 2623185"/>
              <a:gd name="T29" fmla="*/ 844876 h 922654"/>
              <a:gd name="T30" fmla="*/ 2622765 w 2623185"/>
              <a:gd name="T31" fmla="*/ 830300 h 922654"/>
              <a:gd name="T32" fmla="*/ 2622679 w 2623185"/>
              <a:gd name="T33" fmla="*/ 88213 h 922654"/>
              <a:gd name="T34" fmla="*/ 2611210 w 2623185"/>
              <a:gd name="T35" fmla="*/ 47516 h 922654"/>
              <a:gd name="T36" fmla="*/ 2583768 w 2623185"/>
              <a:gd name="T37" fmla="*/ 16916 h 922654"/>
              <a:gd name="T38" fmla="*/ 2545086 w 2623185"/>
              <a:gd name="T39" fmla="*/ 1144 h 922654"/>
              <a:gd name="T40" fmla="*/ 2530513 w 2623185"/>
              <a:gd name="T41" fmla="*/ 0 h 922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23185" h="922654">
                <a:moveTo>
                  <a:pt x="2530513" y="0"/>
                </a:moveTo>
                <a:lnTo>
                  <a:pt x="88213" y="86"/>
                </a:lnTo>
                <a:lnTo>
                  <a:pt x="47516" y="11552"/>
                </a:lnTo>
                <a:lnTo>
                  <a:pt x="16916" y="38992"/>
                </a:lnTo>
                <a:lnTo>
                  <a:pt x="1144" y="77676"/>
                </a:lnTo>
                <a:lnTo>
                  <a:pt x="0" y="92252"/>
                </a:lnTo>
                <a:lnTo>
                  <a:pt x="86" y="834339"/>
                </a:lnTo>
                <a:lnTo>
                  <a:pt x="11552" y="875037"/>
                </a:lnTo>
                <a:lnTo>
                  <a:pt x="38992" y="905636"/>
                </a:lnTo>
                <a:lnTo>
                  <a:pt x="77676" y="921408"/>
                </a:lnTo>
                <a:lnTo>
                  <a:pt x="92252" y="922553"/>
                </a:lnTo>
                <a:lnTo>
                  <a:pt x="2534551" y="922466"/>
                </a:lnTo>
                <a:lnTo>
                  <a:pt x="2575244" y="911000"/>
                </a:lnTo>
                <a:lnTo>
                  <a:pt x="2605845" y="883561"/>
                </a:lnTo>
                <a:lnTo>
                  <a:pt x="2621620" y="844876"/>
                </a:lnTo>
                <a:lnTo>
                  <a:pt x="2622765" y="830300"/>
                </a:lnTo>
                <a:lnTo>
                  <a:pt x="2622679" y="88213"/>
                </a:lnTo>
                <a:lnTo>
                  <a:pt x="2611210" y="47516"/>
                </a:lnTo>
                <a:lnTo>
                  <a:pt x="2583768" y="16916"/>
                </a:lnTo>
                <a:lnTo>
                  <a:pt x="2545086" y="1144"/>
                </a:lnTo>
                <a:lnTo>
                  <a:pt x="253051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0" name="object 16"/>
          <p:cNvSpPr>
            <a:spLocks/>
          </p:cNvSpPr>
          <p:nvPr/>
        </p:nvSpPr>
        <p:spPr bwMode="auto">
          <a:xfrm>
            <a:off x="3852863" y="2486025"/>
            <a:ext cx="2622550" cy="922338"/>
          </a:xfrm>
          <a:custGeom>
            <a:avLst/>
            <a:gdLst>
              <a:gd name="T0" fmla="*/ 0 w 2623185"/>
              <a:gd name="T1" fmla="*/ 92252 h 922654"/>
              <a:gd name="T2" fmla="*/ 9778 w 2623185"/>
              <a:gd name="T3" fmla="*/ 50871 h 922654"/>
              <a:gd name="T4" fmla="*/ 35960 w 2623185"/>
              <a:gd name="T5" fmla="*/ 19157 h 922654"/>
              <a:gd name="T6" fmla="*/ 73817 w 2623185"/>
              <a:gd name="T7" fmla="*/ 1841 h 922654"/>
              <a:gd name="T8" fmla="*/ 2530513 w 2623185"/>
              <a:gd name="T9" fmla="*/ 0 h 922654"/>
              <a:gd name="T10" fmla="*/ 2545086 w 2623185"/>
              <a:gd name="T11" fmla="*/ 1144 h 922654"/>
              <a:gd name="T12" fmla="*/ 2583768 w 2623185"/>
              <a:gd name="T13" fmla="*/ 16916 h 922654"/>
              <a:gd name="T14" fmla="*/ 2611210 w 2623185"/>
              <a:gd name="T15" fmla="*/ 47516 h 922654"/>
              <a:gd name="T16" fmla="*/ 2622679 w 2623185"/>
              <a:gd name="T17" fmla="*/ 88213 h 922654"/>
              <a:gd name="T18" fmla="*/ 2622765 w 2623185"/>
              <a:gd name="T19" fmla="*/ 830300 h 922654"/>
              <a:gd name="T20" fmla="*/ 2621620 w 2623185"/>
              <a:gd name="T21" fmla="*/ 844876 h 922654"/>
              <a:gd name="T22" fmla="*/ 2605845 w 2623185"/>
              <a:gd name="T23" fmla="*/ 883561 h 922654"/>
              <a:gd name="T24" fmla="*/ 2575244 w 2623185"/>
              <a:gd name="T25" fmla="*/ 911000 h 922654"/>
              <a:gd name="T26" fmla="*/ 2534551 w 2623185"/>
              <a:gd name="T27" fmla="*/ 922466 h 922654"/>
              <a:gd name="T28" fmla="*/ 92252 w 2623185"/>
              <a:gd name="T29" fmla="*/ 922553 h 922654"/>
              <a:gd name="T30" fmla="*/ 77676 w 2623185"/>
              <a:gd name="T31" fmla="*/ 921408 h 922654"/>
              <a:gd name="T32" fmla="*/ 38992 w 2623185"/>
              <a:gd name="T33" fmla="*/ 905636 h 922654"/>
              <a:gd name="T34" fmla="*/ 11552 w 2623185"/>
              <a:gd name="T35" fmla="*/ 875037 h 922654"/>
              <a:gd name="T36" fmla="*/ 86 w 2623185"/>
              <a:gd name="T37" fmla="*/ 834339 h 922654"/>
              <a:gd name="T38" fmla="*/ 0 w 2623185"/>
              <a:gd name="T39" fmla="*/ 92252 h 922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3185" h="922654">
                <a:moveTo>
                  <a:pt x="0" y="92252"/>
                </a:moveTo>
                <a:lnTo>
                  <a:pt x="9778" y="50871"/>
                </a:lnTo>
                <a:lnTo>
                  <a:pt x="35960" y="19157"/>
                </a:lnTo>
                <a:lnTo>
                  <a:pt x="73817" y="1841"/>
                </a:lnTo>
                <a:lnTo>
                  <a:pt x="2530513" y="0"/>
                </a:lnTo>
                <a:lnTo>
                  <a:pt x="2545086" y="1144"/>
                </a:lnTo>
                <a:lnTo>
                  <a:pt x="2583768" y="16916"/>
                </a:lnTo>
                <a:lnTo>
                  <a:pt x="2611210" y="47516"/>
                </a:lnTo>
                <a:lnTo>
                  <a:pt x="2622679" y="88213"/>
                </a:lnTo>
                <a:lnTo>
                  <a:pt x="2622765" y="830300"/>
                </a:lnTo>
                <a:lnTo>
                  <a:pt x="2621620" y="844876"/>
                </a:lnTo>
                <a:lnTo>
                  <a:pt x="2605845" y="883561"/>
                </a:lnTo>
                <a:lnTo>
                  <a:pt x="2575244" y="911000"/>
                </a:lnTo>
                <a:lnTo>
                  <a:pt x="2534551" y="922466"/>
                </a:lnTo>
                <a:lnTo>
                  <a:pt x="92252" y="922553"/>
                </a:lnTo>
                <a:lnTo>
                  <a:pt x="77676" y="921408"/>
                </a:lnTo>
                <a:lnTo>
                  <a:pt x="38992" y="905636"/>
                </a:lnTo>
                <a:lnTo>
                  <a:pt x="11552" y="875037"/>
                </a:lnTo>
                <a:lnTo>
                  <a:pt x="86" y="834339"/>
                </a:lnTo>
                <a:lnTo>
                  <a:pt x="0" y="9225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7" name="object 17"/>
          <p:cNvSpPr txBox="1"/>
          <p:nvPr/>
        </p:nvSpPr>
        <p:spPr>
          <a:xfrm>
            <a:off x="3927475" y="2698751"/>
            <a:ext cx="2471738" cy="493713"/>
          </a:xfrm>
          <a:prstGeom prst="rect">
            <a:avLst/>
          </a:prstGeom>
        </p:spPr>
        <p:txBody>
          <a:bodyPr lIns="0" tIns="0" rIns="0" bIns="0">
            <a:spAutoFit/>
          </a:bodyPr>
          <a:lstStyle>
            <a:lvl1pPr marL="111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Basic aircraft and training system designs will be complete through vendor-conducted CDRs</a:t>
            </a:r>
            <a:endParaRPr lang="en-US" altLang="en-US" sz="1200">
              <a:cs typeface="Arial" panose="020B0604020202020204" pitchFamily="34" charset="0"/>
            </a:endParaRPr>
          </a:p>
        </p:txBody>
      </p:sp>
      <p:sp>
        <p:nvSpPr>
          <p:cNvPr id="62482" name="object 18"/>
          <p:cNvSpPr>
            <a:spLocks/>
          </p:cNvSpPr>
          <p:nvPr/>
        </p:nvSpPr>
        <p:spPr bwMode="auto">
          <a:xfrm>
            <a:off x="3713164" y="3408364"/>
            <a:ext cx="1450975" cy="1025525"/>
          </a:xfrm>
          <a:custGeom>
            <a:avLst/>
            <a:gdLst>
              <a:gd name="T0" fmla="*/ 1450987 w 1450975"/>
              <a:gd name="T1" fmla="*/ 0 h 1026160"/>
              <a:gd name="T2" fmla="*/ 1450987 w 1450975"/>
              <a:gd name="T3" fmla="*/ 513041 h 1026160"/>
              <a:gd name="T4" fmla="*/ 0 w 1450975"/>
              <a:gd name="T5" fmla="*/ 513041 h 1026160"/>
              <a:gd name="T6" fmla="*/ 0 w 1450975"/>
              <a:gd name="T7" fmla="*/ 1026096 h 1026160"/>
            </a:gdLst>
            <a:ahLst/>
            <a:cxnLst>
              <a:cxn ang="0">
                <a:pos x="T0" y="T1"/>
              </a:cxn>
              <a:cxn ang="0">
                <a:pos x="T2" y="T3"/>
              </a:cxn>
              <a:cxn ang="0">
                <a:pos x="T4" y="T5"/>
              </a:cxn>
              <a:cxn ang="0">
                <a:pos x="T6" y="T7"/>
              </a:cxn>
            </a:cxnLst>
            <a:rect l="0" t="0" r="r" b="b"/>
            <a:pathLst>
              <a:path w="1450975" h="1026160">
                <a:moveTo>
                  <a:pt x="1450987" y="0"/>
                </a:moveTo>
                <a:lnTo>
                  <a:pt x="1450987" y="513041"/>
                </a:lnTo>
                <a:lnTo>
                  <a:pt x="0" y="513041"/>
                </a:lnTo>
                <a:lnTo>
                  <a:pt x="0" y="10260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83" name="object 19"/>
          <p:cNvSpPr>
            <a:spLocks/>
          </p:cNvSpPr>
          <p:nvPr/>
        </p:nvSpPr>
        <p:spPr bwMode="auto">
          <a:xfrm>
            <a:off x="3349626" y="4433889"/>
            <a:ext cx="727075" cy="549275"/>
          </a:xfrm>
          <a:custGeom>
            <a:avLst/>
            <a:gdLst>
              <a:gd name="T0" fmla="*/ 670902 w 726439"/>
              <a:gd name="T1" fmla="*/ 0 h 549275"/>
              <a:gd name="T2" fmla="*/ 53200 w 726439"/>
              <a:gd name="T3" fmla="*/ 26 h 549275"/>
              <a:gd name="T4" fmla="*/ 15522 w 726439"/>
              <a:gd name="T5" fmla="*/ 16662 h 549275"/>
              <a:gd name="T6" fmla="*/ 0 w 726439"/>
              <a:gd name="T7" fmla="*/ 54927 h 549275"/>
              <a:gd name="T8" fmla="*/ 26 w 726439"/>
              <a:gd name="T9" fmla="*/ 496035 h 549275"/>
              <a:gd name="T10" fmla="*/ 16658 w 726439"/>
              <a:gd name="T11" fmla="*/ 533709 h 549275"/>
              <a:gd name="T12" fmla="*/ 54927 w 726439"/>
              <a:gd name="T13" fmla="*/ 549236 h 549275"/>
              <a:gd name="T14" fmla="*/ 672629 w 726439"/>
              <a:gd name="T15" fmla="*/ 549210 h 549275"/>
              <a:gd name="T16" fmla="*/ 710303 w 726439"/>
              <a:gd name="T17" fmla="*/ 532573 h 549275"/>
              <a:gd name="T18" fmla="*/ 725830 w 726439"/>
              <a:gd name="T19" fmla="*/ 494309 h 549275"/>
              <a:gd name="T20" fmla="*/ 725803 w 726439"/>
              <a:gd name="T21" fmla="*/ 53201 h 549275"/>
              <a:gd name="T22" fmla="*/ 709167 w 726439"/>
              <a:gd name="T23" fmla="*/ 15527 h 549275"/>
              <a:gd name="T24" fmla="*/ 670902 w 726439"/>
              <a:gd name="T25" fmla="*/ 0 h 549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6439" h="549275">
                <a:moveTo>
                  <a:pt x="670902" y="0"/>
                </a:moveTo>
                <a:lnTo>
                  <a:pt x="53200" y="26"/>
                </a:lnTo>
                <a:lnTo>
                  <a:pt x="15522" y="16662"/>
                </a:lnTo>
                <a:lnTo>
                  <a:pt x="0" y="54927"/>
                </a:lnTo>
                <a:lnTo>
                  <a:pt x="26" y="496035"/>
                </a:lnTo>
                <a:lnTo>
                  <a:pt x="16658" y="533709"/>
                </a:lnTo>
                <a:lnTo>
                  <a:pt x="54927" y="549236"/>
                </a:lnTo>
                <a:lnTo>
                  <a:pt x="672629" y="549210"/>
                </a:lnTo>
                <a:lnTo>
                  <a:pt x="710303" y="532573"/>
                </a:lnTo>
                <a:lnTo>
                  <a:pt x="725830" y="494309"/>
                </a:lnTo>
                <a:lnTo>
                  <a:pt x="725803" y="53201"/>
                </a:lnTo>
                <a:lnTo>
                  <a:pt x="709167" y="15527"/>
                </a:lnTo>
                <a:lnTo>
                  <a:pt x="67090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4" name="object 20"/>
          <p:cNvSpPr>
            <a:spLocks/>
          </p:cNvSpPr>
          <p:nvPr/>
        </p:nvSpPr>
        <p:spPr bwMode="auto">
          <a:xfrm>
            <a:off x="3349626" y="4433889"/>
            <a:ext cx="727075" cy="549275"/>
          </a:xfrm>
          <a:custGeom>
            <a:avLst/>
            <a:gdLst>
              <a:gd name="T0" fmla="*/ 0 w 726439"/>
              <a:gd name="T1" fmla="*/ 54927 h 549275"/>
              <a:gd name="T2" fmla="*/ 15522 w 726439"/>
              <a:gd name="T3" fmla="*/ 16662 h 549275"/>
              <a:gd name="T4" fmla="*/ 53200 w 726439"/>
              <a:gd name="T5" fmla="*/ 26 h 549275"/>
              <a:gd name="T6" fmla="*/ 670902 w 726439"/>
              <a:gd name="T7" fmla="*/ 0 h 549275"/>
              <a:gd name="T8" fmla="*/ 685236 w 726439"/>
              <a:gd name="T9" fmla="*/ 1890 h 549275"/>
              <a:gd name="T10" fmla="*/ 717775 w 726439"/>
              <a:gd name="T11" fmla="*/ 26284 h 549275"/>
              <a:gd name="T12" fmla="*/ 725830 w 726439"/>
              <a:gd name="T13" fmla="*/ 494309 h 549275"/>
              <a:gd name="T14" fmla="*/ 723940 w 726439"/>
              <a:gd name="T15" fmla="*/ 508642 h 549275"/>
              <a:gd name="T16" fmla="*/ 699546 w 726439"/>
              <a:gd name="T17" fmla="*/ 541182 h 549275"/>
              <a:gd name="T18" fmla="*/ 54927 w 726439"/>
              <a:gd name="T19" fmla="*/ 549236 h 549275"/>
              <a:gd name="T20" fmla="*/ 40589 w 726439"/>
              <a:gd name="T21" fmla="*/ 547346 h 549275"/>
              <a:gd name="T22" fmla="*/ 8051 w 726439"/>
              <a:gd name="T23" fmla="*/ 522952 h 549275"/>
              <a:gd name="T24" fmla="*/ 0 w 726439"/>
              <a:gd name="T25" fmla="*/ 54927 h 549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6439" h="549275">
                <a:moveTo>
                  <a:pt x="0" y="54927"/>
                </a:moveTo>
                <a:lnTo>
                  <a:pt x="15522" y="16662"/>
                </a:lnTo>
                <a:lnTo>
                  <a:pt x="53200" y="26"/>
                </a:lnTo>
                <a:lnTo>
                  <a:pt x="670902" y="0"/>
                </a:lnTo>
                <a:lnTo>
                  <a:pt x="685236" y="1890"/>
                </a:lnTo>
                <a:lnTo>
                  <a:pt x="717775" y="26284"/>
                </a:lnTo>
                <a:lnTo>
                  <a:pt x="725830" y="494309"/>
                </a:lnTo>
                <a:lnTo>
                  <a:pt x="723940" y="508642"/>
                </a:lnTo>
                <a:lnTo>
                  <a:pt x="699546" y="541182"/>
                </a:lnTo>
                <a:lnTo>
                  <a:pt x="54927" y="549236"/>
                </a:lnTo>
                <a:lnTo>
                  <a:pt x="40589" y="547346"/>
                </a:lnTo>
                <a:lnTo>
                  <a:pt x="8051" y="522952"/>
                </a:lnTo>
                <a:lnTo>
                  <a:pt x="0" y="5492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 name="object 21"/>
          <p:cNvSpPr txBox="1"/>
          <p:nvPr/>
        </p:nvSpPr>
        <p:spPr>
          <a:xfrm>
            <a:off x="3416300" y="4540250"/>
            <a:ext cx="592138" cy="336550"/>
          </a:xfrm>
          <a:prstGeom prst="rect">
            <a:avLst/>
          </a:prstGeom>
        </p:spPr>
        <p:txBody>
          <a:bodyPr lIns="0" tIns="0" rIns="0" bIns="0">
            <a:spAutoFit/>
          </a:bodyPr>
          <a:lstStyle>
            <a:lvl1pPr marL="104775" indent="-92075"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Enter at MS B</a:t>
            </a:r>
            <a:endParaRPr lang="en-US" altLang="en-US" sz="1200">
              <a:cs typeface="Arial" panose="020B0604020202020204" pitchFamily="34" charset="0"/>
            </a:endParaRPr>
          </a:p>
        </p:txBody>
      </p:sp>
      <p:sp>
        <p:nvSpPr>
          <p:cNvPr id="62486" name="object 22"/>
          <p:cNvSpPr>
            <a:spLocks/>
          </p:cNvSpPr>
          <p:nvPr/>
        </p:nvSpPr>
        <p:spPr bwMode="auto">
          <a:xfrm>
            <a:off x="4664076" y="3408363"/>
            <a:ext cx="500063" cy="1028700"/>
          </a:xfrm>
          <a:custGeom>
            <a:avLst/>
            <a:gdLst>
              <a:gd name="T0" fmla="*/ 499694 w 499745"/>
              <a:gd name="T1" fmla="*/ 0 h 1028064"/>
              <a:gd name="T2" fmla="*/ 499694 w 499745"/>
              <a:gd name="T3" fmla="*/ 513854 h 1028064"/>
              <a:gd name="T4" fmla="*/ 0 w 499745"/>
              <a:gd name="T5" fmla="*/ 513854 h 1028064"/>
              <a:gd name="T6" fmla="*/ 0 w 499745"/>
              <a:gd name="T7" fmla="*/ 1027696 h 1028064"/>
            </a:gdLst>
            <a:ahLst/>
            <a:cxnLst>
              <a:cxn ang="0">
                <a:pos x="T0" y="T1"/>
              </a:cxn>
              <a:cxn ang="0">
                <a:pos x="T2" y="T3"/>
              </a:cxn>
              <a:cxn ang="0">
                <a:pos x="T4" y="T5"/>
              </a:cxn>
              <a:cxn ang="0">
                <a:pos x="T6" y="T7"/>
              </a:cxn>
            </a:cxnLst>
            <a:rect l="0" t="0" r="r" b="b"/>
            <a:pathLst>
              <a:path w="499745" h="1028064">
                <a:moveTo>
                  <a:pt x="499694" y="0"/>
                </a:moveTo>
                <a:lnTo>
                  <a:pt x="499694" y="513854"/>
                </a:lnTo>
                <a:lnTo>
                  <a:pt x="0" y="513854"/>
                </a:lnTo>
                <a:lnTo>
                  <a:pt x="0" y="10276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87" name="object 23"/>
          <p:cNvSpPr>
            <a:spLocks/>
          </p:cNvSpPr>
          <p:nvPr/>
        </p:nvSpPr>
        <p:spPr bwMode="auto">
          <a:xfrm>
            <a:off x="4194175" y="4435475"/>
            <a:ext cx="939800" cy="863600"/>
          </a:xfrm>
          <a:custGeom>
            <a:avLst/>
            <a:gdLst>
              <a:gd name="T0" fmla="*/ 852766 w 939164"/>
              <a:gd name="T1" fmla="*/ 0 h 862964"/>
              <a:gd name="T2" fmla="*/ 77351 w 939164"/>
              <a:gd name="T3" fmla="*/ 456 h 862964"/>
              <a:gd name="T4" fmla="*/ 37984 w 939164"/>
              <a:gd name="T5" fmla="*/ 14776 h 862964"/>
              <a:gd name="T6" fmla="*/ 10397 w 939164"/>
              <a:gd name="T7" fmla="*/ 45188 h 862964"/>
              <a:gd name="T8" fmla="*/ 0 w 939164"/>
              <a:gd name="T9" fmla="*/ 86283 h 862964"/>
              <a:gd name="T10" fmla="*/ 455 w 939164"/>
              <a:gd name="T11" fmla="*/ 785438 h 862964"/>
              <a:gd name="T12" fmla="*/ 14772 w 939164"/>
              <a:gd name="T13" fmla="*/ 824806 h 862964"/>
              <a:gd name="T14" fmla="*/ 45185 w 939164"/>
              <a:gd name="T15" fmla="*/ 852391 h 862964"/>
              <a:gd name="T16" fmla="*/ 86283 w 939164"/>
              <a:gd name="T17" fmla="*/ 862787 h 862964"/>
              <a:gd name="T18" fmla="*/ 861689 w 939164"/>
              <a:gd name="T19" fmla="*/ 862331 h 862964"/>
              <a:gd name="T20" fmla="*/ 901061 w 939164"/>
              <a:gd name="T21" fmla="*/ 848018 h 862964"/>
              <a:gd name="T22" fmla="*/ 928651 w 939164"/>
              <a:gd name="T23" fmla="*/ 817611 h 862964"/>
              <a:gd name="T24" fmla="*/ 939050 w 939164"/>
              <a:gd name="T25" fmla="*/ 776516 h 862964"/>
              <a:gd name="T26" fmla="*/ 938593 w 939164"/>
              <a:gd name="T27" fmla="*/ 77351 h 862964"/>
              <a:gd name="T28" fmla="*/ 924274 w 939164"/>
              <a:gd name="T29" fmla="*/ 37984 h 862964"/>
              <a:gd name="T30" fmla="*/ 893862 w 939164"/>
              <a:gd name="T31" fmla="*/ 10397 h 862964"/>
              <a:gd name="T32" fmla="*/ 852766 w 939164"/>
              <a:gd name="T33" fmla="*/ 0 h 86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9164" h="862964">
                <a:moveTo>
                  <a:pt x="852766" y="0"/>
                </a:moveTo>
                <a:lnTo>
                  <a:pt x="77351" y="456"/>
                </a:lnTo>
                <a:lnTo>
                  <a:pt x="37984" y="14776"/>
                </a:lnTo>
                <a:lnTo>
                  <a:pt x="10397" y="45188"/>
                </a:lnTo>
                <a:lnTo>
                  <a:pt x="0" y="86283"/>
                </a:lnTo>
                <a:lnTo>
                  <a:pt x="455" y="785438"/>
                </a:lnTo>
                <a:lnTo>
                  <a:pt x="14772" y="824806"/>
                </a:lnTo>
                <a:lnTo>
                  <a:pt x="45185" y="852391"/>
                </a:lnTo>
                <a:lnTo>
                  <a:pt x="86283" y="862787"/>
                </a:lnTo>
                <a:lnTo>
                  <a:pt x="861689" y="862331"/>
                </a:lnTo>
                <a:lnTo>
                  <a:pt x="901061" y="848018"/>
                </a:lnTo>
                <a:lnTo>
                  <a:pt x="928651" y="817611"/>
                </a:lnTo>
                <a:lnTo>
                  <a:pt x="939050" y="776516"/>
                </a:lnTo>
                <a:lnTo>
                  <a:pt x="938593" y="77351"/>
                </a:lnTo>
                <a:lnTo>
                  <a:pt x="924274" y="37984"/>
                </a:lnTo>
                <a:lnTo>
                  <a:pt x="893862" y="10397"/>
                </a:lnTo>
                <a:lnTo>
                  <a:pt x="8527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8" name="object 24"/>
          <p:cNvSpPr>
            <a:spLocks/>
          </p:cNvSpPr>
          <p:nvPr/>
        </p:nvSpPr>
        <p:spPr bwMode="auto">
          <a:xfrm>
            <a:off x="4194175" y="4435475"/>
            <a:ext cx="939800" cy="863600"/>
          </a:xfrm>
          <a:custGeom>
            <a:avLst/>
            <a:gdLst>
              <a:gd name="T0" fmla="*/ 0 w 939164"/>
              <a:gd name="T1" fmla="*/ 86283 h 862964"/>
              <a:gd name="T2" fmla="*/ 10397 w 939164"/>
              <a:gd name="T3" fmla="*/ 45188 h 862964"/>
              <a:gd name="T4" fmla="*/ 37984 w 939164"/>
              <a:gd name="T5" fmla="*/ 14776 h 862964"/>
              <a:gd name="T6" fmla="*/ 77351 w 939164"/>
              <a:gd name="T7" fmla="*/ 456 h 862964"/>
              <a:gd name="T8" fmla="*/ 852766 w 939164"/>
              <a:gd name="T9" fmla="*/ 0 h 862964"/>
              <a:gd name="T10" fmla="*/ 867318 w 939164"/>
              <a:gd name="T11" fmla="*/ 1222 h 862964"/>
              <a:gd name="T12" fmla="*/ 905453 w 939164"/>
              <a:gd name="T13" fmla="*/ 17950 h 862964"/>
              <a:gd name="T14" fmla="*/ 931102 w 939164"/>
              <a:gd name="T15" fmla="*/ 50064 h 862964"/>
              <a:gd name="T16" fmla="*/ 939050 w 939164"/>
              <a:gd name="T17" fmla="*/ 776516 h 862964"/>
              <a:gd name="T18" fmla="*/ 937828 w 939164"/>
              <a:gd name="T19" fmla="*/ 791068 h 862964"/>
              <a:gd name="T20" fmla="*/ 921097 w 939164"/>
              <a:gd name="T21" fmla="*/ 829201 h 862964"/>
              <a:gd name="T22" fmla="*/ 888979 w 939164"/>
              <a:gd name="T23" fmla="*/ 854844 h 862964"/>
              <a:gd name="T24" fmla="*/ 86283 w 939164"/>
              <a:gd name="T25" fmla="*/ 862787 h 862964"/>
              <a:gd name="T26" fmla="*/ 71731 w 939164"/>
              <a:gd name="T27" fmla="*/ 861565 h 862964"/>
              <a:gd name="T28" fmla="*/ 33593 w 939164"/>
              <a:gd name="T29" fmla="*/ 844839 h 862964"/>
              <a:gd name="T30" fmla="*/ 7944 w 939164"/>
              <a:gd name="T31" fmla="*/ 812726 h 862964"/>
              <a:gd name="T32" fmla="*/ 0 w 939164"/>
              <a:gd name="T33" fmla="*/ 86283 h 86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9164" h="862964">
                <a:moveTo>
                  <a:pt x="0" y="86283"/>
                </a:moveTo>
                <a:lnTo>
                  <a:pt x="10397" y="45188"/>
                </a:lnTo>
                <a:lnTo>
                  <a:pt x="37984" y="14776"/>
                </a:lnTo>
                <a:lnTo>
                  <a:pt x="77351" y="456"/>
                </a:lnTo>
                <a:lnTo>
                  <a:pt x="852766" y="0"/>
                </a:lnTo>
                <a:lnTo>
                  <a:pt x="867318" y="1222"/>
                </a:lnTo>
                <a:lnTo>
                  <a:pt x="905453" y="17950"/>
                </a:lnTo>
                <a:lnTo>
                  <a:pt x="931102" y="50064"/>
                </a:lnTo>
                <a:lnTo>
                  <a:pt x="939050" y="776516"/>
                </a:lnTo>
                <a:lnTo>
                  <a:pt x="937828" y="791068"/>
                </a:lnTo>
                <a:lnTo>
                  <a:pt x="921097" y="829201"/>
                </a:lnTo>
                <a:lnTo>
                  <a:pt x="888979" y="854844"/>
                </a:lnTo>
                <a:lnTo>
                  <a:pt x="86283" y="862787"/>
                </a:lnTo>
                <a:lnTo>
                  <a:pt x="71731" y="861565"/>
                </a:lnTo>
                <a:lnTo>
                  <a:pt x="33593" y="844839"/>
                </a:lnTo>
                <a:lnTo>
                  <a:pt x="7944" y="812726"/>
                </a:lnTo>
                <a:lnTo>
                  <a:pt x="0" y="8628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 name="object 25"/>
          <p:cNvSpPr txBox="1"/>
          <p:nvPr/>
        </p:nvSpPr>
        <p:spPr>
          <a:xfrm>
            <a:off x="4262439" y="4540251"/>
            <a:ext cx="803275" cy="652463"/>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Limited EMD of “deltas” to meet spec</a:t>
            </a:r>
            <a:endParaRPr lang="en-US" altLang="en-US" sz="1200">
              <a:cs typeface="Arial" panose="020B0604020202020204" pitchFamily="34" charset="0"/>
            </a:endParaRPr>
          </a:p>
        </p:txBody>
      </p:sp>
      <p:sp>
        <p:nvSpPr>
          <p:cNvPr id="62490" name="object 26"/>
          <p:cNvSpPr>
            <a:spLocks/>
          </p:cNvSpPr>
          <p:nvPr/>
        </p:nvSpPr>
        <p:spPr bwMode="auto">
          <a:xfrm>
            <a:off x="5164139" y="3408363"/>
            <a:ext cx="725487" cy="1028700"/>
          </a:xfrm>
          <a:custGeom>
            <a:avLst/>
            <a:gdLst>
              <a:gd name="T0" fmla="*/ 0 w 725804"/>
              <a:gd name="T1" fmla="*/ 0 h 1029335"/>
              <a:gd name="T2" fmla="*/ 0 w 725804"/>
              <a:gd name="T3" fmla="*/ 514426 h 1029335"/>
              <a:gd name="T4" fmla="*/ 725512 w 725804"/>
              <a:gd name="T5" fmla="*/ 514426 h 1029335"/>
              <a:gd name="T6" fmla="*/ 725512 w 725804"/>
              <a:gd name="T7" fmla="*/ 1028865 h 1029335"/>
            </a:gdLst>
            <a:ahLst/>
            <a:cxnLst>
              <a:cxn ang="0">
                <a:pos x="T0" y="T1"/>
              </a:cxn>
              <a:cxn ang="0">
                <a:pos x="T2" y="T3"/>
              </a:cxn>
              <a:cxn ang="0">
                <a:pos x="T4" y="T5"/>
              </a:cxn>
              <a:cxn ang="0">
                <a:pos x="T6" y="T7"/>
              </a:cxn>
            </a:cxnLst>
            <a:rect l="0" t="0" r="r" b="b"/>
            <a:pathLst>
              <a:path w="725804" h="1029335">
                <a:moveTo>
                  <a:pt x="0" y="0"/>
                </a:moveTo>
                <a:lnTo>
                  <a:pt x="0" y="514426"/>
                </a:lnTo>
                <a:lnTo>
                  <a:pt x="725512" y="514426"/>
                </a:lnTo>
                <a:lnTo>
                  <a:pt x="725512" y="1028865"/>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1" name="object 27"/>
          <p:cNvSpPr>
            <a:spLocks/>
          </p:cNvSpPr>
          <p:nvPr/>
        </p:nvSpPr>
        <p:spPr bwMode="auto">
          <a:xfrm>
            <a:off x="5287964" y="4437064"/>
            <a:ext cx="1203325" cy="974725"/>
          </a:xfrm>
          <a:custGeom>
            <a:avLst/>
            <a:gdLst>
              <a:gd name="T0" fmla="*/ 1106271 w 1203960"/>
              <a:gd name="T1" fmla="*/ 0 h 974089"/>
              <a:gd name="T2" fmla="*/ 85008 w 1203960"/>
              <a:gd name="T3" fmla="*/ 781 h 974089"/>
              <a:gd name="T4" fmla="*/ 45504 w 1203960"/>
              <a:gd name="T5" fmla="*/ 14965 h 974089"/>
              <a:gd name="T6" fmla="*/ 16115 w 1203960"/>
              <a:gd name="T7" fmla="*/ 43724 h 974089"/>
              <a:gd name="T8" fmla="*/ 1085 w 1203960"/>
              <a:gd name="T9" fmla="*/ 82816 h 974089"/>
              <a:gd name="T10" fmla="*/ 0 w 1203960"/>
              <a:gd name="T11" fmla="*/ 97408 h 974089"/>
              <a:gd name="T12" fmla="*/ 780 w 1203960"/>
              <a:gd name="T13" fmla="*/ 889021 h 974089"/>
              <a:gd name="T14" fmla="*/ 14962 w 1203960"/>
              <a:gd name="T15" fmla="*/ 928525 h 974089"/>
              <a:gd name="T16" fmla="*/ 43721 w 1203960"/>
              <a:gd name="T17" fmla="*/ 957912 h 974089"/>
              <a:gd name="T18" fmla="*/ 82815 w 1203960"/>
              <a:gd name="T19" fmla="*/ 972940 h 974089"/>
              <a:gd name="T20" fmla="*/ 97409 w 1203960"/>
              <a:gd name="T21" fmla="*/ 974026 h 974089"/>
              <a:gd name="T22" fmla="*/ 1118650 w 1203960"/>
              <a:gd name="T23" fmla="*/ 973247 h 974089"/>
              <a:gd name="T24" fmla="*/ 1158156 w 1203960"/>
              <a:gd name="T25" fmla="*/ 959071 h 974089"/>
              <a:gd name="T26" fmla="*/ 1187548 w 1203960"/>
              <a:gd name="T27" fmla="*/ 930316 h 974089"/>
              <a:gd name="T28" fmla="*/ 1202581 w 1203960"/>
              <a:gd name="T29" fmla="*/ 891224 h 974089"/>
              <a:gd name="T30" fmla="*/ 1203667 w 1203960"/>
              <a:gd name="T31" fmla="*/ 876630 h 974089"/>
              <a:gd name="T32" fmla="*/ 1202887 w 1203960"/>
              <a:gd name="T33" fmla="*/ 85017 h 974089"/>
              <a:gd name="T34" fmla="*/ 1188705 w 1203960"/>
              <a:gd name="T35" fmla="*/ 45509 h 974089"/>
              <a:gd name="T36" fmla="*/ 1159949 w 1203960"/>
              <a:gd name="T37" fmla="*/ 16117 h 974089"/>
              <a:gd name="T38" fmla="*/ 1120862 w 1203960"/>
              <a:gd name="T39" fmla="*/ 1085 h 974089"/>
              <a:gd name="T40" fmla="*/ 1106271 w 1203960"/>
              <a:gd name="T41" fmla="*/ 0 h 97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03960" h="974089">
                <a:moveTo>
                  <a:pt x="1106271" y="0"/>
                </a:moveTo>
                <a:lnTo>
                  <a:pt x="85008" y="781"/>
                </a:lnTo>
                <a:lnTo>
                  <a:pt x="45504" y="14965"/>
                </a:lnTo>
                <a:lnTo>
                  <a:pt x="16115" y="43724"/>
                </a:lnTo>
                <a:lnTo>
                  <a:pt x="1085" y="82816"/>
                </a:lnTo>
                <a:lnTo>
                  <a:pt x="0" y="97408"/>
                </a:lnTo>
                <a:lnTo>
                  <a:pt x="780" y="889021"/>
                </a:lnTo>
                <a:lnTo>
                  <a:pt x="14962" y="928525"/>
                </a:lnTo>
                <a:lnTo>
                  <a:pt x="43721" y="957912"/>
                </a:lnTo>
                <a:lnTo>
                  <a:pt x="82815" y="972940"/>
                </a:lnTo>
                <a:lnTo>
                  <a:pt x="97409" y="974026"/>
                </a:lnTo>
                <a:lnTo>
                  <a:pt x="1118650" y="973247"/>
                </a:lnTo>
                <a:lnTo>
                  <a:pt x="1158156" y="959071"/>
                </a:lnTo>
                <a:lnTo>
                  <a:pt x="1187548" y="930316"/>
                </a:lnTo>
                <a:lnTo>
                  <a:pt x="1202581" y="891224"/>
                </a:lnTo>
                <a:lnTo>
                  <a:pt x="1203667" y="876630"/>
                </a:lnTo>
                <a:lnTo>
                  <a:pt x="1202887" y="85017"/>
                </a:lnTo>
                <a:lnTo>
                  <a:pt x="1188705" y="45509"/>
                </a:lnTo>
                <a:lnTo>
                  <a:pt x="1159949" y="16117"/>
                </a:lnTo>
                <a:lnTo>
                  <a:pt x="1120862" y="1085"/>
                </a:lnTo>
                <a:lnTo>
                  <a:pt x="110627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92" name="object 28"/>
          <p:cNvSpPr>
            <a:spLocks/>
          </p:cNvSpPr>
          <p:nvPr/>
        </p:nvSpPr>
        <p:spPr bwMode="auto">
          <a:xfrm>
            <a:off x="5287964" y="4437064"/>
            <a:ext cx="1203325" cy="974725"/>
          </a:xfrm>
          <a:custGeom>
            <a:avLst/>
            <a:gdLst>
              <a:gd name="T0" fmla="*/ 0 w 1203960"/>
              <a:gd name="T1" fmla="*/ 97408 h 974089"/>
              <a:gd name="T2" fmla="*/ 9300 w 1203960"/>
              <a:gd name="T3" fmla="*/ 55816 h 974089"/>
              <a:gd name="T4" fmla="*/ 34374 w 1203960"/>
              <a:gd name="T5" fmla="*/ 23142 h 974089"/>
              <a:gd name="T6" fmla="*/ 70978 w 1203960"/>
              <a:gd name="T7" fmla="*/ 3628 h 974089"/>
              <a:gd name="T8" fmla="*/ 1106271 w 1203960"/>
              <a:gd name="T9" fmla="*/ 0 h 974089"/>
              <a:gd name="T10" fmla="*/ 1120862 w 1203960"/>
              <a:gd name="T11" fmla="*/ 1085 h 974089"/>
              <a:gd name="T12" fmla="*/ 1159949 w 1203960"/>
              <a:gd name="T13" fmla="*/ 16117 h 974089"/>
              <a:gd name="T14" fmla="*/ 1188705 w 1203960"/>
              <a:gd name="T15" fmla="*/ 45509 h 974089"/>
              <a:gd name="T16" fmla="*/ 1202887 w 1203960"/>
              <a:gd name="T17" fmla="*/ 85017 h 974089"/>
              <a:gd name="T18" fmla="*/ 1203667 w 1203960"/>
              <a:gd name="T19" fmla="*/ 876630 h 974089"/>
              <a:gd name="T20" fmla="*/ 1202581 w 1203960"/>
              <a:gd name="T21" fmla="*/ 891224 h 974089"/>
              <a:gd name="T22" fmla="*/ 1187548 w 1203960"/>
              <a:gd name="T23" fmla="*/ 930316 h 974089"/>
              <a:gd name="T24" fmla="*/ 1158156 w 1203960"/>
              <a:gd name="T25" fmla="*/ 959071 h 974089"/>
              <a:gd name="T26" fmla="*/ 1118650 w 1203960"/>
              <a:gd name="T27" fmla="*/ 973247 h 974089"/>
              <a:gd name="T28" fmla="*/ 97409 w 1203960"/>
              <a:gd name="T29" fmla="*/ 974026 h 974089"/>
              <a:gd name="T30" fmla="*/ 82815 w 1203960"/>
              <a:gd name="T31" fmla="*/ 972940 h 974089"/>
              <a:gd name="T32" fmla="*/ 43721 w 1203960"/>
              <a:gd name="T33" fmla="*/ 957912 h 974089"/>
              <a:gd name="T34" fmla="*/ 14962 w 1203960"/>
              <a:gd name="T35" fmla="*/ 928525 h 974089"/>
              <a:gd name="T36" fmla="*/ 780 w 1203960"/>
              <a:gd name="T37" fmla="*/ 889021 h 974089"/>
              <a:gd name="T38" fmla="*/ 0 w 1203960"/>
              <a:gd name="T39" fmla="*/ 97408 h 97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3960" h="974089">
                <a:moveTo>
                  <a:pt x="0" y="97408"/>
                </a:moveTo>
                <a:lnTo>
                  <a:pt x="9300" y="55816"/>
                </a:lnTo>
                <a:lnTo>
                  <a:pt x="34374" y="23142"/>
                </a:lnTo>
                <a:lnTo>
                  <a:pt x="70978" y="3628"/>
                </a:lnTo>
                <a:lnTo>
                  <a:pt x="1106271" y="0"/>
                </a:lnTo>
                <a:lnTo>
                  <a:pt x="1120862" y="1085"/>
                </a:lnTo>
                <a:lnTo>
                  <a:pt x="1159949" y="16117"/>
                </a:lnTo>
                <a:lnTo>
                  <a:pt x="1188705" y="45509"/>
                </a:lnTo>
                <a:lnTo>
                  <a:pt x="1202887" y="85017"/>
                </a:lnTo>
                <a:lnTo>
                  <a:pt x="1203667" y="876630"/>
                </a:lnTo>
                <a:lnTo>
                  <a:pt x="1202581" y="891224"/>
                </a:lnTo>
                <a:lnTo>
                  <a:pt x="1187548" y="930316"/>
                </a:lnTo>
                <a:lnTo>
                  <a:pt x="1158156" y="959071"/>
                </a:lnTo>
                <a:lnTo>
                  <a:pt x="1118650" y="973247"/>
                </a:lnTo>
                <a:lnTo>
                  <a:pt x="97409" y="974026"/>
                </a:lnTo>
                <a:lnTo>
                  <a:pt x="82815" y="972940"/>
                </a:lnTo>
                <a:lnTo>
                  <a:pt x="43721" y="957912"/>
                </a:lnTo>
                <a:lnTo>
                  <a:pt x="14962" y="928525"/>
                </a:lnTo>
                <a:lnTo>
                  <a:pt x="780" y="889021"/>
                </a:lnTo>
                <a:lnTo>
                  <a:pt x="0" y="97408"/>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 name="object 29"/>
          <p:cNvSpPr txBox="1"/>
          <p:nvPr/>
        </p:nvSpPr>
        <p:spPr>
          <a:xfrm>
            <a:off x="5453064" y="4518026"/>
            <a:ext cx="871537" cy="811213"/>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7000"/>
              </a:lnSpc>
            </a:pPr>
            <a:r>
              <a:rPr lang="en-US" altLang="en-US" sz="1200" b="1">
                <a:solidFill>
                  <a:srgbClr val="FFFFFF"/>
                </a:solidFill>
                <a:cs typeface="Arial" panose="020B0604020202020204" pitchFamily="34" charset="0"/>
              </a:rPr>
              <a:t>PDR and competitive prototype waivers applicable*</a:t>
            </a:r>
            <a:endParaRPr lang="en-US" altLang="en-US" sz="1200">
              <a:cs typeface="Arial" panose="020B0604020202020204" pitchFamily="34" charset="0"/>
            </a:endParaRPr>
          </a:p>
        </p:txBody>
      </p:sp>
      <p:sp>
        <p:nvSpPr>
          <p:cNvPr id="62494" name="object 30"/>
          <p:cNvSpPr>
            <a:spLocks/>
          </p:cNvSpPr>
          <p:nvPr/>
        </p:nvSpPr>
        <p:spPr bwMode="auto">
          <a:xfrm>
            <a:off x="6811964" y="2100264"/>
            <a:ext cx="549275" cy="388937"/>
          </a:xfrm>
          <a:custGeom>
            <a:avLst/>
            <a:gdLst>
              <a:gd name="T0" fmla="*/ 0 w 549275"/>
              <a:gd name="T1" fmla="*/ 0 h 388619"/>
              <a:gd name="T2" fmla="*/ 0 w 549275"/>
              <a:gd name="T3" fmla="*/ 194081 h 388619"/>
              <a:gd name="T4" fmla="*/ 548690 w 549275"/>
              <a:gd name="T5" fmla="*/ 194081 h 388619"/>
              <a:gd name="T6" fmla="*/ 548690 w 549275"/>
              <a:gd name="T7" fmla="*/ 388175 h 388619"/>
            </a:gdLst>
            <a:ahLst/>
            <a:cxnLst>
              <a:cxn ang="0">
                <a:pos x="T0" y="T1"/>
              </a:cxn>
              <a:cxn ang="0">
                <a:pos x="T2" y="T3"/>
              </a:cxn>
              <a:cxn ang="0">
                <a:pos x="T4" y="T5"/>
              </a:cxn>
              <a:cxn ang="0">
                <a:pos x="T6" y="T7"/>
              </a:cxn>
            </a:cxnLst>
            <a:rect l="0" t="0" r="r" b="b"/>
            <a:pathLst>
              <a:path w="549275" h="388619">
                <a:moveTo>
                  <a:pt x="0" y="0"/>
                </a:moveTo>
                <a:lnTo>
                  <a:pt x="0" y="194081"/>
                </a:lnTo>
                <a:lnTo>
                  <a:pt x="548690" y="194081"/>
                </a:lnTo>
                <a:lnTo>
                  <a:pt x="548690" y="38817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5" name="object 31"/>
          <p:cNvSpPr>
            <a:spLocks/>
          </p:cNvSpPr>
          <p:nvPr/>
        </p:nvSpPr>
        <p:spPr bwMode="auto">
          <a:xfrm>
            <a:off x="6632576" y="2489200"/>
            <a:ext cx="1457325" cy="909638"/>
          </a:xfrm>
          <a:custGeom>
            <a:avLst/>
            <a:gdLst>
              <a:gd name="T0" fmla="*/ 1366443 w 1457959"/>
              <a:gd name="T1" fmla="*/ 0 h 909320"/>
              <a:gd name="T2" fmla="*/ 89073 w 1457959"/>
              <a:gd name="T3" fmla="*/ 18 h 909320"/>
              <a:gd name="T4" fmla="*/ 48064 w 1457959"/>
              <a:gd name="T5" fmla="*/ 10712 h 909320"/>
              <a:gd name="T6" fmla="*/ 17137 w 1457959"/>
              <a:gd name="T7" fmla="*/ 37778 h 909320"/>
              <a:gd name="T8" fmla="*/ 1161 w 1457959"/>
              <a:gd name="T9" fmla="*/ 76348 h 909320"/>
              <a:gd name="T10" fmla="*/ 0 w 1457959"/>
              <a:gd name="T11" fmla="*/ 90919 h 909320"/>
              <a:gd name="T12" fmla="*/ 18 w 1457959"/>
              <a:gd name="T13" fmla="*/ 820132 h 909320"/>
              <a:gd name="T14" fmla="*/ 10712 w 1457959"/>
              <a:gd name="T15" fmla="*/ 861141 h 909320"/>
              <a:gd name="T16" fmla="*/ 37778 w 1457959"/>
              <a:gd name="T17" fmla="*/ 892068 h 909320"/>
              <a:gd name="T18" fmla="*/ 76348 w 1457959"/>
              <a:gd name="T19" fmla="*/ 908044 h 909320"/>
              <a:gd name="T20" fmla="*/ 90919 w 1457959"/>
              <a:gd name="T21" fmla="*/ 909205 h 909320"/>
              <a:gd name="T22" fmla="*/ 1368289 w 1457959"/>
              <a:gd name="T23" fmla="*/ 909187 h 909320"/>
              <a:gd name="T24" fmla="*/ 1409298 w 1457959"/>
              <a:gd name="T25" fmla="*/ 898493 h 909320"/>
              <a:gd name="T26" fmla="*/ 1440226 w 1457959"/>
              <a:gd name="T27" fmla="*/ 871427 h 909320"/>
              <a:gd name="T28" fmla="*/ 1456201 w 1457959"/>
              <a:gd name="T29" fmla="*/ 832857 h 909320"/>
              <a:gd name="T30" fmla="*/ 1457363 w 1457959"/>
              <a:gd name="T31" fmla="*/ 818286 h 909320"/>
              <a:gd name="T32" fmla="*/ 1457344 w 1457959"/>
              <a:gd name="T33" fmla="*/ 89073 h 909320"/>
              <a:gd name="T34" fmla="*/ 1446650 w 1457959"/>
              <a:gd name="T35" fmla="*/ 48064 h 909320"/>
              <a:gd name="T36" fmla="*/ 1419584 w 1457959"/>
              <a:gd name="T37" fmla="*/ 17137 h 909320"/>
              <a:gd name="T38" fmla="*/ 1381015 w 1457959"/>
              <a:gd name="T39" fmla="*/ 1161 h 909320"/>
              <a:gd name="T40" fmla="*/ 1366443 w 1457959"/>
              <a:gd name="T41" fmla="*/ 0 h 909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7959" h="909320">
                <a:moveTo>
                  <a:pt x="1366443" y="0"/>
                </a:moveTo>
                <a:lnTo>
                  <a:pt x="89073" y="18"/>
                </a:lnTo>
                <a:lnTo>
                  <a:pt x="48064" y="10712"/>
                </a:lnTo>
                <a:lnTo>
                  <a:pt x="17137" y="37778"/>
                </a:lnTo>
                <a:lnTo>
                  <a:pt x="1161" y="76348"/>
                </a:lnTo>
                <a:lnTo>
                  <a:pt x="0" y="90919"/>
                </a:lnTo>
                <a:lnTo>
                  <a:pt x="18" y="820132"/>
                </a:lnTo>
                <a:lnTo>
                  <a:pt x="10712" y="861141"/>
                </a:lnTo>
                <a:lnTo>
                  <a:pt x="37778" y="892068"/>
                </a:lnTo>
                <a:lnTo>
                  <a:pt x="76348" y="908044"/>
                </a:lnTo>
                <a:lnTo>
                  <a:pt x="90919" y="909205"/>
                </a:lnTo>
                <a:lnTo>
                  <a:pt x="1368289" y="909187"/>
                </a:lnTo>
                <a:lnTo>
                  <a:pt x="1409298" y="898493"/>
                </a:lnTo>
                <a:lnTo>
                  <a:pt x="1440226" y="871427"/>
                </a:lnTo>
                <a:lnTo>
                  <a:pt x="1456201" y="832857"/>
                </a:lnTo>
                <a:lnTo>
                  <a:pt x="1457363" y="818286"/>
                </a:lnTo>
                <a:lnTo>
                  <a:pt x="1457344" y="89073"/>
                </a:lnTo>
                <a:lnTo>
                  <a:pt x="1446650" y="48064"/>
                </a:lnTo>
                <a:lnTo>
                  <a:pt x="1419584" y="17137"/>
                </a:lnTo>
                <a:lnTo>
                  <a:pt x="1381015" y="1161"/>
                </a:lnTo>
                <a:lnTo>
                  <a:pt x="136644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96" name="object 32"/>
          <p:cNvSpPr>
            <a:spLocks/>
          </p:cNvSpPr>
          <p:nvPr/>
        </p:nvSpPr>
        <p:spPr bwMode="auto">
          <a:xfrm>
            <a:off x="6632576" y="2489200"/>
            <a:ext cx="1457325" cy="909638"/>
          </a:xfrm>
          <a:custGeom>
            <a:avLst/>
            <a:gdLst>
              <a:gd name="T0" fmla="*/ 0 w 1457959"/>
              <a:gd name="T1" fmla="*/ 90919 h 909320"/>
              <a:gd name="T2" fmla="*/ 9910 w 1457959"/>
              <a:gd name="T3" fmla="*/ 49597 h 909320"/>
              <a:gd name="T4" fmla="*/ 36394 w 1457959"/>
              <a:gd name="T5" fmla="*/ 18155 h 909320"/>
              <a:gd name="T6" fmla="*/ 74583 w 1457959"/>
              <a:gd name="T7" fmla="*/ 1463 h 909320"/>
              <a:gd name="T8" fmla="*/ 1366443 w 1457959"/>
              <a:gd name="T9" fmla="*/ 0 h 909320"/>
              <a:gd name="T10" fmla="*/ 1381015 w 1457959"/>
              <a:gd name="T11" fmla="*/ 1161 h 909320"/>
              <a:gd name="T12" fmla="*/ 1419584 w 1457959"/>
              <a:gd name="T13" fmla="*/ 17137 h 909320"/>
              <a:gd name="T14" fmla="*/ 1446650 w 1457959"/>
              <a:gd name="T15" fmla="*/ 48064 h 909320"/>
              <a:gd name="T16" fmla="*/ 1457344 w 1457959"/>
              <a:gd name="T17" fmla="*/ 89073 h 909320"/>
              <a:gd name="T18" fmla="*/ 1457363 w 1457959"/>
              <a:gd name="T19" fmla="*/ 818286 h 909320"/>
              <a:gd name="T20" fmla="*/ 1456201 w 1457959"/>
              <a:gd name="T21" fmla="*/ 832857 h 909320"/>
              <a:gd name="T22" fmla="*/ 1440226 w 1457959"/>
              <a:gd name="T23" fmla="*/ 871427 h 909320"/>
              <a:gd name="T24" fmla="*/ 1409298 w 1457959"/>
              <a:gd name="T25" fmla="*/ 898493 h 909320"/>
              <a:gd name="T26" fmla="*/ 1368289 w 1457959"/>
              <a:gd name="T27" fmla="*/ 909187 h 909320"/>
              <a:gd name="T28" fmla="*/ 90919 w 1457959"/>
              <a:gd name="T29" fmla="*/ 909205 h 909320"/>
              <a:gd name="T30" fmla="*/ 76348 w 1457959"/>
              <a:gd name="T31" fmla="*/ 908044 h 909320"/>
              <a:gd name="T32" fmla="*/ 37778 w 1457959"/>
              <a:gd name="T33" fmla="*/ 892068 h 909320"/>
              <a:gd name="T34" fmla="*/ 10712 w 1457959"/>
              <a:gd name="T35" fmla="*/ 861141 h 909320"/>
              <a:gd name="T36" fmla="*/ 18 w 1457959"/>
              <a:gd name="T37" fmla="*/ 820132 h 909320"/>
              <a:gd name="T38" fmla="*/ 0 w 1457959"/>
              <a:gd name="T39" fmla="*/ 90919 h 909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57959" h="909320">
                <a:moveTo>
                  <a:pt x="0" y="90919"/>
                </a:moveTo>
                <a:lnTo>
                  <a:pt x="9910" y="49597"/>
                </a:lnTo>
                <a:lnTo>
                  <a:pt x="36394" y="18155"/>
                </a:lnTo>
                <a:lnTo>
                  <a:pt x="74583" y="1463"/>
                </a:lnTo>
                <a:lnTo>
                  <a:pt x="1366443" y="0"/>
                </a:lnTo>
                <a:lnTo>
                  <a:pt x="1381015" y="1161"/>
                </a:lnTo>
                <a:lnTo>
                  <a:pt x="1419584" y="17137"/>
                </a:lnTo>
                <a:lnTo>
                  <a:pt x="1446650" y="48064"/>
                </a:lnTo>
                <a:lnTo>
                  <a:pt x="1457344" y="89073"/>
                </a:lnTo>
                <a:lnTo>
                  <a:pt x="1457363" y="818286"/>
                </a:lnTo>
                <a:lnTo>
                  <a:pt x="1456201" y="832857"/>
                </a:lnTo>
                <a:lnTo>
                  <a:pt x="1440226" y="871427"/>
                </a:lnTo>
                <a:lnTo>
                  <a:pt x="1409298" y="898493"/>
                </a:lnTo>
                <a:lnTo>
                  <a:pt x="1368289" y="909187"/>
                </a:lnTo>
                <a:lnTo>
                  <a:pt x="90919" y="909205"/>
                </a:lnTo>
                <a:lnTo>
                  <a:pt x="76348" y="908044"/>
                </a:lnTo>
                <a:lnTo>
                  <a:pt x="37778" y="892068"/>
                </a:lnTo>
                <a:lnTo>
                  <a:pt x="10712" y="861141"/>
                </a:lnTo>
                <a:lnTo>
                  <a:pt x="18" y="820132"/>
                </a:lnTo>
                <a:lnTo>
                  <a:pt x="0" y="90919"/>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3" name="object 33"/>
          <p:cNvSpPr txBox="1"/>
          <p:nvPr/>
        </p:nvSpPr>
        <p:spPr>
          <a:xfrm>
            <a:off x="6719889" y="2605088"/>
            <a:ext cx="1279525" cy="635302"/>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Best-value source selection must consider risk</a:t>
            </a:r>
            <a:endParaRPr lang="en-US" altLang="en-US" sz="1200">
              <a:cs typeface="Arial" panose="020B0604020202020204" pitchFamily="34" charset="0"/>
            </a:endParaRPr>
          </a:p>
        </p:txBody>
      </p:sp>
      <p:sp>
        <p:nvSpPr>
          <p:cNvPr id="62498" name="object 34"/>
          <p:cNvSpPr>
            <a:spLocks/>
          </p:cNvSpPr>
          <p:nvPr/>
        </p:nvSpPr>
        <p:spPr bwMode="auto">
          <a:xfrm>
            <a:off x="7216776" y="3398839"/>
            <a:ext cx="144463" cy="1031875"/>
          </a:xfrm>
          <a:custGeom>
            <a:avLst/>
            <a:gdLst>
              <a:gd name="T0" fmla="*/ 143128 w 143510"/>
              <a:gd name="T1" fmla="*/ 0 h 1032510"/>
              <a:gd name="T2" fmla="*/ 143128 w 143510"/>
              <a:gd name="T3" fmla="*/ 516216 h 1032510"/>
              <a:gd name="T4" fmla="*/ 0 w 143510"/>
              <a:gd name="T5" fmla="*/ 516216 h 1032510"/>
              <a:gd name="T6" fmla="*/ 0 w 143510"/>
              <a:gd name="T7" fmla="*/ 1032433 h 1032510"/>
            </a:gdLst>
            <a:ahLst/>
            <a:cxnLst>
              <a:cxn ang="0">
                <a:pos x="T0" y="T1"/>
              </a:cxn>
              <a:cxn ang="0">
                <a:pos x="T2" y="T3"/>
              </a:cxn>
              <a:cxn ang="0">
                <a:pos x="T4" y="T5"/>
              </a:cxn>
              <a:cxn ang="0">
                <a:pos x="T6" y="T7"/>
              </a:cxn>
            </a:cxnLst>
            <a:rect l="0" t="0" r="r" b="b"/>
            <a:pathLst>
              <a:path w="143510" h="1032510">
                <a:moveTo>
                  <a:pt x="143128" y="0"/>
                </a:moveTo>
                <a:lnTo>
                  <a:pt x="143128" y="516216"/>
                </a:lnTo>
                <a:lnTo>
                  <a:pt x="0" y="516216"/>
                </a:lnTo>
                <a:lnTo>
                  <a:pt x="0" y="103243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9" name="object 35"/>
          <p:cNvSpPr>
            <a:spLocks/>
          </p:cNvSpPr>
          <p:nvPr/>
        </p:nvSpPr>
        <p:spPr bwMode="auto">
          <a:xfrm>
            <a:off x="6643688" y="4430714"/>
            <a:ext cx="1147762" cy="885825"/>
          </a:xfrm>
          <a:custGeom>
            <a:avLst/>
            <a:gdLst>
              <a:gd name="T0" fmla="*/ 1058087 w 1146810"/>
              <a:gd name="T1" fmla="*/ 0 h 885189"/>
              <a:gd name="T2" fmla="*/ 76012 w 1146810"/>
              <a:gd name="T3" fmla="*/ 873 h 885189"/>
              <a:gd name="T4" fmla="*/ 37212 w 1146810"/>
              <a:gd name="T5" fmla="*/ 16367 h 885189"/>
              <a:gd name="T6" fmla="*/ 10160 w 1146810"/>
              <a:gd name="T7" fmla="*/ 47288 h 885189"/>
              <a:gd name="T8" fmla="*/ 0 w 1146810"/>
              <a:gd name="T9" fmla="*/ 88493 h 885189"/>
              <a:gd name="T10" fmla="*/ 873 w 1146810"/>
              <a:gd name="T11" fmla="*/ 808926 h 885189"/>
              <a:gd name="T12" fmla="*/ 16367 w 1146810"/>
              <a:gd name="T13" fmla="*/ 847729 h 885189"/>
              <a:gd name="T14" fmla="*/ 47288 w 1146810"/>
              <a:gd name="T15" fmla="*/ 874778 h 885189"/>
              <a:gd name="T16" fmla="*/ 88493 w 1146810"/>
              <a:gd name="T17" fmla="*/ 884935 h 885189"/>
              <a:gd name="T18" fmla="*/ 1070571 w 1146810"/>
              <a:gd name="T19" fmla="*/ 884062 h 885189"/>
              <a:gd name="T20" fmla="*/ 1109374 w 1146810"/>
              <a:gd name="T21" fmla="*/ 868572 h 885189"/>
              <a:gd name="T22" fmla="*/ 1136423 w 1146810"/>
              <a:gd name="T23" fmla="*/ 837653 h 885189"/>
              <a:gd name="T24" fmla="*/ 1146581 w 1146810"/>
              <a:gd name="T25" fmla="*/ 796442 h 885189"/>
              <a:gd name="T26" fmla="*/ 1145708 w 1146810"/>
              <a:gd name="T27" fmla="*/ 76012 h 885189"/>
              <a:gd name="T28" fmla="*/ 1130217 w 1146810"/>
              <a:gd name="T29" fmla="*/ 37212 h 885189"/>
              <a:gd name="T30" fmla="*/ 1099298 w 1146810"/>
              <a:gd name="T31" fmla="*/ 10160 h 885189"/>
              <a:gd name="T32" fmla="*/ 1058087 w 1146810"/>
              <a:gd name="T33" fmla="*/ 0 h 885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6810" h="885189">
                <a:moveTo>
                  <a:pt x="1058087" y="0"/>
                </a:moveTo>
                <a:lnTo>
                  <a:pt x="76012" y="873"/>
                </a:lnTo>
                <a:lnTo>
                  <a:pt x="37212" y="16367"/>
                </a:lnTo>
                <a:lnTo>
                  <a:pt x="10160" y="47288"/>
                </a:lnTo>
                <a:lnTo>
                  <a:pt x="0" y="88493"/>
                </a:lnTo>
                <a:lnTo>
                  <a:pt x="873" y="808926"/>
                </a:lnTo>
                <a:lnTo>
                  <a:pt x="16367" y="847729"/>
                </a:lnTo>
                <a:lnTo>
                  <a:pt x="47288" y="874778"/>
                </a:lnTo>
                <a:lnTo>
                  <a:pt x="88493" y="884935"/>
                </a:lnTo>
                <a:lnTo>
                  <a:pt x="1070571" y="884062"/>
                </a:lnTo>
                <a:lnTo>
                  <a:pt x="1109374" y="868572"/>
                </a:lnTo>
                <a:lnTo>
                  <a:pt x="1136423" y="837653"/>
                </a:lnTo>
                <a:lnTo>
                  <a:pt x="1146581" y="796442"/>
                </a:lnTo>
                <a:lnTo>
                  <a:pt x="1145708" y="76012"/>
                </a:lnTo>
                <a:lnTo>
                  <a:pt x="1130217" y="37212"/>
                </a:lnTo>
                <a:lnTo>
                  <a:pt x="1099298" y="10160"/>
                </a:lnTo>
                <a:lnTo>
                  <a:pt x="105808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0" name="object 36"/>
          <p:cNvSpPr>
            <a:spLocks/>
          </p:cNvSpPr>
          <p:nvPr/>
        </p:nvSpPr>
        <p:spPr bwMode="auto">
          <a:xfrm>
            <a:off x="6643688" y="4430714"/>
            <a:ext cx="1147762" cy="885825"/>
          </a:xfrm>
          <a:custGeom>
            <a:avLst/>
            <a:gdLst>
              <a:gd name="T0" fmla="*/ 0 w 1146810"/>
              <a:gd name="T1" fmla="*/ 88493 h 885189"/>
              <a:gd name="T2" fmla="*/ 10160 w 1146810"/>
              <a:gd name="T3" fmla="*/ 47288 h 885189"/>
              <a:gd name="T4" fmla="*/ 37212 w 1146810"/>
              <a:gd name="T5" fmla="*/ 16367 h 885189"/>
              <a:gd name="T6" fmla="*/ 76012 w 1146810"/>
              <a:gd name="T7" fmla="*/ 873 h 885189"/>
              <a:gd name="T8" fmla="*/ 1058087 w 1146810"/>
              <a:gd name="T9" fmla="*/ 0 h 885189"/>
              <a:gd name="T10" fmla="*/ 1072651 w 1146810"/>
              <a:gd name="T11" fmla="*/ 1192 h 885189"/>
              <a:gd name="T12" fmla="*/ 1111002 w 1146810"/>
              <a:gd name="T13" fmla="*/ 17554 h 885189"/>
              <a:gd name="T14" fmla="*/ 1137349 w 1146810"/>
              <a:gd name="T15" fmla="*/ 49094 h 885189"/>
              <a:gd name="T16" fmla="*/ 1146581 w 1146810"/>
              <a:gd name="T17" fmla="*/ 796442 h 885189"/>
              <a:gd name="T18" fmla="*/ 1145389 w 1146810"/>
              <a:gd name="T19" fmla="*/ 811005 h 885189"/>
              <a:gd name="T20" fmla="*/ 1129030 w 1146810"/>
              <a:gd name="T21" fmla="*/ 849356 h 885189"/>
              <a:gd name="T22" fmla="*/ 1097492 w 1146810"/>
              <a:gd name="T23" fmla="*/ 875703 h 885189"/>
              <a:gd name="T24" fmla="*/ 88493 w 1146810"/>
              <a:gd name="T25" fmla="*/ 884935 h 885189"/>
              <a:gd name="T26" fmla="*/ 73933 w 1146810"/>
              <a:gd name="T27" fmla="*/ 883743 h 885189"/>
              <a:gd name="T28" fmla="*/ 35584 w 1146810"/>
              <a:gd name="T29" fmla="*/ 867385 h 885189"/>
              <a:gd name="T30" fmla="*/ 9234 w 1146810"/>
              <a:gd name="T31" fmla="*/ 835847 h 885189"/>
              <a:gd name="T32" fmla="*/ 0 w 1146810"/>
              <a:gd name="T33" fmla="*/ 88493 h 885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6810" h="885189">
                <a:moveTo>
                  <a:pt x="0" y="88493"/>
                </a:moveTo>
                <a:lnTo>
                  <a:pt x="10160" y="47288"/>
                </a:lnTo>
                <a:lnTo>
                  <a:pt x="37212" y="16367"/>
                </a:lnTo>
                <a:lnTo>
                  <a:pt x="76012" y="873"/>
                </a:lnTo>
                <a:lnTo>
                  <a:pt x="1058087" y="0"/>
                </a:lnTo>
                <a:lnTo>
                  <a:pt x="1072651" y="1192"/>
                </a:lnTo>
                <a:lnTo>
                  <a:pt x="1111002" y="17554"/>
                </a:lnTo>
                <a:lnTo>
                  <a:pt x="1137349" y="49094"/>
                </a:lnTo>
                <a:lnTo>
                  <a:pt x="1146581" y="796442"/>
                </a:lnTo>
                <a:lnTo>
                  <a:pt x="1145389" y="811005"/>
                </a:lnTo>
                <a:lnTo>
                  <a:pt x="1129030" y="849356"/>
                </a:lnTo>
                <a:lnTo>
                  <a:pt x="1097492" y="875703"/>
                </a:lnTo>
                <a:lnTo>
                  <a:pt x="88493" y="884935"/>
                </a:lnTo>
                <a:lnTo>
                  <a:pt x="73933" y="883743"/>
                </a:lnTo>
                <a:lnTo>
                  <a:pt x="35584" y="867385"/>
                </a:lnTo>
                <a:lnTo>
                  <a:pt x="9234" y="835847"/>
                </a:lnTo>
                <a:lnTo>
                  <a:pt x="0" y="8849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7" name="object 37"/>
          <p:cNvSpPr txBox="1"/>
          <p:nvPr/>
        </p:nvSpPr>
        <p:spPr>
          <a:xfrm>
            <a:off x="6740526" y="4546601"/>
            <a:ext cx="950913" cy="652463"/>
          </a:xfrm>
          <a:prstGeom prst="rect">
            <a:avLst/>
          </a:prstGeom>
        </p:spPr>
        <p:txBody>
          <a:bodyPr lIns="0" tIns="0" rIns="0" bIns="0">
            <a:spAutoFit/>
          </a:bodyPr>
          <a:lstStyle>
            <a:lvl1pPr marL="111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Contractor flight data to validate performance</a:t>
            </a:r>
            <a:endParaRPr lang="en-US" altLang="en-US" sz="1200">
              <a:cs typeface="Arial" panose="020B0604020202020204" pitchFamily="34" charset="0"/>
            </a:endParaRPr>
          </a:p>
        </p:txBody>
      </p:sp>
      <p:sp>
        <p:nvSpPr>
          <p:cNvPr id="62502" name="object 38"/>
          <p:cNvSpPr>
            <a:spLocks/>
          </p:cNvSpPr>
          <p:nvPr/>
        </p:nvSpPr>
        <p:spPr bwMode="auto">
          <a:xfrm>
            <a:off x="6811964" y="2100264"/>
            <a:ext cx="2339975" cy="377825"/>
          </a:xfrm>
          <a:custGeom>
            <a:avLst/>
            <a:gdLst>
              <a:gd name="T0" fmla="*/ 0 w 2339340"/>
              <a:gd name="T1" fmla="*/ 0 h 377825"/>
              <a:gd name="T2" fmla="*/ 0 w 2339340"/>
              <a:gd name="T3" fmla="*/ 188696 h 377825"/>
              <a:gd name="T4" fmla="*/ 2339009 w 2339340"/>
              <a:gd name="T5" fmla="*/ 188696 h 377825"/>
              <a:gd name="T6" fmla="*/ 2339009 w 2339340"/>
              <a:gd name="T7" fmla="*/ 377405 h 377825"/>
            </a:gdLst>
            <a:ahLst/>
            <a:cxnLst>
              <a:cxn ang="0">
                <a:pos x="T0" y="T1"/>
              </a:cxn>
              <a:cxn ang="0">
                <a:pos x="T2" y="T3"/>
              </a:cxn>
              <a:cxn ang="0">
                <a:pos x="T4" y="T5"/>
              </a:cxn>
              <a:cxn ang="0">
                <a:pos x="T6" y="T7"/>
              </a:cxn>
            </a:cxnLst>
            <a:rect l="0" t="0" r="r" b="b"/>
            <a:pathLst>
              <a:path w="2339340" h="377825">
                <a:moveTo>
                  <a:pt x="0" y="0"/>
                </a:moveTo>
                <a:lnTo>
                  <a:pt x="0" y="188696"/>
                </a:lnTo>
                <a:lnTo>
                  <a:pt x="2339009" y="188696"/>
                </a:lnTo>
                <a:lnTo>
                  <a:pt x="2339009" y="37740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03" name="object 39"/>
          <p:cNvSpPr>
            <a:spLocks/>
          </p:cNvSpPr>
          <p:nvPr/>
        </p:nvSpPr>
        <p:spPr bwMode="auto">
          <a:xfrm>
            <a:off x="8520113" y="2478088"/>
            <a:ext cx="1262062" cy="944562"/>
          </a:xfrm>
          <a:custGeom>
            <a:avLst/>
            <a:gdLst>
              <a:gd name="T0" fmla="*/ 1167866 w 1262379"/>
              <a:gd name="T1" fmla="*/ 0 h 943610"/>
              <a:gd name="T2" fmla="*/ 86898 w 1262379"/>
              <a:gd name="T3" fmla="*/ 289 h 943610"/>
              <a:gd name="T4" fmla="*/ 46684 w 1262379"/>
              <a:gd name="T5" fmla="*/ 12903 h 943610"/>
              <a:gd name="T6" fmla="*/ 16584 w 1262379"/>
              <a:gd name="T7" fmla="*/ 40897 h 943610"/>
              <a:gd name="T8" fmla="*/ 1120 w 1262379"/>
              <a:gd name="T9" fmla="*/ 79751 h 943610"/>
              <a:gd name="T10" fmla="*/ 0 w 1262379"/>
              <a:gd name="T11" fmla="*/ 94335 h 943610"/>
              <a:gd name="T12" fmla="*/ 290 w 1262379"/>
              <a:gd name="T13" fmla="*/ 856530 h 943610"/>
              <a:gd name="T14" fmla="*/ 12910 w 1262379"/>
              <a:gd name="T15" fmla="*/ 896740 h 943610"/>
              <a:gd name="T16" fmla="*/ 40909 w 1262379"/>
              <a:gd name="T17" fmla="*/ 926837 h 943610"/>
              <a:gd name="T18" fmla="*/ 79765 w 1262379"/>
              <a:gd name="T19" fmla="*/ 942299 h 943610"/>
              <a:gd name="T20" fmla="*/ 94348 w 1262379"/>
              <a:gd name="T21" fmla="*/ 943419 h 943610"/>
              <a:gd name="T22" fmla="*/ 1175326 w 1262379"/>
              <a:gd name="T23" fmla="*/ 943128 h 943610"/>
              <a:gd name="T24" fmla="*/ 1215535 w 1262379"/>
              <a:gd name="T25" fmla="*/ 930509 h 943610"/>
              <a:gd name="T26" fmla="*/ 1245632 w 1262379"/>
              <a:gd name="T27" fmla="*/ 902510 h 943610"/>
              <a:gd name="T28" fmla="*/ 1261094 w 1262379"/>
              <a:gd name="T29" fmla="*/ 863654 h 943610"/>
              <a:gd name="T30" fmla="*/ 1262214 w 1262379"/>
              <a:gd name="T31" fmla="*/ 849071 h 943610"/>
              <a:gd name="T32" fmla="*/ 1261925 w 1262379"/>
              <a:gd name="T33" fmla="*/ 86886 h 943610"/>
              <a:gd name="T34" fmla="*/ 1249308 w 1262379"/>
              <a:gd name="T35" fmla="*/ 46675 h 943610"/>
              <a:gd name="T36" fmla="*/ 1221308 w 1262379"/>
              <a:gd name="T37" fmla="*/ 16580 h 943610"/>
              <a:gd name="T38" fmla="*/ 1182450 w 1262379"/>
              <a:gd name="T39" fmla="*/ 1119 h 943610"/>
              <a:gd name="T40" fmla="*/ 1167866 w 1262379"/>
              <a:gd name="T41" fmla="*/ 0 h 943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62379" h="943610">
                <a:moveTo>
                  <a:pt x="1167866" y="0"/>
                </a:moveTo>
                <a:lnTo>
                  <a:pt x="86898" y="289"/>
                </a:lnTo>
                <a:lnTo>
                  <a:pt x="46684" y="12903"/>
                </a:lnTo>
                <a:lnTo>
                  <a:pt x="16584" y="40897"/>
                </a:lnTo>
                <a:lnTo>
                  <a:pt x="1120" y="79751"/>
                </a:lnTo>
                <a:lnTo>
                  <a:pt x="0" y="94335"/>
                </a:lnTo>
                <a:lnTo>
                  <a:pt x="290" y="856530"/>
                </a:lnTo>
                <a:lnTo>
                  <a:pt x="12910" y="896740"/>
                </a:lnTo>
                <a:lnTo>
                  <a:pt x="40909" y="926837"/>
                </a:lnTo>
                <a:lnTo>
                  <a:pt x="79765" y="942299"/>
                </a:lnTo>
                <a:lnTo>
                  <a:pt x="94348" y="943419"/>
                </a:lnTo>
                <a:lnTo>
                  <a:pt x="1175326" y="943128"/>
                </a:lnTo>
                <a:lnTo>
                  <a:pt x="1215535" y="930509"/>
                </a:lnTo>
                <a:lnTo>
                  <a:pt x="1245632" y="902510"/>
                </a:lnTo>
                <a:lnTo>
                  <a:pt x="1261094" y="863654"/>
                </a:lnTo>
                <a:lnTo>
                  <a:pt x="1262214" y="849071"/>
                </a:lnTo>
                <a:lnTo>
                  <a:pt x="1261925" y="86886"/>
                </a:lnTo>
                <a:lnTo>
                  <a:pt x="1249308" y="46675"/>
                </a:lnTo>
                <a:lnTo>
                  <a:pt x="1221308" y="16580"/>
                </a:lnTo>
                <a:lnTo>
                  <a:pt x="1182450" y="1119"/>
                </a:lnTo>
                <a:lnTo>
                  <a:pt x="11678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4" name="object 40"/>
          <p:cNvSpPr>
            <a:spLocks/>
          </p:cNvSpPr>
          <p:nvPr/>
        </p:nvSpPr>
        <p:spPr bwMode="auto">
          <a:xfrm>
            <a:off x="8520113" y="2478088"/>
            <a:ext cx="1262062" cy="944562"/>
          </a:xfrm>
          <a:custGeom>
            <a:avLst/>
            <a:gdLst>
              <a:gd name="T0" fmla="*/ 0 w 1262379"/>
              <a:gd name="T1" fmla="*/ 94335 h 943610"/>
              <a:gd name="T2" fmla="*/ 9579 w 1262379"/>
              <a:gd name="T3" fmla="*/ 52865 h 943610"/>
              <a:gd name="T4" fmla="*/ 35304 w 1262379"/>
              <a:gd name="T5" fmla="*/ 20749 h 943610"/>
              <a:gd name="T6" fmla="*/ 72649 w 1262379"/>
              <a:gd name="T7" fmla="*/ 2506 h 943610"/>
              <a:gd name="T8" fmla="*/ 1167866 w 1262379"/>
              <a:gd name="T9" fmla="*/ 0 h 943610"/>
              <a:gd name="T10" fmla="*/ 1182450 w 1262379"/>
              <a:gd name="T11" fmla="*/ 1119 h 943610"/>
              <a:gd name="T12" fmla="*/ 1221308 w 1262379"/>
              <a:gd name="T13" fmla="*/ 16580 h 943610"/>
              <a:gd name="T14" fmla="*/ 1249308 w 1262379"/>
              <a:gd name="T15" fmla="*/ 46675 h 943610"/>
              <a:gd name="T16" fmla="*/ 1261925 w 1262379"/>
              <a:gd name="T17" fmla="*/ 86886 h 943610"/>
              <a:gd name="T18" fmla="*/ 1262214 w 1262379"/>
              <a:gd name="T19" fmla="*/ 849071 h 943610"/>
              <a:gd name="T20" fmla="*/ 1261094 w 1262379"/>
              <a:gd name="T21" fmla="*/ 863654 h 943610"/>
              <a:gd name="T22" fmla="*/ 1245632 w 1262379"/>
              <a:gd name="T23" fmla="*/ 902510 h 943610"/>
              <a:gd name="T24" fmla="*/ 1215535 w 1262379"/>
              <a:gd name="T25" fmla="*/ 930509 h 943610"/>
              <a:gd name="T26" fmla="*/ 1175326 w 1262379"/>
              <a:gd name="T27" fmla="*/ 943128 h 943610"/>
              <a:gd name="T28" fmla="*/ 94348 w 1262379"/>
              <a:gd name="T29" fmla="*/ 943419 h 943610"/>
              <a:gd name="T30" fmla="*/ 79765 w 1262379"/>
              <a:gd name="T31" fmla="*/ 942299 h 943610"/>
              <a:gd name="T32" fmla="*/ 40909 w 1262379"/>
              <a:gd name="T33" fmla="*/ 926837 h 943610"/>
              <a:gd name="T34" fmla="*/ 12910 w 1262379"/>
              <a:gd name="T35" fmla="*/ 896740 h 943610"/>
              <a:gd name="T36" fmla="*/ 290 w 1262379"/>
              <a:gd name="T37" fmla="*/ 856530 h 943610"/>
              <a:gd name="T38" fmla="*/ 0 w 1262379"/>
              <a:gd name="T39" fmla="*/ 94335 h 943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62379" h="943610">
                <a:moveTo>
                  <a:pt x="0" y="94335"/>
                </a:moveTo>
                <a:lnTo>
                  <a:pt x="9579" y="52865"/>
                </a:lnTo>
                <a:lnTo>
                  <a:pt x="35304" y="20749"/>
                </a:lnTo>
                <a:lnTo>
                  <a:pt x="72649" y="2506"/>
                </a:lnTo>
                <a:lnTo>
                  <a:pt x="1167866" y="0"/>
                </a:lnTo>
                <a:lnTo>
                  <a:pt x="1182450" y="1119"/>
                </a:lnTo>
                <a:lnTo>
                  <a:pt x="1221308" y="16580"/>
                </a:lnTo>
                <a:lnTo>
                  <a:pt x="1249308" y="46675"/>
                </a:lnTo>
                <a:lnTo>
                  <a:pt x="1261925" y="86886"/>
                </a:lnTo>
                <a:lnTo>
                  <a:pt x="1262214" y="849071"/>
                </a:lnTo>
                <a:lnTo>
                  <a:pt x="1261094" y="863654"/>
                </a:lnTo>
                <a:lnTo>
                  <a:pt x="1245632" y="902510"/>
                </a:lnTo>
                <a:lnTo>
                  <a:pt x="1215535" y="930509"/>
                </a:lnTo>
                <a:lnTo>
                  <a:pt x="1175326" y="943128"/>
                </a:lnTo>
                <a:lnTo>
                  <a:pt x="94348" y="943419"/>
                </a:lnTo>
                <a:lnTo>
                  <a:pt x="79765" y="942299"/>
                </a:lnTo>
                <a:lnTo>
                  <a:pt x="40909" y="926837"/>
                </a:lnTo>
                <a:lnTo>
                  <a:pt x="12910" y="896740"/>
                </a:lnTo>
                <a:lnTo>
                  <a:pt x="290" y="856530"/>
                </a:lnTo>
                <a:lnTo>
                  <a:pt x="0" y="94335"/>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1" name="object 41"/>
          <p:cNvSpPr txBox="1"/>
          <p:nvPr/>
        </p:nvSpPr>
        <p:spPr>
          <a:xfrm>
            <a:off x="8615364" y="2774951"/>
            <a:ext cx="1068387" cy="333425"/>
          </a:xfrm>
          <a:prstGeom prst="rect">
            <a:avLst/>
          </a:prstGeom>
        </p:spPr>
        <p:txBody>
          <a:bodyPr lIns="0" tIns="0" rIns="0" bIns="0">
            <a:spAutoFit/>
          </a:bodyPr>
          <a:lstStyle>
            <a:lvl1pPr marL="26988" indent="-142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300"/>
              </a:lnSpc>
            </a:pPr>
            <a:r>
              <a:rPr lang="en-US" altLang="en-US" sz="1200" b="1">
                <a:solidFill>
                  <a:srgbClr val="FFFFFF"/>
                </a:solidFill>
                <a:cs typeface="Arial" panose="020B0604020202020204" pitchFamily="34" charset="0"/>
              </a:rPr>
              <a:t>Single step to full capability</a:t>
            </a:r>
            <a:endParaRPr lang="en-US" altLang="en-US" sz="1200">
              <a:cs typeface="Arial" panose="020B0604020202020204" pitchFamily="34" charset="0"/>
            </a:endParaRPr>
          </a:p>
        </p:txBody>
      </p:sp>
      <p:sp>
        <p:nvSpPr>
          <p:cNvPr id="62506" name="object 42"/>
          <p:cNvSpPr>
            <a:spLocks/>
          </p:cNvSpPr>
          <p:nvPr/>
        </p:nvSpPr>
        <p:spPr bwMode="auto">
          <a:xfrm>
            <a:off x="8582026" y="3421064"/>
            <a:ext cx="568325" cy="1019175"/>
          </a:xfrm>
          <a:custGeom>
            <a:avLst/>
            <a:gdLst>
              <a:gd name="T0" fmla="*/ 568794 w 568959"/>
              <a:gd name="T1" fmla="*/ 0 h 1019175"/>
              <a:gd name="T2" fmla="*/ 568794 w 568959"/>
              <a:gd name="T3" fmla="*/ 509308 h 1019175"/>
              <a:gd name="T4" fmla="*/ 0 w 568959"/>
              <a:gd name="T5" fmla="*/ 509308 h 1019175"/>
              <a:gd name="T6" fmla="*/ 0 w 568959"/>
              <a:gd name="T7" fmla="*/ 1018628 h 1019175"/>
            </a:gdLst>
            <a:ahLst/>
            <a:cxnLst>
              <a:cxn ang="0">
                <a:pos x="T0" y="T1"/>
              </a:cxn>
              <a:cxn ang="0">
                <a:pos x="T2" y="T3"/>
              </a:cxn>
              <a:cxn ang="0">
                <a:pos x="T4" y="T5"/>
              </a:cxn>
              <a:cxn ang="0">
                <a:pos x="T6" y="T7"/>
              </a:cxn>
            </a:cxnLst>
            <a:rect l="0" t="0" r="r" b="b"/>
            <a:pathLst>
              <a:path w="568959" h="1019175">
                <a:moveTo>
                  <a:pt x="568794" y="0"/>
                </a:moveTo>
                <a:lnTo>
                  <a:pt x="568794" y="509308"/>
                </a:lnTo>
                <a:lnTo>
                  <a:pt x="0" y="509308"/>
                </a:lnTo>
                <a:lnTo>
                  <a:pt x="0" y="1018628"/>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07" name="object 43"/>
          <p:cNvSpPr>
            <a:spLocks/>
          </p:cNvSpPr>
          <p:nvPr/>
        </p:nvSpPr>
        <p:spPr bwMode="auto">
          <a:xfrm>
            <a:off x="8089900" y="4440238"/>
            <a:ext cx="984250" cy="819150"/>
          </a:xfrm>
          <a:custGeom>
            <a:avLst/>
            <a:gdLst>
              <a:gd name="T0" fmla="*/ 901776 w 983615"/>
              <a:gd name="T1" fmla="*/ 0 h 818514"/>
              <a:gd name="T2" fmla="*/ 80183 w 983615"/>
              <a:gd name="T3" fmla="*/ 15 h 818514"/>
              <a:gd name="T4" fmla="*/ 39649 w 983615"/>
              <a:gd name="T5" fmla="*/ 11683 h 818514"/>
              <a:gd name="T6" fmla="*/ 10915 w 983615"/>
              <a:gd name="T7" fmla="*/ 40951 h 818514"/>
              <a:gd name="T8" fmla="*/ 0 w 983615"/>
              <a:gd name="T9" fmla="*/ 81800 h 818514"/>
              <a:gd name="T10" fmla="*/ 15 w 983615"/>
              <a:gd name="T11" fmla="*/ 737861 h 818514"/>
              <a:gd name="T12" fmla="*/ 11683 w 983615"/>
              <a:gd name="T13" fmla="*/ 778395 h 818514"/>
              <a:gd name="T14" fmla="*/ 40951 w 983615"/>
              <a:gd name="T15" fmla="*/ 807129 h 818514"/>
              <a:gd name="T16" fmla="*/ 81800 w 983615"/>
              <a:gd name="T17" fmla="*/ 818045 h 818514"/>
              <a:gd name="T18" fmla="*/ 903404 w 983615"/>
              <a:gd name="T19" fmla="*/ 818029 h 818514"/>
              <a:gd name="T20" fmla="*/ 943941 w 983615"/>
              <a:gd name="T21" fmla="*/ 806358 h 818514"/>
              <a:gd name="T22" fmla="*/ 972675 w 983615"/>
              <a:gd name="T23" fmla="*/ 777090 h 818514"/>
              <a:gd name="T24" fmla="*/ 983589 w 983615"/>
              <a:gd name="T25" fmla="*/ 736244 h 818514"/>
              <a:gd name="T26" fmla="*/ 983573 w 983615"/>
              <a:gd name="T27" fmla="*/ 80173 h 818514"/>
              <a:gd name="T28" fmla="*/ 971902 w 983615"/>
              <a:gd name="T29" fmla="*/ 39644 h 818514"/>
              <a:gd name="T30" fmla="*/ 942631 w 983615"/>
              <a:gd name="T31" fmla="*/ 10913 h 818514"/>
              <a:gd name="T32" fmla="*/ 901776 w 983615"/>
              <a:gd name="T33" fmla="*/ 0 h 81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3615" h="818514">
                <a:moveTo>
                  <a:pt x="901776" y="0"/>
                </a:moveTo>
                <a:lnTo>
                  <a:pt x="80183" y="15"/>
                </a:lnTo>
                <a:lnTo>
                  <a:pt x="39649" y="11683"/>
                </a:lnTo>
                <a:lnTo>
                  <a:pt x="10915" y="40951"/>
                </a:lnTo>
                <a:lnTo>
                  <a:pt x="0" y="81800"/>
                </a:lnTo>
                <a:lnTo>
                  <a:pt x="15" y="737861"/>
                </a:lnTo>
                <a:lnTo>
                  <a:pt x="11683" y="778395"/>
                </a:lnTo>
                <a:lnTo>
                  <a:pt x="40951" y="807129"/>
                </a:lnTo>
                <a:lnTo>
                  <a:pt x="81800" y="818045"/>
                </a:lnTo>
                <a:lnTo>
                  <a:pt x="903404" y="818029"/>
                </a:lnTo>
                <a:lnTo>
                  <a:pt x="943941" y="806358"/>
                </a:lnTo>
                <a:lnTo>
                  <a:pt x="972675" y="777090"/>
                </a:lnTo>
                <a:lnTo>
                  <a:pt x="983589" y="736244"/>
                </a:lnTo>
                <a:lnTo>
                  <a:pt x="983573" y="80173"/>
                </a:lnTo>
                <a:lnTo>
                  <a:pt x="971902" y="39644"/>
                </a:lnTo>
                <a:lnTo>
                  <a:pt x="942631" y="10913"/>
                </a:lnTo>
                <a:lnTo>
                  <a:pt x="90177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8" name="object 44"/>
          <p:cNvSpPr>
            <a:spLocks/>
          </p:cNvSpPr>
          <p:nvPr/>
        </p:nvSpPr>
        <p:spPr bwMode="auto">
          <a:xfrm>
            <a:off x="8089900" y="4440238"/>
            <a:ext cx="984250" cy="819150"/>
          </a:xfrm>
          <a:custGeom>
            <a:avLst/>
            <a:gdLst>
              <a:gd name="T0" fmla="*/ 0 w 983615"/>
              <a:gd name="T1" fmla="*/ 81800 h 818514"/>
              <a:gd name="T2" fmla="*/ 10915 w 983615"/>
              <a:gd name="T3" fmla="*/ 40951 h 818514"/>
              <a:gd name="T4" fmla="*/ 39649 w 983615"/>
              <a:gd name="T5" fmla="*/ 11683 h 818514"/>
              <a:gd name="T6" fmla="*/ 80183 w 983615"/>
              <a:gd name="T7" fmla="*/ 15 h 818514"/>
              <a:gd name="T8" fmla="*/ 901776 w 983615"/>
              <a:gd name="T9" fmla="*/ 0 h 818514"/>
              <a:gd name="T10" fmla="*/ 916310 w 983615"/>
              <a:gd name="T11" fmla="*/ 1286 h 818514"/>
              <a:gd name="T12" fmla="*/ 953972 w 983615"/>
              <a:gd name="T13" fmla="*/ 18808 h 818514"/>
              <a:gd name="T14" fmla="*/ 978045 w 983615"/>
              <a:gd name="T15" fmla="*/ 52139 h 818514"/>
              <a:gd name="T16" fmla="*/ 983589 w 983615"/>
              <a:gd name="T17" fmla="*/ 736244 h 818514"/>
              <a:gd name="T18" fmla="*/ 982302 w 983615"/>
              <a:gd name="T19" fmla="*/ 750774 h 818514"/>
              <a:gd name="T20" fmla="*/ 964780 w 983615"/>
              <a:gd name="T21" fmla="*/ 788430 h 818514"/>
              <a:gd name="T22" fmla="*/ 931443 w 983615"/>
              <a:gd name="T23" fmla="*/ 812500 h 818514"/>
              <a:gd name="T24" fmla="*/ 81800 w 983615"/>
              <a:gd name="T25" fmla="*/ 818045 h 818514"/>
              <a:gd name="T26" fmla="*/ 67269 w 983615"/>
              <a:gd name="T27" fmla="*/ 816757 h 818514"/>
              <a:gd name="T28" fmla="*/ 29611 w 983615"/>
              <a:gd name="T29" fmla="*/ 799234 h 818514"/>
              <a:gd name="T30" fmla="*/ 5541 w 983615"/>
              <a:gd name="T31" fmla="*/ 765898 h 818514"/>
              <a:gd name="T32" fmla="*/ 0 w 983615"/>
              <a:gd name="T33" fmla="*/ 81800 h 81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3615" h="818514">
                <a:moveTo>
                  <a:pt x="0" y="81800"/>
                </a:moveTo>
                <a:lnTo>
                  <a:pt x="10915" y="40951"/>
                </a:lnTo>
                <a:lnTo>
                  <a:pt x="39649" y="11683"/>
                </a:lnTo>
                <a:lnTo>
                  <a:pt x="80183" y="15"/>
                </a:lnTo>
                <a:lnTo>
                  <a:pt x="901776" y="0"/>
                </a:lnTo>
                <a:lnTo>
                  <a:pt x="916310" y="1286"/>
                </a:lnTo>
                <a:lnTo>
                  <a:pt x="953972" y="18808"/>
                </a:lnTo>
                <a:lnTo>
                  <a:pt x="978045" y="52139"/>
                </a:lnTo>
                <a:lnTo>
                  <a:pt x="983589" y="736244"/>
                </a:lnTo>
                <a:lnTo>
                  <a:pt x="982302" y="750774"/>
                </a:lnTo>
                <a:lnTo>
                  <a:pt x="964780" y="788430"/>
                </a:lnTo>
                <a:lnTo>
                  <a:pt x="931443" y="812500"/>
                </a:lnTo>
                <a:lnTo>
                  <a:pt x="81800" y="818045"/>
                </a:lnTo>
                <a:lnTo>
                  <a:pt x="67269" y="816757"/>
                </a:lnTo>
                <a:lnTo>
                  <a:pt x="29611" y="799234"/>
                </a:lnTo>
                <a:lnTo>
                  <a:pt x="5541" y="765898"/>
                </a:lnTo>
                <a:lnTo>
                  <a:pt x="0" y="8180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5" name="object 45"/>
          <p:cNvSpPr txBox="1"/>
          <p:nvPr/>
        </p:nvSpPr>
        <p:spPr>
          <a:xfrm>
            <a:off x="8183564" y="4522788"/>
            <a:ext cx="796925" cy="652462"/>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Single award for EMD, Prod and ICS</a:t>
            </a:r>
            <a:endParaRPr lang="en-US" altLang="en-US" sz="1200">
              <a:cs typeface="Arial" panose="020B0604020202020204" pitchFamily="34" charset="0"/>
            </a:endParaRPr>
          </a:p>
        </p:txBody>
      </p:sp>
      <p:sp>
        <p:nvSpPr>
          <p:cNvPr id="62510" name="object 46"/>
          <p:cNvSpPr>
            <a:spLocks/>
          </p:cNvSpPr>
          <p:nvPr/>
        </p:nvSpPr>
        <p:spPr bwMode="auto">
          <a:xfrm>
            <a:off x="9150350" y="3421064"/>
            <a:ext cx="655638" cy="1019175"/>
          </a:xfrm>
          <a:custGeom>
            <a:avLst/>
            <a:gdLst>
              <a:gd name="T0" fmla="*/ 0 w 655320"/>
              <a:gd name="T1" fmla="*/ 0 h 1018539"/>
              <a:gd name="T2" fmla="*/ 0 w 655320"/>
              <a:gd name="T3" fmla="*/ 508965 h 1018539"/>
              <a:gd name="T4" fmla="*/ 655167 w 655320"/>
              <a:gd name="T5" fmla="*/ 508965 h 1018539"/>
              <a:gd name="T6" fmla="*/ 655167 w 655320"/>
              <a:gd name="T7" fmla="*/ 1017930 h 1018539"/>
            </a:gdLst>
            <a:ahLst/>
            <a:cxnLst>
              <a:cxn ang="0">
                <a:pos x="T0" y="T1"/>
              </a:cxn>
              <a:cxn ang="0">
                <a:pos x="T2" y="T3"/>
              </a:cxn>
              <a:cxn ang="0">
                <a:pos x="T4" y="T5"/>
              </a:cxn>
              <a:cxn ang="0">
                <a:pos x="T6" y="T7"/>
              </a:cxn>
            </a:cxnLst>
            <a:rect l="0" t="0" r="r" b="b"/>
            <a:pathLst>
              <a:path w="655320" h="1018539">
                <a:moveTo>
                  <a:pt x="0" y="0"/>
                </a:moveTo>
                <a:lnTo>
                  <a:pt x="0" y="508965"/>
                </a:lnTo>
                <a:lnTo>
                  <a:pt x="655167" y="508965"/>
                </a:lnTo>
                <a:lnTo>
                  <a:pt x="655167" y="1017930"/>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11" name="object 47"/>
          <p:cNvSpPr>
            <a:spLocks/>
          </p:cNvSpPr>
          <p:nvPr/>
        </p:nvSpPr>
        <p:spPr bwMode="auto">
          <a:xfrm>
            <a:off x="9256713" y="4440239"/>
            <a:ext cx="1098550" cy="776287"/>
          </a:xfrm>
          <a:custGeom>
            <a:avLst/>
            <a:gdLst>
              <a:gd name="T0" fmla="*/ 1019924 w 1097915"/>
              <a:gd name="T1" fmla="*/ 0 h 777239"/>
              <a:gd name="T2" fmla="*/ 68159 w 1097915"/>
              <a:gd name="T3" fmla="*/ 576 h 777239"/>
              <a:gd name="T4" fmla="*/ 29713 w 1097915"/>
              <a:gd name="T5" fmla="*/ 16569 h 777239"/>
              <a:gd name="T6" fmla="*/ 5248 w 1097915"/>
              <a:gd name="T7" fmla="*/ 49546 h 777239"/>
              <a:gd name="T8" fmla="*/ 0 w 1097915"/>
              <a:gd name="T9" fmla="*/ 77673 h 777239"/>
              <a:gd name="T10" fmla="*/ 576 w 1097915"/>
              <a:gd name="T11" fmla="*/ 708572 h 777239"/>
              <a:gd name="T12" fmla="*/ 16569 w 1097915"/>
              <a:gd name="T13" fmla="*/ 747018 h 777239"/>
              <a:gd name="T14" fmla="*/ 49546 w 1097915"/>
              <a:gd name="T15" fmla="*/ 771483 h 777239"/>
              <a:gd name="T16" fmla="*/ 77673 w 1097915"/>
              <a:gd name="T17" fmla="*/ 776731 h 777239"/>
              <a:gd name="T18" fmla="*/ 1029437 w 1097915"/>
              <a:gd name="T19" fmla="*/ 776155 h 777239"/>
              <a:gd name="T20" fmla="*/ 1067884 w 1097915"/>
              <a:gd name="T21" fmla="*/ 760162 h 777239"/>
              <a:gd name="T22" fmla="*/ 1092349 w 1097915"/>
              <a:gd name="T23" fmla="*/ 727185 h 777239"/>
              <a:gd name="T24" fmla="*/ 1097597 w 1097915"/>
              <a:gd name="T25" fmla="*/ 699058 h 777239"/>
              <a:gd name="T26" fmla="*/ 1097020 w 1097915"/>
              <a:gd name="T27" fmla="*/ 68159 h 777239"/>
              <a:gd name="T28" fmla="*/ 1081028 w 1097915"/>
              <a:gd name="T29" fmla="*/ 29713 h 777239"/>
              <a:gd name="T30" fmla="*/ 1048051 w 1097915"/>
              <a:gd name="T31" fmla="*/ 5248 h 777239"/>
              <a:gd name="T32" fmla="*/ 1019924 w 1097915"/>
              <a:gd name="T33" fmla="*/ 0 h 777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97915" h="777239">
                <a:moveTo>
                  <a:pt x="1019924" y="0"/>
                </a:moveTo>
                <a:lnTo>
                  <a:pt x="68159" y="576"/>
                </a:lnTo>
                <a:lnTo>
                  <a:pt x="29713" y="16569"/>
                </a:lnTo>
                <a:lnTo>
                  <a:pt x="5248" y="49546"/>
                </a:lnTo>
                <a:lnTo>
                  <a:pt x="0" y="77673"/>
                </a:lnTo>
                <a:lnTo>
                  <a:pt x="576" y="708572"/>
                </a:lnTo>
                <a:lnTo>
                  <a:pt x="16569" y="747018"/>
                </a:lnTo>
                <a:lnTo>
                  <a:pt x="49546" y="771483"/>
                </a:lnTo>
                <a:lnTo>
                  <a:pt x="77673" y="776731"/>
                </a:lnTo>
                <a:lnTo>
                  <a:pt x="1029437" y="776155"/>
                </a:lnTo>
                <a:lnTo>
                  <a:pt x="1067884" y="760162"/>
                </a:lnTo>
                <a:lnTo>
                  <a:pt x="1092349" y="727185"/>
                </a:lnTo>
                <a:lnTo>
                  <a:pt x="1097597" y="699058"/>
                </a:lnTo>
                <a:lnTo>
                  <a:pt x="1097020" y="68159"/>
                </a:lnTo>
                <a:lnTo>
                  <a:pt x="1081028" y="29713"/>
                </a:lnTo>
                <a:lnTo>
                  <a:pt x="1048051" y="5248"/>
                </a:lnTo>
                <a:lnTo>
                  <a:pt x="1019924"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12" name="object 48"/>
          <p:cNvSpPr>
            <a:spLocks/>
          </p:cNvSpPr>
          <p:nvPr/>
        </p:nvSpPr>
        <p:spPr bwMode="auto">
          <a:xfrm>
            <a:off x="9256713" y="4440239"/>
            <a:ext cx="1098550" cy="776287"/>
          </a:xfrm>
          <a:custGeom>
            <a:avLst/>
            <a:gdLst>
              <a:gd name="T0" fmla="*/ 0 w 1097915"/>
              <a:gd name="T1" fmla="*/ 77673 h 777239"/>
              <a:gd name="T2" fmla="*/ 11437 w 1097915"/>
              <a:gd name="T3" fmla="*/ 37078 h 777239"/>
              <a:gd name="T4" fmla="*/ 41304 w 1097915"/>
              <a:gd name="T5" fmla="*/ 9021 h 777239"/>
              <a:gd name="T6" fmla="*/ 1019924 w 1097915"/>
              <a:gd name="T7" fmla="*/ 0 h 777239"/>
              <a:gd name="T8" fmla="*/ 1034437 w 1097915"/>
              <a:gd name="T9" fmla="*/ 1353 h 777239"/>
              <a:gd name="T10" fmla="*/ 1071593 w 1097915"/>
              <a:gd name="T11" fmla="*/ 19675 h 777239"/>
              <a:gd name="T12" fmla="*/ 1093989 w 1097915"/>
              <a:gd name="T13" fmla="*/ 54202 h 777239"/>
              <a:gd name="T14" fmla="*/ 1097597 w 1097915"/>
              <a:gd name="T15" fmla="*/ 699058 h 777239"/>
              <a:gd name="T16" fmla="*/ 1096244 w 1097915"/>
              <a:gd name="T17" fmla="*/ 713571 h 777239"/>
              <a:gd name="T18" fmla="*/ 1077922 w 1097915"/>
              <a:gd name="T19" fmla="*/ 750728 h 777239"/>
              <a:gd name="T20" fmla="*/ 1043394 w 1097915"/>
              <a:gd name="T21" fmla="*/ 773123 h 777239"/>
              <a:gd name="T22" fmla="*/ 77673 w 1097915"/>
              <a:gd name="T23" fmla="*/ 776731 h 777239"/>
              <a:gd name="T24" fmla="*/ 63160 w 1097915"/>
              <a:gd name="T25" fmla="*/ 775378 h 777239"/>
              <a:gd name="T26" fmla="*/ 26003 w 1097915"/>
              <a:gd name="T27" fmla="*/ 757056 h 777239"/>
              <a:gd name="T28" fmla="*/ 3608 w 1097915"/>
              <a:gd name="T29" fmla="*/ 722529 h 777239"/>
              <a:gd name="T30" fmla="*/ 0 w 1097915"/>
              <a:gd name="T31" fmla="*/ 77673 h 777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7915" h="777239">
                <a:moveTo>
                  <a:pt x="0" y="77673"/>
                </a:moveTo>
                <a:lnTo>
                  <a:pt x="11437" y="37078"/>
                </a:lnTo>
                <a:lnTo>
                  <a:pt x="41304" y="9021"/>
                </a:lnTo>
                <a:lnTo>
                  <a:pt x="1019924" y="0"/>
                </a:lnTo>
                <a:lnTo>
                  <a:pt x="1034437" y="1353"/>
                </a:lnTo>
                <a:lnTo>
                  <a:pt x="1071593" y="19675"/>
                </a:lnTo>
                <a:lnTo>
                  <a:pt x="1093989" y="54202"/>
                </a:lnTo>
                <a:lnTo>
                  <a:pt x="1097597" y="699058"/>
                </a:lnTo>
                <a:lnTo>
                  <a:pt x="1096244" y="713571"/>
                </a:lnTo>
                <a:lnTo>
                  <a:pt x="1077922" y="750728"/>
                </a:lnTo>
                <a:lnTo>
                  <a:pt x="1043394" y="773123"/>
                </a:lnTo>
                <a:lnTo>
                  <a:pt x="77673" y="776731"/>
                </a:lnTo>
                <a:lnTo>
                  <a:pt x="63160" y="775378"/>
                </a:lnTo>
                <a:lnTo>
                  <a:pt x="26003" y="757056"/>
                </a:lnTo>
                <a:lnTo>
                  <a:pt x="3608" y="722529"/>
                </a:lnTo>
                <a:lnTo>
                  <a:pt x="0" y="7767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 name="object 49"/>
          <p:cNvSpPr txBox="1"/>
          <p:nvPr/>
        </p:nvSpPr>
        <p:spPr>
          <a:xfrm>
            <a:off x="9348789" y="4659313"/>
            <a:ext cx="911225" cy="336550"/>
          </a:xfrm>
          <a:prstGeom prst="rect">
            <a:avLst/>
          </a:prstGeom>
        </p:spPr>
        <p:txBody>
          <a:bodyPr lIns="0" tIns="0" rIns="0" bIns="0">
            <a:spAutoFit/>
          </a:bodyPr>
          <a:lstStyle/>
          <a:p>
            <a:pPr marL="12700" algn="ctr">
              <a:lnSpc>
                <a:spcPts val="1345"/>
              </a:lnSpc>
              <a:defRPr/>
            </a:pPr>
            <a:r>
              <a:rPr sz="1200" b="1" spc="-5" dirty="0">
                <a:solidFill>
                  <a:srgbClr val="FFFFFF"/>
                </a:solidFill>
                <a:latin typeface="Arial"/>
                <a:cs typeface="Arial"/>
              </a:rPr>
              <a:t>R</a:t>
            </a:r>
            <a:r>
              <a:rPr sz="1200" b="1" spc="-30" dirty="0">
                <a:solidFill>
                  <a:srgbClr val="FFFFFF"/>
                </a:solidFill>
                <a:latin typeface="Arial"/>
                <a:cs typeface="Arial"/>
              </a:rPr>
              <a:t>A</a:t>
            </a:r>
            <a:r>
              <a:rPr sz="1200" b="1" dirty="0">
                <a:solidFill>
                  <a:srgbClr val="FFFFFF"/>
                </a:solidFill>
                <a:latin typeface="Arial"/>
                <a:cs typeface="Arial"/>
              </a:rPr>
              <a:t>A</a:t>
            </a:r>
            <a:r>
              <a:rPr sz="1200" b="1" spc="-15" dirty="0">
                <a:solidFill>
                  <a:srgbClr val="FFFFFF"/>
                </a:solidFill>
                <a:latin typeface="Arial"/>
                <a:cs typeface="Arial"/>
              </a:rPr>
              <a:t> </a:t>
            </a:r>
            <a:r>
              <a:rPr sz="1200" b="1" dirty="0">
                <a:solidFill>
                  <a:srgbClr val="FFFFFF"/>
                </a:solidFill>
                <a:latin typeface="Arial"/>
                <a:cs typeface="Arial"/>
              </a:rPr>
              <a:t>in</a:t>
            </a:r>
            <a:r>
              <a:rPr sz="1200" b="1" spc="-15" dirty="0">
                <a:solidFill>
                  <a:srgbClr val="FFFFFF"/>
                </a:solidFill>
                <a:latin typeface="Arial"/>
                <a:cs typeface="Arial"/>
              </a:rPr>
              <a:t> </a:t>
            </a:r>
            <a:r>
              <a:rPr sz="1200" b="1" dirty="0">
                <a:solidFill>
                  <a:srgbClr val="FFFFFF"/>
                </a:solidFill>
                <a:latin typeface="Arial"/>
                <a:cs typeface="Arial"/>
              </a:rPr>
              <a:t>2023</a:t>
            </a:r>
            <a:endParaRPr sz="1200" dirty="0">
              <a:latin typeface="Arial"/>
              <a:cs typeface="Arial"/>
            </a:endParaRPr>
          </a:p>
          <a:p>
            <a:pPr marL="13970" algn="ctr">
              <a:lnSpc>
                <a:spcPts val="1345"/>
              </a:lnSpc>
              <a:defRPr/>
            </a:pPr>
            <a:r>
              <a:rPr sz="1200" b="1" spc="-5" dirty="0">
                <a:solidFill>
                  <a:srgbClr val="FFFFFF"/>
                </a:solidFill>
                <a:latin typeface="Arial"/>
                <a:cs typeface="Arial"/>
              </a:rPr>
              <a:t>F</a:t>
            </a:r>
            <a:r>
              <a:rPr sz="1200" b="1" dirty="0">
                <a:solidFill>
                  <a:srgbClr val="FFFFFF"/>
                </a:solidFill>
                <a:latin typeface="Arial"/>
                <a:cs typeface="Arial"/>
              </a:rPr>
              <a:t>OC in 2031</a:t>
            </a:r>
            <a:endParaRPr sz="1200" dirty="0">
              <a:latin typeface="Arial"/>
              <a:cs typeface="Arial"/>
            </a:endParaRPr>
          </a:p>
        </p:txBody>
      </p:sp>
      <p:sp>
        <p:nvSpPr>
          <p:cNvPr id="50" name="object 50"/>
          <p:cNvSpPr txBox="1"/>
          <p:nvPr/>
        </p:nvSpPr>
        <p:spPr>
          <a:xfrm>
            <a:off x="1947863" y="5773739"/>
            <a:ext cx="8134350" cy="646331"/>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cs typeface="Arial" panose="020B0604020202020204" pitchFamily="34" charset="0"/>
              </a:rPr>
              <a:t>*Air Force will still conduct comprehensive PDR and Critical Design Review (CDR) events post-contract award in support of Better Buying Power (BBP) 3.0 “Strengthen organic engineering capabilities” and SAF/AQ’s OTB Initiative.</a:t>
            </a:r>
          </a:p>
        </p:txBody>
      </p:sp>
      <p:sp>
        <p:nvSpPr>
          <p:cNvPr id="51" name="object 51"/>
          <p:cNvSpPr txBox="1"/>
          <p:nvPr/>
        </p:nvSpPr>
        <p:spPr>
          <a:xfrm>
            <a:off x="4591050" y="58738"/>
            <a:ext cx="3009900" cy="184666"/>
          </a:xfrm>
          <a:prstGeom prst="rect">
            <a:avLst/>
          </a:prstGeom>
        </p:spPr>
        <p:txBody>
          <a:bodyPr lIns="0" tIns="0" rIns="0" bIns="0">
            <a:spAutoFit/>
          </a:bodyPr>
          <a:lstStyle/>
          <a:p>
            <a:pPr marL="12700" algn="ctr">
              <a:defRPr/>
            </a:pPr>
            <a:r>
              <a:rPr sz="1200" spc="-5" dirty="0">
                <a:solidFill>
                  <a:srgbClr val="FF0000"/>
                </a:solidFill>
                <a:latin typeface="Arial"/>
                <a:cs typeface="Arial"/>
              </a:rPr>
              <a:t>“</a:t>
            </a:r>
            <a:r>
              <a:rPr sz="1200" dirty="0">
                <a:solidFill>
                  <a:srgbClr val="FF0000"/>
                </a:solidFill>
                <a:latin typeface="Arial"/>
                <a:cs typeface="Arial"/>
              </a:rPr>
              <a:t>P</a:t>
            </a:r>
            <a:r>
              <a:rPr sz="1200" spc="-5" dirty="0">
                <a:solidFill>
                  <a:srgbClr val="FF0000"/>
                </a:solidFill>
                <a:latin typeface="Arial"/>
                <a:cs typeface="Arial"/>
              </a:rPr>
              <a:t>R</a:t>
            </a:r>
            <a:r>
              <a:rPr sz="1200" dirty="0">
                <a:solidFill>
                  <a:srgbClr val="FF0000"/>
                </a:solidFill>
                <a:latin typeface="Arial"/>
                <a:cs typeface="Arial"/>
              </a:rPr>
              <a:t>E</a:t>
            </a:r>
            <a:r>
              <a:rPr sz="1200" spc="-5" dirty="0">
                <a:solidFill>
                  <a:srgbClr val="FF0000"/>
                </a:solidFill>
                <a:latin typeface="Arial"/>
                <a:cs typeface="Arial"/>
              </a:rPr>
              <a:t>-D</a:t>
            </a:r>
            <a:r>
              <a:rPr sz="1200" dirty="0">
                <a:solidFill>
                  <a:srgbClr val="FF0000"/>
                </a:solidFill>
                <a:latin typeface="Arial"/>
                <a:cs typeface="Arial"/>
              </a:rPr>
              <a:t>E</a:t>
            </a:r>
            <a:r>
              <a:rPr sz="1200" spc="-5" dirty="0">
                <a:solidFill>
                  <a:srgbClr val="FF0000"/>
                </a:solidFill>
                <a:latin typeface="Arial"/>
                <a:cs typeface="Arial"/>
              </a:rPr>
              <a:t>C</a:t>
            </a:r>
            <a:r>
              <a:rPr sz="1200" dirty="0">
                <a:solidFill>
                  <a:srgbClr val="FF0000"/>
                </a:solidFill>
                <a:latin typeface="Arial"/>
                <a:cs typeface="Arial"/>
              </a:rPr>
              <a:t>ISIO</a:t>
            </a:r>
            <a:r>
              <a:rPr sz="1200" spc="-5" dirty="0">
                <a:solidFill>
                  <a:srgbClr val="FF0000"/>
                </a:solidFill>
                <a:latin typeface="Arial"/>
                <a:cs typeface="Arial"/>
              </a:rPr>
              <a:t>N</a:t>
            </a:r>
            <a:r>
              <a:rPr sz="1200" dirty="0">
                <a:solidFill>
                  <a:srgbClr val="FF0000"/>
                </a:solidFill>
                <a:latin typeface="Arial"/>
                <a:cs typeface="Arial"/>
              </a:rPr>
              <a:t>AL</a:t>
            </a:r>
            <a:r>
              <a:rPr sz="1200" spc="-65" dirty="0">
                <a:solidFill>
                  <a:srgbClr val="FF0000"/>
                </a:solidFill>
                <a:latin typeface="Arial"/>
                <a:cs typeface="Arial"/>
              </a:rPr>
              <a:t> </a:t>
            </a:r>
            <a:r>
              <a:rPr sz="1200" dirty="0">
                <a:solidFill>
                  <a:srgbClr val="FF0000"/>
                </a:solidFill>
                <a:latin typeface="Arial"/>
                <a:cs typeface="Arial"/>
              </a:rPr>
              <a:t>–</a:t>
            </a:r>
            <a:r>
              <a:rPr sz="1200" spc="5" dirty="0">
                <a:solidFill>
                  <a:srgbClr val="FF0000"/>
                </a:solidFill>
                <a:latin typeface="Arial"/>
                <a:cs typeface="Arial"/>
              </a:rPr>
              <a:t> </a:t>
            </a:r>
            <a:r>
              <a:rPr sz="1200" spc="-5" dirty="0">
                <a:solidFill>
                  <a:srgbClr val="FF0000"/>
                </a:solidFill>
                <a:latin typeface="Arial"/>
                <a:cs typeface="Arial"/>
              </a:rPr>
              <a:t>N</a:t>
            </a:r>
            <a:r>
              <a:rPr sz="1200" dirty="0">
                <a:solidFill>
                  <a:srgbClr val="FF0000"/>
                </a:solidFill>
                <a:latin typeface="Arial"/>
                <a:cs typeface="Arial"/>
              </a:rPr>
              <a:t>OT</a:t>
            </a:r>
            <a:r>
              <a:rPr sz="1200" spc="-15" dirty="0">
                <a:solidFill>
                  <a:srgbClr val="FF0000"/>
                </a:solidFill>
                <a:latin typeface="Arial"/>
                <a:cs typeface="Arial"/>
              </a:rPr>
              <a:t> </a:t>
            </a:r>
            <a:r>
              <a:rPr sz="1200" spc="-5" dirty="0">
                <a:solidFill>
                  <a:srgbClr val="FF0000"/>
                </a:solidFill>
                <a:latin typeface="Arial"/>
                <a:cs typeface="Arial"/>
              </a:rPr>
              <a:t>F</a:t>
            </a:r>
            <a:r>
              <a:rPr sz="1200" dirty="0">
                <a:solidFill>
                  <a:srgbClr val="FF0000"/>
                </a:solidFill>
                <a:latin typeface="Arial"/>
                <a:cs typeface="Arial"/>
              </a:rPr>
              <a:t>OR </a:t>
            </a:r>
            <a:r>
              <a:rPr sz="1200" spc="-5" dirty="0">
                <a:solidFill>
                  <a:srgbClr val="FF0000"/>
                </a:solidFill>
                <a:latin typeface="Arial"/>
                <a:cs typeface="Arial"/>
              </a:rPr>
              <a:t>R</a:t>
            </a:r>
            <a:r>
              <a:rPr sz="1200" dirty="0">
                <a:solidFill>
                  <a:srgbClr val="FF0000"/>
                </a:solidFill>
                <a:latin typeface="Arial"/>
                <a:cs typeface="Arial"/>
              </a:rPr>
              <a:t>ELEASE”</a:t>
            </a:r>
            <a:endParaRPr sz="1200" dirty="0">
              <a:latin typeface="Arial"/>
              <a:cs typeface="Arial"/>
            </a:endParaRP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18</a:t>
            </a:fld>
            <a:endParaRPr lang="en-US" altLang="en-US">
              <a:solidFill>
                <a:srgbClr val="808080"/>
              </a:solidFill>
            </a:endParaRPr>
          </a:p>
        </p:txBody>
      </p:sp>
    </p:spTree>
    <p:extLst>
      <p:ext uri="{BB962C8B-B14F-4D97-AF65-F5344CB8AC3E}">
        <p14:creationId xmlns:p14="http://schemas.microsoft.com/office/powerpoint/2010/main" val="3598606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0200" y="265910"/>
            <a:ext cx="9013825" cy="781050"/>
          </a:xfrm>
        </p:spPr>
        <p:txBody>
          <a:bodyPr vert="horz" wrap="square" lIns="0" tIns="315263" rIns="0" bIns="0" numCol="1" rtlCol="0" anchor="ctr" anchorCtr="0" compatLnSpc="1">
            <a:prstTxWarp prst="textNoShape">
              <a:avLst/>
            </a:prstTxWarp>
            <a:spAutoFit/>
          </a:bodyPr>
          <a:lstStyle/>
          <a:p>
            <a:pPr marL="2049780">
              <a:defRPr/>
            </a:pPr>
            <a:r>
              <a:rPr lang="en-US" sz="3000" dirty="0"/>
              <a:t>Sample </a:t>
            </a:r>
            <a:r>
              <a:rPr sz="3000" dirty="0"/>
              <a:t>A</a:t>
            </a:r>
            <a:r>
              <a:rPr sz="3000" spc="-5" dirty="0"/>
              <a:t>P</a:t>
            </a:r>
            <a:r>
              <a:rPr sz="3000" dirty="0"/>
              <a:t>T</a:t>
            </a:r>
            <a:r>
              <a:rPr sz="3000" spc="-10" dirty="0"/>
              <a:t> </a:t>
            </a:r>
            <a:r>
              <a:rPr sz="3000" spc="-5" dirty="0"/>
              <a:t>F</a:t>
            </a:r>
            <a:r>
              <a:rPr sz="3000" dirty="0"/>
              <a:t>ram</a:t>
            </a:r>
            <a:r>
              <a:rPr sz="3000" spc="-5" dirty="0"/>
              <a:t>in</a:t>
            </a:r>
            <a:r>
              <a:rPr sz="3000" dirty="0"/>
              <a:t>g Ass</a:t>
            </a:r>
            <a:r>
              <a:rPr sz="3000" spc="-5" dirty="0"/>
              <a:t>u</a:t>
            </a:r>
            <a:r>
              <a:rPr sz="3000" dirty="0"/>
              <a:t>m</a:t>
            </a:r>
            <a:r>
              <a:rPr sz="3000" spc="-5" dirty="0"/>
              <a:t>p</a:t>
            </a:r>
            <a:r>
              <a:rPr sz="3000" dirty="0"/>
              <a:t>t</a:t>
            </a:r>
            <a:r>
              <a:rPr sz="3000" spc="-5" dirty="0"/>
              <a:t>io</a:t>
            </a:r>
            <a:r>
              <a:rPr sz="3000" dirty="0"/>
              <a:t>n #2</a:t>
            </a:r>
          </a:p>
        </p:txBody>
      </p:sp>
      <p:sp>
        <p:nvSpPr>
          <p:cNvPr id="64515" name="object 3"/>
          <p:cNvSpPr>
            <a:spLocks/>
          </p:cNvSpPr>
          <p:nvPr/>
        </p:nvSpPr>
        <p:spPr bwMode="auto">
          <a:xfrm>
            <a:off x="1947863" y="3668714"/>
            <a:ext cx="8348662" cy="1965325"/>
          </a:xfrm>
          <a:custGeom>
            <a:avLst/>
            <a:gdLst>
              <a:gd name="T0" fmla="*/ 8150834 w 8347709"/>
              <a:gd name="T1" fmla="*/ 0 h 1965325"/>
              <a:gd name="T2" fmla="*/ 196481 w 8347709"/>
              <a:gd name="T3" fmla="*/ 0 h 1965325"/>
              <a:gd name="T4" fmla="*/ 180367 w 8347709"/>
              <a:gd name="T5" fmla="*/ 651 h 1965325"/>
              <a:gd name="T6" fmla="*/ 134380 w 8347709"/>
              <a:gd name="T7" fmla="*/ 10017 h 1965325"/>
              <a:gd name="T8" fmla="*/ 92985 w 8347709"/>
              <a:gd name="T9" fmla="*/ 29438 h 1965325"/>
              <a:gd name="T10" fmla="*/ 57550 w 8347709"/>
              <a:gd name="T11" fmla="*/ 57550 h 1965325"/>
              <a:gd name="T12" fmla="*/ 29438 w 8347709"/>
              <a:gd name="T13" fmla="*/ 92985 h 1965325"/>
              <a:gd name="T14" fmla="*/ 10017 w 8347709"/>
              <a:gd name="T15" fmla="*/ 134380 h 1965325"/>
              <a:gd name="T16" fmla="*/ 651 w 8347709"/>
              <a:gd name="T17" fmla="*/ 180367 h 1965325"/>
              <a:gd name="T18" fmla="*/ 0 w 8347709"/>
              <a:gd name="T19" fmla="*/ 196481 h 1965325"/>
              <a:gd name="T20" fmla="*/ 0 w 8347709"/>
              <a:gd name="T21" fmla="*/ 1768309 h 1965325"/>
              <a:gd name="T22" fmla="*/ 5710 w 8347709"/>
              <a:gd name="T23" fmla="*/ 1815529 h 1965325"/>
              <a:gd name="T24" fmla="*/ 21931 w 8347709"/>
              <a:gd name="T25" fmla="*/ 1858607 h 1965325"/>
              <a:gd name="T26" fmla="*/ 47298 w 8347709"/>
              <a:gd name="T27" fmla="*/ 1896181 h 1965325"/>
              <a:gd name="T28" fmla="*/ 80444 w 8347709"/>
              <a:gd name="T29" fmla="*/ 1926884 h 1965325"/>
              <a:gd name="T30" fmla="*/ 120004 w 8347709"/>
              <a:gd name="T31" fmla="*/ 1949352 h 1965325"/>
              <a:gd name="T32" fmla="*/ 164612 w 8347709"/>
              <a:gd name="T33" fmla="*/ 1962220 h 1965325"/>
              <a:gd name="T34" fmla="*/ 196481 w 8347709"/>
              <a:gd name="T35" fmla="*/ 1964791 h 1965325"/>
              <a:gd name="T36" fmla="*/ 8150834 w 8347709"/>
              <a:gd name="T37" fmla="*/ 1964791 h 1965325"/>
              <a:gd name="T38" fmla="*/ 8198053 w 8347709"/>
              <a:gd name="T39" fmla="*/ 1959081 h 1965325"/>
              <a:gd name="T40" fmla="*/ 8241132 w 8347709"/>
              <a:gd name="T41" fmla="*/ 1942862 h 1965325"/>
              <a:gd name="T42" fmla="*/ 8278705 w 8347709"/>
              <a:gd name="T43" fmla="*/ 1917497 h 1965325"/>
              <a:gd name="T44" fmla="*/ 8309408 w 8347709"/>
              <a:gd name="T45" fmla="*/ 1884352 h 1965325"/>
              <a:gd name="T46" fmla="*/ 8331876 w 8347709"/>
              <a:gd name="T47" fmla="*/ 1844792 h 1965325"/>
              <a:gd name="T48" fmla="*/ 8344744 w 8347709"/>
              <a:gd name="T49" fmla="*/ 1800182 h 1965325"/>
              <a:gd name="T50" fmla="*/ 8347316 w 8347709"/>
              <a:gd name="T51" fmla="*/ 1768309 h 1965325"/>
              <a:gd name="T52" fmla="*/ 8347316 w 8347709"/>
              <a:gd name="T53" fmla="*/ 196481 h 1965325"/>
              <a:gd name="T54" fmla="*/ 8341606 w 8347709"/>
              <a:gd name="T55" fmla="*/ 149266 h 1965325"/>
              <a:gd name="T56" fmla="*/ 8325386 w 8347709"/>
              <a:gd name="T57" fmla="*/ 106189 h 1965325"/>
              <a:gd name="T58" fmla="*/ 8300022 w 8347709"/>
              <a:gd name="T59" fmla="*/ 68615 h 1965325"/>
              <a:gd name="T60" fmla="*/ 8266877 w 8347709"/>
              <a:gd name="T61" fmla="*/ 37911 h 1965325"/>
              <a:gd name="T62" fmla="*/ 8227317 w 8347709"/>
              <a:gd name="T63" fmla="*/ 15441 h 1965325"/>
              <a:gd name="T64" fmla="*/ 8182706 w 8347709"/>
              <a:gd name="T65" fmla="*/ 2571 h 1965325"/>
              <a:gd name="T66" fmla="*/ 8150834 w 8347709"/>
              <a:gd name="T67" fmla="*/ 0 h 1965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47709" h="1965325">
                <a:moveTo>
                  <a:pt x="8150834" y="0"/>
                </a:moveTo>
                <a:lnTo>
                  <a:pt x="196481" y="0"/>
                </a:lnTo>
                <a:lnTo>
                  <a:pt x="180367" y="651"/>
                </a:lnTo>
                <a:lnTo>
                  <a:pt x="134380" y="10017"/>
                </a:lnTo>
                <a:lnTo>
                  <a:pt x="92985" y="29438"/>
                </a:lnTo>
                <a:lnTo>
                  <a:pt x="57550" y="57550"/>
                </a:lnTo>
                <a:lnTo>
                  <a:pt x="29438" y="92985"/>
                </a:lnTo>
                <a:lnTo>
                  <a:pt x="10017" y="134380"/>
                </a:lnTo>
                <a:lnTo>
                  <a:pt x="651" y="180367"/>
                </a:lnTo>
                <a:lnTo>
                  <a:pt x="0" y="196481"/>
                </a:lnTo>
                <a:lnTo>
                  <a:pt x="0" y="1768309"/>
                </a:lnTo>
                <a:lnTo>
                  <a:pt x="5710" y="1815529"/>
                </a:lnTo>
                <a:lnTo>
                  <a:pt x="21931" y="1858607"/>
                </a:lnTo>
                <a:lnTo>
                  <a:pt x="47298" y="1896181"/>
                </a:lnTo>
                <a:lnTo>
                  <a:pt x="80444" y="1926884"/>
                </a:lnTo>
                <a:lnTo>
                  <a:pt x="120004" y="1949352"/>
                </a:lnTo>
                <a:lnTo>
                  <a:pt x="164612" y="1962220"/>
                </a:lnTo>
                <a:lnTo>
                  <a:pt x="196481" y="1964791"/>
                </a:lnTo>
                <a:lnTo>
                  <a:pt x="8150834" y="1964791"/>
                </a:lnTo>
                <a:lnTo>
                  <a:pt x="8198053" y="1959081"/>
                </a:lnTo>
                <a:lnTo>
                  <a:pt x="8241132" y="1942862"/>
                </a:lnTo>
                <a:lnTo>
                  <a:pt x="8278705" y="1917497"/>
                </a:lnTo>
                <a:lnTo>
                  <a:pt x="8309408" y="1884352"/>
                </a:lnTo>
                <a:lnTo>
                  <a:pt x="8331876" y="1844792"/>
                </a:lnTo>
                <a:lnTo>
                  <a:pt x="8344744" y="1800182"/>
                </a:lnTo>
                <a:lnTo>
                  <a:pt x="8347316" y="1768309"/>
                </a:lnTo>
                <a:lnTo>
                  <a:pt x="8347316" y="196481"/>
                </a:lnTo>
                <a:lnTo>
                  <a:pt x="8341606" y="149266"/>
                </a:lnTo>
                <a:lnTo>
                  <a:pt x="8325386" y="106189"/>
                </a:lnTo>
                <a:lnTo>
                  <a:pt x="8300022" y="68615"/>
                </a:lnTo>
                <a:lnTo>
                  <a:pt x="8266877" y="37911"/>
                </a:lnTo>
                <a:lnTo>
                  <a:pt x="8227317" y="15441"/>
                </a:lnTo>
                <a:lnTo>
                  <a:pt x="8182706" y="2571"/>
                </a:lnTo>
                <a:lnTo>
                  <a:pt x="8150834"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 name="object 4"/>
          <p:cNvSpPr txBox="1"/>
          <p:nvPr/>
        </p:nvSpPr>
        <p:spPr>
          <a:xfrm>
            <a:off x="2049464" y="4537076"/>
            <a:ext cx="1285875" cy="246221"/>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dirty="0">
              <a:latin typeface="Arial"/>
              <a:cs typeface="Arial"/>
            </a:endParaRPr>
          </a:p>
        </p:txBody>
      </p:sp>
      <p:sp>
        <p:nvSpPr>
          <p:cNvPr id="64517" name="object 5"/>
          <p:cNvSpPr>
            <a:spLocks/>
          </p:cNvSpPr>
          <p:nvPr/>
        </p:nvSpPr>
        <p:spPr bwMode="auto">
          <a:xfrm>
            <a:off x="1947863" y="2511426"/>
            <a:ext cx="8348662" cy="976313"/>
          </a:xfrm>
          <a:custGeom>
            <a:avLst/>
            <a:gdLst>
              <a:gd name="T0" fmla="*/ 8249818 w 8347709"/>
              <a:gd name="T1" fmla="*/ 0 h 975360"/>
              <a:gd name="T2" fmla="*/ 84954 w 8347709"/>
              <a:gd name="T3" fmla="*/ 799 h 975360"/>
              <a:gd name="T4" fmla="*/ 45470 w 8347709"/>
              <a:gd name="T5" fmla="*/ 15026 h 975360"/>
              <a:gd name="T6" fmla="*/ 16102 w 8347709"/>
              <a:gd name="T7" fmla="*/ 43806 h 975360"/>
              <a:gd name="T8" fmla="*/ 1084 w 8347709"/>
              <a:gd name="T9" fmla="*/ 82904 h 975360"/>
              <a:gd name="T10" fmla="*/ 0 w 8347709"/>
              <a:gd name="T11" fmla="*/ 97497 h 975360"/>
              <a:gd name="T12" fmla="*/ 800 w 8347709"/>
              <a:gd name="T13" fmla="*/ 890084 h 975360"/>
              <a:gd name="T14" fmla="*/ 15029 w 8347709"/>
              <a:gd name="T15" fmla="*/ 929568 h 975360"/>
              <a:gd name="T16" fmla="*/ 43809 w 8347709"/>
              <a:gd name="T17" fmla="*/ 958938 h 975360"/>
              <a:gd name="T18" fmla="*/ 82905 w 8347709"/>
              <a:gd name="T19" fmla="*/ 973957 h 975360"/>
              <a:gd name="T20" fmla="*/ 97497 w 8347709"/>
              <a:gd name="T21" fmla="*/ 975042 h 975360"/>
              <a:gd name="T22" fmla="*/ 8262371 w 8347709"/>
              <a:gd name="T23" fmla="*/ 974241 h 975360"/>
              <a:gd name="T24" fmla="*/ 8301851 w 8347709"/>
              <a:gd name="T25" fmla="*/ 960009 h 975360"/>
              <a:gd name="T26" fmla="*/ 8331216 w 8347709"/>
              <a:gd name="T27" fmla="*/ 931224 h 975360"/>
              <a:gd name="T28" fmla="*/ 8346231 w 8347709"/>
              <a:gd name="T29" fmla="*/ 892124 h 975360"/>
              <a:gd name="T30" fmla="*/ 8347316 w 8347709"/>
              <a:gd name="T31" fmla="*/ 877531 h 975360"/>
              <a:gd name="T32" fmla="*/ 8346516 w 8347709"/>
              <a:gd name="T33" fmla="*/ 84954 h 975360"/>
              <a:gd name="T34" fmla="*/ 8332289 w 8347709"/>
              <a:gd name="T35" fmla="*/ 45470 h 975360"/>
              <a:gd name="T36" fmla="*/ 8303510 w 8347709"/>
              <a:gd name="T37" fmla="*/ 16102 h 975360"/>
              <a:gd name="T38" fmla="*/ 8264412 w 8347709"/>
              <a:gd name="T39" fmla="*/ 1084 h 975360"/>
              <a:gd name="T40" fmla="*/ 8249818 w 8347709"/>
              <a:gd name="T41" fmla="*/ 0 h 975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347709" h="975360">
                <a:moveTo>
                  <a:pt x="8249818" y="0"/>
                </a:moveTo>
                <a:lnTo>
                  <a:pt x="84954" y="799"/>
                </a:lnTo>
                <a:lnTo>
                  <a:pt x="45470" y="15026"/>
                </a:lnTo>
                <a:lnTo>
                  <a:pt x="16102" y="43806"/>
                </a:lnTo>
                <a:lnTo>
                  <a:pt x="1084" y="82904"/>
                </a:lnTo>
                <a:lnTo>
                  <a:pt x="0" y="97497"/>
                </a:lnTo>
                <a:lnTo>
                  <a:pt x="800" y="890084"/>
                </a:lnTo>
                <a:lnTo>
                  <a:pt x="15029" y="929568"/>
                </a:lnTo>
                <a:lnTo>
                  <a:pt x="43809" y="958938"/>
                </a:lnTo>
                <a:lnTo>
                  <a:pt x="82905" y="973957"/>
                </a:lnTo>
                <a:lnTo>
                  <a:pt x="97497" y="975042"/>
                </a:lnTo>
                <a:lnTo>
                  <a:pt x="8262371" y="974241"/>
                </a:lnTo>
                <a:lnTo>
                  <a:pt x="8301851" y="960009"/>
                </a:lnTo>
                <a:lnTo>
                  <a:pt x="8331216" y="931224"/>
                </a:lnTo>
                <a:lnTo>
                  <a:pt x="8346231" y="892124"/>
                </a:lnTo>
                <a:lnTo>
                  <a:pt x="8347316" y="877531"/>
                </a:lnTo>
                <a:lnTo>
                  <a:pt x="8346516" y="84954"/>
                </a:lnTo>
                <a:lnTo>
                  <a:pt x="8332289" y="45470"/>
                </a:lnTo>
                <a:lnTo>
                  <a:pt x="8303510" y="16102"/>
                </a:lnTo>
                <a:lnTo>
                  <a:pt x="8264412" y="1084"/>
                </a:lnTo>
                <a:lnTo>
                  <a:pt x="8249818"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2049463" y="2884489"/>
            <a:ext cx="1206500" cy="246221"/>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dirty="0">
              <a:latin typeface="Arial"/>
              <a:cs typeface="Arial"/>
            </a:endParaRPr>
          </a:p>
        </p:txBody>
      </p:sp>
      <p:sp>
        <p:nvSpPr>
          <p:cNvPr id="64519" name="object 7"/>
          <p:cNvSpPr>
            <a:spLocks/>
          </p:cNvSpPr>
          <p:nvPr/>
        </p:nvSpPr>
        <p:spPr bwMode="auto">
          <a:xfrm>
            <a:off x="1947863" y="1566863"/>
            <a:ext cx="8348662" cy="762000"/>
          </a:xfrm>
          <a:custGeom>
            <a:avLst/>
            <a:gdLst>
              <a:gd name="T0" fmla="*/ 8271129 w 8347709"/>
              <a:gd name="T1" fmla="*/ 0 h 762000"/>
              <a:gd name="T2" fmla="*/ 69070 w 8347709"/>
              <a:gd name="T3" fmla="*/ 328 h 762000"/>
              <a:gd name="T4" fmla="*/ 30192 w 8347709"/>
              <a:gd name="T5" fmla="*/ 15446 h 762000"/>
              <a:gd name="T6" fmla="*/ 5344 w 8347709"/>
              <a:gd name="T7" fmla="*/ 48100 h 762000"/>
              <a:gd name="T8" fmla="*/ 0 w 8347709"/>
              <a:gd name="T9" fmla="*/ 76187 h 762000"/>
              <a:gd name="T10" fmla="*/ 328 w 8347709"/>
              <a:gd name="T11" fmla="*/ 692764 h 762000"/>
              <a:gd name="T12" fmla="*/ 15446 w 8347709"/>
              <a:gd name="T13" fmla="*/ 731642 h 762000"/>
              <a:gd name="T14" fmla="*/ 48100 w 8347709"/>
              <a:gd name="T15" fmla="*/ 756490 h 762000"/>
              <a:gd name="T16" fmla="*/ 76187 w 8347709"/>
              <a:gd name="T17" fmla="*/ 761834 h 762000"/>
              <a:gd name="T18" fmla="*/ 8278245 w 8347709"/>
              <a:gd name="T19" fmla="*/ 761506 h 762000"/>
              <a:gd name="T20" fmla="*/ 8317123 w 8347709"/>
              <a:gd name="T21" fmla="*/ 746388 h 762000"/>
              <a:gd name="T22" fmla="*/ 8341971 w 8347709"/>
              <a:gd name="T23" fmla="*/ 713733 h 762000"/>
              <a:gd name="T24" fmla="*/ 8347316 w 8347709"/>
              <a:gd name="T25" fmla="*/ 685647 h 762000"/>
              <a:gd name="T26" fmla="*/ 8346988 w 8347709"/>
              <a:gd name="T27" fmla="*/ 69070 h 762000"/>
              <a:gd name="T28" fmla="*/ 8331870 w 8347709"/>
              <a:gd name="T29" fmla="*/ 30192 h 762000"/>
              <a:gd name="T30" fmla="*/ 8299215 w 8347709"/>
              <a:gd name="T31" fmla="*/ 5344 h 762000"/>
              <a:gd name="T32" fmla="*/ 8271129 w 8347709"/>
              <a:gd name="T33" fmla="*/ 0 h 76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47709" h="762000">
                <a:moveTo>
                  <a:pt x="8271129" y="0"/>
                </a:moveTo>
                <a:lnTo>
                  <a:pt x="69070" y="328"/>
                </a:lnTo>
                <a:lnTo>
                  <a:pt x="30192" y="15446"/>
                </a:lnTo>
                <a:lnTo>
                  <a:pt x="5344" y="48100"/>
                </a:lnTo>
                <a:lnTo>
                  <a:pt x="0" y="76187"/>
                </a:lnTo>
                <a:lnTo>
                  <a:pt x="328" y="692764"/>
                </a:lnTo>
                <a:lnTo>
                  <a:pt x="15446" y="731642"/>
                </a:lnTo>
                <a:lnTo>
                  <a:pt x="48100" y="756490"/>
                </a:lnTo>
                <a:lnTo>
                  <a:pt x="76187" y="761834"/>
                </a:lnTo>
                <a:lnTo>
                  <a:pt x="8278245" y="761506"/>
                </a:lnTo>
                <a:lnTo>
                  <a:pt x="8317123" y="746388"/>
                </a:lnTo>
                <a:lnTo>
                  <a:pt x="8341971" y="713733"/>
                </a:lnTo>
                <a:lnTo>
                  <a:pt x="8347316" y="685647"/>
                </a:lnTo>
                <a:lnTo>
                  <a:pt x="8346988" y="69070"/>
                </a:lnTo>
                <a:lnTo>
                  <a:pt x="8331870" y="30192"/>
                </a:lnTo>
                <a:lnTo>
                  <a:pt x="8299215" y="5344"/>
                </a:lnTo>
                <a:lnTo>
                  <a:pt x="8271129"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2049463" y="1833564"/>
            <a:ext cx="2044700" cy="246221"/>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dirty="0">
              <a:latin typeface="Arial"/>
              <a:cs typeface="Arial"/>
            </a:endParaRPr>
          </a:p>
        </p:txBody>
      </p:sp>
      <p:sp>
        <p:nvSpPr>
          <p:cNvPr id="64521" name="object 9"/>
          <p:cNvSpPr>
            <a:spLocks/>
          </p:cNvSpPr>
          <p:nvPr/>
        </p:nvSpPr>
        <p:spPr bwMode="auto">
          <a:xfrm>
            <a:off x="5984876" y="1646238"/>
            <a:ext cx="1103313" cy="569912"/>
          </a:xfrm>
          <a:custGeom>
            <a:avLst/>
            <a:gdLst>
              <a:gd name="T0" fmla="*/ 1045933 w 1102995"/>
              <a:gd name="T1" fmla="*/ 0 h 569594"/>
              <a:gd name="T2" fmla="*/ 51939 w 1102995"/>
              <a:gd name="T3" fmla="*/ 215 h 569594"/>
              <a:gd name="T4" fmla="*/ 15057 w 1102995"/>
              <a:gd name="T5" fmla="*/ 18352 h 569594"/>
              <a:gd name="T6" fmla="*/ 0 w 1102995"/>
              <a:gd name="T7" fmla="*/ 56921 h 569594"/>
              <a:gd name="T8" fmla="*/ 215 w 1102995"/>
              <a:gd name="T9" fmla="*/ 517312 h 569594"/>
              <a:gd name="T10" fmla="*/ 18357 w 1102995"/>
              <a:gd name="T11" fmla="*/ 554195 h 569594"/>
              <a:gd name="T12" fmla="*/ 56921 w 1102995"/>
              <a:gd name="T13" fmla="*/ 569252 h 569594"/>
              <a:gd name="T14" fmla="*/ 1050927 w 1102995"/>
              <a:gd name="T15" fmla="*/ 569036 h 569594"/>
              <a:gd name="T16" fmla="*/ 1087812 w 1102995"/>
              <a:gd name="T17" fmla="*/ 550891 h 569594"/>
              <a:gd name="T18" fmla="*/ 1102868 w 1102995"/>
              <a:gd name="T19" fmla="*/ 512330 h 569594"/>
              <a:gd name="T20" fmla="*/ 1102652 w 1102995"/>
              <a:gd name="T21" fmla="*/ 51927 h 569594"/>
              <a:gd name="T22" fmla="*/ 1084505 w 1102995"/>
              <a:gd name="T23" fmla="*/ 15049 h 569594"/>
              <a:gd name="T24" fmla="*/ 1045933 w 1102995"/>
              <a:gd name="T25" fmla="*/ 0 h 569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2995" h="569594">
                <a:moveTo>
                  <a:pt x="1045933" y="0"/>
                </a:moveTo>
                <a:lnTo>
                  <a:pt x="51939" y="215"/>
                </a:lnTo>
                <a:lnTo>
                  <a:pt x="15057" y="18352"/>
                </a:lnTo>
                <a:lnTo>
                  <a:pt x="0" y="56921"/>
                </a:lnTo>
                <a:lnTo>
                  <a:pt x="215" y="517312"/>
                </a:lnTo>
                <a:lnTo>
                  <a:pt x="18357" y="554195"/>
                </a:lnTo>
                <a:lnTo>
                  <a:pt x="56921" y="569252"/>
                </a:lnTo>
                <a:lnTo>
                  <a:pt x="1050927" y="569036"/>
                </a:lnTo>
                <a:lnTo>
                  <a:pt x="1087812" y="550891"/>
                </a:lnTo>
                <a:lnTo>
                  <a:pt x="1102868" y="512330"/>
                </a:lnTo>
                <a:lnTo>
                  <a:pt x="1102652" y="51927"/>
                </a:lnTo>
                <a:lnTo>
                  <a:pt x="1084505" y="15049"/>
                </a:lnTo>
                <a:lnTo>
                  <a:pt x="104593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22" name="object 10"/>
          <p:cNvSpPr>
            <a:spLocks/>
          </p:cNvSpPr>
          <p:nvPr/>
        </p:nvSpPr>
        <p:spPr bwMode="auto">
          <a:xfrm>
            <a:off x="5984876" y="1646238"/>
            <a:ext cx="1103313" cy="569912"/>
          </a:xfrm>
          <a:custGeom>
            <a:avLst/>
            <a:gdLst>
              <a:gd name="T0" fmla="*/ 0 w 1102995"/>
              <a:gd name="T1" fmla="*/ 56921 h 569594"/>
              <a:gd name="T2" fmla="*/ 15057 w 1102995"/>
              <a:gd name="T3" fmla="*/ 18352 h 569594"/>
              <a:gd name="T4" fmla="*/ 51939 w 1102995"/>
              <a:gd name="T5" fmla="*/ 215 h 569594"/>
              <a:gd name="T6" fmla="*/ 1045933 w 1102995"/>
              <a:gd name="T7" fmla="*/ 0 h 569594"/>
              <a:gd name="T8" fmla="*/ 1060293 w 1102995"/>
              <a:gd name="T9" fmla="*/ 1825 h 569594"/>
              <a:gd name="T10" fmla="*/ 1093437 w 1102995"/>
              <a:gd name="T11" fmla="*/ 25529 h 569594"/>
              <a:gd name="T12" fmla="*/ 1102868 w 1102995"/>
              <a:gd name="T13" fmla="*/ 512330 h 569594"/>
              <a:gd name="T14" fmla="*/ 1101041 w 1102995"/>
              <a:gd name="T15" fmla="*/ 526685 h 569594"/>
              <a:gd name="T16" fmla="*/ 1077329 w 1102995"/>
              <a:gd name="T17" fmla="*/ 559822 h 569594"/>
              <a:gd name="T18" fmla="*/ 56921 w 1102995"/>
              <a:gd name="T19" fmla="*/ 569252 h 569594"/>
              <a:gd name="T20" fmla="*/ 42565 w 1102995"/>
              <a:gd name="T21" fmla="*/ 567425 h 569594"/>
              <a:gd name="T22" fmla="*/ 9426 w 1102995"/>
              <a:gd name="T23" fmla="*/ 543711 h 569594"/>
              <a:gd name="T24" fmla="*/ 0 w 1102995"/>
              <a:gd name="T25" fmla="*/ 56921 h 569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2995" h="569594">
                <a:moveTo>
                  <a:pt x="0" y="56921"/>
                </a:moveTo>
                <a:lnTo>
                  <a:pt x="15057" y="18352"/>
                </a:lnTo>
                <a:lnTo>
                  <a:pt x="51939" y="215"/>
                </a:lnTo>
                <a:lnTo>
                  <a:pt x="1045933" y="0"/>
                </a:lnTo>
                <a:lnTo>
                  <a:pt x="1060293" y="1825"/>
                </a:lnTo>
                <a:lnTo>
                  <a:pt x="1093437" y="25529"/>
                </a:lnTo>
                <a:lnTo>
                  <a:pt x="1102868" y="512330"/>
                </a:lnTo>
                <a:lnTo>
                  <a:pt x="1101041" y="526685"/>
                </a:lnTo>
                <a:lnTo>
                  <a:pt x="1077329" y="559822"/>
                </a:lnTo>
                <a:lnTo>
                  <a:pt x="56921" y="569252"/>
                </a:lnTo>
                <a:lnTo>
                  <a:pt x="42565" y="567425"/>
                </a:lnTo>
                <a:lnTo>
                  <a:pt x="9426" y="543711"/>
                </a:lnTo>
                <a:lnTo>
                  <a:pt x="0" y="56921"/>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object 11"/>
          <p:cNvSpPr txBox="1"/>
          <p:nvPr/>
        </p:nvSpPr>
        <p:spPr>
          <a:xfrm>
            <a:off x="6038851" y="1682751"/>
            <a:ext cx="993775" cy="500137"/>
          </a:xfrm>
          <a:prstGeom prst="rect">
            <a:avLst/>
          </a:prstGeom>
        </p:spPr>
        <p:txBody>
          <a:bodyPr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350"/>
              </a:lnSpc>
            </a:pPr>
            <a:r>
              <a:rPr lang="en-US" altLang="en-US" sz="1200" b="1">
                <a:solidFill>
                  <a:srgbClr val="FFFFFF"/>
                </a:solidFill>
                <a:cs typeface="Arial" panose="020B0604020202020204" pitchFamily="34" charset="0"/>
              </a:rPr>
              <a:t>APT</a:t>
            </a:r>
            <a:endParaRPr lang="en-US" altLang="en-US" sz="1200">
              <a:cs typeface="Arial" panose="020B0604020202020204" pitchFamily="34" charset="0"/>
            </a:endParaRPr>
          </a:p>
          <a:p>
            <a:pPr>
              <a:lnSpc>
                <a:spcPts val="1238"/>
              </a:lnSpc>
              <a:spcBef>
                <a:spcPts val="113"/>
              </a:spcBef>
            </a:pPr>
            <a:r>
              <a:rPr lang="en-US" altLang="en-US" sz="1200" b="1">
                <a:solidFill>
                  <a:srgbClr val="FFFFFF"/>
                </a:solidFill>
                <a:cs typeface="Arial" panose="020B0604020202020204" pitchFamily="34" charset="0"/>
              </a:rPr>
              <a:t>requirements only</a:t>
            </a:r>
            <a:endParaRPr lang="en-US" altLang="en-US" sz="1200">
              <a:cs typeface="Arial" panose="020B0604020202020204" pitchFamily="34" charset="0"/>
            </a:endParaRPr>
          </a:p>
        </p:txBody>
      </p:sp>
      <p:sp>
        <p:nvSpPr>
          <p:cNvPr id="64524" name="object 12"/>
          <p:cNvSpPr>
            <a:spLocks/>
          </p:cNvSpPr>
          <p:nvPr/>
        </p:nvSpPr>
        <p:spPr bwMode="auto">
          <a:xfrm>
            <a:off x="5233989" y="2214564"/>
            <a:ext cx="1303337" cy="466725"/>
          </a:xfrm>
          <a:custGeom>
            <a:avLst/>
            <a:gdLst>
              <a:gd name="T0" fmla="*/ 1302473 w 1303020"/>
              <a:gd name="T1" fmla="*/ 0 h 466089"/>
              <a:gd name="T2" fmla="*/ 1302473 w 1303020"/>
              <a:gd name="T3" fmla="*/ 232905 h 466089"/>
              <a:gd name="T4" fmla="*/ 0 w 1303020"/>
              <a:gd name="T5" fmla="*/ 232905 h 466089"/>
              <a:gd name="T6" fmla="*/ 0 w 1303020"/>
              <a:gd name="T7" fmla="*/ 465797 h 466089"/>
            </a:gdLst>
            <a:ahLst/>
            <a:cxnLst>
              <a:cxn ang="0">
                <a:pos x="T0" y="T1"/>
              </a:cxn>
              <a:cxn ang="0">
                <a:pos x="T2" y="T3"/>
              </a:cxn>
              <a:cxn ang="0">
                <a:pos x="T4" y="T5"/>
              </a:cxn>
              <a:cxn ang="0">
                <a:pos x="T6" y="T7"/>
              </a:cxn>
            </a:cxnLst>
            <a:rect l="0" t="0" r="r" b="b"/>
            <a:pathLst>
              <a:path w="1303020" h="466089">
                <a:moveTo>
                  <a:pt x="1302473" y="0"/>
                </a:moveTo>
                <a:lnTo>
                  <a:pt x="1302473" y="232905"/>
                </a:lnTo>
                <a:lnTo>
                  <a:pt x="0" y="232905"/>
                </a:lnTo>
                <a:lnTo>
                  <a:pt x="0"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25" name="object 13"/>
          <p:cNvSpPr>
            <a:spLocks/>
          </p:cNvSpPr>
          <p:nvPr/>
        </p:nvSpPr>
        <p:spPr bwMode="auto">
          <a:xfrm>
            <a:off x="4479926" y="2681289"/>
            <a:ext cx="1509713" cy="566737"/>
          </a:xfrm>
          <a:custGeom>
            <a:avLst/>
            <a:gdLst>
              <a:gd name="T0" fmla="*/ 1452930 w 1510029"/>
              <a:gd name="T1" fmla="*/ 0 h 567689"/>
              <a:gd name="T2" fmla="*/ 52041 w 1510029"/>
              <a:gd name="T3" fmla="*/ 193 h 567689"/>
              <a:gd name="T4" fmla="*/ 15094 w 1510029"/>
              <a:gd name="T5" fmla="*/ 18214 h 567689"/>
              <a:gd name="T6" fmla="*/ 0 w 1510029"/>
              <a:gd name="T7" fmla="*/ 56756 h 567689"/>
              <a:gd name="T8" fmla="*/ 193 w 1510029"/>
              <a:gd name="T9" fmla="*/ 515559 h 567689"/>
              <a:gd name="T10" fmla="*/ 18214 w 1510029"/>
              <a:gd name="T11" fmla="*/ 552507 h 567689"/>
              <a:gd name="T12" fmla="*/ 56756 w 1510029"/>
              <a:gd name="T13" fmla="*/ 567601 h 567689"/>
              <a:gd name="T14" fmla="*/ 1457645 w 1510029"/>
              <a:gd name="T15" fmla="*/ 567408 h 567689"/>
              <a:gd name="T16" fmla="*/ 1494593 w 1510029"/>
              <a:gd name="T17" fmla="*/ 549386 h 567689"/>
              <a:gd name="T18" fmla="*/ 1509687 w 1510029"/>
              <a:gd name="T19" fmla="*/ 510844 h 567689"/>
              <a:gd name="T20" fmla="*/ 1509494 w 1510029"/>
              <a:gd name="T21" fmla="*/ 52041 h 567689"/>
              <a:gd name="T22" fmla="*/ 1491472 w 1510029"/>
              <a:gd name="T23" fmla="*/ 15094 h 567689"/>
              <a:gd name="T24" fmla="*/ 1452930 w 1510029"/>
              <a:gd name="T25" fmla="*/ 0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10029" h="567689">
                <a:moveTo>
                  <a:pt x="1452930" y="0"/>
                </a:moveTo>
                <a:lnTo>
                  <a:pt x="52041" y="193"/>
                </a:lnTo>
                <a:lnTo>
                  <a:pt x="15094" y="18214"/>
                </a:lnTo>
                <a:lnTo>
                  <a:pt x="0" y="56756"/>
                </a:lnTo>
                <a:lnTo>
                  <a:pt x="193" y="515559"/>
                </a:lnTo>
                <a:lnTo>
                  <a:pt x="18214" y="552507"/>
                </a:lnTo>
                <a:lnTo>
                  <a:pt x="56756" y="567601"/>
                </a:lnTo>
                <a:lnTo>
                  <a:pt x="1457645" y="567408"/>
                </a:lnTo>
                <a:lnTo>
                  <a:pt x="1494593" y="549386"/>
                </a:lnTo>
                <a:lnTo>
                  <a:pt x="1509687" y="510844"/>
                </a:lnTo>
                <a:lnTo>
                  <a:pt x="1509494" y="52041"/>
                </a:lnTo>
                <a:lnTo>
                  <a:pt x="1491472" y="15094"/>
                </a:lnTo>
                <a:lnTo>
                  <a:pt x="1452930"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26" name="object 14"/>
          <p:cNvSpPr>
            <a:spLocks/>
          </p:cNvSpPr>
          <p:nvPr/>
        </p:nvSpPr>
        <p:spPr bwMode="auto">
          <a:xfrm>
            <a:off x="4479926" y="2681289"/>
            <a:ext cx="1509713" cy="566737"/>
          </a:xfrm>
          <a:custGeom>
            <a:avLst/>
            <a:gdLst>
              <a:gd name="T0" fmla="*/ 0 w 1510029"/>
              <a:gd name="T1" fmla="*/ 56756 h 567689"/>
              <a:gd name="T2" fmla="*/ 15094 w 1510029"/>
              <a:gd name="T3" fmla="*/ 18214 h 567689"/>
              <a:gd name="T4" fmla="*/ 52041 w 1510029"/>
              <a:gd name="T5" fmla="*/ 193 h 567689"/>
              <a:gd name="T6" fmla="*/ 1452930 w 1510029"/>
              <a:gd name="T7" fmla="*/ 0 h 567689"/>
              <a:gd name="T8" fmla="*/ 1467286 w 1510029"/>
              <a:gd name="T9" fmla="*/ 1831 h 567689"/>
              <a:gd name="T10" fmla="*/ 1500376 w 1510029"/>
              <a:gd name="T11" fmla="*/ 25599 h 567689"/>
              <a:gd name="T12" fmla="*/ 1509687 w 1510029"/>
              <a:gd name="T13" fmla="*/ 510844 h 567689"/>
              <a:gd name="T14" fmla="*/ 1507855 w 1510029"/>
              <a:gd name="T15" fmla="*/ 525200 h 567689"/>
              <a:gd name="T16" fmla="*/ 1484087 w 1510029"/>
              <a:gd name="T17" fmla="*/ 558290 h 567689"/>
              <a:gd name="T18" fmla="*/ 56756 w 1510029"/>
              <a:gd name="T19" fmla="*/ 567601 h 567689"/>
              <a:gd name="T20" fmla="*/ 42400 w 1510029"/>
              <a:gd name="T21" fmla="*/ 565769 h 567689"/>
              <a:gd name="T22" fmla="*/ 9310 w 1510029"/>
              <a:gd name="T23" fmla="*/ 542001 h 567689"/>
              <a:gd name="T24" fmla="*/ 0 w 1510029"/>
              <a:gd name="T25" fmla="*/ 56756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10029" h="567689">
                <a:moveTo>
                  <a:pt x="0" y="56756"/>
                </a:moveTo>
                <a:lnTo>
                  <a:pt x="15094" y="18214"/>
                </a:lnTo>
                <a:lnTo>
                  <a:pt x="52041" y="193"/>
                </a:lnTo>
                <a:lnTo>
                  <a:pt x="1452930" y="0"/>
                </a:lnTo>
                <a:lnTo>
                  <a:pt x="1467286" y="1831"/>
                </a:lnTo>
                <a:lnTo>
                  <a:pt x="1500376" y="25599"/>
                </a:lnTo>
                <a:lnTo>
                  <a:pt x="1509687" y="510844"/>
                </a:lnTo>
                <a:lnTo>
                  <a:pt x="1507855" y="525200"/>
                </a:lnTo>
                <a:lnTo>
                  <a:pt x="1484087" y="558290"/>
                </a:lnTo>
                <a:lnTo>
                  <a:pt x="56756" y="567601"/>
                </a:lnTo>
                <a:lnTo>
                  <a:pt x="42400" y="565769"/>
                </a:lnTo>
                <a:lnTo>
                  <a:pt x="9310" y="542001"/>
                </a:lnTo>
                <a:lnTo>
                  <a:pt x="0" y="5675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5" name="object 15"/>
          <p:cNvSpPr txBox="1"/>
          <p:nvPr/>
        </p:nvSpPr>
        <p:spPr>
          <a:xfrm>
            <a:off x="4573589" y="2716213"/>
            <a:ext cx="1322387" cy="493712"/>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Mature technologies and systems available</a:t>
            </a:r>
            <a:endParaRPr lang="en-US" altLang="en-US" sz="1200">
              <a:cs typeface="Arial" panose="020B0604020202020204" pitchFamily="34" charset="0"/>
            </a:endParaRPr>
          </a:p>
        </p:txBody>
      </p:sp>
      <p:sp>
        <p:nvSpPr>
          <p:cNvPr id="64528" name="object 16"/>
          <p:cNvSpPr>
            <a:spLocks/>
          </p:cNvSpPr>
          <p:nvPr/>
        </p:nvSpPr>
        <p:spPr bwMode="auto">
          <a:xfrm>
            <a:off x="4992688" y="3248025"/>
            <a:ext cx="241300" cy="877888"/>
          </a:xfrm>
          <a:custGeom>
            <a:avLst/>
            <a:gdLst>
              <a:gd name="T0" fmla="*/ 240766 w 241300"/>
              <a:gd name="T1" fmla="*/ 0 h 876935"/>
              <a:gd name="T2" fmla="*/ 240766 w 241300"/>
              <a:gd name="T3" fmla="*/ 438213 h 876935"/>
              <a:gd name="T4" fmla="*/ 0 w 241300"/>
              <a:gd name="T5" fmla="*/ 438213 h 876935"/>
              <a:gd name="T6" fmla="*/ 0 w 241300"/>
              <a:gd name="T7" fmla="*/ 876439 h 876935"/>
            </a:gdLst>
            <a:ahLst/>
            <a:cxnLst>
              <a:cxn ang="0">
                <a:pos x="T0" y="T1"/>
              </a:cxn>
              <a:cxn ang="0">
                <a:pos x="T2" y="T3"/>
              </a:cxn>
              <a:cxn ang="0">
                <a:pos x="T4" y="T5"/>
              </a:cxn>
              <a:cxn ang="0">
                <a:pos x="T6" y="T7"/>
              </a:cxn>
            </a:cxnLst>
            <a:rect l="0" t="0" r="r" b="b"/>
            <a:pathLst>
              <a:path w="241300" h="876935">
                <a:moveTo>
                  <a:pt x="240766" y="0"/>
                </a:moveTo>
                <a:lnTo>
                  <a:pt x="240766" y="438213"/>
                </a:lnTo>
                <a:lnTo>
                  <a:pt x="0" y="438213"/>
                </a:lnTo>
                <a:lnTo>
                  <a:pt x="0" y="876439"/>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29" name="object 17"/>
          <p:cNvSpPr>
            <a:spLocks/>
          </p:cNvSpPr>
          <p:nvPr/>
        </p:nvSpPr>
        <p:spPr bwMode="auto">
          <a:xfrm>
            <a:off x="4421189" y="4124325"/>
            <a:ext cx="1144587" cy="889000"/>
          </a:xfrm>
          <a:custGeom>
            <a:avLst/>
            <a:gdLst>
              <a:gd name="T0" fmla="*/ 1055839 w 1144904"/>
              <a:gd name="T1" fmla="*/ 0 h 887729"/>
              <a:gd name="T2" fmla="*/ 75852 w 1144904"/>
              <a:gd name="T3" fmla="*/ 931 h 887729"/>
              <a:gd name="T4" fmla="*/ 37118 w 1144904"/>
              <a:gd name="T5" fmla="*/ 16560 h 887729"/>
              <a:gd name="T6" fmla="*/ 10131 w 1144904"/>
              <a:gd name="T7" fmla="*/ 47539 h 887729"/>
              <a:gd name="T8" fmla="*/ 0 w 1144904"/>
              <a:gd name="T9" fmla="*/ 88760 h 887729"/>
              <a:gd name="T10" fmla="*/ 931 w 1144904"/>
              <a:gd name="T11" fmla="*/ 811725 h 887729"/>
              <a:gd name="T12" fmla="*/ 16560 w 1144904"/>
              <a:gd name="T13" fmla="*/ 850459 h 887729"/>
              <a:gd name="T14" fmla="*/ 47539 w 1144904"/>
              <a:gd name="T15" fmla="*/ 877446 h 887729"/>
              <a:gd name="T16" fmla="*/ 88760 w 1144904"/>
              <a:gd name="T17" fmla="*/ 887577 h 887729"/>
              <a:gd name="T18" fmla="*/ 1068747 w 1144904"/>
              <a:gd name="T19" fmla="*/ 886645 h 887729"/>
              <a:gd name="T20" fmla="*/ 1107481 w 1144904"/>
              <a:gd name="T21" fmla="*/ 871017 h 887729"/>
              <a:gd name="T22" fmla="*/ 1134468 w 1144904"/>
              <a:gd name="T23" fmla="*/ 840037 h 887729"/>
              <a:gd name="T24" fmla="*/ 1144600 w 1144904"/>
              <a:gd name="T25" fmla="*/ 798817 h 887729"/>
              <a:gd name="T26" fmla="*/ 1143668 w 1144904"/>
              <a:gd name="T27" fmla="*/ 75852 h 887729"/>
              <a:gd name="T28" fmla="*/ 1128039 w 1144904"/>
              <a:gd name="T29" fmla="*/ 37118 h 887729"/>
              <a:gd name="T30" fmla="*/ 1097060 w 1144904"/>
              <a:gd name="T31" fmla="*/ 10131 h 887729"/>
              <a:gd name="T32" fmla="*/ 1055839 w 1144904"/>
              <a:gd name="T33" fmla="*/ 0 h 887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4904" h="887729">
                <a:moveTo>
                  <a:pt x="1055839" y="0"/>
                </a:moveTo>
                <a:lnTo>
                  <a:pt x="75852" y="931"/>
                </a:lnTo>
                <a:lnTo>
                  <a:pt x="37118" y="16560"/>
                </a:lnTo>
                <a:lnTo>
                  <a:pt x="10131" y="47539"/>
                </a:lnTo>
                <a:lnTo>
                  <a:pt x="0" y="88760"/>
                </a:lnTo>
                <a:lnTo>
                  <a:pt x="931" y="811725"/>
                </a:lnTo>
                <a:lnTo>
                  <a:pt x="16560" y="850459"/>
                </a:lnTo>
                <a:lnTo>
                  <a:pt x="47539" y="877446"/>
                </a:lnTo>
                <a:lnTo>
                  <a:pt x="88760" y="887577"/>
                </a:lnTo>
                <a:lnTo>
                  <a:pt x="1068747" y="886645"/>
                </a:lnTo>
                <a:lnTo>
                  <a:pt x="1107481" y="871017"/>
                </a:lnTo>
                <a:lnTo>
                  <a:pt x="1134468" y="840037"/>
                </a:lnTo>
                <a:lnTo>
                  <a:pt x="1144600" y="798817"/>
                </a:lnTo>
                <a:lnTo>
                  <a:pt x="1143668" y="75852"/>
                </a:lnTo>
                <a:lnTo>
                  <a:pt x="1128039" y="37118"/>
                </a:lnTo>
                <a:lnTo>
                  <a:pt x="1097060" y="10131"/>
                </a:lnTo>
                <a:lnTo>
                  <a:pt x="105583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0" name="object 18"/>
          <p:cNvSpPr>
            <a:spLocks/>
          </p:cNvSpPr>
          <p:nvPr/>
        </p:nvSpPr>
        <p:spPr bwMode="auto">
          <a:xfrm>
            <a:off x="4421189" y="4124325"/>
            <a:ext cx="1144587" cy="889000"/>
          </a:xfrm>
          <a:custGeom>
            <a:avLst/>
            <a:gdLst>
              <a:gd name="T0" fmla="*/ 0 w 1144904"/>
              <a:gd name="T1" fmla="*/ 88760 h 887729"/>
              <a:gd name="T2" fmla="*/ 10131 w 1144904"/>
              <a:gd name="T3" fmla="*/ 47539 h 887729"/>
              <a:gd name="T4" fmla="*/ 37118 w 1144904"/>
              <a:gd name="T5" fmla="*/ 16560 h 887729"/>
              <a:gd name="T6" fmla="*/ 75852 w 1144904"/>
              <a:gd name="T7" fmla="*/ 931 h 887729"/>
              <a:gd name="T8" fmla="*/ 1055839 w 1144904"/>
              <a:gd name="T9" fmla="*/ 0 h 887729"/>
              <a:gd name="T10" fmla="*/ 1070402 w 1144904"/>
              <a:gd name="T11" fmla="*/ 1188 h 887729"/>
              <a:gd name="T12" fmla="*/ 1108777 w 1144904"/>
              <a:gd name="T13" fmla="*/ 17506 h 887729"/>
              <a:gd name="T14" fmla="*/ 1135207 w 1144904"/>
              <a:gd name="T15" fmla="*/ 48976 h 887729"/>
              <a:gd name="T16" fmla="*/ 1144600 w 1144904"/>
              <a:gd name="T17" fmla="*/ 798817 h 887729"/>
              <a:gd name="T18" fmla="*/ 1143411 w 1144904"/>
              <a:gd name="T19" fmla="*/ 813379 h 887729"/>
              <a:gd name="T20" fmla="*/ 1127093 w 1144904"/>
              <a:gd name="T21" fmla="*/ 851754 h 887729"/>
              <a:gd name="T22" fmla="*/ 1095623 w 1144904"/>
              <a:gd name="T23" fmla="*/ 878184 h 887729"/>
              <a:gd name="T24" fmla="*/ 88760 w 1144904"/>
              <a:gd name="T25" fmla="*/ 887577 h 887729"/>
              <a:gd name="T26" fmla="*/ 74197 w 1144904"/>
              <a:gd name="T27" fmla="*/ 886388 h 887729"/>
              <a:gd name="T28" fmla="*/ 35823 w 1144904"/>
              <a:gd name="T29" fmla="*/ 870071 h 887729"/>
              <a:gd name="T30" fmla="*/ 9392 w 1144904"/>
              <a:gd name="T31" fmla="*/ 838600 h 887729"/>
              <a:gd name="T32" fmla="*/ 0 w 1144904"/>
              <a:gd name="T33" fmla="*/ 88760 h 887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4904" h="887729">
                <a:moveTo>
                  <a:pt x="0" y="88760"/>
                </a:moveTo>
                <a:lnTo>
                  <a:pt x="10131" y="47539"/>
                </a:lnTo>
                <a:lnTo>
                  <a:pt x="37118" y="16560"/>
                </a:lnTo>
                <a:lnTo>
                  <a:pt x="75852" y="931"/>
                </a:lnTo>
                <a:lnTo>
                  <a:pt x="1055839" y="0"/>
                </a:lnTo>
                <a:lnTo>
                  <a:pt x="1070402" y="1188"/>
                </a:lnTo>
                <a:lnTo>
                  <a:pt x="1108777" y="17506"/>
                </a:lnTo>
                <a:lnTo>
                  <a:pt x="1135207" y="48976"/>
                </a:lnTo>
                <a:lnTo>
                  <a:pt x="1144600" y="798817"/>
                </a:lnTo>
                <a:lnTo>
                  <a:pt x="1143411" y="813379"/>
                </a:lnTo>
                <a:lnTo>
                  <a:pt x="1127093" y="851754"/>
                </a:lnTo>
                <a:lnTo>
                  <a:pt x="1095623" y="878184"/>
                </a:lnTo>
                <a:lnTo>
                  <a:pt x="88760" y="887577"/>
                </a:lnTo>
                <a:lnTo>
                  <a:pt x="74197" y="886388"/>
                </a:lnTo>
                <a:lnTo>
                  <a:pt x="35823" y="870071"/>
                </a:lnTo>
                <a:lnTo>
                  <a:pt x="9392" y="838600"/>
                </a:lnTo>
                <a:lnTo>
                  <a:pt x="0" y="8876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 name="object 19"/>
          <p:cNvSpPr txBox="1"/>
          <p:nvPr/>
        </p:nvSpPr>
        <p:spPr>
          <a:xfrm>
            <a:off x="4522788" y="4321176"/>
            <a:ext cx="939800" cy="493713"/>
          </a:xfrm>
          <a:prstGeom prst="rect">
            <a:avLst/>
          </a:prstGeom>
        </p:spPr>
        <p:txBody>
          <a:bodyPr lIns="0" tIns="0" rIns="0" bIns="0">
            <a:spAutoFit/>
          </a:bodyPr>
          <a:lstStyle>
            <a:lvl1pPr marL="12700" indent="28575"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just">
              <a:lnSpc>
                <a:spcPct val="86000"/>
              </a:lnSpc>
            </a:pPr>
            <a:r>
              <a:rPr lang="en-US" altLang="en-US" sz="1200" b="1">
                <a:solidFill>
                  <a:srgbClr val="FFFFFF"/>
                </a:solidFill>
                <a:cs typeface="Arial" panose="020B0604020202020204" pitchFamily="34" charset="0"/>
              </a:rPr>
              <a:t>Single step, limited EMD, waivers etc.</a:t>
            </a:r>
            <a:endParaRPr lang="en-US" altLang="en-US" sz="1200">
              <a:cs typeface="Arial" panose="020B0604020202020204" pitchFamily="34" charset="0"/>
            </a:endParaRPr>
          </a:p>
        </p:txBody>
      </p:sp>
      <p:sp>
        <p:nvSpPr>
          <p:cNvPr id="64532" name="object 20"/>
          <p:cNvSpPr>
            <a:spLocks/>
          </p:cNvSpPr>
          <p:nvPr/>
        </p:nvSpPr>
        <p:spPr bwMode="auto">
          <a:xfrm>
            <a:off x="6537326" y="2214564"/>
            <a:ext cx="1546225" cy="466725"/>
          </a:xfrm>
          <a:custGeom>
            <a:avLst/>
            <a:gdLst>
              <a:gd name="T0" fmla="*/ 0 w 1546225"/>
              <a:gd name="T1" fmla="*/ 0 h 466089"/>
              <a:gd name="T2" fmla="*/ 0 w 1546225"/>
              <a:gd name="T3" fmla="*/ 232905 h 466089"/>
              <a:gd name="T4" fmla="*/ 1545882 w 1546225"/>
              <a:gd name="T5" fmla="*/ 232905 h 466089"/>
              <a:gd name="T6" fmla="*/ 1545882 w 1546225"/>
              <a:gd name="T7" fmla="*/ 465797 h 466089"/>
            </a:gdLst>
            <a:ahLst/>
            <a:cxnLst>
              <a:cxn ang="0">
                <a:pos x="T0" y="T1"/>
              </a:cxn>
              <a:cxn ang="0">
                <a:pos x="T2" y="T3"/>
              </a:cxn>
              <a:cxn ang="0">
                <a:pos x="T4" y="T5"/>
              </a:cxn>
              <a:cxn ang="0">
                <a:pos x="T6" y="T7"/>
              </a:cxn>
            </a:cxnLst>
            <a:rect l="0" t="0" r="r" b="b"/>
            <a:pathLst>
              <a:path w="1546225" h="466089">
                <a:moveTo>
                  <a:pt x="0" y="0"/>
                </a:moveTo>
                <a:lnTo>
                  <a:pt x="0" y="232905"/>
                </a:lnTo>
                <a:lnTo>
                  <a:pt x="1545882" y="232905"/>
                </a:lnTo>
                <a:lnTo>
                  <a:pt x="1545882"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33" name="object 21"/>
          <p:cNvSpPr>
            <a:spLocks/>
          </p:cNvSpPr>
          <p:nvPr/>
        </p:nvSpPr>
        <p:spPr bwMode="auto">
          <a:xfrm>
            <a:off x="7545389" y="2681289"/>
            <a:ext cx="1074737" cy="566737"/>
          </a:xfrm>
          <a:custGeom>
            <a:avLst/>
            <a:gdLst>
              <a:gd name="T0" fmla="*/ 1017727 w 1075054"/>
              <a:gd name="T1" fmla="*/ 0 h 567689"/>
              <a:gd name="T2" fmla="*/ 52041 w 1075054"/>
              <a:gd name="T3" fmla="*/ 193 h 567689"/>
              <a:gd name="T4" fmla="*/ 15094 w 1075054"/>
              <a:gd name="T5" fmla="*/ 18214 h 567689"/>
              <a:gd name="T6" fmla="*/ 0 w 1075054"/>
              <a:gd name="T7" fmla="*/ 56756 h 567689"/>
              <a:gd name="T8" fmla="*/ 193 w 1075054"/>
              <a:gd name="T9" fmla="*/ 515559 h 567689"/>
              <a:gd name="T10" fmla="*/ 18214 w 1075054"/>
              <a:gd name="T11" fmla="*/ 552507 h 567689"/>
              <a:gd name="T12" fmla="*/ 56756 w 1075054"/>
              <a:gd name="T13" fmla="*/ 567601 h 567689"/>
              <a:gd name="T14" fmla="*/ 1022443 w 1075054"/>
              <a:gd name="T15" fmla="*/ 567408 h 567689"/>
              <a:gd name="T16" fmla="*/ 1059393 w 1075054"/>
              <a:gd name="T17" fmla="*/ 549386 h 567689"/>
              <a:gd name="T18" fmla="*/ 1074483 w 1075054"/>
              <a:gd name="T19" fmla="*/ 510844 h 567689"/>
              <a:gd name="T20" fmla="*/ 1074290 w 1075054"/>
              <a:gd name="T21" fmla="*/ 52041 h 567689"/>
              <a:gd name="T22" fmla="*/ 1056273 w 1075054"/>
              <a:gd name="T23" fmla="*/ 15094 h 567689"/>
              <a:gd name="T24" fmla="*/ 1017727 w 1075054"/>
              <a:gd name="T25" fmla="*/ 0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5054" h="567689">
                <a:moveTo>
                  <a:pt x="1017727" y="0"/>
                </a:moveTo>
                <a:lnTo>
                  <a:pt x="52041" y="193"/>
                </a:lnTo>
                <a:lnTo>
                  <a:pt x="15094" y="18214"/>
                </a:lnTo>
                <a:lnTo>
                  <a:pt x="0" y="56756"/>
                </a:lnTo>
                <a:lnTo>
                  <a:pt x="193" y="515559"/>
                </a:lnTo>
                <a:lnTo>
                  <a:pt x="18214" y="552507"/>
                </a:lnTo>
                <a:lnTo>
                  <a:pt x="56756" y="567601"/>
                </a:lnTo>
                <a:lnTo>
                  <a:pt x="1022443" y="567408"/>
                </a:lnTo>
                <a:lnTo>
                  <a:pt x="1059393" y="549386"/>
                </a:lnTo>
                <a:lnTo>
                  <a:pt x="1074483" y="510844"/>
                </a:lnTo>
                <a:lnTo>
                  <a:pt x="1074290" y="52041"/>
                </a:lnTo>
                <a:lnTo>
                  <a:pt x="1056273" y="15094"/>
                </a:lnTo>
                <a:lnTo>
                  <a:pt x="101772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4" name="object 22"/>
          <p:cNvSpPr>
            <a:spLocks/>
          </p:cNvSpPr>
          <p:nvPr/>
        </p:nvSpPr>
        <p:spPr bwMode="auto">
          <a:xfrm>
            <a:off x="7545389" y="2681289"/>
            <a:ext cx="1074737" cy="566737"/>
          </a:xfrm>
          <a:custGeom>
            <a:avLst/>
            <a:gdLst>
              <a:gd name="T0" fmla="*/ 0 w 1075054"/>
              <a:gd name="T1" fmla="*/ 56756 h 567689"/>
              <a:gd name="T2" fmla="*/ 15094 w 1075054"/>
              <a:gd name="T3" fmla="*/ 18214 h 567689"/>
              <a:gd name="T4" fmla="*/ 52041 w 1075054"/>
              <a:gd name="T5" fmla="*/ 193 h 567689"/>
              <a:gd name="T6" fmla="*/ 1017727 w 1075054"/>
              <a:gd name="T7" fmla="*/ 0 h 567689"/>
              <a:gd name="T8" fmla="*/ 1032086 w 1075054"/>
              <a:gd name="T9" fmla="*/ 1831 h 567689"/>
              <a:gd name="T10" fmla="*/ 1065176 w 1075054"/>
              <a:gd name="T11" fmla="*/ 25599 h 567689"/>
              <a:gd name="T12" fmla="*/ 1074483 w 1075054"/>
              <a:gd name="T13" fmla="*/ 510844 h 567689"/>
              <a:gd name="T14" fmla="*/ 1072652 w 1075054"/>
              <a:gd name="T15" fmla="*/ 525200 h 567689"/>
              <a:gd name="T16" fmla="*/ 1048889 w 1075054"/>
              <a:gd name="T17" fmla="*/ 558290 h 567689"/>
              <a:gd name="T18" fmla="*/ 56756 w 1075054"/>
              <a:gd name="T19" fmla="*/ 567601 h 567689"/>
              <a:gd name="T20" fmla="*/ 42400 w 1075054"/>
              <a:gd name="T21" fmla="*/ 565769 h 567689"/>
              <a:gd name="T22" fmla="*/ 9310 w 1075054"/>
              <a:gd name="T23" fmla="*/ 542001 h 567689"/>
              <a:gd name="T24" fmla="*/ 0 w 1075054"/>
              <a:gd name="T25" fmla="*/ 56756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5054" h="567689">
                <a:moveTo>
                  <a:pt x="0" y="56756"/>
                </a:moveTo>
                <a:lnTo>
                  <a:pt x="15094" y="18214"/>
                </a:lnTo>
                <a:lnTo>
                  <a:pt x="52041" y="193"/>
                </a:lnTo>
                <a:lnTo>
                  <a:pt x="1017727" y="0"/>
                </a:lnTo>
                <a:lnTo>
                  <a:pt x="1032086" y="1831"/>
                </a:lnTo>
                <a:lnTo>
                  <a:pt x="1065176" y="25599"/>
                </a:lnTo>
                <a:lnTo>
                  <a:pt x="1074483" y="510844"/>
                </a:lnTo>
                <a:lnTo>
                  <a:pt x="1072652" y="525200"/>
                </a:lnTo>
                <a:lnTo>
                  <a:pt x="1048889" y="558290"/>
                </a:lnTo>
                <a:lnTo>
                  <a:pt x="56756" y="567601"/>
                </a:lnTo>
                <a:lnTo>
                  <a:pt x="42400" y="565769"/>
                </a:lnTo>
                <a:lnTo>
                  <a:pt x="9310" y="542001"/>
                </a:lnTo>
                <a:lnTo>
                  <a:pt x="0" y="56756"/>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 name="object 23"/>
          <p:cNvSpPr txBox="1"/>
          <p:nvPr/>
        </p:nvSpPr>
        <p:spPr>
          <a:xfrm>
            <a:off x="7688264" y="2795588"/>
            <a:ext cx="788987" cy="336550"/>
          </a:xfrm>
          <a:prstGeom prst="rect">
            <a:avLst/>
          </a:prstGeom>
        </p:spPr>
        <p:txBody>
          <a:bodyPr lIns="0" tIns="0" rIns="0" bIns="0">
            <a:spAutoFit/>
          </a:bodyPr>
          <a:lstStyle>
            <a:lvl1pPr marL="50800" indent="-381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AETC sole customer</a:t>
            </a:r>
            <a:endParaRPr lang="en-US" altLang="en-US" sz="1200">
              <a:cs typeface="Arial" panose="020B0604020202020204" pitchFamily="34" charset="0"/>
            </a:endParaRPr>
          </a:p>
        </p:txBody>
      </p:sp>
      <p:sp>
        <p:nvSpPr>
          <p:cNvPr id="64536" name="object 24"/>
          <p:cNvSpPr>
            <a:spLocks/>
          </p:cNvSpPr>
          <p:nvPr/>
        </p:nvSpPr>
        <p:spPr bwMode="auto">
          <a:xfrm>
            <a:off x="6394451" y="3248026"/>
            <a:ext cx="1687513" cy="906463"/>
          </a:xfrm>
          <a:custGeom>
            <a:avLst/>
            <a:gdLst>
              <a:gd name="T0" fmla="*/ 1688414 w 1688465"/>
              <a:gd name="T1" fmla="*/ 0 h 906145"/>
              <a:gd name="T2" fmla="*/ 1688414 w 1688465"/>
              <a:gd name="T3" fmla="*/ 452856 h 906145"/>
              <a:gd name="T4" fmla="*/ 0 w 1688465"/>
              <a:gd name="T5" fmla="*/ 452856 h 906145"/>
              <a:gd name="T6" fmla="*/ 0 w 1688465"/>
              <a:gd name="T7" fmla="*/ 905713 h 906145"/>
            </a:gdLst>
            <a:ahLst/>
            <a:cxnLst>
              <a:cxn ang="0">
                <a:pos x="T0" y="T1"/>
              </a:cxn>
              <a:cxn ang="0">
                <a:pos x="T2" y="T3"/>
              </a:cxn>
              <a:cxn ang="0">
                <a:pos x="T4" y="T5"/>
              </a:cxn>
              <a:cxn ang="0">
                <a:pos x="T6" y="T7"/>
              </a:cxn>
            </a:cxnLst>
            <a:rect l="0" t="0" r="r" b="b"/>
            <a:pathLst>
              <a:path w="1688465" h="906145">
                <a:moveTo>
                  <a:pt x="1688414" y="0"/>
                </a:moveTo>
                <a:lnTo>
                  <a:pt x="1688414" y="452856"/>
                </a:lnTo>
                <a:lnTo>
                  <a:pt x="0" y="452856"/>
                </a:lnTo>
                <a:lnTo>
                  <a:pt x="0" y="90571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37" name="object 25"/>
          <p:cNvSpPr>
            <a:spLocks/>
          </p:cNvSpPr>
          <p:nvPr/>
        </p:nvSpPr>
        <p:spPr bwMode="auto">
          <a:xfrm>
            <a:off x="5867401" y="4154488"/>
            <a:ext cx="1052513" cy="1077912"/>
          </a:xfrm>
          <a:custGeom>
            <a:avLst/>
            <a:gdLst>
              <a:gd name="T0" fmla="*/ 947521 w 1052829"/>
              <a:gd name="T1" fmla="*/ 0 h 1077595"/>
              <a:gd name="T2" fmla="*/ 94646 w 1052829"/>
              <a:gd name="T3" fmla="*/ 530 h 1077595"/>
              <a:gd name="T4" fmla="*/ 54362 w 1052829"/>
              <a:gd name="T5" fmla="*/ 13110 h 1077595"/>
              <a:gd name="T6" fmla="*/ 22915 w 1052829"/>
              <a:gd name="T7" fmla="*/ 39700 h 1077595"/>
              <a:gd name="T8" fmla="*/ 3935 w 1052829"/>
              <a:gd name="T9" fmla="*/ 76667 h 1077595"/>
              <a:gd name="T10" fmla="*/ 0 w 1052829"/>
              <a:gd name="T11" fmla="*/ 105282 h 1077595"/>
              <a:gd name="T12" fmla="*/ 530 w 1052829"/>
              <a:gd name="T13" fmla="*/ 982808 h 1077595"/>
              <a:gd name="T14" fmla="*/ 13107 w 1052829"/>
              <a:gd name="T15" fmla="*/ 1023092 h 1077595"/>
              <a:gd name="T16" fmla="*/ 39694 w 1052829"/>
              <a:gd name="T17" fmla="*/ 1054539 h 1077595"/>
              <a:gd name="T18" fmla="*/ 76663 w 1052829"/>
              <a:gd name="T19" fmla="*/ 1073519 h 1077595"/>
              <a:gd name="T20" fmla="*/ 105282 w 1052829"/>
              <a:gd name="T21" fmla="*/ 1077455 h 1077595"/>
              <a:gd name="T22" fmla="*/ 958156 w 1052829"/>
              <a:gd name="T23" fmla="*/ 1076924 h 1077595"/>
              <a:gd name="T24" fmla="*/ 998436 w 1052829"/>
              <a:gd name="T25" fmla="*/ 1064347 h 1077595"/>
              <a:gd name="T26" fmla="*/ 1029884 w 1052829"/>
              <a:gd name="T27" fmla="*/ 1037760 h 1077595"/>
              <a:gd name="T28" fmla="*/ 1048868 w 1052829"/>
              <a:gd name="T29" fmla="*/ 1000792 h 1077595"/>
              <a:gd name="T30" fmla="*/ 1052804 w 1052829"/>
              <a:gd name="T31" fmla="*/ 972172 h 1077595"/>
              <a:gd name="T32" fmla="*/ 1052274 w 1052829"/>
              <a:gd name="T33" fmla="*/ 94648 h 1077595"/>
              <a:gd name="T34" fmla="*/ 1039694 w 1052829"/>
              <a:gd name="T35" fmla="*/ 54368 h 1077595"/>
              <a:gd name="T36" fmla="*/ 1013104 w 1052829"/>
              <a:gd name="T37" fmla="*/ 22919 h 1077595"/>
              <a:gd name="T38" fmla="*/ 976137 w 1052829"/>
              <a:gd name="T39" fmla="*/ 3936 h 1077595"/>
              <a:gd name="T40" fmla="*/ 947521 w 1052829"/>
              <a:gd name="T41" fmla="*/ 0 h 1077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2829" h="1077595">
                <a:moveTo>
                  <a:pt x="947521" y="0"/>
                </a:moveTo>
                <a:lnTo>
                  <a:pt x="94646" y="530"/>
                </a:lnTo>
                <a:lnTo>
                  <a:pt x="54362" y="13110"/>
                </a:lnTo>
                <a:lnTo>
                  <a:pt x="22915" y="39700"/>
                </a:lnTo>
                <a:lnTo>
                  <a:pt x="3935" y="76667"/>
                </a:lnTo>
                <a:lnTo>
                  <a:pt x="0" y="105282"/>
                </a:lnTo>
                <a:lnTo>
                  <a:pt x="530" y="982808"/>
                </a:lnTo>
                <a:lnTo>
                  <a:pt x="13107" y="1023092"/>
                </a:lnTo>
                <a:lnTo>
                  <a:pt x="39694" y="1054539"/>
                </a:lnTo>
                <a:lnTo>
                  <a:pt x="76663" y="1073519"/>
                </a:lnTo>
                <a:lnTo>
                  <a:pt x="105282" y="1077455"/>
                </a:lnTo>
                <a:lnTo>
                  <a:pt x="958156" y="1076924"/>
                </a:lnTo>
                <a:lnTo>
                  <a:pt x="998436" y="1064347"/>
                </a:lnTo>
                <a:lnTo>
                  <a:pt x="1029884" y="1037760"/>
                </a:lnTo>
                <a:lnTo>
                  <a:pt x="1048868" y="1000792"/>
                </a:lnTo>
                <a:lnTo>
                  <a:pt x="1052804" y="972172"/>
                </a:lnTo>
                <a:lnTo>
                  <a:pt x="1052274" y="94648"/>
                </a:lnTo>
                <a:lnTo>
                  <a:pt x="1039694" y="54368"/>
                </a:lnTo>
                <a:lnTo>
                  <a:pt x="1013104" y="22919"/>
                </a:lnTo>
                <a:lnTo>
                  <a:pt x="976137" y="3936"/>
                </a:lnTo>
                <a:lnTo>
                  <a:pt x="94752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8" name="object 26"/>
          <p:cNvSpPr>
            <a:spLocks/>
          </p:cNvSpPr>
          <p:nvPr/>
        </p:nvSpPr>
        <p:spPr bwMode="auto">
          <a:xfrm>
            <a:off x="5867401" y="4154488"/>
            <a:ext cx="1052513" cy="1077912"/>
          </a:xfrm>
          <a:custGeom>
            <a:avLst/>
            <a:gdLst>
              <a:gd name="T0" fmla="*/ 0 w 1052829"/>
              <a:gd name="T1" fmla="*/ 105282 h 1077595"/>
              <a:gd name="T2" fmla="*/ 8653 w 1052829"/>
              <a:gd name="T3" fmla="*/ 63416 h 1077595"/>
              <a:gd name="T4" fmla="*/ 32192 w 1052829"/>
              <a:gd name="T5" fmla="*/ 29504 h 1077595"/>
              <a:gd name="T6" fmla="*/ 66988 w 1052829"/>
              <a:gd name="T7" fmla="*/ 7180 h 1077595"/>
              <a:gd name="T8" fmla="*/ 947521 w 1052829"/>
              <a:gd name="T9" fmla="*/ 0 h 1077595"/>
              <a:gd name="T10" fmla="*/ 962136 w 1052829"/>
              <a:gd name="T11" fmla="*/ 1006 h 1077595"/>
              <a:gd name="T12" fmla="*/ 1001755 w 1052829"/>
              <a:gd name="T13" fmla="*/ 15027 h 1077595"/>
              <a:gd name="T14" fmla="*/ 1032208 w 1052829"/>
              <a:gd name="T15" fmla="*/ 42725 h 1077595"/>
              <a:gd name="T16" fmla="*/ 1049861 w 1052829"/>
              <a:gd name="T17" fmla="*/ 80464 h 1077595"/>
              <a:gd name="T18" fmla="*/ 1052804 w 1052829"/>
              <a:gd name="T19" fmla="*/ 972172 h 1077595"/>
              <a:gd name="T20" fmla="*/ 1051798 w 1052829"/>
              <a:gd name="T21" fmla="*/ 986790 h 1077595"/>
              <a:gd name="T22" fmla="*/ 1037776 w 1052829"/>
              <a:gd name="T23" fmla="*/ 1026411 h 1077595"/>
              <a:gd name="T24" fmla="*/ 1010079 w 1052829"/>
              <a:gd name="T25" fmla="*/ 1056862 h 1077595"/>
              <a:gd name="T26" fmla="*/ 972339 w 1052829"/>
              <a:gd name="T27" fmla="*/ 1074513 h 1077595"/>
              <a:gd name="T28" fmla="*/ 105282 w 1052829"/>
              <a:gd name="T29" fmla="*/ 1077455 h 1077595"/>
              <a:gd name="T30" fmla="*/ 90665 w 1052829"/>
              <a:gd name="T31" fmla="*/ 1076449 h 1077595"/>
              <a:gd name="T32" fmla="*/ 51043 w 1052829"/>
              <a:gd name="T33" fmla="*/ 1062430 h 1077595"/>
              <a:gd name="T34" fmla="*/ 20592 w 1052829"/>
              <a:gd name="T35" fmla="*/ 1034735 h 1077595"/>
              <a:gd name="T36" fmla="*/ 2942 w 1052829"/>
              <a:gd name="T37" fmla="*/ 996994 h 1077595"/>
              <a:gd name="T38" fmla="*/ 0 w 1052829"/>
              <a:gd name="T39" fmla="*/ 105282 h 1077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2829" h="1077595">
                <a:moveTo>
                  <a:pt x="0" y="105282"/>
                </a:moveTo>
                <a:lnTo>
                  <a:pt x="8653" y="63416"/>
                </a:lnTo>
                <a:lnTo>
                  <a:pt x="32192" y="29504"/>
                </a:lnTo>
                <a:lnTo>
                  <a:pt x="66988" y="7180"/>
                </a:lnTo>
                <a:lnTo>
                  <a:pt x="947521" y="0"/>
                </a:lnTo>
                <a:lnTo>
                  <a:pt x="962136" y="1006"/>
                </a:lnTo>
                <a:lnTo>
                  <a:pt x="1001755" y="15027"/>
                </a:lnTo>
                <a:lnTo>
                  <a:pt x="1032208" y="42725"/>
                </a:lnTo>
                <a:lnTo>
                  <a:pt x="1049861" y="80464"/>
                </a:lnTo>
                <a:lnTo>
                  <a:pt x="1052804" y="972172"/>
                </a:lnTo>
                <a:lnTo>
                  <a:pt x="1051798" y="986790"/>
                </a:lnTo>
                <a:lnTo>
                  <a:pt x="1037776" y="1026411"/>
                </a:lnTo>
                <a:lnTo>
                  <a:pt x="1010079" y="1056862"/>
                </a:lnTo>
                <a:lnTo>
                  <a:pt x="972339" y="1074513"/>
                </a:lnTo>
                <a:lnTo>
                  <a:pt x="105282" y="1077455"/>
                </a:lnTo>
                <a:lnTo>
                  <a:pt x="90665" y="1076449"/>
                </a:lnTo>
                <a:lnTo>
                  <a:pt x="51043" y="1062430"/>
                </a:lnTo>
                <a:lnTo>
                  <a:pt x="20592" y="1034735"/>
                </a:lnTo>
                <a:lnTo>
                  <a:pt x="2942" y="996994"/>
                </a:lnTo>
                <a:lnTo>
                  <a:pt x="0" y="10528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 name="object 27"/>
          <p:cNvSpPr txBox="1"/>
          <p:nvPr/>
        </p:nvSpPr>
        <p:spPr>
          <a:xfrm>
            <a:off x="5965826" y="4287838"/>
            <a:ext cx="855663" cy="961802"/>
          </a:xfrm>
          <a:prstGeom prst="rect">
            <a:avLst/>
          </a:prstGeom>
        </p:spPr>
        <p:txBody>
          <a:bodyPr lIns="0" tIns="0" rIns="0" bIns="0">
            <a:spAutoFit/>
          </a:bodyPr>
          <a:lstStyle>
            <a:lvl1pPr marL="1031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Separate PPBE</a:t>
            </a:r>
            <a:endParaRPr lang="en-US" altLang="en-US" sz="1200">
              <a:cs typeface="Arial" panose="020B0604020202020204" pitchFamily="34" charset="0"/>
            </a:endParaRPr>
          </a:p>
          <a:p>
            <a:pPr>
              <a:lnSpc>
                <a:spcPts val="1125"/>
              </a:lnSpc>
            </a:pPr>
            <a:r>
              <a:rPr lang="en-US" altLang="en-US" sz="1200" b="1">
                <a:solidFill>
                  <a:srgbClr val="FFFFFF"/>
                </a:solidFill>
                <a:cs typeface="Arial" panose="020B0604020202020204" pitchFamily="34" charset="0"/>
              </a:rPr>
              <a:t>process for</a:t>
            </a:r>
            <a:endParaRPr lang="en-US" altLang="en-US" sz="1200">
              <a:cs typeface="Arial" panose="020B0604020202020204" pitchFamily="34" charset="0"/>
            </a:endParaRPr>
          </a:p>
          <a:p>
            <a:pPr>
              <a:lnSpc>
                <a:spcPts val="1250"/>
              </a:lnSpc>
              <a:spcBef>
                <a:spcPts val="100"/>
              </a:spcBef>
            </a:pPr>
            <a:r>
              <a:rPr lang="en-US" altLang="en-US" sz="1200" b="1">
                <a:solidFill>
                  <a:srgbClr val="FFFFFF"/>
                </a:solidFill>
                <a:cs typeface="Arial" panose="020B0604020202020204" pitchFamily="34" charset="0"/>
              </a:rPr>
              <a:t>other T-38 owners</a:t>
            </a:r>
            <a:endParaRPr lang="en-US" altLang="en-US" sz="1200">
              <a:cs typeface="Arial" panose="020B0604020202020204" pitchFamily="34" charset="0"/>
            </a:endParaRPr>
          </a:p>
        </p:txBody>
      </p:sp>
      <p:sp>
        <p:nvSpPr>
          <p:cNvPr id="64540" name="object 28"/>
          <p:cNvSpPr>
            <a:spLocks/>
          </p:cNvSpPr>
          <p:nvPr/>
        </p:nvSpPr>
        <p:spPr bwMode="auto">
          <a:xfrm>
            <a:off x="8085138" y="3248025"/>
            <a:ext cx="0" cy="863600"/>
          </a:xfrm>
          <a:custGeom>
            <a:avLst/>
            <a:gdLst>
              <a:gd name="T0" fmla="*/ 0 h 863600"/>
              <a:gd name="T1" fmla="*/ 863523 h 863600"/>
            </a:gdLst>
            <a:ahLst/>
            <a:cxnLst>
              <a:cxn ang="0">
                <a:pos x="0" y="T0"/>
              </a:cxn>
              <a:cxn ang="0">
                <a:pos x="0" y="T1"/>
              </a:cxn>
            </a:cxnLst>
            <a:rect l="0" t="0" r="r" b="b"/>
            <a:pathLst>
              <a:path h="863600">
                <a:moveTo>
                  <a:pt x="0" y="0"/>
                </a:moveTo>
                <a:lnTo>
                  <a:pt x="0" y="863523"/>
                </a:lnTo>
              </a:path>
            </a:pathLst>
          </a:custGeom>
          <a:noFill/>
          <a:ln w="4318">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1" name="object 29"/>
          <p:cNvSpPr>
            <a:spLocks/>
          </p:cNvSpPr>
          <p:nvPr/>
        </p:nvSpPr>
        <p:spPr bwMode="auto">
          <a:xfrm>
            <a:off x="7272339" y="4111625"/>
            <a:ext cx="1628775" cy="1428750"/>
          </a:xfrm>
          <a:custGeom>
            <a:avLst/>
            <a:gdLst>
              <a:gd name="T0" fmla="*/ 1487322 w 1630045"/>
              <a:gd name="T1" fmla="*/ 0 h 1427479"/>
              <a:gd name="T2" fmla="*/ 129601 w 1630045"/>
              <a:gd name="T3" fmla="*/ 592 h 1427479"/>
              <a:gd name="T4" fmla="*/ 88215 w 1630045"/>
              <a:gd name="T5" fmla="*/ 10769 h 1427479"/>
              <a:gd name="T6" fmla="*/ 52585 w 1630045"/>
              <a:gd name="T7" fmla="*/ 32045 h 1427479"/>
              <a:gd name="T8" fmla="*/ 24688 w 1630045"/>
              <a:gd name="T9" fmla="*/ 62444 h 1427479"/>
              <a:gd name="T10" fmla="*/ 6501 w 1630045"/>
              <a:gd name="T11" fmla="*/ 99987 h 1427479"/>
              <a:gd name="T12" fmla="*/ 0 w 1630045"/>
              <a:gd name="T13" fmla="*/ 142697 h 1427479"/>
              <a:gd name="T14" fmla="*/ 592 w 1630045"/>
              <a:gd name="T15" fmla="*/ 1297330 h 1427479"/>
              <a:gd name="T16" fmla="*/ 10767 w 1630045"/>
              <a:gd name="T17" fmla="*/ 1338713 h 1427479"/>
              <a:gd name="T18" fmla="*/ 32041 w 1630045"/>
              <a:gd name="T19" fmla="*/ 1374343 h 1427479"/>
              <a:gd name="T20" fmla="*/ 62439 w 1630045"/>
              <a:gd name="T21" fmla="*/ 1402241 h 1427479"/>
              <a:gd name="T22" fmla="*/ 99982 w 1630045"/>
              <a:gd name="T23" fmla="*/ 1420431 h 1427479"/>
              <a:gd name="T24" fmla="*/ 142697 w 1630045"/>
              <a:gd name="T25" fmla="*/ 1426933 h 1427479"/>
              <a:gd name="T26" fmla="*/ 1500418 w 1630045"/>
              <a:gd name="T27" fmla="*/ 1426341 h 1427479"/>
              <a:gd name="T28" fmla="*/ 1541804 w 1630045"/>
              <a:gd name="T29" fmla="*/ 1416164 h 1427479"/>
              <a:gd name="T30" fmla="*/ 1577434 w 1630045"/>
              <a:gd name="T31" fmla="*/ 1394887 h 1427479"/>
              <a:gd name="T32" fmla="*/ 1605330 w 1630045"/>
              <a:gd name="T33" fmla="*/ 1364489 h 1427479"/>
              <a:gd name="T34" fmla="*/ 1623518 w 1630045"/>
              <a:gd name="T35" fmla="*/ 1326946 h 1427479"/>
              <a:gd name="T36" fmla="*/ 1630019 w 1630045"/>
              <a:gd name="T37" fmla="*/ 1284236 h 1427479"/>
              <a:gd name="T38" fmla="*/ 1629426 w 1630045"/>
              <a:gd name="T39" fmla="*/ 129603 h 1427479"/>
              <a:gd name="T40" fmla="*/ 1619251 w 1630045"/>
              <a:gd name="T41" fmla="*/ 88220 h 1427479"/>
              <a:gd name="T42" fmla="*/ 1597977 w 1630045"/>
              <a:gd name="T43" fmla="*/ 52590 h 1427479"/>
              <a:gd name="T44" fmla="*/ 1567580 w 1630045"/>
              <a:gd name="T45" fmla="*/ 24692 h 1427479"/>
              <a:gd name="T46" fmla="*/ 1530036 w 1630045"/>
              <a:gd name="T47" fmla="*/ 6502 h 1427479"/>
              <a:gd name="T48" fmla="*/ 1487322 w 1630045"/>
              <a:gd name="T49" fmla="*/ 0 h 1427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30045" h="1427479">
                <a:moveTo>
                  <a:pt x="1487322" y="0"/>
                </a:moveTo>
                <a:lnTo>
                  <a:pt x="129601" y="592"/>
                </a:lnTo>
                <a:lnTo>
                  <a:pt x="88215" y="10769"/>
                </a:lnTo>
                <a:lnTo>
                  <a:pt x="52585" y="32045"/>
                </a:lnTo>
                <a:lnTo>
                  <a:pt x="24688" y="62444"/>
                </a:lnTo>
                <a:lnTo>
                  <a:pt x="6501" y="99987"/>
                </a:lnTo>
                <a:lnTo>
                  <a:pt x="0" y="142697"/>
                </a:lnTo>
                <a:lnTo>
                  <a:pt x="592" y="1297330"/>
                </a:lnTo>
                <a:lnTo>
                  <a:pt x="10767" y="1338713"/>
                </a:lnTo>
                <a:lnTo>
                  <a:pt x="32041" y="1374343"/>
                </a:lnTo>
                <a:lnTo>
                  <a:pt x="62439" y="1402241"/>
                </a:lnTo>
                <a:lnTo>
                  <a:pt x="99982" y="1420431"/>
                </a:lnTo>
                <a:lnTo>
                  <a:pt x="142697" y="1426933"/>
                </a:lnTo>
                <a:lnTo>
                  <a:pt x="1500418" y="1426341"/>
                </a:lnTo>
                <a:lnTo>
                  <a:pt x="1541804" y="1416164"/>
                </a:lnTo>
                <a:lnTo>
                  <a:pt x="1577434" y="1394887"/>
                </a:lnTo>
                <a:lnTo>
                  <a:pt x="1605330" y="1364489"/>
                </a:lnTo>
                <a:lnTo>
                  <a:pt x="1623518" y="1326946"/>
                </a:lnTo>
                <a:lnTo>
                  <a:pt x="1630019" y="1284236"/>
                </a:lnTo>
                <a:lnTo>
                  <a:pt x="1629426" y="129603"/>
                </a:lnTo>
                <a:lnTo>
                  <a:pt x="1619251" y="88220"/>
                </a:lnTo>
                <a:lnTo>
                  <a:pt x="1597977" y="52590"/>
                </a:lnTo>
                <a:lnTo>
                  <a:pt x="1567580" y="24692"/>
                </a:lnTo>
                <a:lnTo>
                  <a:pt x="1530036" y="6502"/>
                </a:lnTo>
                <a:lnTo>
                  <a:pt x="148732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42" name="object 30"/>
          <p:cNvSpPr>
            <a:spLocks/>
          </p:cNvSpPr>
          <p:nvPr/>
        </p:nvSpPr>
        <p:spPr bwMode="auto">
          <a:xfrm>
            <a:off x="7272339" y="4111625"/>
            <a:ext cx="1628775" cy="1428750"/>
          </a:xfrm>
          <a:custGeom>
            <a:avLst/>
            <a:gdLst>
              <a:gd name="T0" fmla="*/ 0 w 1630045"/>
              <a:gd name="T1" fmla="*/ 142697 h 1427479"/>
              <a:gd name="T2" fmla="*/ 6501 w 1630045"/>
              <a:gd name="T3" fmla="*/ 99987 h 1427479"/>
              <a:gd name="T4" fmla="*/ 24688 w 1630045"/>
              <a:gd name="T5" fmla="*/ 62444 h 1427479"/>
              <a:gd name="T6" fmla="*/ 52585 w 1630045"/>
              <a:gd name="T7" fmla="*/ 32045 h 1427479"/>
              <a:gd name="T8" fmla="*/ 88215 w 1630045"/>
              <a:gd name="T9" fmla="*/ 10769 h 1427479"/>
              <a:gd name="T10" fmla="*/ 129601 w 1630045"/>
              <a:gd name="T11" fmla="*/ 592 h 1427479"/>
              <a:gd name="T12" fmla="*/ 1487322 w 1630045"/>
              <a:gd name="T13" fmla="*/ 0 h 1427479"/>
              <a:gd name="T14" fmla="*/ 1502012 w 1630045"/>
              <a:gd name="T15" fmla="*/ 746 h 1427479"/>
              <a:gd name="T16" fmla="*/ 1543223 w 1630045"/>
              <a:gd name="T17" fmla="*/ 11364 h 1427479"/>
              <a:gd name="T18" fmla="*/ 1578604 w 1630045"/>
              <a:gd name="T19" fmla="*/ 33010 h 1427479"/>
              <a:gd name="T20" fmla="*/ 1606180 w 1630045"/>
              <a:gd name="T21" fmla="*/ 63705 h 1427479"/>
              <a:gd name="T22" fmla="*/ 1623974 w 1630045"/>
              <a:gd name="T23" fmla="*/ 101473 h 1427479"/>
              <a:gd name="T24" fmla="*/ 1630019 w 1630045"/>
              <a:gd name="T25" fmla="*/ 1284236 h 1427479"/>
              <a:gd name="T26" fmla="*/ 1629272 w 1630045"/>
              <a:gd name="T27" fmla="*/ 1298925 h 1427479"/>
              <a:gd name="T28" fmla="*/ 1618656 w 1630045"/>
              <a:gd name="T29" fmla="*/ 1340132 h 1427479"/>
              <a:gd name="T30" fmla="*/ 1597013 w 1630045"/>
              <a:gd name="T31" fmla="*/ 1375513 h 1427479"/>
              <a:gd name="T32" fmla="*/ 1566319 w 1630045"/>
              <a:gd name="T33" fmla="*/ 1403091 h 1427479"/>
              <a:gd name="T34" fmla="*/ 1528551 w 1630045"/>
              <a:gd name="T35" fmla="*/ 1420887 h 1427479"/>
              <a:gd name="T36" fmla="*/ 142697 w 1630045"/>
              <a:gd name="T37" fmla="*/ 1426933 h 1427479"/>
              <a:gd name="T38" fmla="*/ 128006 w 1630045"/>
              <a:gd name="T39" fmla="*/ 1426186 h 1427479"/>
              <a:gd name="T40" fmla="*/ 86796 w 1630045"/>
              <a:gd name="T41" fmla="*/ 1415568 h 1427479"/>
              <a:gd name="T42" fmla="*/ 51414 w 1630045"/>
              <a:gd name="T43" fmla="*/ 1393923 h 1427479"/>
              <a:gd name="T44" fmla="*/ 23839 w 1630045"/>
              <a:gd name="T45" fmla="*/ 1363228 h 1427479"/>
              <a:gd name="T46" fmla="*/ 6045 w 1630045"/>
              <a:gd name="T47" fmla="*/ 1325460 h 1427479"/>
              <a:gd name="T48" fmla="*/ 0 w 1630045"/>
              <a:gd name="T49" fmla="*/ 142697 h 1427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30045" h="1427479">
                <a:moveTo>
                  <a:pt x="0" y="142697"/>
                </a:moveTo>
                <a:lnTo>
                  <a:pt x="6501" y="99987"/>
                </a:lnTo>
                <a:lnTo>
                  <a:pt x="24688" y="62444"/>
                </a:lnTo>
                <a:lnTo>
                  <a:pt x="52585" y="32045"/>
                </a:lnTo>
                <a:lnTo>
                  <a:pt x="88215" y="10769"/>
                </a:lnTo>
                <a:lnTo>
                  <a:pt x="129601" y="592"/>
                </a:lnTo>
                <a:lnTo>
                  <a:pt x="1487322" y="0"/>
                </a:lnTo>
                <a:lnTo>
                  <a:pt x="1502012" y="746"/>
                </a:lnTo>
                <a:lnTo>
                  <a:pt x="1543223" y="11364"/>
                </a:lnTo>
                <a:lnTo>
                  <a:pt x="1578604" y="33010"/>
                </a:lnTo>
                <a:lnTo>
                  <a:pt x="1606180" y="63705"/>
                </a:lnTo>
                <a:lnTo>
                  <a:pt x="1623974" y="101473"/>
                </a:lnTo>
                <a:lnTo>
                  <a:pt x="1630019" y="1284236"/>
                </a:lnTo>
                <a:lnTo>
                  <a:pt x="1629272" y="1298925"/>
                </a:lnTo>
                <a:lnTo>
                  <a:pt x="1618656" y="1340132"/>
                </a:lnTo>
                <a:lnTo>
                  <a:pt x="1597013" y="1375513"/>
                </a:lnTo>
                <a:lnTo>
                  <a:pt x="1566319" y="1403091"/>
                </a:lnTo>
                <a:lnTo>
                  <a:pt x="1528551" y="1420887"/>
                </a:lnTo>
                <a:lnTo>
                  <a:pt x="142697" y="1426933"/>
                </a:lnTo>
                <a:lnTo>
                  <a:pt x="128006" y="1426186"/>
                </a:lnTo>
                <a:lnTo>
                  <a:pt x="86796" y="1415568"/>
                </a:lnTo>
                <a:lnTo>
                  <a:pt x="51414" y="1393923"/>
                </a:lnTo>
                <a:lnTo>
                  <a:pt x="23839" y="1363228"/>
                </a:lnTo>
                <a:lnTo>
                  <a:pt x="6045" y="1325460"/>
                </a:lnTo>
                <a:lnTo>
                  <a:pt x="0" y="14269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 name="object 31"/>
          <p:cNvSpPr txBox="1"/>
          <p:nvPr/>
        </p:nvSpPr>
        <p:spPr>
          <a:xfrm>
            <a:off x="7408863" y="4262439"/>
            <a:ext cx="1357312" cy="1125537"/>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Separate Planning Programming Budgeting and Execution (PPBE) process for APT derivative use capabilities</a:t>
            </a:r>
            <a:endParaRPr lang="en-US" altLang="en-US" sz="1200">
              <a:cs typeface="Arial" panose="020B0604020202020204" pitchFamily="34" charset="0"/>
            </a:endParaRPr>
          </a:p>
        </p:txBody>
      </p:sp>
      <p:sp>
        <p:nvSpPr>
          <p:cNvPr id="64544" name="object 32"/>
          <p:cNvSpPr>
            <a:spLocks/>
          </p:cNvSpPr>
          <p:nvPr/>
        </p:nvSpPr>
        <p:spPr bwMode="auto">
          <a:xfrm>
            <a:off x="8081964" y="3248025"/>
            <a:ext cx="1514475" cy="908050"/>
          </a:xfrm>
          <a:custGeom>
            <a:avLst/>
            <a:gdLst>
              <a:gd name="T0" fmla="*/ 0 w 1513840"/>
              <a:gd name="T1" fmla="*/ 0 h 906779"/>
              <a:gd name="T2" fmla="*/ 0 w 1513840"/>
              <a:gd name="T3" fmla="*/ 453110 h 906779"/>
              <a:gd name="T4" fmla="*/ 1513636 w 1513840"/>
              <a:gd name="T5" fmla="*/ 453110 h 906779"/>
              <a:gd name="T6" fmla="*/ 1513636 w 1513840"/>
              <a:gd name="T7" fmla="*/ 906221 h 906779"/>
            </a:gdLst>
            <a:ahLst/>
            <a:cxnLst>
              <a:cxn ang="0">
                <a:pos x="T0" y="T1"/>
              </a:cxn>
              <a:cxn ang="0">
                <a:pos x="T2" y="T3"/>
              </a:cxn>
              <a:cxn ang="0">
                <a:pos x="T4" y="T5"/>
              </a:cxn>
              <a:cxn ang="0">
                <a:pos x="T6" y="T7"/>
              </a:cxn>
            </a:cxnLst>
            <a:rect l="0" t="0" r="r" b="b"/>
            <a:pathLst>
              <a:path w="1513840" h="906779">
                <a:moveTo>
                  <a:pt x="0" y="0"/>
                </a:moveTo>
                <a:lnTo>
                  <a:pt x="0" y="453110"/>
                </a:lnTo>
                <a:lnTo>
                  <a:pt x="1513636" y="453110"/>
                </a:lnTo>
                <a:lnTo>
                  <a:pt x="1513636" y="906221"/>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5" name="object 33"/>
          <p:cNvSpPr>
            <a:spLocks/>
          </p:cNvSpPr>
          <p:nvPr/>
        </p:nvSpPr>
        <p:spPr bwMode="auto">
          <a:xfrm>
            <a:off x="9148763" y="4154489"/>
            <a:ext cx="895350" cy="896937"/>
          </a:xfrm>
          <a:custGeom>
            <a:avLst/>
            <a:gdLst>
              <a:gd name="T0" fmla="*/ 806589 w 896620"/>
              <a:gd name="T1" fmla="*/ 0 h 896620"/>
              <a:gd name="T2" fmla="*/ 75339 w 896620"/>
              <a:gd name="T3" fmla="*/ 1132 h 896620"/>
              <a:gd name="T4" fmla="*/ 36823 w 896620"/>
              <a:gd name="T5" fmla="*/ 17196 h 896620"/>
              <a:gd name="T6" fmla="*/ 10040 w 896620"/>
              <a:gd name="T7" fmla="*/ 48365 h 896620"/>
              <a:gd name="T8" fmla="*/ 0 w 896620"/>
              <a:gd name="T9" fmla="*/ 89623 h 896620"/>
              <a:gd name="T10" fmla="*/ 1108 w 896620"/>
              <a:gd name="T11" fmla="*/ 806602 h 896620"/>
              <a:gd name="T12" fmla="*/ 9910 w 896620"/>
              <a:gd name="T13" fmla="*/ 847606 h 896620"/>
              <a:gd name="T14" fmla="*/ 36598 w 896620"/>
              <a:gd name="T15" fmla="*/ 878856 h 896620"/>
              <a:gd name="T16" fmla="*/ 75055 w 896620"/>
              <a:gd name="T17" fmla="*/ 895035 h 896620"/>
              <a:gd name="T18" fmla="*/ 89623 w 896620"/>
              <a:gd name="T19" fmla="*/ 896213 h 896620"/>
              <a:gd name="T20" fmla="*/ 820873 w 896620"/>
              <a:gd name="T21" fmla="*/ 895094 h 896620"/>
              <a:gd name="T22" fmla="*/ 859390 w 896620"/>
              <a:gd name="T23" fmla="*/ 879029 h 896620"/>
              <a:gd name="T24" fmla="*/ 886172 w 896620"/>
              <a:gd name="T25" fmla="*/ 847860 h 896620"/>
              <a:gd name="T26" fmla="*/ 896213 w 896620"/>
              <a:gd name="T27" fmla="*/ 806602 h 896620"/>
              <a:gd name="T28" fmla="*/ 895104 w 896620"/>
              <a:gd name="T29" fmla="*/ 89623 h 896620"/>
              <a:gd name="T30" fmla="*/ 886300 w 896620"/>
              <a:gd name="T31" fmla="*/ 48611 h 896620"/>
              <a:gd name="T32" fmla="*/ 859611 w 896620"/>
              <a:gd name="T33" fmla="*/ 17359 h 896620"/>
              <a:gd name="T34" fmla="*/ 821157 w 896620"/>
              <a:gd name="T35" fmla="*/ 1177 h 896620"/>
              <a:gd name="T36" fmla="*/ 806589 w 896620"/>
              <a:gd name="T37" fmla="*/ 0 h 896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96620" h="896620">
                <a:moveTo>
                  <a:pt x="806589" y="0"/>
                </a:moveTo>
                <a:lnTo>
                  <a:pt x="75339" y="1132"/>
                </a:lnTo>
                <a:lnTo>
                  <a:pt x="36823" y="17196"/>
                </a:lnTo>
                <a:lnTo>
                  <a:pt x="10040" y="48365"/>
                </a:lnTo>
                <a:lnTo>
                  <a:pt x="0" y="89623"/>
                </a:lnTo>
                <a:lnTo>
                  <a:pt x="1108" y="806602"/>
                </a:lnTo>
                <a:lnTo>
                  <a:pt x="9910" y="847606"/>
                </a:lnTo>
                <a:lnTo>
                  <a:pt x="36598" y="878856"/>
                </a:lnTo>
                <a:lnTo>
                  <a:pt x="75055" y="895035"/>
                </a:lnTo>
                <a:lnTo>
                  <a:pt x="89623" y="896213"/>
                </a:lnTo>
                <a:lnTo>
                  <a:pt x="820873" y="895094"/>
                </a:lnTo>
                <a:lnTo>
                  <a:pt x="859390" y="879029"/>
                </a:lnTo>
                <a:lnTo>
                  <a:pt x="886172" y="847860"/>
                </a:lnTo>
                <a:lnTo>
                  <a:pt x="896213" y="806602"/>
                </a:lnTo>
                <a:lnTo>
                  <a:pt x="895104" y="89623"/>
                </a:lnTo>
                <a:lnTo>
                  <a:pt x="886300" y="48611"/>
                </a:lnTo>
                <a:lnTo>
                  <a:pt x="859611" y="17359"/>
                </a:lnTo>
                <a:lnTo>
                  <a:pt x="821157" y="1177"/>
                </a:lnTo>
                <a:lnTo>
                  <a:pt x="80658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46" name="object 34"/>
          <p:cNvSpPr>
            <a:spLocks/>
          </p:cNvSpPr>
          <p:nvPr/>
        </p:nvSpPr>
        <p:spPr bwMode="auto">
          <a:xfrm>
            <a:off x="9148763" y="4154489"/>
            <a:ext cx="895350" cy="896937"/>
          </a:xfrm>
          <a:custGeom>
            <a:avLst/>
            <a:gdLst>
              <a:gd name="T0" fmla="*/ 0 w 896620"/>
              <a:gd name="T1" fmla="*/ 89623 h 896620"/>
              <a:gd name="T2" fmla="*/ 10040 w 896620"/>
              <a:gd name="T3" fmla="*/ 48365 h 896620"/>
              <a:gd name="T4" fmla="*/ 36823 w 896620"/>
              <a:gd name="T5" fmla="*/ 17196 h 896620"/>
              <a:gd name="T6" fmla="*/ 75339 w 896620"/>
              <a:gd name="T7" fmla="*/ 1132 h 896620"/>
              <a:gd name="T8" fmla="*/ 806589 w 896620"/>
              <a:gd name="T9" fmla="*/ 0 h 896620"/>
              <a:gd name="T10" fmla="*/ 821157 w 896620"/>
              <a:gd name="T11" fmla="*/ 1177 h 896620"/>
              <a:gd name="T12" fmla="*/ 859611 w 896620"/>
              <a:gd name="T13" fmla="*/ 17359 h 896620"/>
              <a:gd name="T14" fmla="*/ 886300 w 896620"/>
              <a:gd name="T15" fmla="*/ 48611 h 896620"/>
              <a:gd name="T16" fmla="*/ 896213 w 896620"/>
              <a:gd name="T17" fmla="*/ 806602 h 896620"/>
              <a:gd name="T18" fmla="*/ 895036 w 896620"/>
              <a:gd name="T19" fmla="*/ 821166 h 896620"/>
              <a:gd name="T20" fmla="*/ 878858 w 896620"/>
              <a:gd name="T21" fmla="*/ 859619 h 896620"/>
              <a:gd name="T22" fmla="*/ 847607 w 896620"/>
              <a:gd name="T23" fmla="*/ 886310 h 896620"/>
              <a:gd name="T24" fmla="*/ 89623 w 896620"/>
              <a:gd name="T25" fmla="*/ 896213 h 896620"/>
              <a:gd name="T26" fmla="*/ 75055 w 896620"/>
              <a:gd name="T27" fmla="*/ 895035 h 896620"/>
              <a:gd name="T28" fmla="*/ 36598 w 896620"/>
              <a:gd name="T29" fmla="*/ 878856 h 896620"/>
              <a:gd name="T30" fmla="*/ 9910 w 896620"/>
              <a:gd name="T31" fmla="*/ 847606 h 896620"/>
              <a:gd name="T32" fmla="*/ 0 w 896620"/>
              <a:gd name="T33" fmla="*/ 89623 h 896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6620" h="896620">
                <a:moveTo>
                  <a:pt x="0" y="89623"/>
                </a:moveTo>
                <a:lnTo>
                  <a:pt x="10040" y="48365"/>
                </a:lnTo>
                <a:lnTo>
                  <a:pt x="36823" y="17196"/>
                </a:lnTo>
                <a:lnTo>
                  <a:pt x="75339" y="1132"/>
                </a:lnTo>
                <a:lnTo>
                  <a:pt x="806589" y="0"/>
                </a:lnTo>
                <a:lnTo>
                  <a:pt x="821157" y="1177"/>
                </a:lnTo>
                <a:lnTo>
                  <a:pt x="859611" y="17359"/>
                </a:lnTo>
                <a:lnTo>
                  <a:pt x="886300" y="48611"/>
                </a:lnTo>
                <a:lnTo>
                  <a:pt x="896213" y="806602"/>
                </a:lnTo>
                <a:lnTo>
                  <a:pt x="895036" y="821166"/>
                </a:lnTo>
                <a:lnTo>
                  <a:pt x="878858" y="859619"/>
                </a:lnTo>
                <a:lnTo>
                  <a:pt x="847607" y="886310"/>
                </a:lnTo>
                <a:lnTo>
                  <a:pt x="89623" y="896213"/>
                </a:lnTo>
                <a:lnTo>
                  <a:pt x="75055" y="895035"/>
                </a:lnTo>
                <a:lnTo>
                  <a:pt x="36598" y="878856"/>
                </a:lnTo>
                <a:lnTo>
                  <a:pt x="9910" y="847606"/>
                </a:lnTo>
                <a:lnTo>
                  <a:pt x="0" y="8962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7" name="object 35"/>
          <p:cNvSpPr txBox="1">
            <a:spLocks noChangeArrowheads="1"/>
          </p:cNvSpPr>
          <p:nvPr/>
        </p:nvSpPr>
        <p:spPr bwMode="auto">
          <a:xfrm>
            <a:off x="9256713" y="4513263"/>
            <a:ext cx="6794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b="1">
                <a:solidFill>
                  <a:srgbClr val="FFFFFF"/>
                </a:solidFill>
                <a:cs typeface="Arial" panose="020B0604020202020204" pitchFamily="34" charset="0"/>
              </a:rPr>
              <a:t>IOC 2023</a:t>
            </a:r>
            <a:endParaRPr lang="en-US" altLang="en-US" sz="1200">
              <a:cs typeface="Arial" panose="020B0604020202020204" pitchFamily="34" charset="0"/>
            </a:endParaRPr>
          </a:p>
        </p:txBody>
      </p:sp>
      <p:sp>
        <p:nvSpPr>
          <p:cNvPr id="36" name="object 36"/>
          <p:cNvSpPr txBox="1"/>
          <p:nvPr/>
        </p:nvSpPr>
        <p:spPr>
          <a:xfrm>
            <a:off x="4591050" y="66675"/>
            <a:ext cx="3009900" cy="184666"/>
          </a:xfrm>
          <a:prstGeom prst="rect">
            <a:avLst/>
          </a:prstGeom>
        </p:spPr>
        <p:txBody>
          <a:bodyPr lIns="0" tIns="0" rIns="0" bIns="0">
            <a:spAutoFit/>
          </a:bodyPr>
          <a:lstStyle/>
          <a:p>
            <a:pPr marL="12700" algn="ctr">
              <a:defRPr/>
            </a:pPr>
            <a:r>
              <a:rPr sz="1200" spc="-5" dirty="0">
                <a:solidFill>
                  <a:srgbClr val="FF0000"/>
                </a:solidFill>
                <a:latin typeface="Arial"/>
                <a:cs typeface="Arial"/>
              </a:rPr>
              <a:t>“</a:t>
            </a:r>
            <a:r>
              <a:rPr sz="1200" dirty="0">
                <a:solidFill>
                  <a:srgbClr val="FF0000"/>
                </a:solidFill>
                <a:latin typeface="Arial"/>
                <a:cs typeface="Arial"/>
              </a:rPr>
              <a:t>P</a:t>
            </a:r>
            <a:r>
              <a:rPr sz="1200" spc="-5" dirty="0">
                <a:solidFill>
                  <a:srgbClr val="FF0000"/>
                </a:solidFill>
                <a:latin typeface="Arial"/>
                <a:cs typeface="Arial"/>
              </a:rPr>
              <a:t>R</a:t>
            </a:r>
            <a:r>
              <a:rPr sz="1200" dirty="0">
                <a:solidFill>
                  <a:srgbClr val="FF0000"/>
                </a:solidFill>
                <a:latin typeface="Arial"/>
                <a:cs typeface="Arial"/>
              </a:rPr>
              <a:t>E</a:t>
            </a:r>
            <a:r>
              <a:rPr sz="1200" spc="-5" dirty="0">
                <a:solidFill>
                  <a:srgbClr val="FF0000"/>
                </a:solidFill>
                <a:latin typeface="Arial"/>
                <a:cs typeface="Arial"/>
              </a:rPr>
              <a:t>-D</a:t>
            </a:r>
            <a:r>
              <a:rPr sz="1200" dirty="0">
                <a:solidFill>
                  <a:srgbClr val="FF0000"/>
                </a:solidFill>
                <a:latin typeface="Arial"/>
                <a:cs typeface="Arial"/>
              </a:rPr>
              <a:t>E</a:t>
            </a:r>
            <a:r>
              <a:rPr sz="1200" spc="-5" dirty="0">
                <a:solidFill>
                  <a:srgbClr val="FF0000"/>
                </a:solidFill>
                <a:latin typeface="Arial"/>
                <a:cs typeface="Arial"/>
              </a:rPr>
              <a:t>C</a:t>
            </a:r>
            <a:r>
              <a:rPr sz="1200" dirty="0">
                <a:solidFill>
                  <a:srgbClr val="FF0000"/>
                </a:solidFill>
                <a:latin typeface="Arial"/>
                <a:cs typeface="Arial"/>
              </a:rPr>
              <a:t>ISIO</a:t>
            </a:r>
            <a:r>
              <a:rPr sz="1200" spc="-5" dirty="0">
                <a:solidFill>
                  <a:srgbClr val="FF0000"/>
                </a:solidFill>
                <a:latin typeface="Arial"/>
                <a:cs typeface="Arial"/>
              </a:rPr>
              <a:t>N</a:t>
            </a:r>
            <a:r>
              <a:rPr sz="1200" dirty="0">
                <a:solidFill>
                  <a:srgbClr val="FF0000"/>
                </a:solidFill>
                <a:latin typeface="Arial"/>
                <a:cs typeface="Arial"/>
              </a:rPr>
              <a:t>AL</a:t>
            </a:r>
            <a:r>
              <a:rPr sz="1200" spc="-65" dirty="0">
                <a:solidFill>
                  <a:srgbClr val="FF0000"/>
                </a:solidFill>
                <a:latin typeface="Arial"/>
                <a:cs typeface="Arial"/>
              </a:rPr>
              <a:t> </a:t>
            </a:r>
            <a:r>
              <a:rPr sz="1200" dirty="0">
                <a:solidFill>
                  <a:srgbClr val="FF0000"/>
                </a:solidFill>
                <a:latin typeface="Arial"/>
                <a:cs typeface="Arial"/>
              </a:rPr>
              <a:t>–</a:t>
            </a:r>
            <a:r>
              <a:rPr sz="1200" spc="5" dirty="0">
                <a:solidFill>
                  <a:srgbClr val="FF0000"/>
                </a:solidFill>
                <a:latin typeface="Arial"/>
                <a:cs typeface="Arial"/>
              </a:rPr>
              <a:t> </a:t>
            </a:r>
            <a:r>
              <a:rPr sz="1200" spc="-5" dirty="0">
                <a:solidFill>
                  <a:srgbClr val="FF0000"/>
                </a:solidFill>
                <a:latin typeface="Arial"/>
                <a:cs typeface="Arial"/>
              </a:rPr>
              <a:t>N</a:t>
            </a:r>
            <a:r>
              <a:rPr sz="1200" dirty="0">
                <a:solidFill>
                  <a:srgbClr val="FF0000"/>
                </a:solidFill>
                <a:latin typeface="Arial"/>
                <a:cs typeface="Arial"/>
              </a:rPr>
              <a:t>OT</a:t>
            </a:r>
            <a:r>
              <a:rPr sz="1200" spc="-15" dirty="0">
                <a:solidFill>
                  <a:srgbClr val="FF0000"/>
                </a:solidFill>
                <a:latin typeface="Arial"/>
                <a:cs typeface="Arial"/>
              </a:rPr>
              <a:t> </a:t>
            </a:r>
            <a:r>
              <a:rPr sz="1200" spc="-5" dirty="0">
                <a:solidFill>
                  <a:srgbClr val="FF0000"/>
                </a:solidFill>
                <a:latin typeface="Arial"/>
                <a:cs typeface="Arial"/>
              </a:rPr>
              <a:t>F</a:t>
            </a:r>
            <a:r>
              <a:rPr sz="1200" dirty="0">
                <a:solidFill>
                  <a:srgbClr val="FF0000"/>
                </a:solidFill>
                <a:latin typeface="Arial"/>
                <a:cs typeface="Arial"/>
              </a:rPr>
              <a:t>OR </a:t>
            </a:r>
            <a:r>
              <a:rPr sz="1200" spc="-5" dirty="0">
                <a:solidFill>
                  <a:srgbClr val="FF0000"/>
                </a:solidFill>
                <a:latin typeface="Arial"/>
                <a:cs typeface="Arial"/>
              </a:rPr>
              <a:t>R</a:t>
            </a:r>
            <a:r>
              <a:rPr sz="1200" dirty="0">
                <a:solidFill>
                  <a:srgbClr val="FF0000"/>
                </a:solidFill>
                <a:latin typeface="Arial"/>
                <a:cs typeface="Arial"/>
              </a:rPr>
              <a:t>ELEASE”</a:t>
            </a:r>
            <a:endParaRPr sz="1200" dirty="0">
              <a:latin typeface="Arial"/>
              <a:cs typeface="Arial"/>
            </a:endParaRPr>
          </a:p>
        </p:txBody>
      </p:sp>
      <p:sp>
        <p:nvSpPr>
          <p:cNvPr id="3" name="Slide Number Placeholder 2"/>
          <p:cNvSpPr>
            <a:spLocks noGrp="1"/>
          </p:cNvSpPr>
          <p:nvPr>
            <p:ph type="sldNum" sz="quarter" idx="11"/>
          </p:nvPr>
        </p:nvSpPr>
        <p:spPr/>
        <p:txBody>
          <a:bodyPr/>
          <a:lstStyle/>
          <a:p>
            <a:pPr>
              <a:defRPr/>
            </a:pPr>
            <a:fld id="{2EA01211-83D8-404D-97E7-85815AADFB47}" type="slidenum">
              <a:rPr lang="en-US" altLang="en-US" smtClean="0"/>
              <a:pPr>
                <a:defRPr/>
              </a:pPr>
              <a:t>19</a:t>
            </a:fld>
            <a:endParaRPr lang="en-US" altLang="en-US">
              <a:solidFill>
                <a:srgbClr val="808080"/>
              </a:solidFill>
            </a:endParaRPr>
          </a:p>
        </p:txBody>
      </p:sp>
    </p:spTree>
    <p:extLst>
      <p:ext uri="{BB962C8B-B14F-4D97-AF65-F5344CB8AC3E}">
        <p14:creationId xmlns:p14="http://schemas.microsoft.com/office/powerpoint/2010/main" val="396169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3200" dirty="0"/>
              <a:t>Briefing Outline – Key Items </a:t>
            </a:r>
          </a:p>
        </p:txBody>
      </p:sp>
      <p:sp>
        <p:nvSpPr>
          <p:cNvPr id="14339" name="Rectangle 3"/>
          <p:cNvSpPr>
            <a:spLocks noGrp="1" noChangeArrowheads="1"/>
          </p:cNvSpPr>
          <p:nvPr>
            <p:ph type="body" idx="1"/>
          </p:nvPr>
        </p:nvSpPr>
        <p:spPr>
          <a:xfrm>
            <a:off x="435310" y="1383367"/>
            <a:ext cx="11216997" cy="5178425"/>
          </a:xfrm>
        </p:spPr>
        <p:txBody>
          <a:bodyPr/>
          <a:lstStyle/>
          <a:p>
            <a:pPr>
              <a:lnSpc>
                <a:spcPct val="80000"/>
              </a:lnSpc>
              <a:defRPr/>
            </a:pPr>
            <a:r>
              <a:rPr lang="en-US" sz="1100" b="0" dirty="0"/>
              <a:t>BLUF</a:t>
            </a:r>
          </a:p>
          <a:p>
            <a:pPr>
              <a:lnSpc>
                <a:spcPct val="80000"/>
              </a:lnSpc>
              <a:defRPr/>
            </a:pPr>
            <a:r>
              <a:rPr lang="en-US" sz="1100" b="0" dirty="0"/>
              <a:t>Program Description/Overview</a:t>
            </a:r>
          </a:p>
          <a:p>
            <a:pPr>
              <a:lnSpc>
                <a:spcPct val="80000"/>
              </a:lnSpc>
              <a:defRPr/>
            </a:pPr>
            <a:r>
              <a:rPr lang="en-US" sz="1100" b="0" dirty="0"/>
              <a:t>CONOPS</a:t>
            </a:r>
          </a:p>
          <a:p>
            <a:pPr>
              <a:lnSpc>
                <a:spcPct val="80000"/>
              </a:lnSpc>
              <a:defRPr/>
            </a:pPr>
            <a:r>
              <a:rPr lang="en-US" sz="1100" b="0" dirty="0"/>
              <a:t>Requirements</a:t>
            </a:r>
          </a:p>
          <a:p>
            <a:pPr>
              <a:lnSpc>
                <a:spcPct val="80000"/>
              </a:lnSpc>
              <a:defRPr/>
            </a:pPr>
            <a:r>
              <a:rPr lang="en-US" sz="1100" b="0" dirty="0"/>
              <a:t>Interrelationships</a:t>
            </a:r>
          </a:p>
          <a:p>
            <a:pPr>
              <a:lnSpc>
                <a:spcPct val="80000"/>
              </a:lnSpc>
              <a:defRPr/>
            </a:pPr>
            <a:r>
              <a:rPr lang="en-US" sz="1100" b="0" dirty="0"/>
              <a:t>MS B Affordability</a:t>
            </a:r>
          </a:p>
          <a:p>
            <a:pPr lvl="1">
              <a:lnSpc>
                <a:spcPct val="80000"/>
              </a:lnSpc>
              <a:defRPr/>
            </a:pPr>
            <a:r>
              <a:rPr lang="en-US" sz="1100" b="0" dirty="0"/>
              <a:t>Portfolio Perspective</a:t>
            </a:r>
          </a:p>
          <a:p>
            <a:pPr lvl="1">
              <a:lnSpc>
                <a:spcPct val="80000"/>
              </a:lnSpc>
              <a:defRPr/>
            </a:pPr>
            <a:r>
              <a:rPr lang="en-US" sz="1100" b="0" dirty="0"/>
              <a:t>APB--KPPs</a:t>
            </a:r>
          </a:p>
          <a:p>
            <a:pPr lvl="1">
              <a:lnSpc>
                <a:spcPct val="80000"/>
              </a:lnSpc>
              <a:defRPr/>
            </a:pPr>
            <a:r>
              <a:rPr lang="en-US" sz="1100" b="0" dirty="0"/>
              <a:t>Affordability Template</a:t>
            </a:r>
          </a:p>
          <a:p>
            <a:pPr lvl="1">
              <a:lnSpc>
                <a:spcPct val="80000"/>
              </a:lnSpc>
              <a:defRPr/>
            </a:pPr>
            <a:r>
              <a:rPr lang="en-US" sz="1100" b="0" dirty="0"/>
              <a:t>Tradeoffs</a:t>
            </a:r>
          </a:p>
          <a:p>
            <a:pPr>
              <a:lnSpc>
                <a:spcPct val="80000"/>
              </a:lnSpc>
              <a:defRPr/>
            </a:pPr>
            <a:r>
              <a:rPr lang="en-US" sz="1100" b="0" dirty="0"/>
              <a:t>Product Support Quad Chart</a:t>
            </a:r>
          </a:p>
          <a:p>
            <a:pPr>
              <a:lnSpc>
                <a:spcPct val="80000"/>
              </a:lnSpc>
              <a:defRPr/>
            </a:pPr>
            <a:r>
              <a:rPr lang="en-US" sz="1100" b="0" dirty="0"/>
              <a:t>Schedule</a:t>
            </a:r>
          </a:p>
          <a:p>
            <a:pPr>
              <a:lnSpc>
                <a:spcPct val="80000"/>
              </a:lnSpc>
              <a:defRPr/>
            </a:pPr>
            <a:r>
              <a:rPr lang="en-US" sz="1100" b="0" dirty="0"/>
              <a:t>Business Strategy</a:t>
            </a:r>
          </a:p>
          <a:p>
            <a:pPr lvl="1">
              <a:lnSpc>
                <a:spcPct val="80000"/>
              </a:lnSpc>
              <a:defRPr/>
            </a:pPr>
            <a:r>
              <a:rPr lang="en-US" sz="1100" b="0" dirty="0"/>
              <a:t>Production Rate</a:t>
            </a:r>
          </a:p>
          <a:p>
            <a:pPr>
              <a:lnSpc>
                <a:spcPct val="80000"/>
              </a:lnSpc>
              <a:defRPr/>
            </a:pPr>
            <a:r>
              <a:rPr lang="en-US" sz="1100" b="0" dirty="0"/>
              <a:t>Funding</a:t>
            </a:r>
          </a:p>
          <a:p>
            <a:pPr>
              <a:lnSpc>
                <a:spcPct val="80000"/>
              </a:lnSpc>
              <a:defRPr/>
            </a:pPr>
            <a:r>
              <a:rPr lang="en-US" sz="1100" b="0" dirty="0"/>
              <a:t>Program Risk and Risk Mitigation</a:t>
            </a:r>
          </a:p>
          <a:p>
            <a:pPr>
              <a:lnSpc>
                <a:spcPct val="80000"/>
              </a:lnSpc>
              <a:defRPr/>
            </a:pPr>
            <a:r>
              <a:rPr lang="en-US" sz="1100" b="0" dirty="0"/>
              <a:t>Document Status</a:t>
            </a:r>
          </a:p>
          <a:p>
            <a:pPr>
              <a:lnSpc>
                <a:spcPct val="80000"/>
              </a:lnSpc>
              <a:defRPr/>
            </a:pPr>
            <a:r>
              <a:rPr lang="en-US" sz="1100" b="0" dirty="0"/>
              <a:t>Exit Criteria</a:t>
            </a:r>
          </a:p>
          <a:p>
            <a:pPr>
              <a:lnSpc>
                <a:spcPct val="80000"/>
              </a:lnSpc>
              <a:defRPr/>
            </a:pPr>
            <a:r>
              <a:rPr lang="en-US" sz="1100" b="0" dirty="0"/>
              <a:t>Recommendations for ADM</a:t>
            </a:r>
          </a:p>
          <a:p>
            <a:pPr>
              <a:lnSpc>
                <a:spcPct val="80000"/>
              </a:lnSpc>
              <a:defRPr/>
            </a:pPr>
            <a:r>
              <a:rPr lang="en-US" sz="1100" b="0" dirty="0"/>
              <a:t>Way ahead</a:t>
            </a:r>
          </a:p>
          <a:p>
            <a:pPr>
              <a:lnSpc>
                <a:spcPct val="80000"/>
              </a:lnSpc>
              <a:defRPr/>
            </a:pPr>
            <a:r>
              <a:rPr lang="en-US" sz="1100" b="0" dirty="0"/>
              <a:t>Back-up</a:t>
            </a:r>
          </a:p>
          <a:p>
            <a:pPr lvl="1">
              <a:lnSpc>
                <a:spcPct val="80000"/>
              </a:lnSpc>
              <a:defRPr/>
            </a:pPr>
            <a:r>
              <a:rPr lang="en-US" sz="1100" b="0" dirty="0"/>
              <a:t>Program Office Resources, Technical and Systems Engineering Assessment, Test and Eval </a:t>
            </a:r>
          </a:p>
          <a:p>
            <a:pPr lvl="1">
              <a:lnSpc>
                <a:spcPct val="80000"/>
              </a:lnSpc>
              <a:defRPr/>
            </a:pPr>
            <a:r>
              <a:rPr lang="en-US" sz="1100" b="0" dirty="0"/>
              <a:t>Other (e.g.., open actions from previous ADMs, Congressional concerns/funding cuts, industrial base issues, spectrum considerations, etc.)</a:t>
            </a:r>
          </a:p>
          <a:p>
            <a:pPr>
              <a:lnSpc>
                <a:spcPct val="80000"/>
              </a:lnSpc>
              <a:defRPr/>
            </a:pPr>
            <a:endParaRPr lang="en-US" sz="1100" b="0"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a:t>
            </a:fld>
            <a:endParaRPr lang="en-US" altLang="en-US">
              <a:solidFill>
                <a:srgbClr val="808080"/>
              </a:solidFill>
            </a:endParaRPr>
          </a:p>
        </p:txBody>
      </p:sp>
    </p:spTree>
    <p:extLst>
      <p:ext uri="{BB962C8B-B14F-4D97-AF65-F5344CB8AC3E}">
        <p14:creationId xmlns:p14="http://schemas.microsoft.com/office/powerpoint/2010/main" val="1355382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a:t>Alt Sample Framing Assumptions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86638021"/>
              </p:ext>
            </p:extLst>
          </p:nvPr>
        </p:nvGraphicFramePr>
        <p:xfrm>
          <a:off x="2312989" y="1504951"/>
          <a:ext cx="7566024" cy="4068969"/>
        </p:xfrm>
        <a:graphic>
          <a:graphicData uri="http://schemas.openxmlformats.org/drawingml/2006/table">
            <a:tbl>
              <a:tblPr firstRow="1" bandRow="1">
                <a:tableStyleId>{5C22544A-7EE6-4342-B048-85BDC9FD1C3A}</a:tableStyleId>
              </a:tblPr>
              <a:tblGrid>
                <a:gridCol w="1679467">
                  <a:extLst>
                    <a:ext uri="{9D8B030D-6E8A-4147-A177-3AD203B41FA5}">
                      <a16:colId xmlns:a16="http://schemas.microsoft.com/office/drawing/2014/main" val="20000"/>
                    </a:ext>
                  </a:extLst>
                </a:gridCol>
                <a:gridCol w="2102691">
                  <a:extLst>
                    <a:ext uri="{9D8B030D-6E8A-4147-A177-3AD203B41FA5}">
                      <a16:colId xmlns:a16="http://schemas.microsoft.com/office/drawing/2014/main" val="20001"/>
                    </a:ext>
                  </a:extLst>
                </a:gridCol>
                <a:gridCol w="2318577">
                  <a:extLst>
                    <a:ext uri="{9D8B030D-6E8A-4147-A177-3AD203B41FA5}">
                      <a16:colId xmlns:a16="http://schemas.microsoft.com/office/drawing/2014/main" val="20002"/>
                    </a:ext>
                  </a:extLst>
                </a:gridCol>
                <a:gridCol w="1465289">
                  <a:extLst>
                    <a:ext uri="{9D8B030D-6E8A-4147-A177-3AD203B41FA5}">
                      <a16:colId xmlns:a16="http://schemas.microsoft.com/office/drawing/2014/main" val="20003"/>
                    </a:ext>
                  </a:extLst>
                </a:gridCol>
              </a:tblGrid>
              <a:tr h="370811">
                <a:tc>
                  <a:txBody>
                    <a:bodyPr/>
                    <a:lstStyle/>
                    <a:p>
                      <a:r>
                        <a:rPr lang="en-US" sz="1800" dirty="0"/>
                        <a:t>Assumption*</a:t>
                      </a:r>
                    </a:p>
                  </a:txBody>
                  <a:tcPr marL="91434" marR="91434" marT="45716" marB="45716"/>
                </a:tc>
                <a:tc>
                  <a:txBody>
                    <a:bodyPr/>
                    <a:lstStyle/>
                    <a:p>
                      <a:r>
                        <a:rPr lang="en-US" sz="1800" dirty="0"/>
                        <a:t>Implications**</a:t>
                      </a:r>
                    </a:p>
                  </a:txBody>
                  <a:tcPr marL="91434" marR="91434" marT="45716" marB="45716"/>
                </a:tc>
                <a:tc>
                  <a:txBody>
                    <a:bodyPr/>
                    <a:lstStyle/>
                    <a:p>
                      <a:r>
                        <a:rPr lang="en-US" sz="1800" dirty="0"/>
                        <a:t>Expectations***</a:t>
                      </a:r>
                    </a:p>
                  </a:txBody>
                  <a:tcPr marL="91434" marR="91434" marT="45716" marB="45716"/>
                </a:tc>
                <a:tc>
                  <a:txBody>
                    <a:bodyPr/>
                    <a:lstStyle/>
                    <a:p>
                      <a:r>
                        <a:rPr lang="en-US" sz="1800" dirty="0"/>
                        <a:t>Metric****</a:t>
                      </a:r>
                    </a:p>
                  </a:txBody>
                  <a:tcPr marL="91434" marR="91434" marT="45716" marB="45716"/>
                </a:tc>
                <a:extLst>
                  <a:ext uri="{0D108BD9-81ED-4DB2-BD59-A6C34878D82A}">
                    <a16:rowId xmlns:a16="http://schemas.microsoft.com/office/drawing/2014/main" val="10000"/>
                  </a:ext>
                </a:extLst>
              </a:tr>
              <a:tr h="1066717">
                <a:tc>
                  <a:txBody>
                    <a:bodyPr/>
                    <a:lstStyle/>
                    <a:p>
                      <a:r>
                        <a:rPr lang="en-US" sz="1600" dirty="0"/>
                        <a:t>Design is Mature</a:t>
                      </a:r>
                    </a:p>
                  </a:txBody>
                  <a:tcPr marL="91434" marR="91434" marT="45716" marB="45716"/>
                </a:tc>
                <a:tc>
                  <a:txBody>
                    <a:bodyPr/>
                    <a:lstStyle/>
                    <a:p>
                      <a:r>
                        <a:rPr lang="en-US" sz="1600" dirty="0"/>
                        <a:t>Production</a:t>
                      </a:r>
                      <a:r>
                        <a:rPr lang="en-US" sz="1600" baseline="0" dirty="0"/>
                        <a:t> concurrency possible</a:t>
                      </a:r>
                      <a:endParaRPr lang="en-US" sz="1600" dirty="0"/>
                    </a:p>
                  </a:txBody>
                  <a:tcPr marL="91434" marR="91434" marT="45716" marB="45716"/>
                </a:tc>
                <a:tc>
                  <a:txBody>
                    <a:bodyPr/>
                    <a:lstStyle/>
                    <a:p>
                      <a:r>
                        <a:rPr lang="en-US" sz="1600" dirty="0"/>
                        <a:t>Schedule</a:t>
                      </a:r>
                      <a:r>
                        <a:rPr lang="en-US" sz="1600" baseline="0" dirty="0"/>
                        <a:t> to IOC will be achieved</a:t>
                      </a:r>
                      <a:endParaRPr lang="en-US" sz="1600" dirty="0"/>
                    </a:p>
                  </a:txBody>
                  <a:tcPr marL="91434" marR="91434"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a:ln>
                            <a:noFill/>
                          </a:ln>
                          <a:solidFill>
                            <a:schemeClr val="tx1"/>
                          </a:solidFill>
                          <a:effectLst/>
                          <a:latin typeface="Arial" charset="0"/>
                        </a:rPr>
                        <a:t>Schedule growth below historical median</a:t>
                      </a:r>
                    </a:p>
                  </a:txBody>
                  <a:tcPr marL="91434" marR="91434" marT="45716" marB="45716"/>
                </a:tc>
                <a:extLst>
                  <a:ext uri="{0D108BD9-81ED-4DB2-BD59-A6C34878D82A}">
                    <a16:rowId xmlns:a16="http://schemas.microsoft.com/office/drawing/2014/main" val="10001"/>
                  </a:ext>
                </a:extLst>
              </a:tr>
              <a:tr h="1066717">
                <a:tc>
                  <a:txBody>
                    <a:bodyPr/>
                    <a:lstStyle/>
                    <a:p>
                      <a:r>
                        <a:rPr lang="en-US" sz="1600" b="0" i="0" u="none" strike="noStrike" kern="1200" baseline="0" dirty="0">
                          <a:solidFill>
                            <a:schemeClr val="dk1"/>
                          </a:solidFill>
                          <a:latin typeface="+mn-lt"/>
                          <a:ea typeface="+mn-ea"/>
                          <a:cs typeface="+mn-cs"/>
                        </a:rPr>
                        <a:t>Threat levels will not change much in the next 5 years </a:t>
                      </a:r>
                      <a:endParaRPr lang="en-US" sz="1800" dirty="0"/>
                    </a:p>
                  </a:txBody>
                  <a:tcPr marL="91434" marR="91434" marT="45716" marB="45716"/>
                </a:tc>
                <a:tc>
                  <a:txBody>
                    <a:bodyPr/>
                    <a:lstStyle/>
                    <a:p>
                      <a:r>
                        <a:rPr lang="en-US" sz="1600" dirty="0"/>
                        <a:t>Capability</a:t>
                      </a:r>
                      <a:r>
                        <a:rPr lang="en-US" sz="1600" baseline="0" dirty="0"/>
                        <a:t> changes unlikely</a:t>
                      </a:r>
                      <a:endParaRPr lang="en-US" sz="1600" dirty="0"/>
                    </a:p>
                  </a:txBody>
                  <a:tcPr marL="91434" marR="91434" marT="45716" marB="45716"/>
                </a:tc>
                <a:tc>
                  <a:txBody>
                    <a:bodyPr/>
                    <a:lstStyle/>
                    <a:p>
                      <a:r>
                        <a:rPr lang="en-US" sz="1600" dirty="0"/>
                        <a:t>Costs to </a:t>
                      </a:r>
                    </a:p>
                  </a:txBody>
                  <a:tcPr marL="91434" marR="91434" marT="45716" marB="45716"/>
                </a:tc>
                <a:tc>
                  <a:txBody>
                    <a:bodyPr/>
                    <a:lstStyle/>
                    <a:p>
                      <a:endParaRPr lang="en-US" sz="1800" dirty="0"/>
                    </a:p>
                  </a:txBody>
                  <a:tcPr marL="91434" marR="91434" marT="45716" marB="45716"/>
                </a:tc>
                <a:extLst>
                  <a:ext uri="{0D108BD9-81ED-4DB2-BD59-A6C34878D82A}">
                    <a16:rowId xmlns:a16="http://schemas.microsoft.com/office/drawing/2014/main" val="10002"/>
                  </a:ext>
                </a:extLst>
              </a:tr>
              <a:tr h="822896">
                <a:tc>
                  <a:txBody>
                    <a:bodyPr/>
                    <a:lstStyle/>
                    <a:p>
                      <a:r>
                        <a:rPr lang="en-US" sz="1600" b="0" i="0" u="none" strike="noStrike" kern="1200" baseline="0" dirty="0">
                          <a:solidFill>
                            <a:schemeClr val="dk1"/>
                          </a:solidFill>
                          <a:latin typeface="+mn-lt"/>
                          <a:ea typeface="+mn-ea"/>
                          <a:cs typeface="+mn-cs"/>
                        </a:rPr>
                        <a:t>Commercial demand will reduce unit cost</a:t>
                      </a:r>
                      <a:endParaRPr lang="en-US" sz="1800" dirty="0"/>
                    </a:p>
                  </a:txBody>
                  <a:tcPr marL="91434" marR="91434" marT="45716" marB="45716"/>
                </a:tc>
                <a:tc>
                  <a:txBody>
                    <a:bodyPr/>
                    <a:lstStyle/>
                    <a:p>
                      <a:r>
                        <a:rPr lang="en-US" sz="1600" dirty="0"/>
                        <a:t>Production cost Est is realistic</a:t>
                      </a:r>
                    </a:p>
                  </a:txBody>
                  <a:tcPr marL="91434" marR="91434" marT="45716" marB="45716"/>
                </a:tc>
                <a:tc>
                  <a:txBody>
                    <a:bodyPr/>
                    <a:lstStyle/>
                    <a:p>
                      <a:r>
                        <a:rPr lang="en-US" sz="1600" dirty="0"/>
                        <a:t>No additional funding needed nor cost growth</a:t>
                      </a:r>
                    </a:p>
                  </a:txBody>
                  <a:tcPr marL="91434" marR="91434" marT="45716" marB="45716"/>
                </a:tc>
                <a:tc>
                  <a:txBody>
                    <a:bodyPr/>
                    <a:lstStyle/>
                    <a:p>
                      <a:endParaRPr lang="en-US" sz="1800" dirty="0"/>
                    </a:p>
                  </a:txBody>
                  <a:tcPr marL="91434" marR="91434" marT="45716" marB="45716"/>
                </a:tc>
                <a:extLst>
                  <a:ext uri="{0D108BD9-81ED-4DB2-BD59-A6C34878D82A}">
                    <a16:rowId xmlns:a16="http://schemas.microsoft.com/office/drawing/2014/main" val="10003"/>
                  </a:ext>
                </a:extLst>
              </a:tr>
              <a:tr h="741622">
                <a:tc gridSpan="4">
                  <a:txBody>
                    <a:bodyPr/>
                    <a:lstStyle/>
                    <a:p>
                      <a:pPr lvl="1"/>
                      <a:endParaRPr lang="en-US" altLang="en-US" sz="1600" dirty="0">
                        <a:solidFill>
                          <a:srgbClr val="7030A0"/>
                        </a:solidFill>
                      </a:endParaRPr>
                    </a:p>
                  </a:txBody>
                  <a:tcPr marL="91434" marR="91434" marT="45716" marB="45716"/>
                </a:tc>
                <a:tc hMerge="1">
                  <a:txBody>
                    <a:bodyPr/>
                    <a:lstStyle/>
                    <a:p>
                      <a:endParaRPr lang="en-US" sz="1800" dirty="0"/>
                    </a:p>
                  </a:txBody>
                  <a:tcPr marL="91434" marR="91434" marT="45716" marB="45716"/>
                </a:tc>
                <a:tc hMerge="1">
                  <a:txBody>
                    <a:bodyPr/>
                    <a:lstStyle/>
                    <a:p>
                      <a:endParaRPr lang="en-US" sz="1800" dirty="0"/>
                    </a:p>
                  </a:txBody>
                  <a:tcPr marL="91434" marR="91434" marT="45716" marB="45716"/>
                </a:tc>
                <a:tc hMerge="1">
                  <a:txBody>
                    <a:bodyPr/>
                    <a:lstStyle/>
                    <a:p>
                      <a:endParaRPr lang="en-US" sz="1800" dirty="0"/>
                    </a:p>
                  </a:txBody>
                  <a:tcPr marL="91434" marR="91434" marT="45716" marB="45716"/>
                </a:tc>
                <a:extLst>
                  <a:ext uri="{0D108BD9-81ED-4DB2-BD59-A6C34878D82A}">
                    <a16:rowId xmlns:a16="http://schemas.microsoft.com/office/drawing/2014/main" val="10004"/>
                  </a:ext>
                </a:extLst>
              </a:tr>
            </a:tbl>
          </a:graphicData>
        </a:graphic>
      </p:graphicFrame>
      <p:sp>
        <p:nvSpPr>
          <p:cNvPr id="66601" name="TextBox 6"/>
          <p:cNvSpPr txBox="1">
            <a:spLocks noChangeArrowheads="1"/>
          </p:cNvSpPr>
          <p:nvPr/>
        </p:nvSpPr>
        <p:spPr bwMode="auto">
          <a:xfrm>
            <a:off x="843676" y="5859671"/>
            <a:ext cx="2938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t>See Notes pages for information</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20</a:t>
            </a:fld>
            <a:endParaRPr lang="en-US" altLang="en-US">
              <a:solidFill>
                <a:srgbClr val="808080"/>
              </a:solidFill>
            </a:endParaRPr>
          </a:p>
        </p:txBody>
      </p:sp>
    </p:spTree>
    <p:extLst>
      <p:ext uri="{BB962C8B-B14F-4D97-AF65-F5344CB8AC3E}">
        <p14:creationId xmlns:p14="http://schemas.microsoft.com/office/powerpoint/2010/main" val="3856425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610" name="AutoShape 24"/>
          <p:cNvCxnSpPr>
            <a:cxnSpLocks noChangeShapeType="1"/>
          </p:cNvCxnSpPr>
          <p:nvPr/>
        </p:nvCxnSpPr>
        <p:spPr bwMode="auto">
          <a:xfrm rot="16200000" flipH="1">
            <a:off x="7735095" y="4083845"/>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11" name="Rectangle 2"/>
          <p:cNvSpPr>
            <a:spLocks noGrp="1" noChangeArrowheads="1"/>
          </p:cNvSpPr>
          <p:nvPr>
            <p:ph type="title"/>
          </p:nvPr>
        </p:nvSpPr>
        <p:spPr/>
        <p:txBody>
          <a:bodyPr/>
          <a:lstStyle/>
          <a:p>
            <a:r>
              <a:rPr lang="en-US" altLang="en-US" dirty="0"/>
              <a:t> Program Org Chart</a:t>
            </a:r>
          </a:p>
        </p:txBody>
      </p:sp>
      <p:sp>
        <p:nvSpPr>
          <p:cNvPr id="68612" name="Slide Number Placeholder 37"/>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3CE3ECC5-3012-42BE-BAF1-AB1796077969}" type="slidenum">
              <a:rPr lang="en-US" altLang="en-US" sz="1000">
                <a:solidFill>
                  <a:srgbClr val="7F7F7F"/>
                </a:solidFill>
              </a:rPr>
              <a:pPr algn="r"/>
              <a:t>21</a:t>
            </a:fld>
            <a:endParaRPr lang="en-US" altLang="en-US" sz="1000">
              <a:solidFill>
                <a:schemeClr val="bg2"/>
              </a:solidFill>
            </a:endParaRPr>
          </a:p>
        </p:txBody>
      </p:sp>
      <p:sp>
        <p:nvSpPr>
          <p:cNvPr id="68613" name="AutoShape 3"/>
          <p:cNvSpPr>
            <a:spLocks noChangeArrowheads="1"/>
          </p:cNvSpPr>
          <p:nvPr/>
        </p:nvSpPr>
        <p:spPr bwMode="auto">
          <a:xfrm>
            <a:off x="5230813" y="1130300"/>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OSD/AT&amp;L</a:t>
            </a:r>
          </a:p>
        </p:txBody>
      </p:sp>
      <p:sp>
        <p:nvSpPr>
          <p:cNvPr id="68614" name="AutoShape 4"/>
          <p:cNvSpPr>
            <a:spLocks noChangeArrowheads="1"/>
          </p:cNvSpPr>
          <p:nvPr/>
        </p:nvSpPr>
        <p:spPr bwMode="auto">
          <a:xfrm>
            <a:off x="5230813" y="1643063"/>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SAF/AQ</a:t>
            </a:r>
          </a:p>
        </p:txBody>
      </p:sp>
      <p:sp>
        <p:nvSpPr>
          <p:cNvPr id="68615" name="AutoShape 5"/>
          <p:cNvSpPr>
            <a:spLocks noChangeArrowheads="1"/>
          </p:cNvSpPr>
          <p:nvPr/>
        </p:nvSpPr>
        <p:spPr bwMode="auto">
          <a:xfrm>
            <a:off x="5230813" y="2155826"/>
            <a:ext cx="1701800" cy="65087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PEO </a:t>
            </a:r>
          </a:p>
          <a:p>
            <a:r>
              <a:rPr lang="en-US" altLang="en-US" sz="1600"/>
              <a:t>Lt Gen JP Jones</a:t>
            </a:r>
          </a:p>
        </p:txBody>
      </p:sp>
      <p:sp>
        <p:nvSpPr>
          <p:cNvPr id="68616" name="AutoShape 6"/>
          <p:cNvSpPr>
            <a:spLocks noChangeArrowheads="1"/>
          </p:cNvSpPr>
          <p:nvPr/>
        </p:nvSpPr>
        <p:spPr bwMode="auto">
          <a:xfrm>
            <a:off x="5202238" y="3035301"/>
            <a:ext cx="1758950"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PM</a:t>
            </a:r>
          </a:p>
          <a:p>
            <a:r>
              <a:rPr lang="en-US" altLang="en-US" sz="1600"/>
              <a:t>Col John Smith</a:t>
            </a:r>
          </a:p>
        </p:txBody>
      </p:sp>
      <p:cxnSp>
        <p:nvCxnSpPr>
          <p:cNvPr id="68617" name="AutoShape 7"/>
          <p:cNvCxnSpPr>
            <a:cxnSpLocks noChangeShapeType="1"/>
            <a:stCxn id="68613" idx="2"/>
            <a:endCxn id="68614" idx="0"/>
          </p:cNvCxnSpPr>
          <p:nvPr/>
        </p:nvCxnSpPr>
        <p:spPr bwMode="auto">
          <a:xfrm>
            <a:off x="6081713" y="1416051"/>
            <a:ext cx="0" cy="22701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18" name="AutoShape 8"/>
          <p:cNvCxnSpPr>
            <a:cxnSpLocks noChangeShapeType="1"/>
            <a:stCxn id="68614" idx="2"/>
            <a:endCxn id="68615" idx="0"/>
          </p:cNvCxnSpPr>
          <p:nvPr/>
        </p:nvCxnSpPr>
        <p:spPr bwMode="auto">
          <a:xfrm>
            <a:off x="6081713" y="1928813"/>
            <a:ext cx="0" cy="227012"/>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19" name="AutoShape 9"/>
          <p:cNvCxnSpPr>
            <a:cxnSpLocks noChangeShapeType="1"/>
            <a:stCxn id="68615" idx="2"/>
            <a:endCxn id="68616" idx="0"/>
          </p:cNvCxnSpPr>
          <p:nvPr/>
        </p:nvCxnSpPr>
        <p:spPr bwMode="auto">
          <a:xfrm>
            <a:off x="6081713" y="2806700"/>
            <a:ext cx="0" cy="228600"/>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20" name="AutoShape 10"/>
          <p:cNvSpPr>
            <a:spLocks noChangeArrowheads="1"/>
          </p:cNvSpPr>
          <p:nvPr/>
        </p:nvSpPr>
        <p:spPr bwMode="auto">
          <a:xfrm>
            <a:off x="1633538" y="4070351"/>
            <a:ext cx="1524000" cy="67627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Program</a:t>
            </a:r>
          </a:p>
          <a:p>
            <a:r>
              <a:rPr lang="en-US" altLang="en-US" sz="1600" b="1"/>
              <a:t>Control</a:t>
            </a:r>
          </a:p>
          <a:p>
            <a:r>
              <a:rPr lang="en-US" altLang="en-US"/>
              <a:t>Maj D. MacArthur</a:t>
            </a:r>
          </a:p>
        </p:txBody>
      </p:sp>
      <p:sp>
        <p:nvSpPr>
          <p:cNvPr id="68621" name="AutoShape 11"/>
          <p:cNvSpPr>
            <a:spLocks noChangeArrowheads="1"/>
          </p:cNvSpPr>
          <p:nvPr/>
        </p:nvSpPr>
        <p:spPr bwMode="auto">
          <a:xfrm>
            <a:off x="3328988" y="4070351"/>
            <a:ext cx="1828800"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Contracts</a:t>
            </a:r>
          </a:p>
          <a:p>
            <a:r>
              <a:rPr lang="en-US" altLang="en-US" sz="1600"/>
              <a:t>Ms. Jane Smith</a:t>
            </a:r>
          </a:p>
        </p:txBody>
      </p:sp>
      <p:sp>
        <p:nvSpPr>
          <p:cNvPr id="68622" name="AutoShape 12"/>
          <p:cNvSpPr>
            <a:spLocks noChangeArrowheads="1"/>
          </p:cNvSpPr>
          <p:nvPr/>
        </p:nvSpPr>
        <p:spPr bwMode="auto">
          <a:xfrm>
            <a:off x="5284788" y="4070351"/>
            <a:ext cx="1700212"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Sys Eng</a:t>
            </a:r>
          </a:p>
          <a:p>
            <a:r>
              <a:rPr lang="en-US" altLang="en-US" sz="1600"/>
              <a:t>Maj Kelly Johnson</a:t>
            </a:r>
          </a:p>
        </p:txBody>
      </p:sp>
      <p:sp>
        <p:nvSpPr>
          <p:cNvPr id="68623" name="AutoShape 13"/>
          <p:cNvSpPr>
            <a:spLocks noChangeArrowheads="1"/>
          </p:cNvSpPr>
          <p:nvPr/>
        </p:nvSpPr>
        <p:spPr bwMode="auto">
          <a:xfrm>
            <a:off x="8934450" y="4070351"/>
            <a:ext cx="1474788"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Test</a:t>
            </a:r>
          </a:p>
          <a:p>
            <a:r>
              <a:rPr lang="en-US" altLang="en-US" sz="1600"/>
              <a:t>Maj C. Yeager</a:t>
            </a:r>
          </a:p>
        </p:txBody>
      </p:sp>
      <p:cxnSp>
        <p:nvCxnSpPr>
          <p:cNvPr id="68624" name="AutoShape 14"/>
          <p:cNvCxnSpPr>
            <a:cxnSpLocks noChangeShapeType="1"/>
            <a:stCxn id="68616" idx="2"/>
            <a:endCxn id="68620" idx="0"/>
          </p:cNvCxnSpPr>
          <p:nvPr/>
        </p:nvCxnSpPr>
        <p:spPr bwMode="auto">
          <a:xfrm rot="5400000">
            <a:off x="4037014" y="2025651"/>
            <a:ext cx="403225" cy="36861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5" name="AutoShape 15"/>
          <p:cNvCxnSpPr>
            <a:cxnSpLocks noChangeShapeType="1"/>
            <a:stCxn id="68616" idx="2"/>
            <a:endCxn id="68623" idx="0"/>
          </p:cNvCxnSpPr>
          <p:nvPr/>
        </p:nvCxnSpPr>
        <p:spPr bwMode="auto">
          <a:xfrm rot="16200000" flipH="1">
            <a:off x="7674770" y="2074070"/>
            <a:ext cx="403225" cy="358933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6" name="AutoShape 16"/>
          <p:cNvCxnSpPr>
            <a:cxnSpLocks noChangeShapeType="1"/>
            <a:stCxn id="68616" idx="2"/>
            <a:endCxn id="68622" idx="0"/>
          </p:cNvCxnSpPr>
          <p:nvPr/>
        </p:nvCxnSpPr>
        <p:spPr bwMode="auto">
          <a:xfrm rot="16200000" flipH="1">
            <a:off x="5906295" y="3842545"/>
            <a:ext cx="403225" cy="5238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7" name="AutoShape 17"/>
          <p:cNvCxnSpPr>
            <a:cxnSpLocks noChangeShapeType="1"/>
            <a:stCxn id="68616" idx="2"/>
            <a:endCxn id="68621" idx="0"/>
          </p:cNvCxnSpPr>
          <p:nvPr/>
        </p:nvCxnSpPr>
        <p:spPr bwMode="auto">
          <a:xfrm rot="5400000">
            <a:off x="4960939" y="2949576"/>
            <a:ext cx="403225" cy="183832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68628" name="AutoShape 18"/>
          <p:cNvSpPr>
            <a:spLocks noChangeArrowheads="1"/>
          </p:cNvSpPr>
          <p:nvPr/>
        </p:nvSpPr>
        <p:spPr bwMode="auto">
          <a:xfrm>
            <a:off x="8867775" y="5105401"/>
            <a:ext cx="1627188"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Test IPT</a:t>
            </a:r>
          </a:p>
          <a:p>
            <a:r>
              <a:rPr lang="en-US" altLang="en-US"/>
              <a:t>2 Captains</a:t>
            </a:r>
          </a:p>
          <a:p>
            <a:r>
              <a:rPr lang="en-US" altLang="en-US"/>
              <a:t>1 GS-12</a:t>
            </a:r>
          </a:p>
          <a:p>
            <a:r>
              <a:rPr lang="en-US" altLang="en-US"/>
              <a:t>5 Contractors</a:t>
            </a:r>
          </a:p>
        </p:txBody>
      </p:sp>
      <p:sp>
        <p:nvSpPr>
          <p:cNvPr id="68629" name="AutoShape 19"/>
          <p:cNvSpPr>
            <a:spLocks noChangeArrowheads="1"/>
          </p:cNvSpPr>
          <p:nvPr/>
        </p:nvSpPr>
        <p:spPr bwMode="auto">
          <a:xfrm>
            <a:off x="1604963" y="5105401"/>
            <a:ext cx="1573212"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PC IPT</a:t>
            </a:r>
          </a:p>
          <a:p>
            <a:r>
              <a:rPr lang="en-US" altLang="en-US"/>
              <a:t>2 Captains</a:t>
            </a:r>
          </a:p>
          <a:p>
            <a:r>
              <a:rPr lang="en-US" altLang="en-US"/>
              <a:t>1 GS-12</a:t>
            </a:r>
          </a:p>
          <a:p>
            <a:r>
              <a:rPr lang="en-US" altLang="en-US"/>
              <a:t>5 Contractors</a:t>
            </a:r>
          </a:p>
        </p:txBody>
      </p:sp>
      <p:sp>
        <p:nvSpPr>
          <p:cNvPr id="68630" name="AutoShape 20"/>
          <p:cNvSpPr>
            <a:spLocks noChangeArrowheads="1"/>
          </p:cNvSpPr>
          <p:nvPr/>
        </p:nvSpPr>
        <p:spPr bwMode="auto">
          <a:xfrm>
            <a:off x="3338513" y="5105401"/>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Contracts IPT</a:t>
            </a:r>
          </a:p>
          <a:p>
            <a:r>
              <a:rPr lang="en-US" altLang="en-US" sz="1600"/>
              <a:t>2 Captains</a:t>
            </a:r>
          </a:p>
          <a:p>
            <a:r>
              <a:rPr lang="en-US" altLang="en-US" sz="1600"/>
              <a:t>1 GS-12</a:t>
            </a:r>
          </a:p>
        </p:txBody>
      </p:sp>
      <p:sp>
        <p:nvSpPr>
          <p:cNvPr id="68631" name="AutoShape 21"/>
          <p:cNvSpPr>
            <a:spLocks noChangeArrowheads="1"/>
          </p:cNvSpPr>
          <p:nvPr/>
        </p:nvSpPr>
        <p:spPr bwMode="auto">
          <a:xfrm>
            <a:off x="5241925" y="5105401"/>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Sys Eng IPT</a:t>
            </a:r>
          </a:p>
          <a:p>
            <a:r>
              <a:rPr lang="en-US" altLang="en-US" sz="1600"/>
              <a:t>2 Captains</a:t>
            </a:r>
          </a:p>
          <a:p>
            <a:r>
              <a:rPr lang="en-US" altLang="en-US" sz="1600"/>
              <a:t>1 GS-12</a:t>
            </a:r>
          </a:p>
          <a:p>
            <a:r>
              <a:rPr lang="en-US" altLang="en-US" sz="1600"/>
              <a:t>5 Contractors</a:t>
            </a:r>
          </a:p>
        </p:txBody>
      </p:sp>
      <p:cxnSp>
        <p:nvCxnSpPr>
          <p:cNvPr id="68632" name="AutoShape 22"/>
          <p:cNvCxnSpPr>
            <a:cxnSpLocks noChangeShapeType="1"/>
            <a:stCxn id="68620" idx="2"/>
            <a:endCxn id="68629" idx="0"/>
          </p:cNvCxnSpPr>
          <p:nvPr/>
        </p:nvCxnSpPr>
        <p:spPr bwMode="auto">
          <a:xfrm rot="5400000">
            <a:off x="2213770" y="4923632"/>
            <a:ext cx="358775" cy="476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3" name="AutoShape 23"/>
          <p:cNvCxnSpPr>
            <a:cxnSpLocks noChangeShapeType="1"/>
            <a:stCxn id="68621" idx="2"/>
            <a:endCxn id="68630" idx="0"/>
          </p:cNvCxnSpPr>
          <p:nvPr/>
        </p:nvCxnSpPr>
        <p:spPr bwMode="auto">
          <a:xfrm rot="16200000" flipH="1">
            <a:off x="4046539" y="4899026"/>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4" name="AutoShape 24"/>
          <p:cNvCxnSpPr>
            <a:cxnSpLocks noChangeShapeType="1"/>
            <a:stCxn id="68622" idx="2"/>
            <a:endCxn id="68631" idx="0"/>
          </p:cNvCxnSpPr>
          <p:nvPr/>
        </p:nvCxnSpPr>
        <p:spPr bwMode="auto">
          <a:xfrm rot="16200000" flipH="1">
            <a:off x="5943601" y="4892676"/>
            <a:ext cx="403225" cy="222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5" name="AutoShape 25"/>
          <p:cNvCxnSpPr>
            <a:cxnSpLocks noChangeShapeType="1"/>
            <a:stCxn id="68623" idx="2"/>
            <a:endCxn id="68628" idx="0"/>
          </p:cNvCxnSpPr>
          <p:nvPr/>
        </p:nvCxnSpPr>
        <p:spPr bwMode="auto">
          <a:xfrm rot="16200000" flipH="1">
            <a:off x="9474201" y="4899026"/>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36" name="AutoShape 30"/>
          <p:cNvSpPr>
            <a:spLocks noChangeArrowheads="1"/>
          </p:cNvSpPr>
          <p:nvPr/>
        </p:nvSpPr>
        <p:spPr bwMode="auto">
          <a:xfrm>
            <a:off x="1941513" y="2152651"/>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ACC/A5XX</a:t>
            </a:r>
          </a:p>
          <a:p>
            <a:r>
              <a:rPr lang="en-US" altLang="en-US" sz="1600"/>
              <a:t>Col B Martin</a:t>
            </a:r>
          </a:p>
        </p:txBody>
      </p:sp>
      <p:cxnSp>
        <p:nvCxnSpPr>
          <p:cNvPr id="68637" name="AutoShape 31"/>
          <p:cNvCxnSpPr>
            <a:cxnSpLocks noChangeShapeType="1"/>
            <a:stCxn id="68636" idx="2"/>
            <a:endCxn id="68616" idx="1"/>
          </p:cNvCxnSpPr>
          <p:nvPr/>
        </p:nvCxnSpPr>
        <p:spPr bwMode="auto">
          <a:xfrm rot="16200000" flipH="1">
            <a:off x="3728244" y="1877219"/>
            <a:ext cx="566738" cy="2381250"/>
          </a:xfrm>
          <a:prstGeom prst="bentConnector2">
            <a:avLst/>
          </a:prstGeom>
          <a:noFill/>
          <a:ln w="38100">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68638" name="AutoShape 32"/>
          <p:cNvSpPr>
            <a:spLocks noChangeArrowheads="1"/>
          </p:cNvSpPr>
          <p:nvPr/>
        </p:nvSpPr>
        <p:spPr bwMode="auto">
          <a:xfrm>
            <a:off x="8372475" y="2106614"/>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OO-ALC/XYZ</a:t>
            </a:r>
          </a:p>
          <a:p>
            <a:r>
              <a:rPr lang="en-US" altLang="en-US" sz="1600"/>
              <a:t>Col Al Griggs</a:t>
            </a:r>
          </a:p>
        </p:txBody>
      </p:sp>
      <p:cxnSp>
        <p:nvCxnSpPr>
          <p:cNvPr id="68639" name="AutoShape 33"/>
          <p:cNvCxnSpPr>
            <a:cxnSpLocks noChangeShapeType="1"/>
            <a:stCxn id="68638" idx="2"/>
            <a:endCxn id="68616" idx="3"/>
          </p:cNvCxnSpPr>
          <p:nvPr/>
        </p:nvCxnSpPr>
        <p:spPr bwMode="auto">
          <a:xfrm rot="5400000">
            <a:off x="7800182" y="1899445"/>
            <a:ext cx="612775" cy="2290762"/>
          </a:xfrm>
          <a:prstGeom prst="bentConnector2">
            <a:avLst/>
          </a:prstGeom>
          <a:noFill/>
          <a:ln w="38100">
            <a:solidFill>
              <a:schemeClr val="tx1"/>
            </a:solidFill>
            <a:prstDash val="dashDot"/>
            <a:miter lim="800000"/>
            <a:headEnd/>
            <a:tailEnd/>
          </a:ln>
          <a:extLst>
            <a:ext uri="{909E8E84-426E-40DD-AFC4-6F175D3DCCD1}">
              <a14:hiddenFill xmlns:a14="http://schemas.microsoft.com/office/drawing/2010/main">
                <a:noFill/>
              </a14:hiddenFill>
            </a:ext>
          </a:extLst>
        </p:spPr>
      </p:cxnSp>
      <p:sp>
        <p:nvSpPr>
          <p:cNvPr id="68640" name="Text Box 34"/>
          <p:cNvSpPr txBox="1">
            <a:spLocks noChangeArrowheads="1"/>
          </p:cNvSpPr>
          <p:nvPr/>
        </p:nvSpPr>
        <p:spPr bwMode="auto">
          <a:xfrm>
            <a:off x="2560639" y="1768475"/>
            <a:ext cx="579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User</a:t>
            </a:r>
          </a:p>
        </p:txBody>
      </p:sp>
      <p:sp>
        <p:nvSpPr>
          <p:cNvPr id="68641" name="Text Box 35"/>
          <p:cNvSpPr txBox="1">
            <a:spLocks noChangeArrowheads="1"/>
          </p:cNvSpPr>
          <p:nvPr/>
        </p:nvSpPr>
        <p:spPr bwMode="auto">
          <a:xfrm>
            <a:off x="8828088" y="17018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Depot</a:t>
            </a:r>
          </a:p>
        </p:txBody>
      </p:sp>
      <p:sp>
        <p:nvSpPr>
          <p:cNvPr id="68643" name="AutoShape 18"/>
          <p:cNvSpPr>
            <a:spLocks noChangeArrowheads="1"/>
          </p:cNvSpPr>
          <p:nvPr/>
        </p:nvSpPr>
        <p:spPr bwMode="auto">
          <a:xfrm>
            <a:off x="7143751" y="4041776"/>
            <a:ext cx="1635125" cy="6826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PSM</a:t>
            </a:r>
          </a:p>
          <a:p>
            <a:r>
              <a:rPr lang="en-US" altLang="en-US"/>
              <a:t>Lt. Col T. Jones</a:t>
            </a:r>
          </a:p>
        </p:txBody>
      </p:sp>
      <p:sp>
        <p:nvSpPr>
          <p:cNvPr id="68644" name="AutoShape 18"/>
          <p:cNvSpPr>
            <a:spLocks noChangeArrowheads="1"/>
          </p:cNvSpPr>
          <p:nvPr/>
        </p:nvSpPr>
        <p:spPr bwMode="auto">
          <a:xfrm>
            <a:off x="7153276" y="5118101"/>
            <a:ext cx="1654175"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Support IPT</a:t>
            </a:r>
          </a:p>
          <a:p>
            <a:r>
              <a:rPr lang="en-US" altLang="en-US"/>
              <a:t>1 Captain</a:t>
            </a:r>
          </a:p>
          <a:p>
            <a:r>
              <a:rPr lang="en-US" altLang="en-US"/>
              <a:t>1 GS-12</a:t>
            </a:r>
          </a:p>
          <a:p>
            <a:r>
              <a:rPr lang="en-US" altLang="en-US"/>
              <a:t>4 Contractors</a:t>
            </a:r>
          </a:p>
        </p:txBody>
      </p:sp>
      <p:cxnSp>
        <p:nvCxnSpPr>
          <p:cNvPr id="68645" name="AutoShape 24"/>
          <p:cNvCxnSpPr>
            <a:cxnSpLocks noChangeShapeType="1"/>
          </p:cNvCxnSpPr>
          <p:nvPr/>
        </p:nvCxnSpPr>
        <p:spPr bwMode="auto">
          <a:xfrm rot="16200000" flipH="1">
            <a:off x="7744620" y="4912520"/>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37" name="Group 36"/>
          <p:cNvGrpSpPr/>
          <p:nvPr/>
        </p:nvGrpSpPr>
        <p:grpSpPr>
          <a:xfrm>
            <a:off x="238509" y="3072606"/>
            <a:ext cx="3601971" cy="1633537"/>
            <a:chOff x="3574670" y="1869513"/>
            <a:chExt cx="3601971" cy="1633537"/>
          </a:xfrm>
        </p:grpSpPr>
        <p:grpSp>
          <p:nvGrpSpPr>
            <p:cNvPr id="38" name="Group 37"/>
            <p:cNvGrpSpPr/>
            <p:nvPr/>
          </p:nvGrpSpPr>
          <p:grpSpPr>
            <a:xfrm>
              <a:off x="3830172" y="2394975"/>
              <a:ext cx="1206409" cy="564237"/>
              <a:chOff x="4687802" y="2365375"/>
              <a:chExt cx="1206409" cy="564237"/>
            </a:xfrm>
          </p:grpSpPr>
          <p:sp>
            <p:nvSpPr>
              <p:cNvPr id="41" name="Freeform 201"/>
              <p:cNvSpPr>
                <a:spLocks/>
              </p:cNvSpPr>
              <p:nvPr/>
            </p:nvSpPr>
            <p:spPr bwMode="auto">
              <a:xfrm>
                <a:off x="5019839" y="2365375"/>
                <a:ext cx="169117" cy="111125"/>
              </a:xfrm>
              <a:custGeom>
                <a:avLst/>
                <a:gdLst>
                  <a:gd name="T0" fmla="*/ 42 w 84"/>
                  <a:gd name="T1" fmla="*/ 0 h 70"/>
                  <a:gd name="T2" fmla="*/ 0 w 84"/>
                  <a:gd name="T3" fmla="*/ 70 h 70"/>
                  <a:gd name="T4" fmla="*/ 84 w 84"/>
                  <a:gd name="T5" fmla="*/ 70 h 70"/>
                  <a:gd name="T6" fmla="*/ 42 w 84"/>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4" h="70">
                    <a:moveTo>
                      <a:pt x="42" y="0"/>
                    </a:moveTo>
                    <a:lnTo>
                      <a:pt x="0" y="70"/>
                    </a:lnTo>
                    <a:lnTo>
                      <a:pt x="84" y="70"/>
                    </a:lnTo>
                    <a:lnTo>
                      <a:pt x="42" y="0"/>
                    </a:lnTo>
                    <a:close/>
                  </a:path>
                </a:pathLst>
              </a:custGeom>
              <a:solidFill>
                <a:srgbClr val="7030A0"/>
              </a:solidFill>
              <a:ln w="6350" cap="rnd">
                <a:solidFill>
                  <a:schemeClr val="accent1"/>
                </a:solidFill>
                <a:prstDash val="solid"/>
                <a:round/>
                <a:headEnd/>
                <a:tailEnd/>
              </a:ln>
            </p:spPr>
            <p:txBody>
              <a:bodyPr/>
              <a:lstStyle/>
              <a:p>
                <a:pPr eaLnBrk="0" fontAlgn="base" hangingPunct="0">
                  <a:spcBef>
                    <a:spcPct val="0"/>
                  </a:spcBef>
                  <a:spcAft>
                    <a:spcPct val="0"/>
                  </a:spcAft>
                </a:pPr>
                <a:endParaRPr lang="en-US" sz="1400" dirty="0">
                  <a:solidFill>
                    <a:srgbClr val="000000"/>
                  </a:solidFill>
                </a:endParaRPr>
              </a:p>
            </p:txBody>
          </p:sp>
          <p:sp>
            <p:nvSpPr>
              <p:cNvPr id="42" name="TextBox 41"/>
              <p:cNvSpPr txBox="1"/>
              <p:nvPr/>
            </p:nvSpPr>
            <p:spPr>
              <a:xfrm>
                <a:off x="4687802" y="2498725"/>
                <a:ext cx="1206409" cy="430887"/>
              </a:xfrm>
              <a:prstGeom prst="rect">
                <a:avLst/>
              </a:prstGeom>
              <a:noFill/>
              <a:ln>
                <a:solidFill>
                  <a:schemeClr val="accent1"/>
                </a:solidFill>
              </a:ln>
            </p:spPr>
            <p:txBody>
              <a:bodyPr wrap="square" rtlCol="0">
                <a:spAutoFit/>
              </a:bodyPr>
              <a:lstStyle/>
              <a:p>
                <a:r>
                  <a:rPr lang="en-US" sz="1100" dirty="0"/>
                  <a:t>Consider to add SUPOCs. </a:t>
                </a:r>
              </a:p>
            </p:txBody>
          </p:sp>
        </p:grpSp>
        <p:sp>
          <p:nvSpPr>
            <p:cNvPr id="39" name="Rectangle 38"/>
            <p:cNvSpPr/>
            <p:nvPr/>
          </p:nvSpPr>
          <p:spPr bwMode="auto">
            <a:xfrm>
              <a:off x="3574670" y="1869513"/>
              <a:ext cx="1969262" cy="1633537"/>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cxnSp>
          <p:nvCxnSpPr>
            <p:cNvPr id="40" name="Straight Arrow Connector 39"/>
            <p:cNvCxnSpPr>
              <a:stCxn id="42" idx="0"/>
            </p:cNvCxnSpPr>
            <p:nvPr/>
          </p:nvCxnSpPr>
          <p:spPr bwMode="auto">
            <a:xfrm flipV="1">
              <a:off x="4433377" y="2464032"/>
              <a:ext cx="2743264" cy="64293"/>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grpSp>
    </p:spTree>
    <p:extLst>
      <p:ext uri="{BB962C8B-B14F-4D97-AF65-F5344CB8AC3E}">
        <p14:creationId xmlns:p14="http://schemas.microsoft.com/office/powerpoint/2010/main" val="750159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dirty="0"/>
              <a:t>DoD 5000.02 Tailoring Strategy</a:t>
            </a:r>
          </a:p>
        </p:txBody>
      </p:sp>
      <p:sp>
        <p:nvSpPr>
          <p:cNvPr id="62467" name="Content Placeholder 2"/>
          <p:cNvSpPr>
            <a:spLocks noGrp="1"/>
          </p:cNvSpPr>
          <p:nvPr>
            <p:ph idx="1"/>
          </p:nvPr>
        </p:nvSpPr>
        <p:spPr>
          <a:xfrm>
            <a:off x="495373" y="1344599"/>
            <a:ext cx="11165324" cy="5014913"/>
          </a:xfrm>
        </p:spPr>
        <p:txBody>
          <a:bodyPr/>
          <a:lstStyle/>
          <a:p>
            <a:r>
              <a:rPr lang="en-US" altLang="en-US" dirty="0"/>
              <a:t>Discuss overall 5000.02 tailoring strategy</a:t>
            </a:r>
          </a:p>
          <a:p>
            <a:pPr lvl="1"/>
            <a:r>
              <a:rPr lang="en-US" altLang="en-US" dirty="0"/>
              <a:t>Is program requesting approval for specific tailoring at this meeting?</a:t>
            </a:r>
          </a:p>
          <a:p>
            <a:pPr lvl="1"/>
            <a:r>
              <a:rPr lang="en-US" altLang="en-US" dirty="0"/>
              <a:t>If not, why?</a:t>
            </a:r>
          </a:p>
          <a:p>
            <a:r>
              <a:rPr lang="en-US" altLang="en-US" dirty="0"/>
              <a:t>Discuss areas that have been tailored previously</a:t>
            </a:r>
          </a:p>
          <a:p>
            <a:r>
              <a:rPr lang="en-US" altLang="en-US" dirty="0"/>
              <a:t>Recommend area(s) that program intends to target for tailoring in future</a:t>
            </a:r>
          </a:p>
          <a:p>
            <a:r>
              <a:rPr lang="en-US" altLang="en-US" dirty="0"/>
              <a:t>Identify necessary dates &amp; timelines to return for tailoring approval</a:t>
            </a:r>
          </a:p>
          <a:p>
            <a:r>
              <a:rPr lang="en-US" altLang="en-US" dirty="0"/>
              <a:t>Consider Spectrum Supportability Risk Assessment Status and Equipment Spectrum Certification Stage.</a:t>
            </a:r>
          </a:p>
          <a:p>
            <a:endParaRPr lang="en-US" altLang="en-US" dirty="0"/>
          </a:p>
        </p:txBody>
      </p:sp>
      <p:sp>
        <p:nvSpPr>
          <p:cNvPr id="2" name="Slide Number Placeholder 1"/>
          <p:cNvSpPr>
            <a:spLocks noGrp="1"/>
          </p:cNvSpPr>
          <p:nvPr>
            <p:ph type="sldNum" sz="quarter" idx="11"/>
          </p:nvPr>
        </p:nvSpPr>
        <p:spPr/>
        <p:txBody>
          <a:bodyPr/>
          <a:lstStyle/>
          <a:p>
            <a:pPr>
              <a:defRPr/>
            </a:pPr>
            <a:fld id="{F7A320CF-CFA3-453D-9B99-3257B1B69DF2}" type="slidenum">
              <a:rPr lang="en-US" altLang="en-US" smtClean="0"/>
              <a:pPr>
                <a:defRPr/>
              </a:pPr>
              <a:t>22</a:t>
            </a:fld>
            <a:endParaRPr lang="en-US" altLang="en-US">
              <a:solidFill>
                <a:srgbClr val="808080"/>
              </a:solidFill>
            </a:endParaRPr>
          </a:p>
        </p:txBody>
      </p:sp>
    </p:spTree>
    <p:extLst>
      <p:ext uri="{BB962C8B-B14F-4D97-AF65-F5344CB8AC3E}">
        <p14:creationId xmlns:p14="http://schemas.microsoft.com/office/powerpoint/2010/main" val="4243499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7875" y="204537"/>
            <a:ext cx="8229600" cy="685800"/>
          </a:xfrm>
        </p:spPr>
        <p:txBody>
          <a:bodyPr rtlCol="0">
            <a:normAutofit fontScale="90000"/>
          </a:bodyPr>
          <a:lstStyle/>
          <a:p>
            <a:pPr eaLnBrk="1" fontAlgn="auto" hangingPunct="1">
              <a:spcAft>
                <a:spcPts val="0"/>
              </a:spcAft>
              <a:defRPr/>
            </a:pPr>
            <a:r>
              <a:rPr lang="en-US" sz="4000" dirty="0">
                <a:cs typeface="Arial" pitchFamily="34" charset="0"/>
              </a:rPr>
              <a:t>Business Strategy</a:t>
            </a:r>
          </a:p>
        </p:txBody>
      </p:sp>
      <p:sp>
        <p:nvSpPr>
          <p:cNvPr id="3" name="Content Placeholder 2"/>
          <p:cNvSpPr>
            <a:spLocks noGrp="1"/>
          </p:cNvSpPr>
          <p:nvPr>
            <p:ph idx="1"/>
          </p:nvPr>
        </p:nvSpPr>
        <p:spPr>
          <a:xfrm>
            <a:off x="527807" y="1371601"/>
            <a:ext cx="11149668" cy="5070475"/>
          </a:xfrm>
        </p:spPr>
        <p:txBody>
          <a:bodyPr rtlCol="0">
            <a:normAutofit fontScale="32500" lnSpcReduction="20000"/>
          </a:bodyPr>
          <a:lstStyle/>
          <a:p>
            <a:pPr eaLnBrk="1" fontAlgn="auto" hangingPunct="1">
              <a:spcAft>
                <a:spcPts val="0"/>
              </a:spcAft>
              <a:buFont typeface="Arial" pitchFamily="34" charset="0"/>
              <a:buChar char="•"/>
              <a:defRPr/>
            </a:pPr>
            <a:r>
              <a:rPr lang="en-US" sz="6200" dirty="0">
                <a:cs typeface="Calibri" panose="020F0502020204030204" pitchFamily="34" charset="0"/>
              </a:rPr>
              <a:t>Competition Strategy</a:t>
            </a:r>
          </a:p>
          <a:p>
            <a:pPr lvl="1" eaLnBrk="1" fontAlgn="auto" hangingPunct="1">
              <a:spcAft>
                <a:spcPts val="0"/>
              </a:spcAft>
              <a:buFont typeface="Arial" pitchFamily="34" charset="0"/>
              <a:buChar char="–"/>
              <a:defRPr/>
            </a:pPr>
            <a:r>
              <a:rPr lang="en-US" sz="5200" dirty="0">
                <a:cs typeface="Calibri" panose="020F0502020204030204" pitchFamily="34" charset="0"/>
              </a:rPr>
              <a:t>How will competition be established and maintained through all phases of the acquisition </a:t>
            </a:r>
            <a:r>
              <a:rPr lang="en-US" sz="3700" b="0" dirty="0">
                <a:cs typeface="Arial" pitchFamily="34" charset="0"/>
              </a:rPr>
              <a:t>(to include </a:t>
            </a:r>
            <a:r>
              <a:rPr lang="en-US" sz="3700" b="0" dirty="0"/>
              <a:t>spares and depot repair) </a:t>
            </a:r>
            <a:r>
              <a:rPr lang="en-US" sz="4900" dirty="0">
                <a:cs typeface="Arial" pitchFamily="34" charset="0"/>
              </a:rPr>
              <a:t>?</a:t>
            </a:r>
            <a:endParaRPr lang="en-US" sz="4900" dirty="0">
              <a:cs typeface="Calibri" panose="020F0502020204030204" pitchFamily="34" charset="0"/>
            </a:endParaRPr>
          </a:p>
          <a:p>
            <a:pPr lvl="1" eaLnBrk="1" fontAlgn="auto" hangingPunct="1">
              <a:spcAft>
                <a:spcPts val="0"/>
              </a:spcAft>
              <a:buFont typeface="Arial" pitchFamily="34" charset="0"/>
              <a:buChar char="–"/>
              <a:defRPr/>
            </a:pPr>
            <a:r>
              <a:rPr lang="en-US" sz="5200" dirty="0">
                <a:cs typeface="Calibri" panose="020F0502020204030204" pitchFamily="34" charset="0"/>
              </a:rPr>
              <a:t>How does the competition strategy facilitate the acquisition strategy?</a:t>
            </a:r>
          </a:p>
          <a:p>
            <a:pPr lvl="1" eaLnBrk="1" fontAlgn="auto" hangingPunct="1">
              <a:spcAft>
                <a:spcPts val="0"/>
              </a:spcAft>
              <a:buFont typeface="Arial" pitchFamily="34" charset="0"/>
              <a:buChar char="–"/>
              <a:defRPr/>
            </a:pPr>
            <a:r>
              <a:rPr lang="en-US" sz="5200" dirty="0">
                <a:cs typeface="Calibri" panose="020F0502020204030204" pitchFamily="34" charset="0"/>
              </a:rPr>
              <a:t>What is the competition strategy for the upcoming acquisition phase?</a:t>
            </a:r>
          </a:p>
          <a:p>
            <a:pPr lvl="1" eaLnBrk="1" fontAlgn="auto" hangingPunct="1">
              <a:spcAft>
                <a:spcPts val="0"/>
              </a:spcAft>
              <a:buFont typeface="Arial" pitchFamily="34" charset="0"/>
              <a:buChar char="–"/>
              <a:defRPr/>
            </a:pPr>
            <a:r>
              <a:rPr lang="en-US" sz="5200" dirty="0">
                <a:cs typeface="Calibri" panose="020F0502020204030204" pitchFamily="34" charset="0"/>
              </a:rPr>
              <a:t>How do the results of the last acquisition phase impact the strategy for the upcoming phase?</a:t>
            </a:r>
          </a:p>
          <a:p>
            <a:pPr lvl="1" eaLnBrk="1" fontAlgn="auto" hangingPunct="1">
              <a:spcAft>
                <a:spcPts val="0"/>
              </a:spcAft>
              <a:buFont typeface="Arial" pitchFamily="34" charset="0"/>
              <a:buChar char="–"/>
              <a:defRPr/>
            </a:pPr>
            <a:r>
              <a:rPr lang="en-US" sz="5200" dirty="0">
                <a:cs typeface="Calibri" panose="020F0502020204030204" pitchFamily="34" charset="0"/>
              </a:rPr>
              <a:t>Provide results of your Business Case Analysis (performed in conjunction with the engineering tradeoff analysis to be presented at MS B, include intended use of MOSA)</a:t>
            </a:r>
          </a:p>
          <a:p>
            <a:pPr lvl="1" eaLnBrk="1" fontAlgn="auto" hangingPunct="1">
              <a:spcAft>
                <a:spcPts val="0"/>
              </a:spcAft>
              <a:buNone/>
              <a:defRPr/>
            </a:pPr>
            <a:endParaRPr lang="en-US" sz="3400" dirty="0">
              <a:cs typeface="Calibri" panose="020F0502020204030204" pitchFamily="34" charset="0"/>
            </a:endParaRPr>
          </a:p>
          <a:p>
            <a:pPr marL="342900" lvl="1" indent="-342900" eaLnBrk="1" fontAlgn="auto" hangingPunct="1">
              <a:spcAft>
                <a:spcPts val="0"/>
              </a:spcAft>
              <a:buFont typeface="Arial" pitchFamily="34" charset="0"/>
              <a:buChar char="•"/>
              <a:defRPr/>
            </a:pPr>
            <a:r>
              <a:rPr lang="en-US" sz="6200" dirty="0">
                <a:cs typeface="Calibri" panose="020F0502020204030204" pitchFamily="34" charset="0"/>
              </a:rPr>
              <a:t>For Each Contract</a:t>
            </a:r>
          </a:p>
          <a:p>
            <a:pPr lvl="1" eaLnBrk="1" fontAlgn="auto" hangingPunct="1">
              <a:spcAft>
                <a:spcPts val="0"/>
              </a:spcAft>
              <a:buFont typeface="Arial" pitchFamily="34" charset="0"/>
              <a:buChar char="–"/>
              <a:defRPr/>
            </a:pPr>
            <a:r>
              <a:rPr lang="en-US" sz="4900" dirty="0">
                <a:cs typeface="Calibri" panose="020F0502020204030204" pitchFamily="34" charset="0"/>
              </a:rPr>
              <a:t>What is the purpose, type and value of the contract? </a:t>
            </a:r>
          </a:p>
          <a:p>
            <a:pPr lvl="1" eaLnBrk="1" fontAlgn="auto" hangingPunct="1">
              <a:spcAft>
                <a:spcPts val="0"/>
              </a:spcAft>
              <a:buFont typeface="Arial" pitchFamily="34" charset="0"/>
              <a:buChar char="–"/>
              <a:defRPr/>
            </a:pPr>
            <a:r>
              <a:rPr lang="en-US" sz="4900" dirty="0">
                <a:cs typeface="Calibri" panose="020F0502020204030204" pitchFamily="34" charset="0"/>
              </a:rPr>
              <a:t>How is the contract aligned with the acquisition and competition strategies?</a:t>
            </a:r>
          </a:p>
          <a:p>
            <a:pPr lvl="1" eaLnBrk="1" fontAlgn="auto" hangingPunct="1">
              <a:spcAft>
                <a:spcPts val="0"/>
              </a:spcAft>
              <a:buFont typeface="Arial" pitchFamily="34" charset="0"/>
              <a:buChar char="–"/>
              <a:defRPr/>
            </a:pPr>
            <a:r>
              <a:rPr lang="en-US" sz="4900" dirty="0">
                <a:cs typeface="Calibri" panose="020F0502020204030204" pitchFamily="34" charset="0"/>
              </a:rPr>
              <a:t>What is the incentive structure and how will the incentives foster contractor behavior resulting in favorable cost, schedule and performance outcomes?</a:t>
            </a:r>
          </a:p>
          <a:p>
            <a:pPr lvl="1" eaLnBrk="1" fontAlgn="auto" hangingPunct="1">
              <a:spcAft>
                <a:spcPts val="0"/>
              </a:spcAft>
              <a:buFont typeface="Arial" pitchFamily="34" charset="0"/>
              <a:buChar char="–"/>
              <a:defRPr/>
            </a:pPr>
            <a:r>
              <a:rPr lang="en-US" sz="4900" dirty="0">
                <a:cs typeface="Calibri" panose="020F0502020204030204" pitchFamily="34" charset="0"/>
              </a:rPr>
              <a:t>What criteria will be used to select the winning bidder? How do those criteria  emphasize what is most important to the government?</a:t>
            </a:r>
          </a:p>
          <a:p>
            <a:pPr lvl="1" eaLnBrk="1" fontAlgn="auto" hangingPunct="1">
              <a:spcAft>
                <a:spcPts val="0"/>
              </a:spcAft>
              <a:buFont typeface="Arial" pitchFamily="34" charset="0"/>
              <a:buChar char="–"/>
              <a:defRPr/>
            </a:pPr>
            <a:r>
              <a:rPr lang="en-US" sz="4900" dirty="0">
                <a:cs typeface="Calibri" panose="020F0502020204030204" pitchFamily="34" charset="0"/>
              </a:rPr>
              <a:t>Will warranties be employed?  How will they benefit the government?</a:t>
            </a:r>
          </a:p>
          <a:p>
            <a:pPr lvl="1" eaLnBrk="1" fontAlgn="auto" hangingPunct="1">
              <a:spcAft>
                <a:spcPts val="0"/>
              </a:spcAft>
              <a:buFont typeface="Arial" pitchFamily="34" charset="0"/>
              <a:buChar char="–"/>
              <a:defRPr/>
            </a:pPr>
            <a:r>
              <a:rPr lang="en-US" sz="4900" dirty="0">
                <a:cs typeface="Calibri" panose="020F0502020204030204" pitchFamily="34" charset="0"/>
              </a:rPr>
              <a:t>Does the contract anticipate the acquisition of technical data?</a:t>
            </a:r>
          </a:p>
          <a:p>
            <a:pPr lvl="1" eaLnBrk="1" fontAlgn="auto" hangingPunct="1">
              <a:spcAft>
                <a:spcPts val="0"/>
              </a:spcAft>
              <a:buFont typeface="Arial" pitchFamily="34" charset="0"/>
              <a:buChar char="–"/>
              <a:defRPr/>
            </a:pPr>
            <a:r>
              <a:rPr lang="en-US" sz="4900" dirty="0">
                <a:cs typeface="Calibri" panose="020F0502020204030204" pitchFamily="34" charset="0"/>
              </a:rPr>
              <a:t>Will the development utilize open systems architecture?</a:t>
            </a:r>
          </a:p>
          <a:p>
            <a:pPr lvl="1" eaLnBrk="1" fontAlgn="auto" hangingPunct="1">
              <a:spcAft>
                <a:spcPts val="0"/>
              </a:spcAft>
              <a:buFont typeface="Arial" pitchFamily="34" charset="0"/>
              <a:buChar char="–"/>
              <a:defRPr/>
            </a:pPr>
            <a:r>
              <a:rPr lang="en-US" altLang="en-US" sz="4900" dirty="0"/>
              <a:t>Consider Spectrum Management language on contract, including all deliverables</a:t>
            </a:r>
          </a:p>
        </p:txBody>
      </p:sp>
      <p:sp>
        <p:nvSpPr>
          <p:cNvPr id="5" name="Slide Number Placeholder 1"/>
          <p:cNvSpPr txBox="1">
            <a:spLocks/>
          </p:cNvSpPr>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smtClean="0">
                <a:solidFill>
                  <a:srgbClr val="7F7F7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en-US" dirty="0"/>
              <a:t>21</a:t>
            </a:r>
            <a:endParaRPr lang="en-US" altLang="en-US" dirty="0">
              <a:solidFill>
                <a:srgbClr val="808080"/>
              </a:solidFill>
            </a:endParaRPr>
          </a:p>
        </p:txBody>
      </p:sp>
    </p:spTree>
    <p:extLst>
      <p:ext uri="{BB962C8B-B14F-4D97-AF65-F5344CB8AC3E}">
        <p14:creationId xmlns:p14="http://schemas.microsoft.com/office/powerpoint/2010/main" val="476842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06" name="Object 1"/>
          <p:cNvGraphicFramePr>
            <a:graphicFrameLocks noChangeAspect="1"/>
          </p:cNvGraphicFramePr>
          <p:nvPr>
            <p:extLst>
              <p:ext uri="{D42A27DB-BD31-4B8C-83A1-F6EECF244321}">
                <p14:modId xmlns:p14="http://schemas.microsoft.com/office/powerpoint/2010/main" val="644791180"/>
              </p:ext>
            </p:extLst>
          </p:nvPr>
        </p:nvGraphicFramePr>
        <p:xfrm>
          <a:off x="1540778" y="1325460"/>
          <a:ext cx="8801100" cy="5047317"/>
        </p:xfrm>
        <a:graphic>
          <a:graphicData uri="http://schemas.openxmlformats.org/presentationml/2006/ole">
            <mc:AlternateContent xmlns:mc="http://schemas.openxmlformats.org/markup-compatibility/2006">
              <mc:Choice xmlns:v="urn:schemas-microsoft-com:vml" Requires="v">
                <p:oleObj name="Worksheet" r:id="rId3" imgW="9382003" imgH="8162888" progId="Excel.Sheet.12">
                  <p:embed/>
                </p:oleObj>
              </mc:Choice>
              <mc:Fallback>
                <p:oleObj name="Worksheet" r:id="rId3" imgW="9382003" imgH="8162888"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0778" y="1325460"/>
                        <a:ext cx="8801100" cy="5047317"/>
                      </a:xfrm>
                      <a:prstGeom prst="rect">
                        <a:avLst/>
                      </a:prstGeom>
                      <a:noFill/>
                      <a:ln>
                        <a:noFill/>
                      </a:ln>
                    </p:spPr>
                  </p:pic>
                </p:oleObj>
              </mc:Fallback>
            </mc:AlternateContent>
          </a:graphicData>
        </a:graphic>
      </p:graphicFrame>
      <p:sp>
        <p:nvSpPr>
          <p:cNvPr id="5" name="Title 1"/>
          <p:cNvSpPr>
            <a:spLocks noGrp="1"/>
          </p:cNvSpPr>
          <p:nvPr>
            <p:ph type="title"/>
          </p:nvPr>
        </p:nvSpPr>
        <p:spPr>
          <a:xfrm>
            <a:off x="1981199" y="228600"/>
            <a:ext cx="9679497" cy="685800"/>
          </a:xfrm>
        </p:spPr>
        <p:txBody>
          <a:bodyPr rtlCol="0">
            <a:normAutofit fontScale="90000"/>
          </a:bodyPr>
          <a:lstStyle/>
          <a:p>
            <a:pPr eaLnBrk="1" fontAlgn="auto" hangingPunct="1">
              <a:spcAft>
                <a:spcPts val="0"/>
              </a:spcAft>
              <a:defRPr/>
            </a:pPr>
            <a:r>
              <a:rPr lang="en-US" sz="4000" dirty="0">
                <a:cs typeface="Arial" pitchFamily="34" charset="0"/>
              </a:rPr>
              <a:t>Program Funding</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24</a:t>
            </a:fld>
            <a:endParaRPr lang="en-US" altLang="en-US">
              <a:solidFill>
                <a:srgbClr val="808080"/>
              </a:solidFill>
            </a:endParaRPr>
          </a:p>
        </p:txBody>
      </p:sp>
    </p:spTree>
    <p:extLst>
      <p:ext uri="{BB962C8B-B14F-4D97-AF65-F5344CB8AC3E}">
        <p14:creationId xmlns:p14="http://schemas.microsoft.com/office/powerpoint/2010/main" val="284582119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8"/>
          <p:cNvSpPr>
            <a:spLocks/>
          </p:cNvSpPr>
          <p:nvPr/>
        </p:nvSpPr>
        <p:spPr bwMode="auto">
          <a:xfrm>
            <a:off x="3810001" y="152400"/>
            <a:ext cx="45704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1F497D"/>
              </a:solidFill>
            </a:endParaRPr>
          </a:p>
        </p:txBody>
      </p:sp>
      <p:grpSp>
        <p:nvGrpSpPr>
          <p:cNvPr id="74756" name="Group 4"/>
          <p:cNvGrpSpPr>
            <a:grpSpLocks/>
          </p:cNvGrpSpPr>
          <p:nvPr/>
        </p:nvGrpSpPr>
        <p:grpSpPr bwMode="auto">
          <a:xfrm>
            <a:off x="1600200" y="1169989"/>
            <a:ext cx="8953500" cy="5443537"/>
            <a:chOff x="48" y="768"/>
            <a:chExt cx="5640" cy="3429"/>
          </a:xfrm>
        </p:grpSpPr>
        <p:sp>
          <p:nvSpPr>
            <p:cNvPr id="74758" name="Rectangle 4"/>
            <p:cNvSpPr>
              <a:spLocks noChangeArrowheads="1"/>
            </p:cNvSpPr>
            <p:nvPr/>
          </p:nvSpPr>
          <p:spPr bwMode="auto">
            <a:xfrm>
              <a:off x="2370" y="128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59" name="Rectangle 5"/>
            <p:cNvSpPr>
              <a:spLocks noChangeArrowheads="1"/>
            </p:cNvSpPr>
            <p:nvPr/>
          </p:nvSpPr>
          <p:spPr bwMode="auto">
            <a:xfrm>
              <a:off x="2370" y="152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0" name="Rectangle 6"/>
            <p:cNvSpPr>
              <a:spLocks noChangeArrowheads="1"/>
            </p:cNvSpPr>
            <p:nvPr/>
          </p:nvSpPr>
          <p:spPr bwMode="auto">
            <a:xfrm>
              <a:off x="237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1" name="Rectangle 7"/>
            <p:cNvSpPr>
              <a:spLocks noChangeArrowheads="1"/>
            </p:cNvSpPr>
            <p:nvPr/>
          </p:nvSpPr>
          <p:spPr bwMode="auto">
            <a:xfrm>
              <a:off x="237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2" name="Rectangle 8"/>
            <p:cNvSpPr>
              <a:spLocks noChangeArrowheads="1"/>
            </p:cNvSpPr>
            <p:nvPr/>
          </p:nvSpPr>
          <p:spPr bwMode="auto">
            <a:xfrm>
              <a:off x="237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3" name="Rectangle 9"/>
            <p:cNvSpPr>
              <a:spLocks noChangeArrowheads="1"/>
            </p:cNvSpPr>
            <p:nvPr/>
          </p:nvSpPr>
          <p:spPr bwMode="auto">
            <a:xfrm>
              <a:off x="2610" y="128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4" name="Rectangle 10"/>
            <p:cNvSpPr>
              <a:spLocks noChangeArrowheads="1"/>
            </p:cNvSpPr>
            <p:nvPr/>
          </p:nvSpPr>
          <p:spPr bwMode="auto">
            <a:xfrm>
              <a:off x="261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5" name="Rectangle 11"/>
            <p:cNvSpPr>
              <a:spLocks noChangeArrowheads="1"/>
            </p:cNvSpPr>
            <p:nvPr/>
          </p:nvSpPr>
          <p:spPr bwMode="auto">
            <a:xfrm>
              <a:off x="261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6" name="Rectangle 12"/>
            <p:cNvSpPr>
              <a:spLocks noChangeArrowheads="1"/>
            </p:cNvSpPr>
            <p:nvPr/>
          </p:nvSpPr>
          <p:spPr bwMode="auto">
            <a:xfrm>
              <a:off x="261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7" name="Rectangle 13"/>
            <p:cNvSpPr>
              <a:spLocks noChangeArrowheads="1"/>
            </p:cNvSpPr>
            <p:nvPr/>
          </p:nvSpPr>
          <p:spPr bwMode="auto">
            <a:xfrm>
              <a:off x="261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8" name="Rectangle 14"/>
            <p:cNvSpPr>
              <a:spLocks noChangeArrowheads="1"/>
            </p:cNvSpPr>
            <p:nvPr/>
          </p:nvSpPr>
          <p:spPr bwMode="auto">
            <a:xfrm>
              <a:off x="285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9" name="Rectangle 15"/>
            <p:cNvSpPr>
              <a:spLocks noChangeArrowheads="1"/>
            </p:cNvSpPr>
            <p:nvPr/>
          </p:nvSpPr>
          <p:spPr bwMode="auto">
            <a:xfrm>
              <a:off x="285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0" name="Rectangle 16"/>
            <p:cNvSpPr>
              <a:spLocks noChangeArrowheads="1"/>
            </p:cNvSpPr>
            <p:nvPr/>
          </p:nvSpPr>
          <p:spPr bwMode="auto">
            <a:xfrm>
              <a:off x="285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1" name="Rectangle 17"/>
            <p:cNvSpPr>
              <a:spLocks noChangeArrowheads="1"/>
            </p:cNvSpPr>
            <p:nvPr/>
          </p:nvSpPr>
          <p:spPr bwMode="auto">
            <a:xfrm>
              <a:off x="285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2" name="Rectangle 18"/>
            <p:cNvSpPr>
              <a:spLocks noChangeArrowheads="1"/>
            </p:cNvSpPr>
            <p:nvPr/>
          </p:nvSpPr>
          <p:spPr bwMode="auto">
            <a:xfrm>
              <a:off x="285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3" name="Rectangle 19"/>
            <p:cNvSpPr>
              <a:spLocks noChangeArrowheads="1"/>
            </p:cNvSpPr>
            <p:nvPr/>
          </p:nvSpPr>
          <p:spPr bwMode="auto">
            <a:xfrm>
              <a:off x="309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4" name="Rectangle 20"/>
            <p:cNvSpPr>
              <a:spLocks noChangeArrowheads="1"/>
            </p:cNvSpPr>
            <p:nvPr/>
          </p:nvSpPr>
          <p:spPr bwMode="auto">
            <a:xfrm>
              <a:off x="309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5" name="Rectangle 21"/>
            <p:cNvSpPr>
              <a:spLocks noChangeArrowheads="1"/>
            </p:cNvSpPr>
            <p:nvPr/>
          </p:nvSpPr>
          <p:spPr bwMode="auto">
            <a:xfrm>
              <a:off x="309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6" name="Rectangle 22"/>
            <p:cNvSpPr>
              <a:spLocks noChangeArrowheads="1"/>
            </p:cNvSpPr>
            <p:nvPr/>
          </p:nvSpPr>
          <p:spPr bwMode="auto">
            <a:xfrm>
              <a:off x="309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7" name="Rectangle 23"/>
            <p:cNvSpPr>
              <a:spLocks noChangeArrowheads="1"/>
            </p:cNvSpPr>
            <p:nvPr/>
          </p:nvSpPr>
          <p:spPr bwMode="auto">
            <a:xfrm>
              <a:off x="309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8" name="Rectangle 24"/>
            <p:cNvSpPr>
              <a:spLocks noChangeArrowheads="1"/>
            </p:cNvSpPr>
            <p:nvPr/>
          </p:nvSpPr>
          <p:spPr bwMode="auto">
            <a:xfrm>
              <a:off x="333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9" name="Rectangle 25"/>
            <p:cNvSpPr>
              <a:spLocks noChangeArrowheads="1"/>
            </p:cNvSpPr>
            <p:nvPr/>
          </p:nvSpPr>
          <p:spPr bwMode="auto">
            <a:xfrm>
              <a:off x="333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0" name="Rectangle 26"/>
            <p:cNvSpPr>
              <a:spLocks noChangeArrowheads="1"/>
            </p:cNvSpPr>
            <p:nvPr/>
          </p:nvSpPr>
          <p:spPr bwMode="auto">
            <a:xfrm>
              <a:off x="3330" y="176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1" name="Rectangle 27"/>
            <p:cNvSpPr>
              <a:spLocks noChangeArrowheads="1"/>
            </p:cNvSpPr>
            <p:nvPr/>
          </p:nvSpPr>
          <p:spPr bwMode="auto">
            <a:xfrm>
              <a:off x="333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2" name="Rectangle 28"/>
            <p:cNvSpPr>
              <a:spLocks noChangeArrowheads="1"/>
            </p:cNvSpPr>
            <p:nvPr/>
          </p:nvSpPr>
          <p:spPr bwMode="auto">
            <a:xfrm>
              <a:off x="3330" y="224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3" name="Text Box 29"/>
            <p:cNvSpPr txBox="1">
              <a:spLocks noChangeArrowheads="1"/>
            </p:cNvSpPr>
            <p:nvPr/>
          </p:nvSpPr>
          <p:spPr bwMode="auto">
            <a:xfrm rot="5400000">
              <a:off x="2021" y="1984"/>
              <a:ext cx="56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rgbClr val="000000"/>
                  </a:solidFill>
                  <a:cs typeface="Arial" panose="020B0604020202020204" pitchFamily="34" charset="0"/>
                </a:rPr>
                <a:t>Likelihood</a:t>
              </a:r>
            </a:p>
          </p:txBody>
        </p:sp>
        <p:sp>
          <p:nvSpPr>
            <p:cNvPr id="74784" name="Text Box 30"/>
            <p:cNvSpPr txBox="1">
              <a:spLocks noChangeArrowheads="1"/>
            </p:cNvSpPr>
            <p:nvPr/>
          </p:nvSpPr>
          <p:spPr bwMode="auto">
            <a:xfrm>
              <a:off x="2621" y="1151"/>
              <a:ext cx="73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rgbClr val="000000"/>
                  </a:solidFill>
                  <a:cs typeface="Arial" panose="020B0604020202020204" pitchFamily="34" charset="0"/>
                </a:rPr>
                <a:t>Consequence</a:t>
              </a:r>
            </a:p>
          </p:txBody>
        </p:sp>
        <p:sp>
          <p:nvSpPr>
            <p:cNvPr id="74785" name="Oval 31"/>
            <p:cNvSpPr>
              <a:spLocks noChangeArrowheads="1"/>
            </p:cNvSpPr>
            <p:nvPr/>
          </p:nvSpPr>
          <p:spPr bwMode="auto">
            <a:xfrm>
              <a:off x="2935" y="1851"/>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6" name="Oval 32"/>
            <p:cNvSpPr>
              <a:spLocks noChangeArrowheads="1"/>
            </p:cNvSpPr>
            <p:nvPr/>
          </p:nvSpPr>
          <p:spPr bwMode="auto">
            <a:xfrm>
              <a:off x="3185" y="2333"/>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7" name="Oval 33"/>
            <p:cNvSpPr>
              <a:spLocks noChangeArrowheads="1"/>
            </p:cNvSpPr>
            <p:nvPr/>
          </p:nvSpPr>
          <p:spPr bwMode="auto">
            <a:xfrm>
              <a:off x="3241" y="2094"/>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74788" name="AutoShape 34"/>
            <p:cNvCxnSpPr>
              <a:cxnSpLocks noChangeShapeType="1"/>
              <a:stCxn id="74789" idx="1"/>
              <a:endCxn id="74786" idx="7"/>
            </p:cNvCxnSpPr>
            <p:nvPr/>
          </p:nvCxnSpPr>
          <p:spPr bwMode="auto">
            <a:xfrm flipH="1" flipV="1">
              <a:off x="3226" y="2340"/>
              <a:ext cx="405" cy="588"/>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74789" name="Rectangle 38"/>
            <p:cNvSpPr>
              <a:spLocks noChangeArrowheads="1"/>
            </p:cNvSpPr>
            <p:nvPr/>
          </p:nvSpPr>
          <p:spPr bwMode="auto">
            <a:xfrm>
              <a:off x="3631" y="2208"/>
              <a:ext cx="2057" cy="1440"/>
            </a:xfrm>
            <a:prstGeom prst="rect">
              <a:avLst/>
            </a:prstGeom>
            <a:solidFill>
              <a:schemeClr val="bg1"/>
            </a:solidFill>
            <a:ln w="38100" algn="ctr">
              <a:solidFill>
                <a:srgbClr val="00FF00"/>
              </a:solidFill>
              <a:miter lim="800000"/>
              <a:headEnd/>
              <a:tailEnd/>
            </a:ln>
          </p:spPr>
          <p:txBody>
            <a:bodyPr lIns="0" tIns="0" rIns="0" bIns="0">
              <a:spAutoFit/>
            </a:bodyPr>
            <a:lstStyle>
              <a:lvl1pPr marL="58738"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dirty="0">
                  <a:solidFill>
                    <a:srgbClr val="000000"/>
                  </a:solidFill>
                  <a:cs typeface="Arial" panose="020B0604020202020204" pitchFamily="34" charset="0"/>
                </a:rPr>
                <a:t>Bell Supply Chain Management to Support Increase to Full Rate Production</a:t>
              </a:r>
              <a:endParaRPr lang="en-US" altLang="en-US" sz="1000" u="sng" dirty="0">
                <a:solidFill>
                  <a:srgbClr val="000000"/>
                </a:solidFill>
                <a:cs typeface="Arial" panose="020B0604020202020204" pitchFamily="34" charset="0"/>
              </a:endParaRPr>
            </a:p>
            <a:p>
              <a:r>
                <a:rPr lang="en-US" altLang="en-US" sz="800" u="sng" dirty="0">
                  <a:solidFill>
                    <a:srgbClr val="000000"/>
                  </a:solidFill>
                  <a:cs typeface="Arial" panose="020B0604020202020204" pitchFamily="34" charset="0"/>
                </a:rPr>
                <a:t>Driver:</a:t>
              </a:r>
              <a:r>
                <a:rPr lang="en-US" altLang="en-US" sz="800" dirty="0">
                  <a:solidFill>
                    <a:srgbClr val="000000"/>
                  </a:solidFill>
                  <a:cs typeface="Arial" panose="020B0604020202020204" pitchFamily="34" charset="0"/>
                </a:rPr>
                <a:t> Poor performance of key suppliers, long lead times (bearings, forgings, castings), LLT purchase orders, staffing, parts shortages, and limited capacity in critical suppliers </a:t>
              </a:r>
            </a:p>
            <a:p>
              <a:r>
                <a:rPr lang="en-US" altLang="en-US" sz="800" u="sng" dirty="0">
                  <a:solidFill>
                    <a:srgbClr val="000000"/>
                  </a:solidFill>
                  <a:cs typeface="Arial" panose="020B0604020202020204" pitchFamily="34" charset="0"/>
                </a:rPr>
                <a:t>Mitigation Plan:</a:t>
              </a:r>
            </a:p>
            <a:p>
              <a:pPr>
                <a:buFont typeface="Wingdings" panose="05000000000000000000" pitchFamily="2" charset="2"/>
                <a:buChar char="ü"/>
              </a:pPr>
              <a:r>
                <a:rPr lang="en-US" altLang="en-US" sz="800" dirty="0">
                  <a:solidFill>
                    <a:srgbClr val="000000"/>
                  </a:solidFill>
                </a:rPr>
                <a:t> Obtain Advanced Procurement in FY10</a:t>
              </a:r>
            </a:p>
            <a:p>
              <a:pPr>
                <a:buFont typeface="Wingdings" panose="05000000000000000000" pitchFamily="2" charset="2"/>
                <a:buChar char="ü"/>
              </a:pPr>
              <a:r>
                <a:rPr lang="en-US" altLang="en-US" sz="800" dirty="0">
                  <a:solidFill>
                    <a:srgbClr val="000000"/>
                  </a:solidFill>
                </a:rPr>
                <a:t> Hire </a:t>
              </a:r>
              <a:r>
                <a:rPr lang="en-US" altLang="en-US" sz="800" dirty="0" err="1">
                  <a:solidFill>
                    <a:srgbClr val="000000"/>
                  </a:solidFill>
                </a:rPr>
                <a:t>Govt</a:t>
              </a:r>
              <a:r>
                <a:rPr lang="en-US" altLang="en-US" sz="800" dirty="0">
                  <a:solidFill>
                    <a:srgbClr val="000000"/>
                  </a:solidFill>
                </a:rPr>
                <a:t> Supply Chain Manager (V-22)</a:t>
              </a:r>
              <a:endParaRPr lang="en-US" altLang="en-US" sz="800" dirty="0">
                <a:solidFill>
                  <a:srgbClr val="000000"/>
                </a:solidFill>
                <a:cs typeface="Arial" panose="020B0604020202020204" pitchFamily="34" charset="0"/>
              </a:endParaRPr>
            </a:p>
            <a:p>
              <a:pPr>
                <a:buFont typeface="Wingdings" panose="05000000000000000000" pitchFamily="2" charset="2"/>
                <a:buChar char="ü"/>
              </a:pPr>
              <a:r>
                <a:rPr lang="en-US" altLang="en-US" sz="800" dirty="0">
                  <a:solidFill>
                    <a:srgbClr val="000000"/>
                  </a:solidFill>
                  <a:cs typeface="Arial" panose="020B0604020202020204" pitchFamily="34" charset="0"/>
                </a:rPr>
                <a:t> Identify dual source for critical suppliers</a:t>
              </a:r>
            </a:p>
            <a:p>
              <a:pPr>
                <a:buFont typeface="Wingdings" panose="05000000000000000000" pitchFamily="2" charset="2"/>
                <a:buChar char="ü"/>
              </a:pPr>
              <a:r>
                <a:rPr lang="en-US" altLang="en-US" sz="800" dirty="0">
                  <a:solidFill>
                    <a:srgbClr val="000000"/>
                  </a:solidFill>
                  <a:cs typeface="Arial" panose="020B0604020202020204" pitchFamily="34" charset="0"/>
                </a:rPr>
                <a:t> Rationalize supply base</a:t>
              </a:r>
            </a:p>
            <a:p>
              <a:pPr>
                <a:buFont typeface="Wingdings" panose="05000000000000000000" pitchFamily="2" charset="2"/>
                <a:buChar char="ü"/>
              </a:pPr>
              <a:r>
                <a:rPr lang="en-US" altLang="en-US" sz="800" dirty="0">
                  <a:solidFill>
                    <a:srgbClr val="000000"/>
                  </a:solidFill>
                  <a:cs typeface="Arial" panose="020B0604020202020204" pitchFamily="34" charset="0"/>
                </a:rPr>
                <a:t> Place Bell reps on-site at critical suppliers</a:t>
              </a:r>
            </a:p>
            <a:p>
              <a:pPr>
                <a:buFont typeface="Wingdings" panose="05000000000000000000" pitchFamily="2" charset="2"/>
                <a:buChar char="ü"/>
              </a:pPr>
              <a:r>
                <a:rPr lang="en-US" altLang="en-US" sz="800" dirty="0">
                  <a:solidFill>
                    <a:srgbClr val="000000"/>
                  </a:solidFill>
                  <a:cs typeface="Arial" panose="020B0604020202020204" pitchFamily="34" charset="0"/>
                </a:rPr>
                <a:t> Hire staffing to meet demand</a:t>
              </a:r>
            </a:p>
            <a:p>
              <a:pPr>
                <a:buFont typeface="Wingdings" panose="05000000000000000000" pitchFamily="2" charset="2"/>
                <a:buChar char="ü"/>
              </a:pPr>
              <a:r>
                <a:rPr lang="en-US" altLang="en-US" sz="800" dirty="0">
                  <a:solidFill>
                    <a:srgbClr val="000000"/>
                  </a:solidFill>
                  <a:cs typeface="Arial" panose="020B0604020202020204" pitchFamily="34" charset="0"/>
                </a:rPr>
                <a:t> Utilize Bell gated process for outsourcing</a:t>
              </a:r>
            </a:p>
            <a:p>
              <a:pPr>
                <a:buFont typeface="Wingdings" panose="05000000000000000000" pitchFamily="2" charset="2"/>
                <a:buChar char="ü"/>
              </a:pPr>
              <a:r>
                <a:rPr lang="en-US" altLang="en-US" sz="800" dirty="0">
                  <a:solidFill>
                    <a:srgbClr val="000000"/>
                  </a:solidFill>
                  <a:cs typeface="Arial" panose="020B0604020202020204" pitchFamily="34" charset="0"/>
                </a:rPr>
                <a:t> Award FY10 Long Lead</a:t>
              </a:r>
            </a:p>
            <a:p>
              <a:pPr>
                <a:buFont typeface="Wingdings" panose="05000000000000000000" pitchFamily="2" charset="2"/>
                <a:buChar char="ü"/>
              </a:pPr>
              <a:r>
                <a:rPr lang="en-US" altLang="en-US" sz="800" dirty="0">
                  <a:solidFill>
                    <a:srgbClr val="000000"/>
                  </a:solidFill>
                  <a:cs typeface="Arial" panose="020B0604020202020204" pitchFamily="34" charset="0"/>
                </a:rPr>
                <a:t> Support Prime key supplier visits with government representation</a:t>
              </a:r>
              <a:endParaRPr lang="en-US" altLang="en-US" sz="800" dirty="0">
                <a:solidFill>
                  <a:srgbClr val="000099"/>
                </a:solidFill>
                <a:cs typeface="Arial" panose="020B0604020202020204" pitchFamily="34" charset="0"/>
              </a:endParaRPr>
            </a:p>
            <a:p>
              <a:pPr>
                <a:buFont typeface="Wingdings" panose="05000000000000000000" pitchFamily="2" charset="2"/>
                <a:buChar char="ü"/>
              </a:pPr>
              <a:r>
                <a:rPr lang="en-US" altLang="en-US" sz="800" dirty="0">
                  <a:solidFill>
                    <a:srgbClr val="000099"/>
                  </a:solidFill>
                  <a:cs typeface="Arial" panose="020B0604020202020204" pitchFamily="34" charset="0"/>
                </a:rPr>
                <a:t> Production Readiness Review (support FRP decision)</a:t>
              </a:r>
            </a:p>
            <a:p>
              <a:r>
                <a:rPr lang="en-US" altLang="en-US" sz="800" u="sng" dirty="0">
                  <a:solidFill>
                    <a:srgbClr val="000000"/>
                  </a:solidFill>
                  <a:cs typeface="Arial" panose="020B0604020202020204" pitchFamily="34" charset="0"/>
                </a:rPr>
                <a:t>Date:</a:t>
              </a:r>
              <a:r>
                <a:rPr lang="en-US" altLang="en-US" sz="800" dirty="0">
                  <a:solidFill>
                    <a:srgbClr val="000000"/>
                  </a:solidFill>
                  <a:cs typeface="Arial" panose="020B0604020202020204" pitchFamily="34" charset="0"/>
                </a:rPr>
                <a:t> </a:t>
              </a:r>
              <a:r>
                <a:rPr lang="en-US" altLang="en-US" sz="800" dirty="0">
                  <a:solidFill>
                    <a:srgbClr val="000099"/>
                  </a:solidFill>
                  <a:cs typeface="Arial" panose="020B0604020202020204" pitchFamily="34" charset="0"/>
                </a:rPr>
                <a:t>COMPLETE Jul 10 (Risk will be closed/deleted next quarter) </a:t>
              </a:r>
            </a:p>
          </p:txBody>
        </p:sp>
        <p:sp>
          <p:nvSpPr>
            <p:cNvPr id="74790" name="Text Box 45"/>
            <p:cNvSpPr txBox="1">
              <a:spLocks noChangeArrowheads="1"/>
            </p:cNvSpPr>
            <p:nvPr/>
          </p:nvSpPr>
          <p:spPr bwMode="auto">
            <a:xfrm>
              <a:off x="182" y="2815"/>
              <a:ext cx="3385" cy="1382"/>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Ability to Achieve Affordability Targets to Meet Inventory Objectives</a:t>
              </a:r>
              <a:endParaRPr lang="en-US" altLang="en-US" sz="1000" b="1">
                <a:solidFill>
                  <a:srgbClr val="000000"/>
                </a:solidFill>
                <a:cs typeface="Arial" panose="020B0604020202020204" pitchFamily="34" charset="0"/>
              </a:endParaRP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Higher than anticipated costs due to Bell enterprise growth (overhead rates); raw materials; cabin; supplier performance; increased labor hours. Two rate increases, Apr Forward Price Rate Agreement and Nov Forward Price Rate Brochure (driven by a reduction in the base vs. predictions, erosion in the commercial business, efficiencies in production, a recent strike, and pension liabilities) have recently created additional budget pressure.</a:t>
              </a:r>
            </a:p>
            <a:p>
              <a:r>
                <a:rPr lang="en-US" altLang="en-US" sz="800" u="sng">
                  <a:solidFill>
                    <a:srgbClr val="000000"/>
                  </a:solidFill>
                  <a:cs typeface="Arial" panose="020B0604020202020204" pitchFamily="34" charset="0"/>
                </a:rPr>
                <a:t>Mitigation Plan: </a:t>
              </a:r>
            </a:p>
            <a:p>
              <a:pPr>
                <a:buFont typeface="Wingdings" panose="05000000000000000000" pitchFamily="2" charset="2"/>
                <a:buChar char="ü"/>
              </a:pPr>
              <a:r>
                <a:rPr lang="en-US" altLang="en-US" sz="800">
                  <a:solidFill>
                    <a:srgbClr val="000000"/>
                  </a:solidFill>
                  <a:cs typeface="Arial" panose="020B0604020202020204" pitchFamily="34" charset="0"/>
                </a:rPr>
                <a:t> Establish Affordability plan</a:t>
              </a:r>
            </a:p>
            <a:p>
              <a:pPr>
                <a:buFont typeface="Wingdings" panose="05000000000000000000" pitchFamily="2" charset="2"/>
                <a:buChar char="ü"/>
              </a:pPr>
              <a:r>
                <a:rPr lang="en-US" altLang="en-US" sz="800">
                  <a:solidFill>
                    <a:srgbClr val="000000"/>
                  </a:solidFill>
                  <a:cs typeface="Arial" panose="020B0604020202020204" pitchFamily="34" charset="0"/>
                </a:rPr>
                <a:t> Implement GFE CRIs (Engines, OTO)</a:t>
              </a:r>
            </a:p>
            <a:p>
              <a:pPr>
                <a:buFont typeface="Wingdings" panose="05000000000000000000" pitchFamily="2" charset="2"/>
                <a:buChar char="ü"/>
              </a:pPr>
              <a:r>
                <a:rPr lang="en-US" altLang="en-US" sz="800">
                  <a:solidFill>
                    <a:srgbClr val="000000"/>
                  </a:solidFill>
                  <a:cs typeface="Arial" panose="020B0604020202020204" pitchFamily="34" charset="0"/>
                </a:rPr>
                <a:t> Obtain Advanced Procurement in FY10</a:t>
              </a:r>
            </a:p>
            <a:p>
              <a:pPr>
                <a:buFont typeface="Wingdings" panose="05000000000000000000" pitchFamily="2" charset="2"/>
                <a:buChar char="ü"/>
              </a:pPr>
              <a:r>
                <a:rPr lang="en-US" altLang="en-US" sz="800">
                  <a:solidFill>
                    <a:srgbClr val="000000"/>
                  </a:solidFill>
                  <a:cs typeface="Arial" panose="020B0604020202020204" pitchFamily="34" charset="0"/>
                </a:rPr>
                <a:t> Execute Long Term Agreements/Long Term Contracts</a:t>
              </a:r>
            </a:p>
            <a:p>
              <a:pPr>
                <a:buFont typeface="Wingdings" panose="05000000000000000000" pitchFamily="2" charset="2"/>
                <a:buChar char="ü"/>
              </a:pPr>
              <a:r>
                <a:rPr lang="en-US" altLang="en-US" sz="800">
                  <a:solidFill>
                    <a:srgbClr val="000000"/>
                  </a:solidFill>
                </a:rPr>
                <a:t> Finalize SOF inspection requirements</a:t>
              </a:r>
              <a:r>
                <a:rPr lang="en-US" altLang="en-US" sz="800">
                  <a:solidFill>
                    <a:srgbClr val="000000"/>
                  </a:solidFill>
                  <a:cs typeface="Arial" panose="020B0604020202020204" pitchFamily="34" charset="0"/>
                </a:rPr>
                <a:t> </a:t>
              </a:r>
            </a:p>
            <a:p>
              <a:pPr>
                <a:buFont typeface="Wingdings" panose="05000000000000000000" pitchFamily="2" charset="2"/>
                <a:buChar char="ü"/>
              </a:pPr>
              <a:r>
                <a:rPr lang="en-US" altLang="en-US" sz="800">
                  <a:solidFill>
                    <a:srgbClr val="000000"/>
                  </a:solidFill>
                </a:rPr>
                <a:t> Implement cost growth control and cost reduction initiatives</a:t>
              </a:r>
            </a:p>
            <a:p>
              <a:pPr>
                <a:buFont typeface="Wingdings" panose="05000000000000000000" pitchFamily="2" charset="2"/>
                <a:buChar char="ü"/>
              </a:pPr>
              <a:r>
                <a:rPr lang="en-US" altLang="en-US" sz="800">
                  <a:solidFill>
                    <a:srgbClr val="000000"/>
                  </a:solidFill>
                </a:rPr>
                <a:t> Assess impacts of PB11 Budget and rate increases with Lot 7 Production Proposal</a:t>
              </a:r>
            </a:p>
            <a:p>
              <a:pPr>
                <a:buFont typeface="Wingdings" panose="05000000000000000000" pitchFamily="2" charset="2"/>
                <a:buChar char="ü"/>
              </a:pPr>
              <a:r>
                <a:rPr lang="en-US" altLang="en-US" sz="800">
                  <a:solidFill>
                    <a:srgbClr val="000000"/>
                  </a:solidFill>
                </a:rPr>
                <a:t> Include spares in production contract</a:t>
              </a:r>
              <a:endParaRPr lang="en-US" altLang="en-US" sz="800">
                <a:solidFill>
                  <a:srgbClr val="000000"/>
                </a:solidFill>
                <a:cs typeface="Arial" panose="020B0604020202020204" pitchFamily="34" charset="0"/>
              </a:endParaRPr>
            </a:p>
            <a:p>
              <a:pPr>
                <a:buFontTx/>
                <a:buChar char="•"/>
              </a:pP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Complete Business Case Analysis for MYP</a:t>
              </a:r>
            </a:p>
            <a:p>
              <a:pPr>
                <a:buFontTx/>
                <a:buChar char="•"/>
              </a:pP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If supported by BCA,</a:t>
              </a:r>
              <a:r>
                <a:rPr lang="en-US" altLang="en-US" sz="800">
                  <a:solidFill>
                    <a:srgbClr val="000000"/>
                  </a:solidFill>
                  <a:cs typeface="Arial" panose="020B0604020202020204" pitchFamily="34" charset="0"/>
                </a:rPr>
                <a:t> ensure MYP budget approval/lay-in and i</a:t>
              </a:r>
              <a:r>
                <a:rPr lang="en-US" altLang="en-US" sz="800">
                  <a:solidFill>
                    <a:srgbClr val="000000"/>
                  </a:solidFill>
                </a:rPr>
                <a:t>mplement MYP to begin in FY14</a:t>
              </a:r>
            </a:p>
            <a:p>
              <a:r>
                <a:rPr lang="en-US" altLang="en-US" sz="800" u="sng">
                  <a:solidFill>
                    <a:srgbClr val="000000"/>
                  </a:solidFill>
                  <a:cs typeface="Arial" panose="020B0604020202020204" pitchFamily="34" charset="0"/>
                </a:rPr>
                <a:t>Date:</a:t>
              </a:r>
              <a:r>
                <a:rPr lang="en-US" altLang="en-US" sz="800">
                  <a:solidFill>
                    <a:srgbClr val="000000"/>
                  </a:solidFill>
                  <a:cs typeface="Arial" panose="020B0604020202020204" pitchFamily="34" charset="0"/>
                </a:rPr>
                <a:t> On-going</a:t>
              </a:r>
            </a:p>
          </p:txBody>
        </p:sp>
        <p:sp>
          <p:nvSpPr>
            <p:cNvPr id="74791" name="Rectangle 31"/>
            <p:cNvSpPr>
              <a:spLocks noChangeArrowheads="1"/>
            </p:cNvSpPr>
            <p:nvPr/>
          </p:nvSpPr>
          <p:spPr bwMode="auto">
            <a:xfrm>
              <a:off x="3631" y="950"/>
              <a:ext cx="2054" cy="892"/>
            </a:xfrm>
            <a:prstGeom prst="rect">
              <a:avLst/>
            </a:prstGeom>
            <a:solidFill>
              <a:schemeClr val="bg1"/>
            </a:solidFill>
            <a:ln w="38100" algn="ctr">
              <a:solidFill>
                <a:srgbClr val="FFFF00"/>
              </a:solidFill>
              <a:miter lim="800000"/>
              <a:headEnd/>
              <a:tailEnd/>
            </a:ln>
          </p:spPr>
          <p:txBody>
            <a:bodyPr lIns="0" tIns="0" rIns="0" bIns="0">
              <a:spAutoFit/>
            </a:bodyPr>
            <a:lstStyle>
              <a:lvl1pPr marL="57150"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Failure to Meet Total Ownership Cost Reduction Goals</a:t>
              </a:r>
              <a:r>
                <a:rPr lang="en-US" altLang="en-US" sz="1000" b="1">
                  <a:solidFill>
                    <a:srgbClr val="000000"/>
                  </a:solidFill>
                  <a:cs typeface="Arial" panose="020B0604020202020204" pitchFamily="34" charset="0"/>
                </a:rPr>
                <a:t>   </a:t>
              </a: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Delayed I and D level standup, dynamic component DL&amp;T disposition, extended ICS, components not making reliability targets</a:t>
              </a:r>
            </a:p>
            <a:p>
              <a:r>
                <a:rPr lang="en-US" altLang="en-US" sz="800" u="sng">
                  <a:solidFill>
                    <a:srgbClr val="000000"/>
                  </a:solidFill>
                  <a:cs typeface="Arial" panose="020B0604020202020204" pitchFamily="34" charset="0"/>
                </a:rPr>
                <a:t>Mitigation Plan:</a:t>
              </a:r>
              <a:r>
                <a:rPr lang="en-US" altLang="en-US" sz="800">
                  <a:solidFill>
                    <a:srgbClr val="000000"/>
                  </a:solidFill>
                  <a:cs typeface="Arial" panose="020B0604020202020204" pitchFamily="34" charset="0"/>
                </a:rPr>
                <a:t> </a:t>
              </a:r>
            </a:p>
            <a:p>
              <a:pPr>
                <a:buFont typeface="Wingdings" panose="05000000000000000000" pitchFamily="2" charset="2"/>
                <a:buChar char="§"/>
              </a:pPr>
              <a:r>
                <a:rPr lang="en-US" altLang="en-US" sz="800">
                  <a:solidFill>
                    <a:srgbClr val="000000"/>
                  </a:solidFill>
                  <a:cs typeface="Arial" panose="020B0604020202020204" pitchFamily="34" charset="0"/>
                </a:rPr>
                <a:t> Conduct BCA for long term logistics sustainment/PBL strategy </a:t>
              </a:r>
            </a:p>
            <a:p>
              <a:pPr>
                <a:buFontTx/>
                <a:buChar char="•"/>
              </a:pPr>
              <a:r>
                <a:rPr lang="en-US" altLang="en-US" sz="800">
                  <a:solidFill>
                    <a:srgbClr val="000000"/>
                  </a:solidFill>
                  <a:cs typeface="Arial" panose="020B0604020202020204" pitchFamily="34" charset="0"/>
                </a:rPr>
                <a:t> Stand up Organic Intermediate and Depot Level repair</a:t>
              </a:r>
            </a:p>
            <a:p>
              <a:pPr>
                <a:buFontTx/>
                <a:buChar char="•"/>
              </a:pPr>
              <a:r>
                <a:rPr lang="en-US" altLang="en-US" sz="800">
                  <a:solidFill>
                    <a:srgbClr val="000000"/>
                  </a:solidFill>
                  <a:cs typeface="Arial" panose="020B0604020202020204" pitchFamily="34" charset="0"/>
                </a:rPr>
                <a:t> NAVAIR approval of H-1 DL&amp;T’s</a:t>
              </a:r>
            </a:p>
            <a:p>
              <a:pPr>
                <a:buFontTx/>
                <a:buChar char="•"/>
              </a:pPr>
              <a:r>
                <a:rPr lang="en-US" altLang="en-US" sz="800">
                  <a:solidFill>
                    <a:srgbClr val="000000"/>
                  </a:solidFill>
                  <a:cs typeface="Arial" panose="020B0604020202020204" pitchFamily="34" charset="0"/>
                </a:rPr>
                <a:t> Execute 5 year Interim Support Plan contract awards</a:t>
              </a:r>
            </a:p>
            <a:p>
              <a:pPr>
                <a:buFontTx/>
                <a:buChar char="•"/>
              </a:pPr>
              <a:r>
                <a:rPr lang="en-US" altLang="en-US" sz="800">
                  <a:solidFill>
                    <a:srgbClr val="000000"/>
                  </a:solidFill>
                  <a:cs typeface="Arial" panose="020B0604020202020204" pitchFamily="34" charset="0"/>
                </a:rPr>
                <a:t> CILR drives component redesign efforts/BCAs</a:t>
              </a:r>
            </a:p>
            <a:p>
              <a:r>
                <a:rPr lang="en-US" altLang="en-US" sz="800" u="sng">
                  <a:solidFill>
                    <a:srgbClr val="000000"/>
                  </a:solidFill>
                  <a:cs typeface="Arial" panose="020B0604020202020204" pitchFamily="34" charset="0"/>
                </a:rPr>
                <a:t>Date:</a:t>
              </a: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Ongoing</a:t>
              </a:r>
            </a:p>
          </p:txBody>
        </p:sp>
        <p:cxnSp>
          <p:nvCxnSpPr>
            <p:cNvPr id="74792" name="AutoShape 39"/>
            <p:cNvCxnSpPr>
              <a:cxnSpLocks noChangeShapeType="1"/>
              <a:stCxn id="74791" idx="1"/>
            </p:cNvCxnSpPr>
            <p:nvPr/>
          </p:nvCxnSpPr>
          <p:spPr bwMode="auto">
            <a:xfrm flipH="1">
              <a:off x="3242" y="1396"/>
              <a:ext cx="389" cy="877"/>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74793" name="Text Box 45"/>
            <p:cNvSpPr txBox="1">
              <a:spLocks noChangeArrowheads="1"/>
            </p:cNvSpPr>
            <p:nvPr/>
          </p:nvSpPr>
          <p:spPr bwMode="auto">
            <a:xfrm>
              <a:off x="48" y="768"/>
              <a:ext cx="2173" cy="1940"/>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algn="ctr" defTabSz="966788">
                <a:defRPr sz="1400">
                  <a:solidFill>
                    <a:schemeClr val="tx1"/>
                  </a:solidFill>
                  <a:latin typeface="Arial" panose="020B0604020202020204" pitchFamily="34" charset="0"/>
                </a:defRPr>
              </a:lvl1pPr>
              <a:lvl2pPr marL="509588" indent="-161925"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Insufficient funding to execute aircraft quantity requirements </a:t>
              </a:r>
              <a:endParaRPr lang="en-US" altLang="en-US" sz="1000" b="1">
                <a:solidFill>
                  <a:srgbClr val="000000"/>
                </a:solidFill>
                <a:cs typeface="Arial" panose="020B0604020202020204" pitchFamily="34" charset="0"/>
              </a:endParaRP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Two Forward Price Rate Agreement (FPRA) increases, Apr FPRA and Nov FPR  Recommendation (driven by a reduction in the base vs. predictions, erosion in the commercial business, efficiencies in production, a recent strike, and pension liabilities) and potential additional rate impacts due to Pension Protection Act compliance and projected business base loss in FY14 due to decreasing procurement of V-22s are creating additional budget pressure to execute yearly budgeted a/c quantities and pressurizing APB and Nunn-McCurdy acquisition thresholds.</a:t>
              </a:r>
            </a:p>
            <a:p>
              <a:r>
                <a:rPr lang="en-US" altLang="en-US" sz="800" u="sng">
                  <a:solidFill>
                    <a:srgbClr val="000000"/>
                  </a:solidFill>
                  <a:cs typeface="Arial" panose="020B0604020202020204" pitchFamily="34" charset="0"/>
                </a:rPr>
                <a:t>Mitigation Plan: </a:t>
              </a:r>
            </a:p>
            <a:p>
              <a:pPr>
                <a:buFont typeface="Wingdings" panose="05000000000000000000" pitchFamily="2" charset="2"/>
                <a:buChar char="ü"/>
              </a:pPr>
              <a:r>
                <a:rPr lang="en-US" altLang="en-US" sz="800">
                  <a:solidFill>
                    <a:srgbClr val="000000"/>
                  </a:solidFill>
                  <a:cs typeface="Arial" panose="020B0604020202020204" pitchFamily="34" charset="0"/>
                </a:rPr>
                <a:t> Finalize technical evaluation and negotiation of the lot 7 contract {Leadership intervention as required}</a:t>
              </a:r>
            </a:p>
            <a:p>
              <a:pPr>
                <a:buFont typeface="Wingdings" panose="05000000000000000000" pitchFamily="2" charset="2"/>
                <a:buChar char="§"/>
              </a:pPr>
              <a:r>
                <a:rPr lang="en-US" altLang="en-US" sz="800">
                  <a:solidFill>
                    <a:srgbClr val="000000"/>
                  </a:solidFill>
                </a:rPr>
                <a:t> Assess potential future rate increases and impacts on budget across program fiscal years (ongoing)</a:t>
              </a:r>
            </a:p>
            <a:p>
              <a:pPr lvl="1">
                <a:buFont typeface="Wingdings" panose="05000000000000000000" pitchFamily="2" charset="2"/>
                <a:buChar char="§"/>
              </a:pPr>
              <a:r>
                <a:rPr lang="en-US" altLang="en-US" sz="800">
                  <a:solidFill>
                    <a:srgbClr val="000000"/>
                  </a:solidFill>
                </a:rPr>
                <a:t>Pension Protection Act assessment (AIR 4.2 Lead)</a:t>
              </a:r>
            </a:p>
            <a:p>
              <a:pPr lvl="1">
                <a:buFontTx/>
                <a:buChar char="•"/>
              </a:pPr>
              <a:r>
                <a:rPr lang="en-US" altLang="en-US" sz="800">
                  <a:solidFill>
                    <a:srgbClr val="000000"/>
                  </a:solidFill>
                </a:rPr>
                <a:t>Business base (DCMA lead)</a:t>
              </a:r>
            </a:p>
            <a:p>
              <a:pPr>
                <a:buFontTx/>
                <a:buChar char="•"/>
              </a:pPr>
              <a:r>
                <a:rPr lang="en-US" altLang="en-US" sz="800">
                  <a:solidFill>
                    <a:srgbClr val="000000"/>
                  </a:solidFill>
                </a:rPr>
                <a:t> Continue to Pursue cost reduction/control initiatives (ongoing; see affordability risk)</a:t>
              </a:r>
            </a:p>
            <a:p>
              <a:pPr>
                <a:buFont typeface="Wingdings" panose="05000000000000000000" pitchFamily="2" charset="2"/>
                <a:buChar char="ü"/>
              </a:pPr>
              <a:r>
                <a:rPr lang="en-US" altLang="en-US" sz="800">
                  <a:solidFill>
                    <a:srgbClr val="000099"/>
                  </a:solidFill>
                </a:rPr>
                <a:t> Update program manager’s cost estimate </a:t>
              </a:r>
            </a:p>
            <a:p>
              <a:pPr>
                <a:buFont typeface="Wingdings" panose="05000000000000000000" pitchFamily="2" charset="2"/>
                <a:buChar char="ü"/>
              </a:pPr>
              <a:r>
                <a:rPr lang="en-US" altLang="en-US" sz="800">
                  <a:solidFill>
                    <a:srgbClr val="000099"/>
                  </a:solidFill>
                </a:rPr>
                <a:t> Engage Service for funding resolution</a:t>
              </a:r>
            </a:p>
            <a:p>
              <a:pPr>
                <a:buFontTx/>
                <a:buChar char="•"/>
              </a:pPr>
              <a:r>
                <a:rPr lang="en-US" altLang="en-US" sz="800">
                  <a:solidFill>
                    <a:srgbClr val="000000"/>
                  </a:solidFill>
                </a:rPr>
                <a:t>Support PEO(A)/DCMA rate control initiative with Bell (ongoing)</a:t>
              </a:r>
            </a:p>
            <a:p>
              <a:r>
                <a:rPr lang="en-US" altLang="en-US" sz="800" u="sng">
                  <a:solidFill>
                    <a:srgbClr val="000000"/>
                  </a:solidFill>
                  <a:cs typeface="Arial" panose="020B0604020202020204" pitchFamily="34" charset="0"/>
                </a:rPr>
                <a:t>Date: </a:t>
              </a:r>
              <a:r>
                <a:rPr lang="en-US" altLang="en-US" sz="800">
                  <a:solidFill>
                    <a:srgbClr val="000000"/>
                  </a:solidFill>
                  <a:cs typeface="Arial" panose="020B0604020202020204" pitchFamily="34" charset="0"/>
                </a:rPr>
                <a:t>Oct 10 (AH-1Z FRP decision)</a:t>
              </a:r>
            </a:p>
          </p:txBody>
        </p:sp>
        <p:sp>
          <p:nvSpPr>
            <p:cNvPr id="74794" name="Oval 41"/>
            <p:cNvSpPr>
              <a:spLocks noChangeArrowheads="1"/>
            </p:cNvSpPr>
            <p:nvPr/>
          </p:nvSpPr>
          <p:spPr bwMode="auto">
            <a:xfrm>
              <a:off x="3176" y="1810"/>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74795" name="AutoShape 42"/>
            <p:cNvCxnSpPr>
              <a:cxnSpLocks noChangeShapeType="1"/>
              <a:stCxn id="74793" idx="3"/>
              <a:endCxn id="74794" idx="2"/>
            </p:cNvCxnSpPr>
            <p:nvPr/>
          </p:nvCxnSpPr>
          <p:spPr bwMode="auto">
            <a:xfrm>
              <a:off x="2233" y="1738"/>
              <a:ext cx="943" cy="96"/>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cxnSp>
          <p:nvCxnSpPr>
            <p:cNvPr id="74796" name="AutoShape 43"/>
            <p:cNvCxnSpPr>
              <a:cxnSpLocks noChangeShapeType="1"/>
              <a:stCxn id="74790" idx="0"/>
              <a:endCxn id="74785" idx="4"/>
            </p:cNvCxnSpPr>
            <p:nvPr/>
          </p:nvCxnSpPr>
          <p:spPr bwMode="auto">
            <a:xfrm flipV="1">
              <a:off x="1875" y="1899"/>
              <a:ext cx="1084" cy="904"/>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grpSp>
          <p:nvGrpSpPr>
            <p:cNvPr id="74797" name="Group 44"/>
            <p:cNvGrpSpPr>
              <a:grpSpLocks/>
            </p:cNvGrpSpPr>
            <p:nvPr/>
          </p:nvGrpSpPr>
          <p:grpSpPr bwMode="auto">
            <a:xfrm>
              <a:off x="3182" y="1632"/>
              <a:ext cx="48" cy="192"/>
              <a:chOff x="3140" y="1632"/>
              <a:chExt cx="48" cy="192"/>
            </a:xfrm>
          </p:grpSpPr>
          <p:sp>
            <p:nvSpPr>
              <p:cNvPr id="74801" name="Oval 41"/>
              <p:cNvSpPr>
                <a:spLocks noChangeArrowheads="1"/>
              </p:cNvSpPr>
              <p:nvPr/>
            </p:nvSpPr>
            <p:spPr bwMode="auto">
              <a:xfrm>
                <a:off x="3140" y="1632"/>
                <a:ext cx="48" cy="48"/>
              </a:xfrm>
              <a:prstGeom prst="ellipse">
                <a:avLst/>
              </a:prstGeom>
              <a:solidFill>
                <a:srgbClr val="808080"/>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802" name="Line 46"/>
              <p:cNvSpPr>
                <a:spLocks noChangeShapeType="1"/>
              </p:cNvSpPr>
              <p:nvPr/>
            </p:nvSpPr>
            <p:spPr bwMode="auto">
              <a:xfrm>
                <a:off x="3161" y="1680"/>
                <a:ext cx="0" cy="144"/>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4798" name="Oval 41"/>
            <p:cNvSpPr>
              <a:spLocks noChangeArrowheads="1"/>
            </p:cNvSpPr>
            <p:nvPr/>
          </p:nvSpPr>
          <p:spPr bwMode="auto">
            <a:xfrm>
              <a:off x="3162" y="1913"/>
              <a:ext cx="48" cy="48"/>
            </a:xfrm>
            <a:prstGeom prst="ellipse">
              <a:avLst/>
            </a:prstGeom>
            <a:solidFill>
              <a:srgbClr val="808080"/>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99" name="Line 48"/>
            <p:cNvSpPr>
              <a:spLocks noChangeShapeType="1"/>
            </p:cNvSpPr>
            <p:nvPr/>
          </p:nvSpPr>
          <p:spPr bwMode="auto">
            <a:xfrm>
              <a:off x="3183" y="1968"/>
              <a:ext cx="0" cy="336"/>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1" name="Title 1"/>
          <p:cNvSpPr txBox="1">
            <a:spLocks/>
          </p:cNvSpPr>
          <p:nvPr/>
        </p:nvSpPr>
        <p:spPr>
          <a:xfrm>
            <a:off x="1981199" y="228600"/>
            <a:ext cx="9679497" cy="685800"/>
          </a:xfrm>
          <a:prstGeom prst="rect">
            <a:avLst/>
          </a:prstGeom>
        </p:spPr>
        <p:txBody>
          <a:bodyPr rtlCol="0">
            <a:normAutofit fontScale="97500"/>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pPr eaLnBrk="1" fontAlgn="auto" hangingPunct="1">
              <a:spcAft>
                <a:spcPts val="0"/>
              </a:spcAft>
              <a:defRPr/>
            </a:pPr>
            <a:r>
              <a:rPr lang="en-US" sz="4000" kern="0" dirty="0">
                <a:cs typeface="Arial" pitchFamily="34" charset="0"/>
              </a:rPr>
              <a:t>Program Risks</a:t>
            </a:r>
          </a:p>
        </p:txBody>
      </p:sp>
      <p:sp>
        <p:nvSpPr>
          <p:cNvPr id="2" name="Slide Number Placeholder 1"/>
          <p:cNvSpPr>
            <a:spLocks noGrp="1"/>
          </p:cNvSpPr>
          <p:nvPr>
            <p:ph type="sldNum" sz="quarter" idx="11"/>
          </p:nvPr>
        </p:nvSpPr>
        <p:spPr/>
        <p:txBody>
          <a:bodyPr/>
          <a:lstStyle/>
          <a:p>
            <a:pPr>
              <a:defRPr/>
            </a:pPr>
            <a:fld id="{8D8601B2-89B0-49E8-A3BD-49523D01BBAA}" type="slidenum">
              <a:rPr lang="en-US" altLang="en-US" smtClean="0"/>
              <a:pPr>
                <a:defRPr/>
              </a:pPr>
              <a:t>25</a:t>
            </a:fld>
            <a:endParaRPr lang="en-US" altLang="en-US">
              <a:solidFill>
                <a:srgbClr val="808080"/>
              </a:solidFill>
            </a:endParaRPr>
          </a:p>
        </p:txBody>
      </p:sp>
    </p:spTree>
    <p:extLst>
      <p:ext uri="{BB962C8B-B14F-4D97-AF65-F5344CB8AC3E}">
        <p14:creationId xmlns:p14="http://schemas.microsoft.com/office/powerpoint/2010/main" val="1618585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260850" y="-12486"/>
            <a:ext cx="7429500" cy="1139826"/>
          </a:xfrm>
        </p:spPr>
        <p:txBody>
          <a:bodyPr/>
          <a:lstStyle/>
          <a:p>
            <a:r>
              <a:rPr lang="en-US" altLang="en-US" dirty="0"/>
              <a:t>MS B Document Status </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581711449"/>
              </p:ext>
            </p:extLst>
          </p:nvPr>
        </p:nvGraphicFramePr>
        <p:xfrm>
          <a:off x="2167157" y="1313707"/>
          <a:ext cx="8099425" cy="4488334"/>
        </p:xfrm>
        <a:graphic>
          <a:graphicData uri="http://schemas.openxmlformats.org/drawingml/2006/table">
            <a:tbl>
              <a:tblPr/>
              <a:tblGrid>
                <a:gridCol w="2120900">
                  <a:extLst>
                    <a:ext uri="{9D8B030D-6E8A-4147-A177-3AD203B41FA5}">
                      <a16:colId xmlns:a16="http://schemas.microsoft.com/office/drawing/2014/main" val="20000"/>
                    </a:ext>
                  </a:extLst>
                </a:gridCol>
                <a:gridCol w="711200">
                  <a:extLst>
                    <a:ext uri="{9D8B030D-6E8A-4147-A177-3AD203B41FA5}">
                      <a16:colId xmlns:a16="http://schemas.microsoft.com/office/drawing/2014/main" val="20001"/>
                    </a:ext>
                  </a:extLst>
                </a:gridCol>
                <a:gridCol w="1522413">
                  <a:extLst>
                    <a:ext uri="{9D8B030D-6E8A-4147-A177-3AD203B41FA5}">
                      <a16:colId xmlns:a16="http://schemas.microsoft.com/office/drawing/2014/main" val="20002"/>
                    </a:ext>
                  </a:extLst>
                </a:gridCol>
                <a:gridCol w="3744912">
                  <a:extLst>
                    <a:ext uri="{9D8B030D-6E8A-4147-A177-3AD203B41FA5}">
                      <a16:colId xmlns:a16="http://schemas.microsoft.com/office/drawing/2014/main" val="20003"/>
                    </a:ext>
                  </a:extLst>
                </a:gridCol>
              </a:tblGrid>
              <a:tr h="277486">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Documentation</a:t>
                      </a: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Status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Comments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261068">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2366b Certification </a:t>
                      </a:r>
                      <a:endPar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OSD Coord</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8940">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Acquisition Decision Memorandum (ADM)</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draft form</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343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Acquisition Program Baseline (APB)</a:t>
                      </a:r>
                      <a:endPar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In-Work</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Program Office will finalize after AFCAA</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343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Acquisition Strategy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Complete</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7657">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Affordability Cap (Analysis)</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Coord</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SAF 3-ltr Coord</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1403">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Bandwidth Requirements Review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Final</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6042">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Clinger-Cohen Act Compliance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In-Work</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To be completed prior to MS B DAB</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7138">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63"/>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Component Cost Estimate</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bg1"/>
                          </a:solidFill>
                          <a:effectLst/>
                          <a:latin typeface="Calibri" panose="020F0502020204030204" pitchFamily="34" charset="0"/>
                          <a:cs typeface="Times New Roman" panose="02020603050405020304" pitchFamily="18" charset="0"/>
                        </a:rPr>
                        <a:t>Complete</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 be completed NLT 30 June (AFCAA coordinating with CAPE)</a:t>
                      </a:r>
                      <a:endParaRPr kumimoji="0" lang="en-US" altLang="en-US"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9622">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63"/>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Component Cost Position</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bg1"/>
                          </a:solidFill>
                          <a:effectLst/>
                          <a:latin typeface="Calibri" panose="020F0502020204030204" pitchFamily="34" charset="0"/>
                          <a:cs typeface="Times New Roman" panose="02020603050405020304" pitchFamily="18" charset="0"/>
                        </a:rPr>
                        <a:t>Complete</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6330">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63"/>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Core Logistics Determination</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bg1"/>
                          </a:solidFill>
                          <a:effectLst/>
                          <a:latin typeface="Calibri" panose="020F0502020204030204" pitchFamily="34" charset="0"/>
                          <a:cs typeface="Times New Roman" panose="02020603050405020304" pitchFamily="18" charset="0"/>
                        </a:rPr>
                        <a:t>Complete</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40834">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Low-rate Initial Production Quantity</a:t>
                      </a: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477178">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Cost Analysis Requirements Description (CARD)</a:t>
                      </a: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
                      </a: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In-work</a:t>
                      </a: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9016" marR="69016" marT="34508" marB="345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0286688"/>
              </p:ext>
            </p:extLst>
          </p:nvPr>
        </p:nvGraphicFramePr>
        <p:xfrm>
          <a:off x="4855202" y="5918379"/>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76893" name="TextBox 2"/>
          <p:cNvSpPr txBox="1">
            <a:spLocks noChangeArrowheads="1"/>
          </p:cNvSpPr>
          <p:nvPr/>
        </p:nvSpPr>
        <p:spPr bwMode="auto">
          <a:xfrm>
            <a:off x="8698604" y="5869472"/>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sp>
        <p:nvSpPr>
          <p:cNvPr id="76894" name="TextBox 7"/>
          <p:cNvSpPr txBox="1">
            <a:spLocks noChangeArrowheads="1"/>
          </p:cNvSpPr>
          <p:nvPr/>
        </p:nvSpPr>
        <p:spPr bwMode="auto">
          <a:xfrm>
            <a:off x="332885" y="5884862"/>
            <a:ext cx="4184159" cy="276999"/>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t>PMs will address their streamlining documentation strategy</a:t>
            </a:r>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26</a:t>
            </a:fld>
            <a:endParaRPr lang="en-US" altLang="en-US">
              <a:solidFill>
                <a:srgbClr val="808080"/>
              </a:solidFill>
            </a:endParaRPr>
          </a:p>
        </p:txBody>
      </p:sp>
    </p:spTree>
    <p:extLst>
      <p:ext uri="{BB962C8B-B14F-4D97-AF65-F5344CB8AC3E}">
        <p14:creationId xmlns:p14="http://schemas.microsoft.com/office/powerpoint/2010/main" val="167525837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238553" y="150759"/>
            <a:ext cx="7442200" cy="1058863"/>
          </a:xfrm>
        </p:spPr>
        <p:txBody>
          <a:bodyPr/>
          <a:lstStyle/>
          <a:p>
            <a:r>
              <a:rPr lang="en-US" altLang="en-US" dirty="0"/>
              <a:t>MS B Document Status </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1973175622"/>
              </p:ext>
            </p:extLst>
          </p:nvPr>
        </p:nvGraphicFramePr>
        <p:xfrm>
          <a:off x="2054226" y="1281503"/>
          <a:ext cx="8258175" cy="4577763"/>
        </p:xfrm>
        <a:graphic>
          <a:graphicData uri="http://schemas.openxmlformats.org/drawingml/2006/table">
            <a:tbl>
              <a:tblPr/>
              <a:tblGrid>
                <a:gridCol w="2391099">
                  <a:extLst>
                    <a:ext uri="{9D8B030D-6E8A-4147-A177-3AD203B41FA5}">
                      <a16:colId xmlns:a16="http://schemas.microsoft.com/office/drawing/2014/main" val="20000"/>
                    </a:ext>
                  </a:extLst>
                </a:gridCol>
                <a:gridCol w="558769">
                  <a:extLst>
                    <a:ext uri="{9D8B030D-6E8A-4147-A177-3AD203B41FA5}">
                      <a16:colId xmlns:a16="http://schemas.microsoft.com/office/drawing/2014/main" val="20001"/>
                    </a:ext>
                  </a:extLst>
                </a:gridCol>
                <a:gridCol w="1333427">
                  <a:extLst>
                    <a:ext uri="{9D8B030D-6E8A-4147-A177-3AD203B41FA5}">
                      <a16:colId xmlns:a16="http://schemas.microsoft.com/office/drawing/2014/main" val="20002"/>
                    </a:ext>
                  </a:extLst>
                </a:gridCol>
                <a:gridCol w="3974880">
                  <a:extLst>
                    <a:ext uri="{9D8B030D-6E8A-4147-A177-3AD203B41FA5}">
                      <a16:colId xmlns:a16="http://schemas.microsoft.com/office/drawing/2014/main" val="20003"/>
                    </a:ext>
                  </a:extLst>
                </a:gridCol>
              </a:tblGrid>
              <a:tr h="265671">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12" marR="69012" marT="34506" marB="3450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12" marR="69012" marT="34506" marB="3450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12" marR="69012" marT="34506" marB="3450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12" marR="69012" marT="34506" marB="3450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355859">
                <a:tc>
                  <a:txBody>
                    <a:bodyPr/>
                    <a:lstStyle/>
                    <a:p>
                      <a:pPr marL="0" marR="0">
                        <a:lnSpc>
                          <a:spcPct val="115000"/>
                        </a:lnSpc>
                        <a:spcBef>
                          <a:spcPts val="0"/>
                        </a:spcBef>
                        <a:spcAft>
                          <a:spcPts val="0"/>
                        </a:spcAft>
                      </a:pPr>
                      <a:r>
                        <a:rPr lang="en-US" sz="1100" dirty="0">
                          <a:effectLst/>
                          <a:latin typeface="Calibri"/>
                          <a:ea typeface="Calibri"/>
                          <a:cs typeface="Times New Roman"/>
                        </a:rPr>
                        <a:t>Economic Analysis (MAIS Statutory)</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b="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1570">
                <a:tc>
                  <a:txBody>
                    <a:bodyPr/>
                    <a:lstStyle/>
                    <a:p>
                      <a:pPr marL="0" marR="0">
                        <a:lnSpc>
                          <a:spcPct val="115000"/>
                        </a:lnSpc>
                        <a:spcBef>
                          <a:spcPts val="0"/>
                        </a:spcBef>
                        <a:spcAft>
                          <a:spcPts val="0"/>
                        </a:spcAft>
                      </a:pPr>
                      <a:r>
                        <a:rPr lang="en-US" sz="1100" dirty="0">
                          <a:effectLst/>
                          <a:latin typeface="Calibri"/>
                          <a:ea typeface="Calibri"/>
                          <a:cs typeface="Times New Roman"/>
                        </a:rPr>
                        <a:t>Exit Criteria</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b="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9755">
                <a:tc>
                  <a:txBody>
                    <a:bodyPr/>
                    <a:lstStyle/>
                    <a:p>
                      <a:pPr marL="0" marR="0">
                        <a:lnSpc>
                          <a:spcPct val="115000"/>
                        </a:lnSpc>
                        <a:spcBef>
                          <a:spcPts val="0"/>
                        </a:spcBef>
                        <a:spcAft>
                          <a:spcPts val="0"/>
                        </a:spcAft>
                      </a:pPr>
                      <a:r>
                        <a:rPr lang="en-US" sz="1100" dirty="0">
                          <a:effectLst/>
                          <a:latin typeface="Calibri"/>
                          <a:ea typeface="Calibri"/>
                          <a:cs typeface="Times New Roman"/>
                        </a:rPr>
                        <a:t>Frequency Allocation Application (DD 1494)</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4689">
                <a:tc>
                  <a:txBody>
                    <a:bodyPr/>
                    <a:lstStyle/>
                    <a:p>
                      <a:pPr marL="0" marR="0">
                        <a:lnSpc>
                          <a:spcPct val="115000"/>
                        </a:lnSpc>
                        <a:spcBef>
                          <a:spcPts val="0"/>
                        </a:spcBef>
                        <a:spcAft>
                          <a:spcPts val="0"/>
                        </a:spcAft>
                      </a:pPr>
                      <a:r>
                        <a:rPr lang="en-US" sz="1100" dirty="0">
                          <a:effectLst/>
                          <a:latin typeface="Calibri"/>
                          <a:ea typeface="Calibri"/>
                          <a:cs typeface="Times New Roman"/>
                        </a:rPr>
                        <a:t>Full Funding Certification Memo</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9755">
                <a:tc>
                  <a:txBody>
                    <a:bodyPr/>
                    <a:lstStyle/>
                    <a:p>
                      <a:pPr marL="0" marR="0">
                        <a:lnSpc>
                          <a:spcPct val="115000"/>
                        </a:lnSpc>
                        <a:spcBef>
                          <a:spcPts val="0"/>
                        </a:spcBef>
                        <a:spcAft>
                          <a:spcPts val="0"/>
                        </a:spcAft>
                      </a:pPr>
                      <a:r>
                        <a:rPr lang="en-US" sz="1100" dirty="0">
                          <a:effectLst/>
                          <a:latin typeface="Calibri"/>
                          <a:ea typeface="Calibri"/>
                          <a:cs typeface="Times New Roman"/>
                        </a:rPr>
                        <a:t>Independent Cost Estimate</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4991">
                <a:tc>
                  <a:txBody>
                    <a:bodyPr/>
                    <a:lstStyle/>
                    <a:p>
                      <a:pPr marL="0" marR="0">
                        <a:lnSpc>
                          <a:spcPct val="115000"/>
                        </a:lnSpc>
                        <a:spcBef>
                          <a:spcPts val="0"/>
                        </a:spcBef>
                        <a:spcAft>
                          <a:spcPts val="0"/>
                        </a:spcAft>
                      </a:pPr>
                      <a:r>
                        <a:rPr lang="en-US" sz="1100" dirty="0">
                          <a:effectLst/>
                          <a:latin typeface="Calibri"/>
                          <a:ea typeface="Calibri"/>
                          <a:cs typeface="Times New Roman"/>
                        </a:rPr>
                        <a:t>Independent Logistics Assessment</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On-track</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1067">
                <a:tc>
                  <a:txBody>
                    <a:bodyPr/>
                    <a:lstStyle/>
                    <a:p>
                      <a:pPr marL="0" marR="0">
                        <a:lnSpc>
                          <a:spcPct val="115000"/>
                        </a:lnSpc>
                        <a:spcBef>
                          <a:spcPts val="0"/>
                        </a:spcBef>
                        <a:spcAft>
                          <a:spcPts val="0"/>
                        </a:spcAft>
                      </a:pPr>
                      <a:r>
                        <a:rPr lang="en-US" sz="1100" dirty="0">
                          <a:effectLst/>
                          <a:latin typeface="Calibri"/>
                          <a:ea typeface="Calibri"/>
                          <a:cs typeface="Times New Roman"/>
                        </a:rPr>
                        <a:t>Information Support Plan</a:t>
                      </a:r>
                    </a:p>
                    <a:p>
                      <a:pPr marL="171450" marR="0" indent="-171450">
                        <a:lnSpc>
                          <a:spcPct val="115000"/>
                        </a:lnSpc>
                        <a:spcBef>
                          <a:spcPts val="0"/>
                        </a:spcBef>
                        <a:spcAft>
                          <a:spcPts val="0"/>
                        </a:spcAft>
                        <a:buFont typeface="Arial" panose="020B0604020202020204" pitchFamily="34" charset="0"/>
                        <a:buChar char="•"/>
                      </a:pPr>
                      <a:r>
                        <a:rPr lang="en-US" sz="1100" dirty="0">
                          <a:effectLst/>
                          <a:latin typeface="Calibri"/>
                          <a:ea typeface="Calibri"/>
                          <a:cs typeface="Times New Roman"/>
                        </a:rPr>
                        <a:t>Bandwidth Requirements Review</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5859">
                <a:tc>
                  <a:txBody>
                    <a:bodyPr/>
                    <a:lstStyle/>
                    <a:p>
                      <a:pPr marL="0" marR="0">
                        <a:lnSpc>
                          <a:spcPct val="115000"/>
                        </a:lnSpc>
                        <a:spcBef>
                          <a:spcPts val="0"/>
                        </a:spcBef>
                        <a:spcAft>
                          <a:spcPts val="0"/>
                        </a:spcAft>
                      </a:pPr>
                      <a:r>
                        <a:rPr lang="en-US" sz="1100" dirty="0">
                          <a:effectLst/>
                          <a:latin typeface="Calibri"/>
                          <a:ea typeface="Calibri"/>
                          <a:cs typeface="Times New Roman"/>
                        </a:rPr>
                        <a:t>Life Cycle Mission Data Plan</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Finished </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41067">
                <a:tc>
                  <a:txBody>
                    <a:bodyPr/>
                    <a:lstStyle/>
                    <a:p>
                      <a:pPr marL="0" marR="0">
                        <a:lnSpc>
                          <a:spcPct val="115000"/>
                        </a:lnSpc>
                        <a:spcBef>
                          <a:spcPts val="0"/>
                        </a:spcBef>
                        <a:spcAft>
                          <a:spcPts val="0"/>
                        </a:spcAft>
                      </a:pPr>
                      <a:r>
                        <a:rPr lang="en-US" sz="1100" dirty="0">
                          <a:effectLst/>
                          <a:latin typeface="Calibri"/>
                          <a:ea typeface="Calibri"/>
                          <a:cs typeface="Times New Roman"/>
                        </a:rPr>
                        <a:t>Life Cycle Sustainment</a:t>
                      </a:r>
                      <a:r>
                        <a:rPr lang="en-US" sz="1100" baseline="0" dirty="0">
                          <a:effectLst/>
                          <a:latin typeface="Calibri"/>
                          <a:ea typeface="Calibri"/>
                          <a:cs typeface="Times New Roman"/>
                        </a:rPr>
                        <a:t> Plan</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Core Logistics Determination</a:t>
                      </a:r>
                      <a:endParaRPr lang="en-US" sz="1100" dirty="0">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585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Calibri"/>
                          <a:ea typeface="Calibri"/>
                          <a:cs typeface="Times New Roman"/>
                        </a:rPr>
                        <a:t>Manpower Estimate</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chemeClr val="bg1"/>
                          </a:solidFill>
                          <a:effectLst/>
                          <a:latin typeface="Calibri"/>
                          <a:ea typeface="Calibri"/>
                          <a:cs typeface="Times New Roman"/>
                        </a:rPr>
                        <a:t>Complete</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5859">
                <a:tc>
                  <a:txBody>
                    <a:bodyPr/>
                    <a:lstStyle/>
                    <a:p>
                      <a:pPr marL="0" marR="0">
                        <a:lnSpc>
                          <a:spcPct val="115000"/>
                        </a:lnSpc>
                        <a:spcBef>
                          <a:spcPts val="0"/>
                        </a:spcBef>
                        <a:spcAft>
                          <a:spcPts val="0"/>
                        </a:spcAft>
                      </a:pPr>
                      <a:r>
                        <a:rPr lang="en-US" sz="1100" dirty="0">
                          <a:effectLst/>
                          <a:latin typeface="Calibri"/>
                          <a:ea typeface="Calibri"/>
                          <a:cs typeface="Times New Roman"/>
                        </a:rPr>
                        <a:t>PESCHE and NEPA Compliance schedule</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On-track</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100" dirty="0">
                          <a:solidFill>
                            <a:schemeClr val="tx1"/>
                          </a:solidFill>
                          <a:effectLst/>
                          <a:latin typeface="Calibri"/>
                          <a:ea typeface="Calibri"/>
                          <a:cs typeface="Times New Roman"/>
                        </a:rPr>
                        <a:t>Awaiting AQD coordination</a:t>
                      </a:r>
                    </a:p>
                  </a:txBody>
                  <a:tcPr marL="69012" marR="69012" marT="34506" marB="3450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78924" name="TextBox 7"/>
          <p:cNvSpPr txBox="1">
            <a:spLocks noChangeArrowheads="1"/>
          </p:cNvSpPr>
          <p:nvPr/>
        </p:nvSpPr>
        <p:spPr bwMode="auto">
          <a:xfrm>
            <a:off x="8752899" y="5986269"/>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graphicFrame>
        <p:nvGraphicFramePr>
          <p:cNvPr id="9" name="Table 8"/>
          <p:cNvGraphicFramePr>
            <a:graphicFrameLocks noGrp="1"/>
          </p:cNvGraphicFramePr>
          <p:nvPr>
            <p:extLst>
              <p:ext uri="{D42A27DB-BD31-4B8C-83A1-F6EECF244321}">
                <p14:modId xmlns:p14="http://schemas.microsoft.com/office/powerpoint/2010/main" val="4276185065"/>
              </p:ext>
            </p:extLst>
          </p:nvPr>
        </p:nvGraphicFramePr>
        <p:xfrm>
          <a:off x="4955382" y="6003027"/>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78937" name="TextBox 6"/>
          <p:cNvSpPr txBox="1">
            <a:spLocks noChangeArrowheads="1"/>
          </p:cNvSpPr>
          <p:nvPr/>
        </p:nvSpPr>
        <p:spPr bwMode="auto">
          <a:xfrm>
            <a:off x="566218" y="5986269"/>
            <a:ext cx="4184159" cy="276999"/>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t>PMs will address their streamlining documentation strategy</a:t>
            </a:r>
          </a:p>
        </p:txBody>
      </p:sp>
      <p:sp>
        <p:nvSpPr>
          <p:cNvPr id="8" name="Slide Number Placeholder 1"/>
          <p:cNvSpPr>
            <a:spLocks noGrp="1"/>
          </p:cNvSpPr>
          <p:nvPr>
            <p:ph type="sldNum" sz="quarter" idx="11"/>
          </p:nvPr>
        </p:nvSpPr>
        <p:spPr>
          <a:xfrm>
            <a:off x="10651067" y="6524625"/>
            <a:ext cx="1524000" cy="304800"/>
          </a:xfrm>
        </p:spPr>
        <p:txBody>
          <a:bodyPr/>
          <a:lstStyle/>
          <a:p>
            <a:pPr>
              <a:defRPr/>
            </a:pPr>
            <a:r>
              <a:rPr lang="en-US" altLang="en-US" dirty="0"/>
              <a:t>25</a:t>
            </a:r>
            <a:endParaRPr lang="en-US" altLang="en-US" dirty="0">
              <a:solidFill>
                <a:srgbClr val="808080"/>
              </a:solidFill>
            </a:endParaRPr>
          </a:p>
        </p:txBody>
      </p:sp>
    </p:spTree>
    <p:extLst>
      <p:ext uri="{BB962C8B-B14F-4D97-AF65-F5344CB8AC3E}">
        <p14:creationId xmlns:p14="http://schemas.microsoft.com/office/powerpoint/2010/main" val="254079679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288887" y="138950"/>
            <a:ext cx="7442200" cy="1143001"/>
          </a:xfrm>
        </p:spPr>
        <p:txBody>
          <a:bodyPr/>
          <a:lstStyle/>
          <a:p>
            <a:r>
              <a:rPr lang="en-US" altLang="en-US" dirty="0"/>
              <a:t>MS B Document Status </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960689000"/>
              </p:ext>
            </p:extLst>
          </p:nvPr>
        </p:nvGraphicFramePr>
        <p:xfrm>
          <a:off x="2102521" y="1314098"/>
          <a:ext cx="8259763" cy="4567923"/>
        </p:xfrm>
        <a:graphic>
          <a:graphicData uri="http://schemas.openxmlformats.org/drawingml/2006/table">
            <a:tbl>
              <a:tblPr/>
              <a:tblGrid>
                <a:gridCol w="2092163">
                  <a:extLst>
                    <a:ext uri="{9D8B030D-6E8A-4147-A177-3AD203B41FA5}">
                      <a16:colId xmlns:a16="http://schemas.microsoft.com/office/drawing/2014/main" val="20000"/>
                    </a:ext>
                  </a:extLst>
                </a:gridCol>
                <a:gridCol w="431859">
                  <a:extLst>
                    <a:ext uri="{9D8B030D-6E8A-4147-A177-3AD203B41FA5}">
                      <a16:colId xmlns:a16="http://schemas.microsoft.com/office/drawing/2014/main" val="20001"/>
                    </a:ext>
                  </a:extLst>
                </a:gridCol>
                <a:gridCol w="1279244">
                  <a:extLst>
                    <a:ext uri="{9D8B030D-6E8A-4147-A177-3AD203B41FA5}">
                      <a16:colId xmlns:a16="http://schemas.microsoft.com/office/drawing/2014/main" val="20002"/>
                    </a:ext>
                  </a:extLst>
                </a:gridCol>
                <a:gridCol w="4456497">
                  <a:extLst>
                    <a:ext uri="{9D8B030D-6E8A-4147-A177-3AD203B41FA5}">
                      <a16:colId xmlns:a16="http://schemas.microsoft.com/office/drawing/2014/main" val="20003"/>
                    </a:ext>
                  </a:extLst>
                </a:gridCol>
              </a:tblGrid>
              <a:tr h="262871">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25" marR="69025" marT="34508" marB="345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25" marR="69025" marT="34508" marB="345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25" marR="69025" marT="34508" marB="345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25" marR="69025" marT="34508" marB="345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436416">
                <a:tc>
                  <a:txBody>
                    <a:bodyPr/>
                    <a:lstStyle/>
                    <a:p>
                      <a:pPr marL="0" marR="0" indent="0">
                        <a:lnSpc>
                          <a:spcPct val="115000"/>
                        </a:lnSpc>
                        <a:spcBef>
                          <a:spcPts val="0"/>
                        </a:spcBef>
                        <a:spcAft>
                          <a:spcPts val="0"/>
                        </a:spcAft>
                        <a:buFontTx/>
                        <a:buNone/>
                      </a:pPr>
                      <a:r>
                        <a:rPr lang="en-US" sz="1100" dirty="0">
                          <a:effectLst/>
                          <a:latin typeface="Calibri"/>
                          <a:ea typeface="Calibri"/>
                          <a:cs typeface="Times New Roman"/>
                        </a:rPr>
                        <a:t>Program Certification to DBS</a:t>
                      </a:r>
                      <a:r>
                        <a:rPr lang="en-US" sz="1100" baseline="0" dirty="0">
                          <a:effectLst/>
                          <a:latin typeface="Calibri"/>
                          <a:ea typeface="Calibri"/>
                          <a:cs typeface="Times New Roman"/>
                        </a:rPr>
                        <a:t> Mgt Committee</a:t>
                      </a:r>
                      <a:endParaRPr lang="en-US" sz="1100" dirty="0">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bg1"/>
                          </a:solidFill>
                          <a:effectLst/>
                          <a:latin typeface="Calibri"/>
                          <a:ea typeface="Calibri"/>
                          <a:cs typeface="Times New Roman"/>
                        </a:rPr>
                        <a:t>Complete</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6416">
                <a:tc>
                  <a:txBody>
                    <a:bodyPr/>
                    <a:lstStyle/>
                    <a:p>
                      <a:pPr marL="0" marR="0">
                        <a:lnSpc>
                          <a:spcPct val="115000"/>
                        </a:lnSpc>
                        <a:spcBef>
                          <a:spcPts val="0"/>
                        </a:spcBef>
                        <a:spcAft>
                          <a:spcPts val="0"/>
                        </a:spcAft>
                      </a:pPr>
                      <a:r>
                        <a:rPr lang="en-US" sz="1100" dirty="0">
                          <a:effectLst/>
                          <a:latin typeface="Calibri"/>
                          <a:ea typeface="Calibri"/>
                          <a:cs typeface="Times New Roman"/>
                        </a:rPr>
                        <a:t>Program Protection Plan</a:t>
                      </a:r>
                    </a:p>
                    <a:p>
                      <a:pPr marL="171450" marR="0" indent="-171450">
                        <a:lnSpc>
                          <a:spcPct val="115000"/>
                        </a:lnSpc>
                        <a:spcBef>
                          <a:spcPts val="0"/>
                        </a:spcBef>
                        <a:spcAft>
                          <a:spcPts val="0"/>
                        </a:spcAft>
                        <a:buFont typeface="Arial" panose="020B0604020202020204" pitchFamily="34" charset="0"/>
                        <a:buChar char="•"/>
                      </a:pPr>
                      <a:r>
                        <a:rPr lang="en-US" sz="1100" dirty="0">
                          <a:effectLst/>
                          <a:latin typeface="Calibri"/>
                          <a:ea typeface="Calibri"/>
                          <a:cs typeface="Times New Roman"/>
                        </a:rPr>
                        <a:t>Cyber Security Strategy</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bg1"/>
                          </a:solidFill>
                          <a:effectLst/>
                          <a:latin typeface="Calibri"/>
                          <a:ea typeface="Calibri"/>
                          <a:cs typeface="Times New Roman"/>
                        </a:rPr>
                        <a:t>Complete </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6416">
                <a:tc>
                  <a:txBody>
                    <a:bodyPr/>
                    <a:lstStyle/>
                    <a:p>
                      <a:pPr marL="0" marR="0">
                        <a:lnSpc>
                          <a:spcPct val="115000"/>
                        </a:lnSpc>
                        <a:spcBef>
                          <a:spcPts val="0"/>
                        </a:spcBef>
                        <a:spcAft>
                          <a:spcPts val="0"/>
                        </a:spcAft>
                      </a:pPr>
                      <a:r>
                        <a:rPr lang="en-US" sz="1100" dirty="0">
                          <a:effectLst/>
                          <a:latin typeface="Calibri"/>
                          <a:ea typeface="Calibri"/>
                          <a:cs typeface="Times New Roman"/>
                        </a:rPr>
                        <a:t>Replaced System Sustainment Plan</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solidFill>
                            <a:schemeClr val="bg1"/>
                          </a:solidFill>
                          <a:effectLst/>
                          <a:latin typeface="Calibri"/>
                          <a:ea typeface="Calibri"/>
                          <a:cs typeface="Times New Roman"/>
                        </a:rPr>
                        <a:t>Complete</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6416">
                <a:tc>
                  <a:txBody>
                    <a:bodyPr/>
                    <a:lstStyle/>
                    <a:p>
                      <a:pPr marL="0" marR="0">
                        <a:lnSpc>
                          <a:spcPct val="115000"/>
                        </a:lnSpc>
                        <a:spcBef>
                          <a:spcPts val="0"/>
                        </a:spcBef>
                        <a:spcAft>
                          <a:spcPts val="0"/>
                        </a:spcAft>
                      </a:pPr>
                      <a:r>
                        <a:rPr lang="en-US" sz="1100" dirty="0">
                          <a:effectLst/>
                          <a:latin typeface="Calibri"/>
                          <a:ea typeface="Calibri"/>
                          <a:cs typeface="Times New Roman"/>
                        </a:rPr>
                        <a:t>Spectrum Supportability Risk Assessment</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95609">
                <a:tc>
                  <a:txBody>
                    <a:bodyPr/>
                    <a:lstStyle/>
                    <a:p>
                      <a:pPr marL="0" marR="0">
                        <a:lnSpc>
                          <a:spcPct val="115000"/>
                        </a:lnSpc>
                        <a:spcBef>
                          <a:spcPts val="0"/>
                        </a:spcBef>
                        <a:spcAft>
                          <a:spcPts val="0"/>
                        </a:spcAft>
                      </a:pPr>
                      <a:r>
                        <a:rPr lang="en-US" sz="1100" dirty="0">
                          <a:effectLst/>
                          <a:latin typeface="Calibri"/>
                          <a:ea typeface="Calibri"/>
                          <a:cs typeface="Times New Roman"/>
                        </a:rPr>
                        <a:t>Systems Engineering</a:t>
                      </a:r>
                      <a:r>
                        <a:rPr lang="en-US" sz="1100" baseline="0" dirty="0">
                          <a:effectLst/>
                          <a:latin typeface="Calibri"/>
                          <a:ea typeface="Calibri"/>
                          <a:cs typeface="Times New Roman"/>
                        </a:rPr>
                        <a:t>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Item Unique ID implementation Plan</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Corrosion Prevention Control Plan (Update)</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In work to finalize 30 May.  </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0161">
                <a:tc>
                  <a:txBody>
                    <a:bodyPr/>
                    <a:lstStyle/>
                    <a:p>
                      <a:pPr marL="0" marR="0">
                        <a:lnSpc>
                          <a:spcPct val="115000"/>
                        </a:lnSpc>
                        <a:spcBef>
                          <a:spcPts val="0"/>
                        </a:spcBef>
                        <a:spcAft>
                          <a:spcPts val="0"/>
                        </a:spcAft>
                      </a:pPr>
                      <a:r>
                        <a:rPr lang="en-US" sz="1100" dirty="0">
                          <a:effectLst/>
                          <a:latin typeface="Calibri"/>
                          <a:ea typeface="Calibri"/>
                          <a:cs typeface="Times New Roman"/>
                        </a:rPr>
                        <a:t>Technology Readiness Assessment </a:t>
                      </a:r>
                      <a:r>
                        <a:rPr lang="en-US" sz="1000" dirty="0">
                          <a:effectLst/>
                          <a:latin typeface="Calibri"/>
                          <a:ea typeface="Calibri"/>
                          <a:cs typeface="Times New Roman"/>
                        </a:rPr>
                        <a:t>(as applicable)</a:t>
                      </a:r>
                      <a:endParaRPr lang="en-US" sz="1100" dirty="0">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36416">
                <a:tc>
                  <a:txBody>
                    <a:bodyPr/>
                    <a:lstStyle/>
                    <a:p>
                      <a:pPr marL="0" marR="0">
                        <a:lnSpc>
                          <a:spcPct val="115000"/>
                        </a:lnSpc>
                        <a:spcBef>
                          <a:spcPts val="0"/>
                        </a:spcBef>
                        <a:spcAft>
                          <a:spcPts val="0"/>
                        </a:spcAft>
                      </a:pPr>
                      <a:r>
                        <a:rPr lang="en-US" sz="1100" dirty="0">
                          <a:effectLst/>
                          <a:latin typeface="Calibri"/>
                          <a:ea typeface="Calibri"/>
                          <a:cs typeface="Times New Roman"/>
                        </a:rPr>
                        <a:t>Test &amp; Evaluation Master Plan (update)</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 </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In final coordination at DOT&amp;E</a:t>
                      </a: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36416">
                <a:tc>
                  <a:txBody>
                    <a:bodyPr/>
                    <a:lstStyle/>
                    <a:p>
                      <a:pPr marL="0" marR="0">
                        <a:lnSpc>
                          <a:spcPct val="115000"/>
                        </a:lnSpc>
                        <a:spcBef>
                          <a:spcPts val="0"/>
                        </a:spcBef>
                        <a:spcAft>
                          <a:spcPts val="0"/>
                        </a:spcAft>
                      </a:pPr>
                      <a:r>
                        <a:rPr lang="en-US" sz="1100" dirty="0">
                          <a:effectLst/>
                          <a:latin typeface="Calibri"/>
                          <a:ea typeface="Calibri"/>
                          <a:cs typeface="Times New Roman"/>
                        </a:rPr>
                        <a:t>Waveform Assessment Application </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solidFill>
                            <a:schemeClr val="bg1"/>
                          </a:solidFill>
                          <a:effectLst/>
                          <a:latin typeface="Calibri"/>
                          <a:ea typeface="Calibri"/>
                          <a:cs typeface="Times New Roman"/>
                        </a:rPr>
                        <a:t>Final</a:t>
                      </a: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PEO signed 14 May</a:t>
                      </a:r>
                      <a:endParaRPr lang="en-US" sz="1100" dirty="0">
                        <a:solidFill>
                          <a:schemeClr val="tx1"/>
                        </a:solidFill>
                        <a:effectLst/>
                        <a:latin typeface="Calibri"/>
                        <a:ea typeface="Calibri"/>
                        <a:cs typeface="Times New Roman"/>
                      </a:endParaRPr>
                    </a:p>
                  </a:txBody>
                  <a:tcPr marL="69025" marR="69025" marT="34508" marB="345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80962" name="TextBox 5"/>
          <p:cNvSpPr txBox="1">
            <a:spLocks noChangeArrowheads="1"/>
          </p:cNvSpPr>
          <p:nvPr/>
        </p:nvSpPr>
        <p:spPr bwMode="auto">
          <a:xfrm>
            <a:off x="8408566" y="6143823"/>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graphicFrame>
        <p:nvGraphicFramePr>
          <p:cNvPr id="8" name="Table 7"/>
          <p:cNvGraphicFramePr>
            <a:graphicFrameLocks noGrp="1"/>
          </p:cNvGraphicFramePr>
          <p:nvPr>
            <p:extLst>
              <p:ext uri="{D42A27DB-BD31-4B8C-83A1-F6EECF244321}">
                <p14:modId xmlns:p14="http://schemas.microsoft.com/office/powerpoint/2010/main" val="631858454"/>
              </p:ext>
            </p:extLst>
          </p:nvPr>
        </p:nvGraphicFramePr>
        <p:xfrm>
          <a:off x="4553198" y="6175970"/>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80975" name="TextBox 6"/>
          <p:cNvSpPr txBox="1">
            <a:spLocks noChangeArrowheads="1"/>
          </p:cNvSpPr>
          <p:nvPr/>
        </p:nvSpPr>
        <p:spPr bwMode="auto">
          <a:xfrm>
            <a:off x="187840" y="6143823"/>
            <a:ext cx="4184159" cy="276999"/>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t>PMs will address their streamlining documentation strategy</a:t>
            </a:r>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28</a:t>
            </a:fld>
            <a:endParaRPr lang="en-US" altLang="en-US">
              <a:solidFill>
                <a:srgbClr val="808080"/>
              </a:solidFill>
            </a:endParaRPr>
          </a:p>
        </p:txBody>
      </p:sp>
    </p:spTree>
    <p:extLst>
      <p:ext uri="{BB962C8B-B14F-4D97-AF65-F5344CB8AC3E}">
        <p14:creationId xmlns:p14="http://schemas.microsoft.com/office/powerpoint/2010/main" val="202012376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3549941" y="114781"/>
            <a:ext cx="8229600" cy="1143000"/>
          </a:xfrm>
        </p:spPr>
        <p:txBody>
          <a:bodyPr/>
          <a:lstStyle/>
          <a:p>
            <a:r>
              <a:rPr lang="en-US" altLang="en-US" dirty="0"/>
              <a:t>ADM Proposed Language</a:t>
            </a:r>
          </a:p>
        </p:txBody>
      </p:sp>
      <p:sp>
        <p:nvSpPr>
          <p:cNvPr id="82947" name="Content Placeholder 2"/>
          <p:cNvSpPr>
            <a:spLocks noGrp="1"/>
          </p:cNvSpPr>
          <p:nvPr>
            <p:ph idx="1"/>
          </p:nvPr>
        </p:nvSpPr>
        <p:spPr>
          <a:xfrm>
            <a:off x="450648" y="1376130"/>
            <a:ext cx="11151326" cy="4525962"/>
          </a:xfrm>
        </p:spPr>
        <p:txBody>
          <a:bodyPr/>
          <a:lstStyle/>
          <a:p>
            <a:pPr marL="109538" indent="0" eaLnBrk="1" hangingPunct="1">
              <a:spcBef>
                <a:spcPct val="0"/>
              </a:spcBef>
              <a:spcAft>
                <a:spcPts val="200"/>
              </a:spcAft>
              <a:buNone/>
            </a:pPr>
            <a:r>
              <a:rPr lang="en-US" altLang="en-US" sz="2300" dirty="0"/>
              <a:t>Proposed Acquisition Decision Memorandum Language:</a:t>
            </a:r>
          </a:p>
          <a:p>
            <a:pPr marL="109538" indent="0" eaLnBrk="1" hangingPunct="1">
              <a:spcBef>
                <a:spcPct val="0"/>
              </a:spcBef>
              <a:spcAft>
                <a:spcPts val="200"/>
              </a:spcAft>
            </a:pPr>
            <a:r>
              <a:rPr lang="en-US" altLang="en-US" sz="2300" dirty="0"/>
              <a:t>  I have made the certifications required by section 2366b of title 10, United States Code</a:t>
            </a:r>
          </a:p>
          <a:p>
            <a:pPr marL="109538" indent="0" eaLnBrk="1" hangingPunct="1">
              <a:spcBef>
                <a:spcPct val="0"/>
              </a:spcBef>
              <a:spcAft>
                <a:spcPts val="200"/>
              </a:spcAft>
            </a:pPr>
            <a:r>
              <a:rPr lang="en-US" altLang="en-US" sz="2300" dirty="0"/>
              <a:t>  I approve the Acquisition Program Baseline (APB)</a:t>
            </a:r>
          </a:p>
          <a:p>
            <a:pPr marL="109538" indent="0" eaLnBrk="1" hangingPunct="1">
              <a:spcBef>
                <a:spcPct val="0"/>
              </a:spcBef>
              <a:spcAft>
                <a:spcPts val="200"/>
              </a:spcAft>
            </a:pPr>
            <a:r>
              <a:rPr lang="en-US" altLang="en-US" sz="2300" dirty="0"/>
              <a:t>  I approve MS B and authorize entrance into Engineering and Manufacturing Development (EMD) </a:t>
            </a:r>
          </a:p>
          <a:p>
            <a:pPr marL="109538" indent="0" eaLnBrk="1" hangingPunct="1">
              <a:spcBef>
                <a:spcPct val="0"/>
              </a:spcBef>
              <a:spcAft>
                <a:spcPts val="200"/>
              </a:spcAft>
            </a:pPr>
            <a:r>
              <a:rPr lang="en-US" altLang="en-US" sz="2300" dirty="0"/>
              <a:t> Affordability Cap is $ (see notes page)</a:t>
            </a:r>
          </a:p>
          <a:p>
            <a:pPr marL="109538" indent="0" eaLnBrk="1" hangingPunct="1">
              <a:spcBef>
                <a:spcPct val="0"/>
              </a:spcBef>
              <a:spcAft>
                <a:spcPts val="200"/>
              </a:spcAft>
            </a:pPr>
            <a:r>
              <a:rPr lang="en-US" altLang="en-US" sz="2300" dirty="0"/>
              <a:t> EMD proposed Exit Criteria</a:t>
            </a:r>
          </a:p>
          <a:p>
            <a:pPr marL="512763" lvl="1" indent="0" eaLnBrk="1" hangingPunct="1">
              <a:spcBef>
                <a:spcPct val="0"/>
              </a:spcBef>
              <a:spcAft>
                <a:spcPts val="200"/>
              </a:spcAft>
            </a:pPr>
            <a:r>
              <a:rPr lang="en-US" altLang="en-US" sz="2300" dirty="0"/>
              <a:t>  XXX</a:t>
            </a:r>
          </a:p>
          <a:p>
            <a:pPr marL="512763" lvl="1" indent="0" eaLnBrk="1" hangingPunct="1">
              <a:spcBef>
                <a:spcPct val="0"/>
              </a:spcBef>
              <a:spcAft>
                <a:spcPts val="200"/>
              </a:spcAft>
            </a:pPr>
            <a:r>
              <a:rPr lang="en-US" altLang="en-US" sz="2300" dirty="0"/>
              <a:t>  YYY</a:t>
            </a:r>
          </a:p>
          <a:p>
            <a:pPr marL="512763" lvl="1" indent="0" eaLnBrk="1" hangingPunct="1">
              <a:spcBef>
                <a:spcPct val="0"/>
              </a:spcBef>
              <a:spcAft>
                <a:spcPts val="200"/>
              </a:spcAft>
            </a:pPr>
            <a:r>
              <a:rPr lang="en-US" altLang="en-US" sz="2300" dirty="0"/>
              <a:t>  ZZZ</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29</a:t>
            </a:fld>
            <a:endParaRPr lang="en-US" altLang="en-US">
              <a:solidFill>
                <a:srgbClr val="808080"/>
              </a:solidFill>
            </a:endParaRPr>
          </a:p>
        </p:txBody>
      </p:sp>
    </p:spTree>
    <p:extLst>
      <p:ext uri="{BB962C8B-B14F-4D97-AF65-F5344CB8AC3E}">
        <p14:creationId xmlns:p14="http://schemas.microsoft.com/office/powerpoint/2010/main" val="1042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15736" y="164168"/>
            <a:ext cx="7753350" cy="914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2400" dirty="0"/>
              <a:t>Bottom Line Up Front (BLUF)</a:t>
            </a:r>
            <a:br>
              <a:rPr lang="en-US" altLang="en-US" sz="2400" dirty="0"/>
            </a:br>
            <a:r>
              <a:rPr lang="en-US" altLang="en-US" sz="2400" dirty="0"/>
              <a:t>             (Decisions Requested &amp; Key Program Info</a:t>
            </a:r>
          </a:p>
        </p:txBody>
      </p:sp>
      <p:sp>
        <p:nvSpPr>
          <p:cNvPr id="23555" name="Rectangle 3"/>
          <p:cNvSpPr>
            <a:spLocks noGrp="1" noChangeArrowheads="1"/>
          </p:cNvSpPr>
          <p:nvPr>
            <p:ph type="body" idx="1"/>
          </p:nvPr>
        </p:nvSpPr>
        <p:spPr>
          <a:xfrm>
            <a:off x="415854" y="1343694"/>
            <a:ext cx="11253232" cy="5003800"/>
          </a:xfrm>
        </p:spPr>
        <p:txBody>
          <a:bodyPr/>
          <a:lstStyle/>
          <a:p>
            <a:pPr>
              <a:lnSpc>
                <a:spcPct val="90000"/>
              </a:lnSpc>
              <a:spcBef>
                <a:spcPct val="40000"/>
              </a:spcBef>
            </a:pPr>
            <a:r>
              <a:rPr lang="en-US" altLang="en-US" sz="2400" dirty="0"/>
              <a:t>Purpose</a:t>
            </a:r>
          </a:p>
          <a:p>
            <a:pPr lvl="1">
              <a:lnSpc>
                <a:spcPct val="90000"/>
              </a:lnSpc>
            </a:pPr>
            <a:r>
              <a:rPr lang="en-US" altLang="en-US" dirty="0"/>
              <a:t>Present Way Ahead for Program </a:t>
            </a:r>
          </a:p>
          <a:p>
            <a:pPr lvl="1">
              <a:lnSpc>
                <a:spcPct val="90000"/>
              </a:lnSpc>
            </a:pPr>
            <a:r>
              <a:rPr lang="en-US" altLang="en-US" dirty="0"/>
              <a:t>Discuss oversight and management plan for Program </a:t>
            </a:r>
          </a:p>
          <a:p>
            <a:pPr>
              <a:lnSpc>
                <a:spcPct val="90000"/>
              </a:lnSpc>
            </a:pPr>
            <a:r>
              <a:rPr lang="en-US" altLang="en-US" sz="2400" dirty="0"/>
              <a:t>Decisions you are requesting (examples)</a:t>
            </a:r>
          </a:p>
          <a:p>
            <a:pPr lvl="1">
              <a:lnSpc>
                <a:spcPct val="90000"/>
              </a:lnSpc>
            </a:pPr>
            <a:r>
              <a:rPr lang="en-US" altLang="en-US" dirty="0"/>
              <a:t>Approval Milestone B (if AF is MDA)</a:t>
            </a:r>
          </a:p>
          <a:p>
            <a:pPr lvl="1">
              <a:lnSpc>
                <a:spcPct val="90000"/>
              </a:lnSpc>
            </a:pPr>
            <a:r>
              <a:rPr lang="en-US" altLang="en-US" dirty="0"/>
              <a:t>Approval to award contract</a:t>
            </a:r>
          </a:p>
          <a:p>
            <a:pPr lvl="1">
              <a:lnSpc>
                <a:spcPct val="90000"/>
              </a:lnSpc>
            </a:pPr>
            <a:r>
              <a:rPr lang="en-US" altLang="en-US" dirty="0"/>
              <a:t>Approval to proceed to OIPT and DAB (if OSD is MDA)</a:t>
            </a:r>
          </a:p>
          <a:p>
            <a:pPr lvl="1">
              <a:lnSpc>
                <a:spcPct val="90000"/>
              </a:lnSpc>
            </a:pPr>
            <a:r>
              <a:rPr lang="en-US" altLang="en-US" dirty="0"/>
              <a:t>Obtain SAE approval program baseline/way ahead </a:t>
            </a:r>
          </a:p>
          <a:p>
            <a:pPr lvl="1">
              <a:lnSpc>
                <a:spcPct val="90000"/>
              </a:lnSpc>
            </a:pPr>
            <a:r>
              <a:rPr lang="en-US" altLang="en-US" dirty="0"/>
              <a:t>Approve Applicable delegations/waivers (e.g., 2366b waiver)</a:t>
            </a:r>
          </a:p>
          <a:p>
            <a:pPr eaLnBrk="1" hangingPunct="1"/>
            <a:r>
              <a:rPr lang="en-US" altLang="en-US" sz="2400" dirty="0"/>
              <a:t>List Outstanding Issues</a:t>
            </a:r>
          </a:p>
          <a:p>
            <a:pPr lvl="1" eaLnBrk="1" hangingPunct="1"/>
            <a:r>
              <a:rPr lang="en-US" altLang="en-US" dirty="0"/>
              <a:t>Issue 1--CAPE estimate is double current budget</a:t>
            </a:r>
          </a:p>
          <a:p>
            <a:pPr lvl="1" eaLnBrk="1" hangingPunct="1"/>
            <a:r>
              <a:rPr lang="en-US" altLang="en-US" dirty="0"/>
              <a:t>Issue 2--TRL level 5 for one of 6 critical technologies</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a:t>
            </a:fld>
            <a:endParaRPr lang="en-US" altLang="en-US">
              <a:solidFill>
                <a:srgbClr val="808080"/>
              </a:solidFill>
            </a:endParaRPr>
          </a:p>
        </p:txBody>
      </p:sp>
    </p:spTree>
    <p:extLst>
      <p:ext uri="{BB962C8B-B14F-4D97-AF65-F5344CB8AC3E}">
        <p14:creationId xmlns:p14="http://schemas.microsoft.com/office/powerpoint/2010/main" val="1295450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050968" y="93226"/>
            <a:ext cx="5715000" cy="1219200"/>
          </a:xfrm>
        </p:spPr>
        <p:txBody>
          <a:bodyPr/>
          <a:lstStyle/>
          <a:p>
            <a:r>
              <a:rPr lang="en-US" altLang="en-US" dirty="0"/>
              <a:t>Way Ahead</a:t>
            </a:r>
            <a:br>
              <a:rPr lang="en-US" altLang="en-US" dirty="0"/>
            </a:br>
            <a:endParaRPr lang="en-US" altLang="en-US" sz="2000" dirty="0">
              <a:solidFill>
                <a:srgbClr val="630389"/>
              </a:solidFill>
            </a:endParaRPr>
          </a:p>
        </p:txBody>
      </p:sp>
      <p:sp>
        <p:nvSpPr>
          <p:cNvPr id="84995" name="Rectangle 3"/>
          <p:cNvSpPr>
            <a:spLocks noGrp="1" noChangeArrowheads="1"/>
          </p:cNvSpPr>
          <p:nvPr>
            <p:ph type="body" idx="1"/>
          </p:nvPr>
        </p:nvSpPr>
        <p:spPr>
          <a:xfrm>
            <a:off x="481421" y="1439862"/>
            <a:ext cx="11179276" cy="5084763"/>
          </a:xfrm>
        </p:spPr>
        <p:txBody>
          <a:bodyPr/>
          <a:lstStyle/>
          <a:p>
            <a:r>
              <a:rPr lang="en-US" altLang="en-US" dirty="0"/>
              <a:t>Awaiting OSD approval of APB</a:t>
            </a:r>
          </a:p>
          <a:p>
            <a:r>
              <a:rPr lang="en-US" altLang="en-US" dirty="0"/>
              <a:t>OIPT scheduled for XX Date</a:t>
            </a:r>
          </a:p>
          <a:p>
            <a:r>
              <a:rPr lang="en-US" altLang="en-US" dirty="0"/>
              <a:t>DAB scheduled for XXX Date</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30</a:t>
            </a:fld>
            <a:endParaRPr lang="en-US" altLang="en-US">
              <a:solidFill>
                <a:srgbClr val="808080"/>
              </a:solidFill>
            </a:endParaRPr>
          </a:p>
        </p:txBody>
      </p:sp>
    </p:spTree>
    <p:extLst>
      <p:ext uri="{BB962C8B-B14F-4D97-AF65-F5344CB8AC3E}">
        <p14:creationId xmlns:p14="http://schemas.microsoft.com/office/powerpoint/2010/main" val="1968699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p:cNvSpPr>
            <a:spLocks noGrp="1"/>
          </p:cNvSpPr>
          <p:nvPr>
            <p:ph idx="1"/>
          </p:nvPr>
        </p:nvSpPr>
        <p:spPr>
          <a:xfrm>
            <a:off x="1981200" y="3179763"/>
            <a:ext cx="8229600" cy="1048288"/>
          </a:xfrm>
        </p:spPr>
        <p:txBody>
          <a:bodyPr/>
          <a:lstStyle/>
          <a:p>
            <a:pPr algn="ctr">
              <a:buFont typeface="Arial" panose="020B0604020202020204" pitchFamily="34" charset="0"/>
              <a:buNone/>
            </a:pPr>
            <a:r>
              <a:rPr lang="en-US" altLang="en-US" sz="4000" dirty="0">
                <a:solidFill>
                  <a:schemeClr val="accent2">
                    <a:lumMod val="50000"/>
                  </a:schemeClr>
                </a:solidFill>
                <a:cs typeface="Arial" panose="020B0604020202020204" pitchFamily="34" charset="0"/>
              </a:rPr>
              <a:t>BACKUP and SAMPLES</a:t>
            </a:r>
          </a:p>
        </p:txBody>
      </p:sp>
      <p:sp>
        <p:nvSpPr>
          <p:cNvPr id="87044" name="TextBox 3"/>
          <p:cNvSpPr txBox="1">
            <a:spLocks noChangeArrowheads="1"/>
          </p:cNvSpPr>
          <p:nvPr/>
        </p:nvSpPr>
        <p:spPr bwMode="auto">
          <a:xfrm>
            <a:off x="522252" y="5972274"/>
            <a:ext cx="335700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See Footnotes for additional information</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31</a:t>
            </a:fld>
            <a:endParaRPr lang="en-US" altLang="en-US">
              <a:solidFill>
                <a:srgbClr val="808080"/>
              </a:solidFill>
            </a:endParaRPr>
          </a:p>
        </p:txBody>
      </p:sp>
    </p:spTree>
    <p:extLst>
      <p:ext uri="{BB962C8B-B14F-4D97-AF65-F5344CB8AC3E}">
        <p14:creationId xmlns:p14="http://schemas.microsoft.com/office/powerpoint/2010/main" val="1108881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15"/>
          <p:cNvSpPr txBox="1">
            <a:spLocks noChangeArrowheads="1"/>
          </p:cNvSpPr>
          <p:nvPr/>
        </p:nvSpPr>
        <p:spPr bwMode="auto">
          <a:xfrm>
            <a:off x="218114" y="1347207"/>
            <a:ext cx="5524151"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Cooperative Activities: </a:t>
            </a:r>
            <a:r>
              <a:rPr lang="en-US" altLang="en-US" sz="1100" i="1" dirty="0">
                <a:solidFill>
                  <a:srgbClr val="000000"/>
                </a:solidFill>
                <a:latin typeface="Calibri" panose="020F0502020204030204" pitchFamily="34" charset="0"/>
              </a:rPr>
              <a:t>(list cooperative partners, describe cooperative participation in the program, both current and planned, to include list of actual international agreements-- e.g., bilateral or multilateral discussions, loans of equipment, information exchanges, cooperative RDT&amp;E, co-production DEA/IEAs in technology area, etc.)</a:t>
            </a: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Foreign sales:</a:t>
            </a:r>
            <a:r>
              <a:rPr lang="en-US" altLang="en-US" sz="1600" i="1" dirty="0">
                <a:solidFill>
                  <a:srgbClr val="000000"/>
                </a:solidFill>
                <a:latin typeface="Calibri" panose="020F0502020204030204" pitchFamily="34" charset="0"/>
              </a:rPr>
              <a:t> </a:t>
            </a:r>
            <a:r>
              <a:rPr lang="en-US" altLang="en-US" sz="1100" i="1" dirty="0">
                <a:solidFill>
                  <a:srgbClr val="000000"/>
                </a:solidFill>
                <a:latin typeface="Calibri" panose="020F0502020204030204" pitchFamily="34" charset="0"/>
              </a:rPr>
              <a:t>(list current or potential FMS or Direct Commercial Sales buyers)</a:t>
            </a:r>
            <a:endParaRPr lang="en-US" altLang="en-US" sz="1600" b="1" i="1" dirty="0">
              <a:solidFill>
                <a:srgbClr val="000000"/>
              </a:solidFill>
              <a:latin typeface="Calibri" panose="020F0502020204030204" pitchFamily="34" charset="0"/>
            </a:endParaRP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Interoperability Requirements: </a:t>
            </a:r>
            <a:r>
              <a:rPr lang="en-US" altLang="en-US" sz="1100" i="1" dirty="0">
                <a:solidFill>
                  <a:srgbClr val="000000"/>
                </a:solidFill>
                <a:latin typeface="Calibri" panose="020F0502020204030204" pitchFamily="34" charset="0"/>
              </a:rPr>
              <a:t>(list all international objective and threshold requirements in program documents (JCIDS and 5000 series); describe plan to achieve those requirements, to include which increment of a program they will be achieved)</a:t>
            </a: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Foreign technology assessment:</a:t>
            </a:r>
            <a:r>
              <a:rPr lang="en-US" altLang="en-US" sz="1100" dirty="0">
                <a:solidFill>
                  <a:srgbClr val="000000"/>
                </a:solidFill>
                <a:latin typeface="Calibri" panose="020F0502020204030204" pitchFamily="34" charset="0"/>
              </a:rPr>
              <a:t> </a:t>
            </a:r>
            <a:r>
              <a:rPr lang="en-US" altLang="en-US" sz="1100" i="1" dirty="0">
                <a:solidFill>
                  <a:srgbClr val="000000"/>
                </a:solidFill>
                <a:latin typeface="Calibri" panose="020F0502020204030204" pitchFamily="34" charset="0"/>
              </a:rPr>
              <a:t>(from TDS and </a:t>
            </a:r>
            <a:r>
              <a:rPr lang="en-US" altLang="en-US" sz="1100" i="1" dirty="0" err="1">
                <a:solidFill>
                  <a:srgbClr val="000000"/>
                </a:solidFill>
                <a:latin typeface="Calibri" panose="020F0502020204030204" pitchFamily="34" charset="0"/>
              </a:rPr>
              <a:t>AoA</a:t>
            </a:r>
            <a:r>
              <a:rPr lang="en-US" altLang="en-US" sz="1100" i="1" dirty="0">
                <a:solidFill>
                  <a:srgbClr val="000000"/>
                </a:solidFill>
                <a:latin typeface="Calibri" panose="020F0502020204030204" pitchFamily="34" charset="0"/>
              </a:rPr>
              <a:t>; guidance in </a:t>
            </a:r>
            <a:r>
              <a:rPr lang="en-US" altLang="en-US" sz="1100" i="1" dirty="0" err="1">
                <a:solidFill>
                  <a:srgbClr val="000000"/>
                </a:solidFill>
                <a:latin typeface="Calibri" panose="020F0502020204030204" pitchFamily="34" charset="0"/>
              </a:rPr>
              <a:t>Deskbook</a:t>
            </a:r>
            <a:r>
              <a:rPr lang="en-US" altLang="en-US" sz="1100" i="1" dirty="0">
                <a:solidFill>
                  <a:srgbClr val="000000"/>
                </a:solidFill>
                <a:latin typeface="Calibri" panose="020F0502020204030204" pitchFamily="34" charset="0"/>
              </a:rPr>
              <a:t> Acquisition Guidebook,</a:t>
            </a:r>
            <a:r>
              <a:rPr lang="en-US" altLang="en-US" sz="1100" i="1" dirty="0">
                <a:solidFill>
                  <a:srgbClr val="000000"/>
                </a:solidFill>
                <a:latin typeface="Calibri" panose="020F0502020204030204" pitchFamily="34" charset="0"/>
                <a:hlinkClick r:id="rId3"/>
              </a:rPr>
              <a:t> Section 2.3.6.</a:t>
            </a:r>
            <a:r>
              <a:rPr lang="en-US" altLang="en-US" sz="1100" i="1" dirty="0">
                <a:solidFill>
                  <a:srgbClr val="000000"/>
                </a:solidFill>
                <a:latin typeface="Calibri" panose="020F0502020204030204" pitchFamily="34" charset="0"/>
              </a:rPr>
              <a:t>, identify how  10USC2350a statutory requirement has been met; assessment whether or not a project similar capability is in development or production in a partner nation that could be procured or modified to meet DoD needs)</a:t>
            </a:r>
            <a:endParaRPr lang="en-US" altLang="en-US" sz="1600" i="1" dirty="0">
              <a:solidFill>
                <a:srgbClr val="000000"/>
              </a:solidFill>
              <a:latin typeface="Calibri" panose="020F0502020204030204" pitchFamily="34" charset="0"/>
            </a:endParaRPr>
          </a:p>
        </p:txBody>
      </p:sp>
      <p:sp>
        <p:nvSpPr>
          <p:cNvPr id="86019" name="TextBox 16"/>
          <p:cNvSpPr txBox="1">
            <a:spLocks noChangeArrowheads="1"/>
          </p:cNvSpPr>
          <p:nvPr/>
        </p:nvSpPr>
        <p:spPr bwMode="auto">
          <a:xfrm>
            <a:off x="7297024" y="4758655"/>
            <a:ext cx="3962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600" i="1" dirty="0">
                <a:solidFill>
                  <a:srgbClr val="000000"/>
                </a:solidFill>
                <a:latin typeface="Calibri" panose="020F0502020204030204" pitchFamily="34" charset="0"/>
              </a:rPr>
              <a:t>(Identify issues specific to international -- e.g., impact (cost, schedule, performance) of proposed cuts on partner(s)/buyer(s), updated APUC, status of negotiations and impact to US and partners under the relevant agreement(s) (MOU, MOA, LOA)</a:t>
            </a:r>
          </a:p>
        </p:txBody>
      </p:sp>
      <p:sp>
        <p:nvSpPr>
          <p:cNvPr id="86020" name="TextBox 17"/>
          <p:cNvSpPr txBox="1">
            <a:spLocks noChangeArrowheads="1"/>
          </p:cNvSpPr>
          <p:nvPr/>
        </p:nvSpPr>
        <p:spPr bwMode="auto">
          <a:xfrm>
            <a:off x="218114" y="4419600"/>
            <a:ext cx="572548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600" b="1" dirty="0">
                <a:solidFill>
                  <a:srgbClr val="000000"/>
                </a:solidFill>
                <a:latin typeface="Calibri" panose="020F0502020204030204" pitchFamily="34" charset="0"/>
              </a:rPr>
              <a:t>Key Technologies: </a:t>
            </a:r>
            <a:r>
              <a:rPr lang="en-US" altLang="en-US" sz="1100" dirty="0">
                <a:solidFill>
                  <a:srgbClr val="000000"/>
                </a:solidFill>
                <a:latin typeface="Calibri" panose="020F0502020204030204" pitchFamily="34" charset="0"/>
              </a:rPr>
              <a:t>(</a:t>
            </a:r>
            <a:r>
              <a:rPr lang="en-US" altLang="en-US" sz="1100" i="1" dirty="0">
                <a:solidFill>
                  <a:srgbClr val="000000"/>
                </a:solidFill>
                <a:latin typeface="Calibri" panose="020F0502020204030204" pitchFamily="34" charset="0"/>
              </a:rPr>
              <a:t>description of the technologies and CPI in the program)</a:t>
            </a:r>
            <a:endParaRPr lang="en-US" altLang="en-US" sz="1600" b="1" dirty="0">
              <a:solidFill>
                <a:srgbClr val="000000"/>
              </a:solidFill>
              <a:latin typeface="Calibri" panose="020F0502020204030204" pitchFamily="34" charset="0"/>
            </a:endParaRPr>
          </a:p>
          <a:p>
            <a:pPr eaLnBrk="0" fontAlgn="base" hangingPunct="0">
              <a:spcBef>
                <a:spcPct val="0"/>
              </a:spcBef>
              <a:spcAft>
                <a:spcPct val="0"/>
              </a:spcAft>
            </a:pPr>
            <a:r>
              <a:rPr lang="en-US" altLang="en-US" sz="1600" b="1" dirty="0">
                <a:solidFill>
                  <a:srgbClr val="000000"/>
                </a:solidFill>
                <a:latin typeface="Calibri" panose="020F0502020204030204" pitchFamily="34" charset="0"/>
              </a:rPr>
              <a:t>Anti-Tamper Analysis: </a:t>
            </a:r>
            <a:r>
              <a:rPr lang="en-US" altLang="en-US" sz="1100" dirty="0">
                <a:solidFill>
                  <a:srgbClr val="000000"/>
                </a:solidFill>
                <a:latin typeface="Calibri" panose="020F0502020204030204" pitchFamily="34" charset="0"/>
              </a:rPr>
              <a:t>(based on ATEA Guidance and Defense Exportability assessment)</a:t>
            </a:r>
          </a:p>
          <a:p>
            <a:pPr eaLnBrk="0" fontAlgn="base" hangingPunct="0">
              <a:spcBef>
                <a:spcPct val="0"/>
              </a:spcBef>
              <a:spcAft>
                <a:spcPct val="0"/>
              </a:spcAft>
            </a:pPr>
            <a:r>
              <a:rPr lang="en-US" altLang="en-US" sz="1600" b="1" dirty="0">
                <a:solidFill>
                  <a:srgbClr val="000000"/>
                </a:solidFill>
                <a:latin typeface="Calibri" panose="020F0502020204030204" pitchFamily="34" charset="0"/>
              </a:rPr>
              <a:t>Differential Capability Analysis:  </a:t>
            </a:r>
            <a:r>
              <a:rPr lang="en-US" altLang="en-US" sz="1100" i="1" dirty="0">
                <a:solidFill>
                  <a:srgbClr val="000000"/>
                </a:solidFill>
                <a:latin typeface="Calibri" panose="020F0502020204030204" pitchFamily="34" charset="0"/>
              </a:rPr>
              <a:t>(Assess potential need for development of differential capabilities for a range of anticipated coalition partners in view of the interoperability requirements, cooperative activities, and potential foreign sales efforts envisioned)</a:t>
            </a:r>
            <a:endParaRPr lang="en-US" altLang="en-US" sz="1600" i="1" dirty="0">
              <a:solidFill>
                <a:srgbClr val="000000"/>
              </a:solidFill>
              <a:latin typeface="Calibri" panose="020F0502020204030204" pitchFamily="34" charset="0"/>
            </a:endParaRPr>
          </a:p>
          <a:p>
            <a:pPr eaLnBrk="0" fontAlgn="base" hangingPunct="0">
              <a:spcBef>
                <a:spcPct val="0"/>
              </a:spcBef>
              <a:spcAft>
                <a:spcPct val="0"/>
              </a:spcAft>
            </a:pPr>
            <a:r>
              <a:rPr lang="en-US" altLang="en-US" sz="1600" b="1" dirty="0">
                <a:solidFill>
                  <a:srgbClr val="000000"/>
                </a:solidFill>
                <a:latin typeface="Calibri" panose="020F0502020204030204" pitchFamily="34" charset="0"/>
              </a:rPr>
              <a:t>Proposed Approach: </a:t>
            </a:r>
            <a:r>
              <a:rPr lang="en-US" altLang="en-US" sz="1100" i="1" dirty="0">
                <a:solidFill>
                  <a:srgbClr val="000000"/>
                </a:solidFill>
                <a:latin typeface="Calibri" panose="020F0502020204030204" pitchFamily="34" charset="0"/>
              </a:rPr>
              <a:t>(Describe how  design and development of validated AT and Differential Capability requirements will be addressed in the program’s  master schedule )</a:t>
            </a:r>
            <a:endParaRPr lang="en-US" altLang="en-US" sz="1600" i="1" dirty="0">
              <a:solidFill>
                <a:srgbClr val="000000"/>
              </a:solidFill>
              <a:latin typeface="Calibri" panose="020F0502020204030204" pitchFamily="34" charset="0"/>
            </a:endParaRPr>
          </a:p>
        </p:txBody>
      </p:sp>
      <p:sp>
        <p:nvSpPr>
          <p:cNvPr id="86021" name="TextBox 7"/>
          <p:cNvSpPr txBox="1">
            <a:spLocks noChangeArrowheads="1"/>
          </p:cNvSpPr>
          <p:nvPr/>
        </p:nvSpPr>
        <p:spPr bwMode="auto">
          <a:xfrm>
            <a:off x="10509330" y="1488291"/>
            <a:ext cx="15001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900" i="1" dirty="0">
                <a:solidFill>
                  <a:srgbClr val="FF0000"/>
                </a:solidFill>
              </a:rPr>
              <a:t>Choose appropriate funding chart below</a:t>
            </a:r>
          </a:p>
          <a:p>
            <a:pPr eaLnBrk="0" fontAlgn="base" hangingPunct="0">
              <a:spcBef>
                <a:spcPct val="0"/>
              </a:spcBef>
              <a:spcAft>
                <a:spcPct val="0"/>
              </a:spcAft>
            </a:pPr>
            <a:r>
              <a:rPr lang="en-US" altLang="en-US" sz="900" i="1" dirty="0">
                <a:solidFill>
                  <a:srgbClr val="FF0000"/>
                </a:solidFill>
              </a:rPr>
              <a:t>*-from Spruill chart</a:t>
            </a:r>
          </a:p>
        </p:txBody>
      </p:sp>
      <p:pic>
        <p:nvPicPr>
          <p:cNvPr id="86024" name="table"/>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76347" y="1347207"/>
            <a:ext cx="3474720" cy="2747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54CD63EC-C1CF-46DE-92AA-39D237576779}" type="slidenum">
              <a:rPr lang="en-US" smtClean="0"/>
              <a:pPr>
                <a:defRPr/>
              </a:pPr>
              <a:t>32</a:t>
            </a:fld>
            <a:endParaRPr lang="en-US" dirty="0"/>
          </a:p>
        </p:txBody>
      </p:sp>
    </p:spTree>
    <p:extLst>
      <p:ext uri="{BB962C8B-B14F-4D97-AF65-F5344CB8AC3E}">
        <p14:creationId xmlns:p14="http://schemas.microsoft.com/office/powerpoint/2010/main" val="1499726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6" name="Object 2"/>
          <p:cNvGraphicFramePr>
            <a:graphicFrameLocks noChangeAspect="1"/>
          </p:cNvGraphicFramePr>
          <p:nvPr>
            <p:extLst>
              <p:ext uri="{D42A27DB-BD31-4B8C-83A1-F6EECF244321}">
                <p14:modId xmlns:p14="http://schemas.microsoft.com/office/powerpoint/2010/main" val="589523026"/>
              </p:ext>
            </p:extLst>
          </p:nvPr>
        </p:nvGraphicFramePr>
        <p:xfrm>
          <a:off x="2673271" y="1462613"/>
          <a:ext cx="6845458" cy="6217920"/>
        </p:xfrm>
        <a:graphic>
          <a:graphicData uri="http://schemas.openxmlformats.org/presentationml/2006/ole">
            <mc:AlternateContent xmlns:mc="http://schemas.openxmlformats.org/markup-compatibility/2006">
              <mc:Choice xmlns:v="urn:schemas-microsoft-com:vml" Requires="v">
                <p:oleObj name="Document" r:id="rId3" imgW="8869297" imgH="8056258" progId="Word.Document.12">
                  <p:embed/>
                </p:oleObj>
              </mc:Choice>
              <mc:Fallback>
                <p:oleObj name="Document" r:id="rId3" imgW="8869297" imgH="8056258"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3271" y="1462613"/>
                        <a:ext cx="6845458" cy="6217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3187" name="TextBox 2"/>
          <p:cNvSpPr txBox="1">
            <a:spLocks noChangeArrowheads="1"/>
          </p:cNvSpPr>
          <p:nvPr/>
        </p:nvSpPr>
        <p:spPr bwMode="auto">
          <a:xfrm>
            <a:off x="6404296" y="261677"/>
            <a:ext cx="5943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3600" b="1" i="1" dirty="0">
                <a:solidFill>
                  <a:schemeClr val="accent2">
                    <a:lumMod val="50000"/>
                  </a:schemeClr>
                </a:solidFill>
                <a:latin typeface="+mj-lt"/>
              </a:rPr>
              <a:t>Milestone Exit Criteria</a:t>
            </a:r>
          </a:p>
        </p:txBody>
      </p:sp>
      <p:sp>
        <p:nvSpPr>
          <p:cNvPr id="2" name="Slide Number Placeholder 1"/>
          <p:cNvSpPr>
            <a:spLocks noGrp="1"/>
          </p:cNvSpPr>
          <p:nvPr>
            <p:ph type="sldNum" sz="quarter" idx="11"/>
          </p:nvPr>
        </p:nvSpPr>
        <p:spPr/>
        <p:txBody>
          <a:bodyPr/>
          <a:lstStyle/>
          <a:p>
            <a:pPr>
              <a:defRPr/>
            </a:pPr>
            <a:fld id="{8D8601B2-89B0-49E8-A3BD-49523D01BBAA}" type="slidenum">
              <a:rPr lang="en-US" altLang="en-US" smtClean="0"/>
              <a:pPr>
                <a:defRPr/>
              </a:pPr>
              <a:t>33</a:t>
            </a:fld>
            <a:endParaRPr lang="en-US" altLang="en-US">
              <a:solidFill>
                <a:srgbClr val="808080"/>
              </a:solidFill>
            </a:endParaRPr>
          </a:p>
        </p:txBody>
      </p:sp>
    </p:spTree>
    <p:extLst>
      <p:ext uri="{BB962C8B-B14F-4D97-AF65-F5344CB8AC3E}">
        <p14:creationId xmlns:p14="http://schemas.microsoft.com/office/powerpoint/2010/main" val="8435183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3340217" y="198572"/>
            <a:ext cx="8382000" cy="762000"/>
          </a:xfrm>
        </p:spPr>
        <p:txBody>
          <a:bodyPr/>
          <a:lstStyle/>
          <a:p>
            <a:pPr eaLnBrk="1" hangingPunct="1"/>
            <a:r>
              <a:rPr lang="en-US" altLang="en-US" sz="3200" dirty="0"/>
              <a:t>Milestone B – Required Documents</a:t>
            </a:r>
          </a:p>
        </p:txBody>
      </p:sp>
      <p:sp>
        <p:nvSpPr>
          <p:cNvPr id="34819" name="Content Placeholder 2"/>
          <p:cNvSpPr>
            <a:spLocks noGrp="1"/>
          </p:cNvSpPr>
          <p:nvPr>
            <p:ph sz="half" idx="1"/>
          </p:nvPr>
        </p:nvSpPr>
        <p:spPr>
          <a:xfrm>
            <a:off x="1828801" y="1651293"/>
            <a:ext cx="8153400" cy="4979987"/>
          </a:xfrm>
        </p:spPr>
        <p:txBody>
          <a:bodyPr/>
          <a:lstStyle/>
          <a:p>
            <a:pPr eaLnBrk="1" hangingPunct="1">
              <a:spcBef>
                <a:spcPts val="263"/>
              </a:spcBef>
              <a:defRPr/>
            </a:pPr>
            <a:r>
              <a:rPr lang="en-US" sz="1150" b="0" dirty="0"/>
              <a:t>2366b Certification Memorandum		ARA	    ARA	    	  MDA	</a:t>
            </a:r>
          </a:p>
          <a:p>
            <a:pPr eaLnBrk="1" hangingPunct="1">
              <a:spcBef>
                <a:spcPts val="263"/>
              </a:spcBef>
              <a:defRPr/>
            </a:pPr>
            <a:r>
              <a:rPr lang="en-US" sz="1150" b="0" dirty="0"/>
              <a:t>Acquisition Decision Memorandum (ADM)	OIPT Lead/ARA ARA               	  MDA</a:t>
            </a:r>
          </a:p>
          <a:p>
            <a:pPr eaLnBrk="1" hangingPunct="1">
              <a:spcBef>
                <a:spcPts val="263"/>
              </a:spcBef>
              <a:defRPr/>
            </a:pPr>
            <a:r>
              <a:rPr lang="en-US" sz="1150" b="0" dirty="0"/>
              <a:t>Acquisition Program Baseline  (APB)		Component 	    ARA	     	  MDA	</a:t>
            </a:r>
          </a:p>
          <a:p>
            <a:pPr eaLnBrk="1" hangingPunct="1">
              <a:spcBef>
                <a:spcPts val="263"/>
              </a:spcBef>
              <a:defRPr/>
            </a:pPr>
            <a:r>
              <a:rPr lang="en-US" sz="1150" b="0" dirty="0"/>
              <a:t>Acquisition Strategy 		 	Component 	    ARA	      	  MDA</a:t>
            </a:r>
          </a:p>
          <a:p>
            <a:pPr eaLnBrk="1" hangingPunct="1">
              <a:spcBef>
                <a:spcPts val="263"/>
              </a:spcBef>
              <a:defRPr/>
            </a:pPr>
            <a:r>
              <a:rPr lang="en-US" sz="1150" b="0" dirty="0"/>
              <a:t>Affordability Cap (Analysis)		Component	    OIPT Lead/ARA/CAPE	  MDA</a:t>
            </a:r>
          </a:p>
          <a:p>
            <a:pPr eaLnBrk="1" hangingPunct="1">
              <a:spcBef>
                <a:spcPts val="263"/>
              </a:spcBef>
              <a:defRPr/>
            </a:pPr>
            <a:r>
              <a:rPr lang="en-US" sz="1150" b="0" dirty="0"/>
              <a:t>Bandwidth Requirements Review		Component	    DoD CIO		  DOD CIO</a:t>
            </a:r>
          </a:p>
          <a:p>
            <a:pPr eaLnBrk="1" hangingPunct="1">
              <a:spcBef>
                <a:spcPts val="263"/>
              </a:spcBef>
              <a:defRPr/>
            </a:pPr>
            <a:r>
              <a:rPr lang="en-US" sz="1150" b="0" dirty="0"/>
              <a:t>Clinger-Cohen Act Compliance		Component	    CIO	      	  AF CIO</a:t>
            </a:r>
          </a:p>
          <a:p>
            <a:pPr eaLnBrk="1" hangingPunct="1">
              <a:spcBef>
                <a:spcPts val="263"/>
              </a:spcBef>
              <a:defRPr/>
            </a:pPr>
            <a:r>
              <a:rPr lang="en-US" sz="1150" b="0" dirty="0"/>
              <a:t>Component Cost Estimate		Component        CAPE              	  Component</a:t>
            </a:r>
          </a:p>
          <a:p>
            <a:pPr eaLnBrk="1" hangingPunct="1">
              <a:spcBef>
                <a:spcPts val="263"/>
              </a:spcBef>
              <a:defRPr/>
            </a:pPr>
            <a:r>
              <a:rPr lang="en-US" sz="1150" b="0" dirty="0"/>
              <a:t>Component Cost Position		Component        CAPE	      	  Component</a:t>
            </a:r>
          </a:p>
          <a:p>
            <a:pPr eaLnBrk="1" hangingPunct="1">
              <a:spcBef>
                <a:spcPts val="263"/>
              </a:spcBef>
              <a:defRPr/>
            </a:pPr>
            <a:r>
              <a:rPr lang="en-US" sz="1150" b="0" dirty="0"/>
              <a:t>Core Logistics Determination		Component	    LM&amp;R		  Component</a:t>
            </a:r>
          </a:p>
          <a:p>
            <a:pPr eaLnBrk="1" hangingPunct="1">
              <a:spcBef>
                <a:spcPts val="263"/>
              </a:spcBef>
              <a:defRPr/>
            </a:pPr>
            <a:r>
              <a:rPr lang="en-US" sz="1150" b="0" dirty="0"/>
              <a:t>Cost Analysis Requirements Description (CARD)	Component 	    CAPE	      	  Component</a:t>
            </a:r>
          </a:p>
          <a:p>
            <a:pPr eaLnBrk="1" hangingPunct="1">
              <a:spcBef>
                <a:spcPts val="263"/>
              </a:spcBef>
              <a:defRPr/>
            </a:pPr>
            <a:r>
              <a:rPr lang="en-US" sz="1150" b="0" dirty="0"/>
              <a:t>Cybersecurity  Strategy			Component	    CIO	      	  DOD/AF CIO Review</a:t>
            </a:r>
          </a:p>
          <a:p>
            <a:pPr eaLnBrk="1" hangingPunct="1">
              <a:spcBef>
                <a:spcPts val="263"/>
              </a:spcBef>
              <a:defRPr/>
            </a:pPr>
            <a:r>
              <a:rPr lang="en-US" sz="1150" b="0" dirty="0"/>
              <a:t>Economic Analysis (MAIS statutory)		Component	    AF CIO	      	  Component</a:t>
            </a:r>
          </a:p>
          <a:p>
            <a:pPr eaLnBrk="1" hangingPunct="1">
              <a:spcBef>
                <a:spcPts val="263"/>
              </a:spcBef>
              <a:defRPr/>
            </a:pPr>
            <a:r>
              <a:rPr lang="en-US" sz="1150" b="0" dirty="0"/>
              <a:t>Exit Criteria			Component	    ARA	      	  MDA</a:t>
            </a:r>
          </a:p>
          <a:p>
            <a:pPr eaLnBrk="1" hangingPunct="1">
              <a:spcBef>
                <a:spcPts val="263"/>
              </a:spcBef>
              <a:defRPr/>
            </a:pPr>
            <a:r>
              <a:rPr lang="en-US" sz="1150" b="0" dirty="0"/>
              <a:t>Frequency Allocation Application (DD1494)	Component	    </a:t>
            </a:r>
            <a:r>
              <a:rPr lang="en-US" sz="1200" b="0" dirty="0"/>
              <a:t>DOD CIO	 	  </a:t>
            </a:r>
            <a:r>
              <a:rPr lang="en-US" sz="1150" b="0" dirty="0"/>
              <a:t>NT and IA</a:t>
            </a:r>
          </a:p>
          <a:p>
            <a:pPr eaLnBrk="1" hangingPunct="1">
              <a:spcBef>
                <a:spcPts val="263"/>
              </a:spcBef>
              <a:defRPr/>
            </a:pPr>
            <a:r>
              <a:rPr lang="en-US" sz="1150" b="0" dirty="0"/>
              <a:t>Full Funding Certification Memo		Component	    ARA/CAPE/Comp	  MDA/CAPE</a:t>
            </a:r>
          </a:p>
          <a:p>
            <a:pPr eaLnBrk="1" hangingPunct="1">
              <a:spcBef>
                <a:spcPts val="263"/>
              </a:spcBef>
              <a:defRPr/>
            </a:pPr>
            <a:r>
              <a:rPr lang="en-US" sz="1150" b="0" dirty="0"/>
              <a:t>Independent Cost Estimate		CAPE	    DCAPE	      	  DCAPE</a:t>
            </a:r>
          </a:p>
          <a:p>
            <a:pPr eaLnBrk="1" hangingPunct="1">
              <a:spcBef>
                <a:spcPts val="263"/>
              </a:spcBef>
              <a:defRPr/>
            </a:pPr>
            <a:r>
              <a:rPr lang="en-US" sz="1150" b="0" dirty="0"/>
              <a:t>Independent Logistics Assessment  		Component	    OASD(L&amp;MR)/DASD(MR) CAE</a:t>
            </a:r>
          </a:p>
          <a:p>
            <a:pPr eaLnBrk="1" hangingPunct="1">
              <a:spcBef>
                <a:spcPts val="263"/>
              </a:spcBef>
              <a:defRPr/>
            </a:pPr>
            <a:r>
              <a:rPr lang="en-US" sz="1150" b="0" dirty="0"/>
              <a:t>Information Support Plan 		Component 	    CIO	      	  AF CIO</a:t>
            </a:r>
          </a:p>
          <a:p>
            <a:pPr lvl="1" eaLnBrk="1" hangingPunct="1">
              <a:spcBef>
                <a:spcPts val="263"/>
              </a:spcBef>
              <a:defRPr/>
            </a:pPr>
            <a:r>
              <a:rPr lang="en-US" sz="1150" b="0" dirty="0"/>
              <a:t>Bandwidth Requirements Review	Component	    DOC CIO	      	  DOD CIO</a:t>
            </a:r>
          </a:p>
          <a:p>
            <a:pPr eaLnBrk="1" hangingPunct="1">
              <a:spcBef>
                <a:spcPts val="263"/>
              </a:spcBef>
              <a:defRPr/>
            </a:pPr>
            <a:endParaRPr lang="en-US" sz="1150" b="0" dirty="0"/>
          </a:p>
          <a:p>
            <a:pPr lvl="1" eaLnBrk="1" hangingPunct="1">
              <a:spcBef>
                <a:spcPts val="263"/>
              </a:spcBef>
              <a:defRPr/>
            </a:pPr>
            <a:endParaRPr lang="en-US" sz="1150" b="0" dirty="0"/>
          </a:p>
        </p:txBody>
      </p:sp>
      <p:sp>
        <p:nvSpPr>
          <p:cNvPr id="95236" name="TextBox 104"/>
          <p:cNvSpPr txBox="1">
            <a:spLocks noChangeArrowheads="1"/>
          </p:cNvSpPr>
          <p:nvPr/>
        </p:nvSpPr>
        <p:spPr bwMode="auto">
          <a:xfrm>
            <a:off x="1585521" y="1342220"/>
            <a:ext cx="93440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u="sng" dirty="0"/>
              <a:t>Document</a:t>
            </a:r>
            <a:r>
              <a:rPr lang="en-US" altLang="en-US" b="1" dirty="0"/>
              <a:t>		</a:t>
            </a:r>
            <a:r>
              <a:rPr lang="en-US" altLang="en-US" b="1" u="sng" dirty="0"/>
              <a:t>Originator</a:t>
            </a:r>
            <a:r>
              <a:rPr lang="en-US" altLang="en-US" b="1" dirty="0"/>
              <a:t>	    </a:t>
            </a:r>
            <a:r>
              <a:rPr lang="en-US" altLang="en-US" b="1" u="sng" dirty="0"/>
              <a:t>OSD OPR*</a:t>
            </a:r>
            <a:r>
              <a:rPr lang="en-US" altLang="en-US" b="1" dirty="0"/>
              <a:t>    	</a:t>
            </a:r>
            <a:r>
              <a:rPr lang="en-US" altLang="en-US" b="1" u="sng" dirty="0"/>
              <a:t>Approver</a:t>
            </a:r>
            <a:r>
              <a:rPr lang="en-US" altLang="en-US" b="1" dirty="0"/>
              <a:t>	</a:t>
            </a:r>
            <a:endParaRPr lang="en-US" altLang="en-US" b="1" u="sng" dirty="0"/>
          </a:p>
        </p:txBody>
      </p:sp>
      <p:sp>
        <p:nvSpPr>
          <p:cNvPr id="95238" name="TextBox 5"/>
          <p:cNvSpPr txBox="1">
            <a:spLocks noChangeArrowheads="1"/>
          </p:cNvSpPr>
          <p:nvPr/>
        </p:nvSpPr>
        <p:spPr bwMode="auto">
          <a:xfrm>
            <a:off x="3073400" y="5985816"/>
            <a:ext cx="6197600" cy="369887"/>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a:t>PMs will address their streamlining documentation strategy</a:t>
            </a:r>
          </a:p>
        </p:txBody>
      </p:sp>
      <p:sp>
        <p:nvSpPr>
          <p:cNvPr id="2" name="Slide Number Placeholder 1"/>
          <p:cNvSpPr>
            <a:spLocks noGrp="1"/>
          </p:cNvSpPr>
          <p:nvPr>
            <p:ph type="sldNum" sz="quarter" idx="11"/>
          </p:nvPr>
        </p:nvSpPr>
        <p:spPr/>
        <p:txBody>
          <a:bodyPr/>
          <a:lstStyle/>
          <a:p>
            <a:pPr>
              <a:defRPr/>
            </a:pPr>
            <a:fld id="{2EA01211-83D8-404D-97E7-85815AADFB47}" type="slidenum">
              <a:rPr lang="en-US" altLang="en-US" smtClean="0"/>
              <a:pPr>
                <a:defRPr/>
              </a:pPr>
              <a:t>34</a:t>
            </a:fld>
            <a:endParaRPr lang="en-US" altLang="en-US">
              <a:solidFill>
                <a:srgbClr val="808080"/>
              </a:solidFill>
            </a:endParaRPr>
          </a:p>
        </p:txBody>
      </p:sp>
    </p:spTree>
    <p:extLst>
      <p:ext uri="{BB962C8B-B14F-4D97-AF65-F5344CB8AC3E}">
        <p14:creationId xmlns:p14="http://schemas.microsoft.com/office/powerpoint/2010/main" val="1090281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56455117"/>
              </p:ext>
            </p:extLst>
          </p:nvPr>
        </p:nvGraphicFramePr>
        <p:xfrm>
          <a:off x="1854200" y="1893831"/>
          <a:ext cx="8485187" cy="4251935"/>
        </p:xfrm>
        <a:graphic>
          <a:graphicData uri="http://schemas.openxmlformats.org/drawingml/2006/table">
            <a:tbl>
              <a:tblPr firstRow="1" bandRow="1">
                <a:tableStyleId>{5C22544A-7EE6-4342-B048-85BDC9FD1C3A}</a:tableStyleId>
              </a:tblPr>
              <a:tblGrid>
                <a:gridCol w="1789998">
                  <a:extLst>
                    <a:ext uri="{9D8B030D-6E8A-4147-A177-3AD203B41FA5}">
                      <a16:colId xmlns:a16="http://schemas.microsoft.com/office/drawing/2014/main" val="20000"/>
                    </a:ext>
                  </a:extLst>
                </a:gridCol>
                <a:gridCol w="1789998">
                  <a:extLst>
                    <a:ext uri="{9D8B030D-6E8A-4147-A177-3AD203B41FA5}">
                      <a16:colId xmlns:a16="http://schemas.microsoft.com/office/drawing/2014/main" val="20001"/>
                    </a:ext>
                  </a:extLst>
                </a:gridCol>
                <a:gridCol w="1437688">
                  <a:extLst>
                    <a:ext uri="{9D8B030D-6E8A-4147-A177-3AD203B41FA5}">
                      <a16:colId xmlns:a16="http://schemas.microsoft.com/office/drawing/2014/main" val="20002"/>
                    </a:ext>
                  </a:extLst>
                </a:gridCol>
                <a:gridCol w="1387002">
                  <a:extLst>
                    <a:ext uri="{9D8B030D-6E8A-4147-A177-3AD203B41FA5}">
                      <a16:colId xmlns:a16="http://schemas.microsoft.com/office/drawing/2014/main" val="20003"/>
                    </a:ext>
                  </a:extLst>
                </a:gridCol>
                <a:gridCol w="2080501">
                  <a:extLst>
                    <a:ext uri="{9D8B030D-6E8A-4147-A177-3AD203B41FA5}">
                      <a16:colId xmlns:a16="http://schemas.microsoft.com/office/drawing/2014/main" val="20004"/>
                    </a:ext>
                  </a:extLst>
                </a:gridCol>
              </a:tblGrid>
              <a:tr h="731349">
                <a:tc>
                  <a:txBody>
                    <a:bodyPr/>
                    <a:lstStyle/>
                    <a:p>
                      <a:pPr algn="ctr"/>
                      <a:r>
                        <a:rPr lang="en-US" sz="1400" dirty="0">
                          <a:solidFill>
                            <a:schemeClr val="tx1"/>
                          </a:solidFill>
                          <a:latin typeface="Arial Narrow" pitchFamily="34" charset="0"/>
                        </a:rPr>
                        <a:t>Requirement Cost Driver (i.e. KPP, KSA,</a:t>
                      </a:r>
                      <a:r>
                        <a:rPr lang="en-US" sz="1400" baseline="0" dirty="0">
                          <a:solidFill>
                            <a:schemeClr val="tx1"/>
                          </a:solidFill>
                          <a:latin typeface="Arial Narrow" pitchFamily="34" charset="0"/>
                        </a:rPr>
                        <a:t> other attributes)</a:t>
                      </a:r>
                      <a:endParaRPr lang="en-US" sz="1400" dirty="0">
                        <a:solidFill>
                          <a:schemeClr val="tx1"/>
                        </a:solidFill>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Proposed</a:t>
                      </a:r>
                      <a:r>
                        <a:rPr lang="en-US" sz="1400" baseline="0" dirty="0">
                          <a:solidFill>
                            <a:schemeClr val="tx1"/>
                          </a:solidFill>
                          <a:latin typeface="Arial Narrow" pitchFamily="34" charset="0"/>
                        </a:rPr>
                        <a:t> Relaxed Requirements</a:t>
                      </a:r>
                      <a:endParaRPr lang="en-US" sz="1400" dirty="0">
                        <a:solidFill>
                          <a:schemeClr val="tx1"/>
                        </a:solidFill>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Operational Risk/Impact</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Reduced System Capability</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Change in Cost (e.g.</a:t>
                      </a:r>
                      <a:r>
                        <a:rPr lang="en-US" sz="1400" baseline="0" dirty="0">
                          <a:solidFill>
                            <a:schemeClr val="tx1"/>
                          </a:solidFill>
                          <a:latin typeface="Arial Narrow" pitchFamily="34" charset="0"/>
                        </a:rPr>
                        <a:t> LCCE, APUC, </a:t>
                      </a:r>
                      <a:r>
                        <a:rPr lang="en-US" sz="1400" dirty="0">
                          <a:solidFill>
                            <a:schemeClr val="tx1"/>
                          </a:solidFill>
                          <a:latin typeface="Arial Narrow" pitchFamily="34" charset="0"/>
                        </a:rPr>
                        <a:t>RDT&amp;E, Production, O&amp;S, etc.)</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944666">
                <a:tc>
                  <a:txBody>
                    <a:bodyPr/>
                    <a:lstStyle/>
                    <a:p>
                      <a:pPr algn="l"/>
                      <a:r>
                        <a:rPr lang="en-US" sz="1400" b="1" dirty="0">
                          <a:latin typeface="Arial Narrow" pitchFamily="34" charset="0"/>
                        </a:rPr>
                        <a:t>KPP 1 : Radar System Performance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Increase search update interval by 5 seconds</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itchFamily="34" charset="0"/>
                        </a:rPr>
                        <a:t>Reduces</a:t>
                      </a:r>
                      <a:r>
                        <a:rPr lang="en-US" sz="1400" b="1" baseline="0" dirty="0">
                          <a:latin typeface="Arial Narrow" pitchFamily="34" charset="0"/>
                        </a:rPr>
                        <a:t> TBM growth capability</a:t>
                      </a:r>
                      <a:endParaRPr lang="en-US" sz="1400" b="1" dirty="0">
                        <a:latin typeface="Arial Narrow" pitchFamily="34" charset="0"/>
                      </a:endParaRPr>
                    </a:p>
                    <a:p>
                      <a:pPr algn="l"/>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itchFamily="34" charset="0"/>
                        </a:rPr>
                        <a:t>Req’d power aperture decreased by 15%</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$50M reduction in RDT&amp;E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1584615">
                <a:tc>
                  <a:txBody>
                    <a:bodyPr/>
                    <a:lstStyle/>
                    <a:p>
                      <a:pPr algn="l"/>
                      <a:r>
                        <a:rPr lang="en-US" sz="1400" b="1" dirty="0">
                          <a:latin typeface="Arial Narrow" pitchFamily="34" charset="0"/>
                        </a:rPr>
                        <a:t>KPP 2</a:t>
                      </a:r>
                      <a:r>
                        <a:rPr lang="en-US" sz="1400" b="1" baseline="0" dirty="0">
                          <a:latin typeface="Arial Narrow" pitchFamily="34" charset="0"/>
                        </a:rPr>
                        <a:t>: Sustainment Material Availability</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kern="1200" dirty="0">
                          <a:solidFill>
                            <a:schemeClr val="dk1"/>
                          </a:solidFill>
                          <a:latin typeface="Arial Narrow" pitchFamily="34" charset="0"/>
                          <a:ea typeface="+mn-ea"/>
                          <a:cs typeface="+mn-cs"/>
                        </a:rPr>
                        <a:t>Relax from 64% to 50%</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Narrow" pitchFamily="34" charset="0"/>
                          <a:ea typeface="+mn-ea"/>
                          <a:cs typeface="+mn-cs"/>
                        </a:rPr>
                        <a:t>Possibly unable to meet optimum 36mo. maintenance cycles so as to maintain Mission Readiness</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Req</a:t>
                      </a:r>
                      <a:r>
                        <a:rPr lang="en-US" sz="1400" b="1" baseline="0" dirty="0">
                          <a:latin typeface="Arial Narrow" pitchFamily="34" charset="0"/>
                        </a:rPr>
                        <a:t> 2 new aircraft instead of 3</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$9B</a:t>
                      </a:r>
                      <a:r>
                        <a:rPr lang="en-US" sz="1400" b="1" baseline="0" dirty="0">
                          <a:latin typeface="Arial Narrow" pitchFamily="34" charset="0"/>
                        </a:rPr>
                        <a:t> reduction in LCCE</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990695">
                <a:tc>
                  <a:txBody>
                    <a:bodyPr/>
                    <a:lstStyle/>
                    <a:p>
                      <a:pPr algn="l"/>
                      <a:r>
                        <a:rPr lang="en-US" sz="1400" b="1" dirty="0">
                          <a:latin typeface="Arial Narrow" pitchFamily="34" charset="0"/>
                        </a:rPr>
                        <a:t>KPP 3:  Mission Execution (Comm)</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Partially enable wireless</a:t>
                      </a:r>
                      <a:r>
                        <a:rPr lang="en-US" sz="1400" b="1" baseline="0" dirty="0">
                          <a:latin typeface="Arial Narrow" pitchFamily="34" charset="0"/>
                        </a:rPr>
                        <a:t> communication</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Unable</a:t>
                      </a:r>
                      <a:r>
                        <a:rPr lang="en-US" sz="1400" b="1" baseline="0" dirty="0">
                          <a:latin typeface="Arial Narrow" pitchFamily="34" charset="0"/>
                        </a:rPr>
                        <a:t> to provide full C3 capability – reduce responsiveness</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Integrate with only basic wireless</a:t>
                      </a:r>
                      <a:r>
                        <a:rPr lang="en-US" sz="1400" b="1" baseline="0" dirty="0">
                          <a:latin typeface="Arial Narrow" pitchFamily="34" charset="0"/>
                        </a:rPr>
                        <a:t> capability</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$10M reduction in RDT&amp;E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bl>
          </a:graphicData>
        </a:graphic>
      </p:graphicFrame>
      <p:sp>
        <p:nvSpPr>
          <p:cNvPr id="99363" name="TextBox 5"/>
          <p:cNvSpPr txBox="1">
            <a:spLocks noChangeArrowheads="1"/>
          </p:cNvSpPr>
          <p:nvPr/>
        </p:nvSpPr>
        <p:spPr bwMode="auto">
          <a:xfrm>
            <a:off x="1854200" y="203623"/>
            <a:ext cx="984005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800" b="1" i="1" dirty="0">
                <a:solidFill>
                  <a:schemeClr val="accent2">
                    <a:lumMod val="50000"/>
                  </a:schemeClr>
                </a:solidFill>
              </a:rPr>
              <a:t>Cost Driver/Operational Requirements </a:t>
            </a:r>
          </a:p>
          <a:p>
            <a:pPr algn="r"/>
            <a:r>
              <a:rPr lang="en-US" altLang="en-US" sz="2800" b="1" i="1" dirty="0">
                <a:solidFill>
                  <a:schemeClr val="accent2">
                    <a:lumMod val="50000"/>
                  </a:schemeClr>
                </a:solidFill>
              </a:rPr>
              <a:t>Trade space</a:t>
            </a:r>
            <a:endParaRPr lang="en-US" altLang="en-US" sz="2000" i="1" dirty="0">
              <a:solidFill>
                <a:schemeClr val="accent2">
                  <a:lumMod val="50000"/>
                </a:schemeClr>
              </a:solidFill>
            </a:endParaRPr>
          </a:p>
        </p:txBody>
      </p:sp>
      <p:sp>
        <p:nvSpPr>
          <p:cNvPr id="99364" name="TextBox 2"/>
          <p:cNvSpPr txBox="1">
            <a:spLocks noChangeArrowheads="1"/>
          </p:cNvSpPr>
          <p:nvPr/>
        </p:nvSpPr>
        <p:spPr bwMode="auto">
          <a:xfrm>
            <a:off x="373195" y="5745716"/>
            <a:ext cx="1338263" cy="400050"/>
          </a:xfrm>
          <a:prstGeom prst="rect">
            <a:avLst/>
          </a:prstGeom>
          <a:solidFill>
            <a:srgbClr val="FFFF00"/>
          </a:solidFill>
          <a:ln w="9525">
            <a:solidFill>
              <a:schemeClr val="tx2"/>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000"/>
              <a:t>See notes</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35</a:t>
            </a:fld>
            <a:endParaRPr lang="en-US" altLang="en-US">
              <a:solidFill>
                <a:srgbClr val="808080"/>
              </a:solidFill>
            </a:endParaRPr>
          </a:p>
        </p:txBody>
      </p:sp>
    </p:spTree>
    <p:extLst>
      <p:ext uri="{BB962C8B-B14F-4D97-AF65-F5344CB8AC3E}">
        <p14:creationId xmlns:p14="http://schemas.microsoft.com/office/powerpoint/2010/main" val="426231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5"/>
          <p:cNvSpPr>
            <a:spLocks noChangeShapeType="1"/>
          </p:cNvSpPr>
          <p:nvPr/>
        </p:nvSpPr>
        <p:spPr bwMode="auto">
          <a:xfrm>
            <a:off x="6088063" y="1209306"/>
            <a:ext cx="0" cy="521208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3" name="Line 6"/>
          <p:cNvSpPr>
            <a:spLocks noChangeShapeType="1"/>
          </p:cNvSpPr>
          <p:nvPr/>
        </p:nvSpPr>
        <p:spPr bwMode="auto">
          <a:xfrm>
            <a:off x="530538" y="3770611"/>
            <a:ext cx="1115568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4" name="Rectangle 9"/>
          <p:cNvSpPr>
            <a:spLocks noChangeArrowheads="1"/>
          </p:cNvSpPr>
          <p:nvPr/>
        </p:nvSpPr>
        <p:spPr bwMode="auto">
          <a:xfrm>
            <a:off x="1357450" y="1178330"/>
            <a:ext cx="32766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5000"/>
              </a:lnSpc>
              <a:spcBef>
                <a:spcPct val="20000"/>
              </a:spcBef>
              <a:buClr>
                <a:srgbClr val="000000"/>
              </a:buClr>
              <a:buSzPct val="80000"/>
              <a:buFont typeface="Wingdings" panose="05000000000000000000" pitchFamily="2" charset="2"/>
              <a:buNone/>
            </a:pPr>
            <a:r>
              <a:rPr lang="en-US" altLang="en-US" sz="1600" b="1" u="sng" dirty="0">
                <a:solidFill>
                  <a:srgbClr val="000000"/>
                </a:solidFill>
                <a:latin typeface="+mj-lt"/>
              </a:rPr>
              <a:t>Description</a:t>
            </a:r>
          </a:p>
        </p:txBody>
      </p:sp>
      <p:sp>
        <p:nvSpPr>
          <p:cNvPr id="25605" name="Rectangle 10"/>
          <p:cNvSpPr>
            <a:spLocks noChangeArrowheads="1"/>
          </p:cNvSpPr>
          <p:nvPr/>
        </p:nvSpPr>
        <p:spPr bwMode="auto">
          <a:xfrm>
            <a:off x="7465419" y="3767006"/>
            <a:ext cx="3190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pPr>
            <a:r>
              <a:rPr lang="en-US" altLang="en-US" sz="1600" b="1" u="sng" dirty="0">
                <a:solidFill>
                  <a:srgbClr val="000000"/>
                </a:solidFill>
                <a:latin typeface="+mj-lt"/>
              </a:rPr>
              <a:t>Acquisition Strategy</a:t>
            </a:r>
          </a:p>
          <a:p>
            <a:pPr>
              <a:spcBef>
                <a:spcPct val="20000"/>
              </a:spcBef>
              <a:buClr>
                <a:srgbClr val="000000"/>
              </a:buClr>
              <a:buSzPct val="80000"/>
              <a:buFont typeface="Wingdings" panose="05000000000000000000" pitchFamily="2" charset="2"/>
              <a:buNone/>
            </a:pPr>
            <a:endParaRPr lang="en-US" altLang="en-US" b="1" dirty="0">
              <a:solidFill>
                <a:srgbClr val="000000"/>
              </a:solidFill>
              <a:latin typeface="+mj-lt"/>
            </a:endParaRPr>
          </a:p>
        </p:txBody>
      </p:sp>
      <p:sp>
        <p:nvSpPr>
          <p:cNvPr id="37896" name="TextBox 33"/>
          <p:cNvSpPr txBox="1">
            <a:spLocks noChangeArrowheads="1"/>
          </p:cNvSpPr>
          <p:nvPr/>
        </p:nvSpPr>
        <p:spPr bwMode="auto">
          <a:xfrm>
            <a:off x="6080127" y="4081568"/>
            <a:ext cx="5586229" cy="3231654"/>
          </a:xfrm>
          <a:prstGeom prst="rect">
            <a:avLst/>
          </a:prstGeom>
          <a:noFill/>
          <a:ln w="9525">
            <a:noFill/>
            <a:miter lim="800000"/>
            <a:headEnd/>
            <a:tailEnd/>
          </a:ln>
        </p:spPr>
        <p:txBody>
          <a:bodyPr wrap="square" tIns="0" bIns="0">
            <a:spAutoFit/>
          </a:bodyPr>
          <a:lstStyle/>
          <a:p>
            <a:pPr marL="231775" lvl="1" indent="-122238">
              <a:buFont typeface="Wingdings" pitchFamily="2" charset="2"/>
              <a:buChar char="§"/>
              <a:defRPr/>
            </a:pPr>
            <a:r>
              <a:rPr lang="en-US" sz="1100" b="1" dirty="0">
                <a:solidFill>
                  <a:srgbClr val="000000"/>
                </a:solidFill>
              </a:rPr>
              <a:t>Evolutionary Acquisition </a:t>
            </a:r>
          </a:p>
          <a:p>
            <a:pPr marL="231775" lvl="1" indent="-122238">
              <a:buFont typeface="Wingdings" pitchFamily="2" charset="2"/>
              <a:buChar char="§"/>
              <a:defRPr/>
            </a:pPr>
            <a:r>
              <a:rPr lang="en-US" sz="1100" b="1" dirty="0">
                <a:solidFill>
                  <a:srgbClr val="000000"/>
                </a:solidFill>
              </a:rPr>
              <a:t>Competitive Risk Reduction / Source Selection</a:t>
            </a:r>
          </a:p>
          <a:p>
            <a:pPr marL="231775" lvl="2" indent="-122238">
              <a:buFont typeface="Wingdings" pitchFamily="2" charset="2"/>
              <a:buChar char="§"/>
              <a:defRPr/>
            </a:pPr>
            <a:r>
              <a:rPr lang="en-US" sz="1100" b="1" dirty="0">
                <a:solidFill>
                  <a:srgbClr val="000000"/>
                </a:solidFill>
              </a:rPr>
              <a:t>Raytheon Missile Systems, Tucson</a:t>
            </a:r>
          </a:p>
          <a:p>
            <a:pPr marL="231775" lvl="2" indent="-122238">
              <a:buFont typeface="Wingdings" pitchFamily="2" charset="2"/>
              <a:buChar char="§"/>
              <a:defRPr/>
            </a:pPr>
            <a:r>
              <a:rPr lang="en-US" sz="1100" b="1" dirty="0">
                <a:solidFill>
                  <a:srgbClr val="000000"/>
                </a:solidFill>
              </a:rPr>
              <a:t>The Boeing Company, St Louis</a:t>
            </a:r>
          </a:p>
          <a:p>
            <a:pPr marL="231775" lvl="1" indent="-122238">
              <a:buFont typeface="Wingdings" pitchFamily="2" charset="2"/>
              <a:buChar char="§"/>
              <a:defRPr/>
            </a:pPr>
            <a:r>
              <a:rPr lang="en-US" sz="1100" b="1" dirty="0">
                <a:solidFill>
                  <a:srgbClr val="000000"/>
                </a:solidFill>
              </a:rPr>
              <a:t>EMD-Fixed-Price Incentive Firm Target (FPI(F))</a:t>
            </a:r>
          </a:p>
          <a:p>
            <a:pPr marL="231775" lvl="1" indent="-122238">
              <a:buFont typeface="Wingdings" pitchFamily="2" charset="2"/>
              <a:buChar char="§"/>
              <a:defRPr/>
            </a:pPr>
            <a:r>
              <a:rPr lang="en-US" sz="1100" b="1" dirty="0">
                <a:solidFill>
                  <a:srgbClr val="000000"/>
                </a:solidFill>
              </a:rPr>
              <a:t>Production </a:t>
            </a:r>
          </a:p>
          <a:p>
            <a:pPr marL="519113" lvl="3" indent="-123825">
              <a:buFont typeface="Wingdings" pitchFamily="2" charset="2"/>
              <a:buChar char="§"/>
              <a:defRPr/>
            </a:pPr>
            <a:r>
              <a:rPr lang="en-US" sz="1100" b="1" dirty="0">
                <a:solidFill>
                  <a:srgbClr val="000000"/>
                </a:solidFill>
              </a:rPr>
              <a:t>Lots 1-3 -- FPI(F) </a:t>
            </a:r>
          </a:p>
          <a:p>
            <a:pPr marL="519113" lvl="3" indent="-123825">
              <a:buFont typeface="Wingdings" pitchFamily="2" charset="2"/>
              <a:buChar char="§"/>
              <a:defRPr/>
            </a:pPr>
            <a:r>
              <a:rPr lang="en-US" sz="1100" b="1" dirty="0">
                <a:solidFill>
                  <a:srgbClr val="000000"/>
                </a:solidFill>
              </a:rPr>
              <a:t>Lots 4-5 – Fixed-Price NTE w/ Economic Price Adjust</a:t>
            </a:r>
          </a:p>
          <a:p>
            <a:pPr marL="231775" lvl="1" indent="-122238">
              <a:buFont typeface="Wingdings" pitchFamily="2" charset="2"/>
              <a:buChar char="§"/>
              <a:defRPr/>
            </a:pPr>
            <a:r>
              <a:rPr lang="en-US" sz="1100" b="1" dirty="0">
                <a:solidFill>
                  <a:srgbClr val="000000"/>
                </a:solidFill>
              </a:rPr>
              <a:t>Phase Verification:  </a:t>
            </a:r>
          </a:p>
          <a:p>
            <a:pPr marL="519113" lvl="3" indent="-123825">
              <a:buFont typeface="Wingdings" pitchFamily="2" charset="2"/>
              <a:buChar char="§"/>
              <a:defRPr/>
            </a:pPr>
            <a:r>
              <a:rPr lang="en-US" sz="1100" b="1" dirty="0">
                <a:solidFill>
                  <a:srgbClr val="000000"/>
                </a:solidFill>
              </a:rPr>
              <a:t>Phase I—F-15E Normal attack</a:t>
            </a:r>
          </a:p>
          <a:p>
            <a:pPr marL="519113" lvl="3" indent="-123825">
              <a:buFont typeface="Wingdings" pitchFamily="2" charset="2"/>
              <a:buChar char="§"/>
              <a:defRPr/>
            </a:pPr>
            <a:r>
              <a:rPr lang="en-US" sz="1100" b="1" dirty="0">
                <a:solidFill>
                  <a:srgbClr val="000000"/>
                </a:solidFill>
              </a:rPr>
              <a:t>Phase II—F-15E CAM/SAL</a:t>
            </a:r>
          </a:p>
          <a:p>
            <a:pPr marL="519113" lvl="3" indent="-123825">
              <a:buFont typeface="Wingdings" pitchFamily="2" charset="2"/>
              <a:buChar char="§"/>
              <a:defRPr/>
            </a:pPr>
            <a:r>
              <a:rPr lang="en-US" sz="1100" b="1" dirty="0">
                <a:solidFill>
                  <a:srgbClr val="000000"/>
                </a:solidFill>
              </a:rPr>
              <a:t>Phase III—F-35B and F-35C Integration</a:t>
            </a:r>
          </a:p>
          <a:p>
            <a:pPr>
              <a:spcBef>
                <a:spcPct val="0"/>
              </a:spcBef>
              <a:buFont typeface="Wingdings" panose="05000000000000000000" pitchFamily="2" charset="2"/>
              <a:buChar char="§"/>
            </a:pPr>
            <a:r>
              <a:rPr lang="en-US" altLang="en-US" sz="1100" dirty="0">
                <a:solidFill>
                  <a:srgbClr val="7030A0"/>
                </a:solidFill>
              </a:rPr>
              <a:t>Spectrum Supportability Risk Assessment Status</a:t>
            </a:r>
          </a:p>
          <a:p>
            <a:pPr>
              <a:spcBef>
                <a:spcPct val="0"/>
              </a:spcBef>
              <a:buFont typeface="Wingdings" panose="05000000000000000000" pitchFamily="2" charset="2"/>
              <a:buChar char="§"/>
            </a:pPr>
            <a:r>
              <a:rPr lang="en-US" altLang="en-US" sz="1100" dirty="0">
                <a:solidFill>
                  <a:srgbClr val="7030A0"/>
                </a:solidFill>
              </a:rPr>
              <a:t>Equipment Spectrum Certification Stage</a:t>
            </a:r>
          </a:p>
          <a:p>
            <a:pPr marL="61913" lvl="2" indent="-123825">
              <a:buFont typeface="Wingdings" pitchFamily="2" charset="2"/>
              <a:buChar char="§"/>
              <a:defRPr/>
            </a:pPr>
            <a:endParaRPr lang="en-US" sz="1100" b="1" dirty="0">
              <a:solidFill>
                <a:srgbClr val="000000"/>
              </a:solidFill>
            </a:endParaRPr>
          </a:p>
          <a:p>
            <a:pPr marL="347663" lvl="3">
              <a:defRPr/>
            </a:pPr>
            <a:endParaRPr lang="en-US" b="1" dirty="0">
              <a:solidFill>
                <a:srgbClr val="000000"/>
              </a:solidFill>
            </a:endParaRPr>
          </a:p>
          <a:p>
            <a:pPr>
              <a:lnSpc>
                <a:spcPct val="150000"/>
              </a:lnSpc>
              <a:defRPr/>
            </a:pPr>
            <a:endParaRPr lang="en-US" b="1" dirty="0">
              <a:solidFill>
                <a:srgbClr val="000000"/>
              </a:solidFill>
            </a:endParaRPr>
          </a:p>
        </p:txBody>
      </p:sp>
      <p:sp>
        <p:nvSpPr>
          <p:cNvPr id="37897" name="TextBox 34"/>
          <p:cNvSpPr txBox="1">
            <a:spLocks noChangeArrowheads="1"/>
          </p:cNvSpPr>
          <p:nvPr/>
        </p:nvSpPr>
        <p:spPr bwMode="auto">
          <a:xfrm>
            <a:off x="161846" y="1543578"/>
            <a:ext cx="5871102" cy="1954381"/>
          </a:xfrm>
          <a:prstGeom prst="rect">
            <a:avLst/>
          </a:prstGeom>
          <a:noFill/>
          <a:ln w="9525">
            <a:noFill/>
            <a:miter lim="800000"/>
            <a:headEnd/>
            <a:tailEnd/>
          </a:ln>
        </p:spPr>
        <p:txBody>
          <a:bodyPr wrap="square">
            <a:spAutoFit/>
          </a:bodyPr>
          <a:lstStyle/>
          <a:p>
            <a:pPr marL="341313" lvl="1" indent="-163513">
              <a:buFont typeface="Wingdings" pitchFamily="2" charset="2"/>
              <a:buChar char="§"/>
              <a:defRPr/>
            </a:pPr>
            <a:r>
              <a:rPr lang="en-US" sz="1100" b="1" dirty="0">
                <a:solidFill>
                  <a:srgbClr val="000000"/>
                </a:solidFill>
              </a:rPr>
              <a:t>250-lb Class, Precision Guided, Air-to-Ground Munition</a:t>
            </a:r>
          </a:p>
          <a:p>
            <a:pPr marL="341313" lvl="1" indent="-163513">
              <a:buFont typeface="Wingdings" pitchFamily="2" charset="2"/>
              <a:buChar char="§"/>
              <a:defRPr/>
            </a:pPr>
            <a:r>
              <a:rPr lang="en-US" sz="1100" b="1" dirty="0">
                <a:solidFill>
                  <a:srgbClr val="000000"/>
                </a:solidFill>
              </a:rPr>
              <a:t>Kill Mobile and Fixed Targets Through Weather from Standoff</a:t>
            </a:r>
          </a:p>
          <a:p>
            <a:pPr marL="341313" lvl="1" indent="-163513">
              <a:buFont typeface="Wingdings" pitchFamily="2" charset="2"/>
              <a:buChar char="§"/>
              <a:defRPr/>
            </a:pPr>
            <a:r>
              <a:rPr lang="en-US" sz="1100" b="1" dirty="0">
                <a:solidFill>
                  <a:srgbClr val="000000"/>
                </a:solidFill>
              </a:rPr>
              <a:t>Uses Tri-Mode Seeker &amp; Dual-Band Data Link (Link 16 + UHF)</a:t>
            </a:r>
          </a:p>
          <a:p>
            <a:pPr marL="341313" lvl="1" indent="-163513">
              <a:buFont typeface="Wingdings" pitchFamily="2" charset="2"/>
              <a:buChar char="§"/>
              <a:defRPr/>
            </a:pPr>
            <a:r>
              <a:rPr lang="en-US" sz="1100" b="1" dirty="0">
                <a:solidFill>
                  <a:srgbClr val="000000"/>
                </a:solidFill>
              </a:rPr>
              <a:t>Services: USAF, DoN</a:t>
            </a:r>
          </a:p>
          <a:p>
            <a:pPr marL="341313" lvl="1" indent="-163513">
              <a:buFont typeface="Wingdings" pitchFamily="2" charset="2"/>
              <a:buChar char="§"/>
              <a:defRPr/>
            </a:pPr>
            <a:r>
              <a:rPr lang="en-US" sz="1100" b="1" dirty="0">
                <a:solidFill>
                  <a:srgbClr val="000000"/>
                </a:solidFill>
              </a:rPr>
              <a:t>Threshold Platforms: AF--F-15E; USMC--F-35B; USN--F-35C</a:t>
            </a:r>
          </a:p>
          <a:p>
            <a:pPr marL="341313" lvl="1" indent="-163513">
              <a:buFont typeface="Wingdings" pitchFamily="2" charset="2"/>
              <a:buChar char="§"/>
              <a:defRPr/>
            </a:pPr>
            <a:r>
              <a:rPr lang="en-US" sz="1100" b="1" dirty="0"/>
              <a:t>IMD sensitive (for clarification see notes)</a:t>
            </a:r>
            <a:endParaRPr lang="en-US" sz="1100" b="1" dirty="0">
              <a:solidFill>
                <a:srgbClr val="000000"/>
              </a:solidFill>
            </a:endParaRPr>
          </a:p>
          <a:p>
            <a:pPr marL="341313" lvl="1" indent="-163513">
              <a:buFont typeface="Wingdings" pitchFamily="2" charset="2"/>
              <a:buChar char="§"/>
              <a:defRPr/>
            </a:pPr>
            <a:r>
              <a:rPr lang="en-US" sz="1100" b="1" dirty="0">
                <a:solidFill>
                  <a:srgbClr val="000000"/>
                </a:solidFill>
              </a:rPr>
              <a:t>ACAT Level: ID</a:t>
            </a:r>
          </a:p>
          <a:p>
            <a:pPr marL="341313" lvl="1" indent="-163513">
              <a:buFont typeface="Wingdings" pitchFamily="2" charset="2"/>
              <a:buChar char="§"/>
              <a:defRPr/>
            </a:pPr>
            <a:r>
              <a:rPr lang="en-US" sz="1100" b="1" dirty="0"/>
              <a:t>MDA:  USD (AT&amp;L)</a:t>
            </a:r>
          </a:p>
          <a:p>
            <a:pPr marL="341313" lvl="1" indent="-163513">
              <a:buFont typeface="Wingdings" pitchFamily="2" charset="2"/>
              <a:buChar char="§"/>
              <a:defRPr/>
            </a:pPr>
            <a:r>
              <a:rPr lang="en-US" sz="1100" b="1" dirty="0">
                <a:solidFill>
                  <a:srgbClr val="000000"/>
                </a:solidFill>
              </a:rPr>
              <a:t>PEO:  </a:t>
            </a:r>
            <a:endParaRPr lang="en-US" sz="1100" b="1" dirty="0"/>
          </a:p>
          <a:p>
            <a:pPr marL="341313" lvl="1" indent="-163513">
              <a:buFont typeface="Wingdings" pitchFamily="2" charset="2"/>
              <a:buChar char="§"/>
              <a:defRPr/>
            </a:pPr>
            <a:r>
              <a:rPr lang="en-US" sz="1100" b="1" dirty="0">
                <a:solidFill>
                  <a:srgbClr val="000000"/>
                </a:solidFill>
              </a:rPr>
              <a:t>PM: </a:t>
            </a:r>
            <a:endParaRPr lang="en-US" sz="1100" b="1" dirty="0">
              <a:solidFill>
                <a:srgbClr val="FF0000"/>
              </a:solidFill>
            </a:endParaRPr>
          </a:p>
          <a:p>
            <a:pPr lvl="1" algn="ctr">
              <a:defRPr/>
            </a:pPr>
            <a:r>
              <a:rPr lang="en-US" sz="1100" b="1" dirty="0">
                <a:solidFill>
                  <a:srgbClr val="000000"/>
                </a:solidFill>
              </a:rPr>
              <a:t> </a:t>
            </a:r>
          </a:p>
        </p:txBody>
      </p:sp>
      <p:sp>
        <p:nvSpPr>
          <p:cNvPr id="25608" name="Oval 16"/>
          <p:cNvSpPr>
            <a:spLocks noChangeArrowheads="1"/>
          </p:cNvSpPr>
          <p:nvPr/>
        </p:nvSpPr>
        <p:spPr bwMode="auto">
          <a:xfrm>
            <a:off x="-1487488" y="885825"/>
            <a:ext cx="46038" cy="460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2075" tIns="46038" rIns="92075" bIns="46038" anchor="b"/>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endParaRPr lang="en-US" altLang="en-US" sz="1000" b="1">
              <a:solidFill>
                <a:srgbClr val="000000"/>
              </a:solidFill>
              <a:latin typeface="Calibri" panose="020F0502020204030204" pitchFamily="34" charset="0"/>
            </a:endParaRPr>
          </a:p>
        </p:txBody>
      </p:sp>
      <p:sp>
        <p:nvSpPr>
          <p:cNvPr id="25611" name="Rectangle 7"/>
          <p:cNvSpPr>
            <a:spLocks noChangeArrowheads="1"/>
          </p:cNvSpPr>
          <p:nvPr/>
        </p:nvSpPr>
        <p:spPr bwMode="auto">
          <a:xfrm>
            <a:off x="7621724" y="1170735"/>
            <a:ext cx="3152775"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27013" indent="-2270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pPr>
            <a:r>
              <a:rPr lang="en-US" altLang="en-US" sz="1600" b="1" dirty="0">
                <a:solidFill>
                  <a:srgbClr val="000000"/>
                </a:solidFill>
                <a:latin typeface="+mj-lt"/>
              </a:rPr>
              <a:t>Schedule</a:t>
            </a:r>
          </a:p>
        </p:txBody>
      </p:sp>
      <p:pic>
        <p:nvPicPr>
          <p:cNvPr id="256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3372" y="1408815"/>
            <a:ext cx="5412984" cy="21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5" name="Rectangle 8"/>
          <p:cNvSpPr>
            <a:spLocks noChangeArrowheads="1"/>
          </p:cNvSpPr>
          <p:nvPr/>
        </p:nvSpPr>
        <p:spPr bwMode="auto">
          <a:xfrm>
            <a:off x="1132750" y="3744516"/>
            <a:ext cx="37957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chemeClr val="tx1"/>
              </a:buClr>
              <a:buSzPct val="80000"/>
              <a:buFont typeface="Wingdings" panose="05000000000000000000" pitchFamily="2" charset="2"/>
              <a:buNone/>
            </a:pPr>
            <a:r>
              <a:rPr lang="en-US" altLang="en-US" sz="1600" b="1" u="sng" dirty="0"/>
              <a:t>Approved Funding</a:t>
            </a:r>
            <a:endParaRPr lang="en-US" altLang="en-US" sz="1600" u="sng" dirty="0"/>
          </a:p>
        </p:txBody>
      </p:sp>
      <p:pic>
        <p:nvPicPr>
          <p:cNvPr id="25616"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1952" y="4017169"/>
            <a:ext cx="5757536"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 name="Title 1"/>
          <p:cNvSpPr>
            <a:spLocks noGrp="1"/>
          </p:cNvSpPr>
          <p:nvPr>
            <p:ph type="title"/>
          </p:nvPr>
        </p:nvSpPr>
        <p:spPr>
          <a:xfrm>
            <a:off x="2141356" y="84543"/>
            <a:ext cx="9525000" cy="1143000"/>
          </a:xfrm>
        </p:spPr>
        <p:txBody>
          <a:bodyPr/>
          <a:lstStyle/>
          <a:p>
            <a:r>
              <a:rPr lang="en-US" dirty="0"/>
              <a:t>Program Description/Overview</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4</a:t>
            </a:fld>
            <a:endParaRPr lang="en-US" altLang="en-US">
              <a:solidFill>
                <a:srgbClr val="808080"/>
              </a:solidFill>
            </a:endParaRPr>
          </a:p>
        </p:txBody>
      </p:sp>
    </p:spTree>
    <p:extLst>
      <p:ext uri="{BB962C8B-B14F-4D97-AF65-F5344CB8AC3E}">
        <p14:creationId xmlns:p14="http://schemas.microsoft.com/office/powerpoint/2010/main" val="39502597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a:t>Requirements</a:t>
            </a:r>
          </a:p>
        </p:txBody>
      </p:sp>
      <p:sp>
        <p:nvSpPr>
          <p:cNvPr id="20483" name="Rectangle 3"/>
          <p:cNvSpPr>
            <a:spLocks noGrp="1" noChangeArrowheads="1"/>
          </p:cNvSpPr>
          <p:nvPr>
            <p:ph type="body" idx="1"/>
          </p:nvPr>
        </p:nvSpPr>
        <p:spPr>
          <a:xfrm>
            <a:off x="452861" y="1286094"/>
            <a:ext cx="11207836" cy="4972093"/>
          </a:xfrm>
        </p:spPr>
        <p:txBody>
          <a:bodyPr/>
          <a:lstStyle/>
          <a:p>
            <a:pPr>
              <a:defRPr/>
            </a:pPr>
            <a:r>
              <a:rPr lang="en-US" sz="1800" dirty="0"/>
              <a:t>Operational Requirements</a:t>
            </a:r>
          </a:p>
          <a:p>
            <a:pPr lvl="1">
              <a:defRPr/>
            </a:pPr>
            <a:r>
              <a:rPr lang="en-US" sz="1800" b="0" dirty="0"/>
              <a:t>When Approved (AOA, ICD/CDD/CPD, CONOPS)</a:t>
            </a:r>
          </a:p>
          <a:p>
            <a:pPr lvl="1">
              <a:defRPr/>
            </a:pPr>
            <a:r>
              <a:rPr lang="en-US" sz="1800" b="0" dirty="0"/>
              <a:t>Key KPPs—fully identified and clearly stated?</a:t>
            </a:r>
          </a:p>
          <a:p>
            <a:pPr lvl="1">
              <a:spcBef>
                <a:spcPts val="600"/>
              </a:spcBef>
              <a:spcAft>
                <a:spcPts val="200"/>
              </a:spcAft>
              <a:defRPr/>
            </a:pPr>
            <a:r>
              <a:rPr lang="en-US" sz="1800" b="0" dirty="0"/>
              <a:t>Incremental Requirements? </a:t>
            </a:r>
          </a:p>
          <a:p>
            <a:pPr lvl="2">
              <a:spcBef>
                <a:spcPts val="600"/>
              </a:spcBef>
              <a:spcAft>
                <a:spcPts val="200"/>
              </a:spcAft>
              <a:defRPr/>
            </a:pPr>
            <a:r>
              <a:rPr lang="en-US" sz="1800" b="0" dirty="0"/>
              <a:t>All increments contained in one CDD?</a:t>
            </a:r>
          </a:p>
          <a:p>
            <a:pPr lvl="2">
              <a:spcBef>
                <a:spcPts val="600"/>
              </a:spcBef>
              <a:spcAft>
                <a:spcPts val="200"/>
              </a:spcAft>
              <a:defRPr/>
            </a:pPr>
            <a:r>
              <a:rPr lang="en-US" sz="1800" b="0" dirty="0"/>
              <a:t>EMD phase for each increment planned for 5 years or less?</a:t>
            </a:r>
          </a:p>
          <a:p>
            <a:pPr lvl="1">
              <a:defRPr/>
            </a:pPr>
            <a:r>
              <a:rPr lang="en-US" sz="1800" b="0" dirty="0"/>
              <a:t>How will program achieve information assurance requirements? </a:t>
            </a:r>
            <a:r>
              <a:rPr lang="en-US" sz="1400" b="0" dirty="0"/>
              <a:t>(see footnotes)</a:t>
            </a:r>
            <a:endParaRPr lang="en-US" sz="1050" b="0" dirty="0"/>
          </a:p>
          <a:p>
            <a:pPr>
              <a:defRPr/>
            </a:pPr>
            <a:r>
              <a:rPr lang="en-US" sz="1800" dirty="0"/>
              <a:t>Operational Capabilities/Impacts</a:t>
            </a:r>
          </a:p>
          <a:p>
            <a:pPr lvl="1">
              <a:defRPr/>
            </a:pPr>
            <a:r>
              <a:rPr lang="en-US" sz="1850" b="0" dirty="0"/>
              <a:t>Capabilities / missions (today &amp; future)</a:t>
            </a:r>
          </a:p>
          <a:p>
            <a:pPr lvl="2">
              <a:defRPr/>
            </a:pPr>
            <a:r>
              <a:rPr lang="en-US" sz="1850" b="0" dirty="0"/>
              <a:t>Relationship to established roadmap(s) / architecture(s) </a:t>
            </a:r>
          </a:p>
          <a:p>
            <a:pPr lvl="2">
              <a:defRPr/>
            </a:pPr>
            <a:r>
              <a:rPr lang="en-US" sz="1850" b="0" dirty="0"/>
              <a:t>Family of Systems (FOS) / System of Systems (SOS) / Complementary Systems</a:t>
            </a:r>
          </a:p>
          <a:p>
            <a:pPr lvl="3">
              <a:defRPr/>
            </a:pPr>
            <a:r>
              <a:rPr lang="en-US" sz="1850" b="0" dirty="0"/>
              <a:t>Example for E-10A</a:t>
            </a:r>
            <a:r>
              <a:rPr lang="en-US" sz="1850" dirty="0"/>
              <a:t>:  </a:t>
            </a:r>
            <a:r>
              <a:rPr lang="en-US" sz="1850" b="0" dirty="0"/>
              <a:t>MP-RTIP, Global Hawk</a:t>
            </a:r>
            <a:r>
              <a:rPr lang="en-US" sz="1850" b="0"/>
              <a:t>, MP-CDL</a:t>
            </a:r>
            <a:endParaRPr lang="en-US" sz="1850" b="0" dirty="0"/>
          </a:p>
          <a:p>
            <a:pPr>
              <a:defRPr/>
            </a:pPr>
            <a:r>
              <a:rPr lang="en-US" sz="1800" dirty="0"/>
              <a:t>AFSPC/AFMC Attestation Statement (See notes)</a:t>
            </a:r>
          </a:p>
          <a:p>
            <a:pPr>
              <a:defRPr/>
            </a:pPr>
            <a:r>
              <a:rPr lang="en-US" sz="1800" dirty="0">
                <a:solidFill>
                  <a:srgbClr val="7030A0"/>
                </a:solidFill>
              </a:rPr>
              <a:t>(See Notes for SSRA/ESC)</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5</a:t>
            </a:fld>
            <a:endParaRPr lang="en-US" altLang="en-US">
              <a:solidFill>
                <a:srgbClr val="808080"/>
              </a:solidFill>
            </a:endParaRPr>
          </a:p>
        </p:txBody>
      </p:sp>
    </p:spTree>
    <p:extLst>
      <p:ext uri="{BB962C8B-B14F-4D97-AF65-F5344CB8AC3E}">
        <p14:creationId xmlns:p14="http://schemas.microsoft.com/office/powerpoint/2010/main" val="278572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descr="Joint_Network_Enabled_Weapon_(NEW)_Capability_Operational_Concept_Graphic_(OV-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18267" y="1410335"/>
            <a:ext cx="7446083"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Concept of Operations</a:t>
            </a:r>
          </a:p>
        </p:txBody>
      </p:sp>
      <p:sp>
        <p:nvSpPr>
          <p:cNvPr id="2" name="Slide Number Placeholder 1"/>
          <p:cNvSpPr>
            <a:spLocks noGrp="1"/>
          </p:cNvSpPr>
          <p:nvPr>
            <p:ph type="sldNum" sz="quarter" idx="11"/>
          </p:nvPr>
        </p:nvSpPr>
        <p:spPr/>
        <p:txBody>
          <a:bodyPr/>
          <a:lstStyle/>
          <a:p>
            <a:pPr>
              <a:defRPr/>
            </a:pPr>
            <a:fld id="{CF9FA3DA-C022-4084-BC08-6027D461EA3C}" type="slidenum">
              <a:rPr lang="en-US" smtClean="0"/>
              <a:pPr>
                <a:defRPr/>
              </a:pPr>
              <a:t>6</a:t>
            </a:fld>
            <a:endParaRPr lang="en-US" dirty="0">
              <a:solidFill>
                <a:srgbClr val="808080"/>
              </a:solidFill>
            </a:endParaRPr>
          </a:p>
        </p:txBody>
      </p:sp>
    </p:spTree>
    <p:extLst>
      <p:ext uri="{BB962C8B-B14F-4D97-AF65-F5344CB8AC3E}">
        <p14:creationId xmlns:p14="http://schemas.microsoft.com/office/powerpoint/2010/main" val="29246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8"/>
          <p:cNvSpPr txBox="1">
            <a:spLocks noChangeArrowheads="1"/>
          </p:cNvSpPr>
          <p:nvPr/>
        </p:nvSpPr>
        <p:spPr bwMode="auto">
          <a:xfrm>
            <a:off x="8369300" y="685801"/>
            <a:ext cx="13843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	</a:t>
            </a:r>
          </a:p>
        </p:txBody>
      </p:sp>
      <p:sp>
        <p:nvSpPr>
          <p:cNvPr id="31748" name="Rectangle 23"/>
          <p:cNvSpPr>
            <a:spLocks noChangeArrowheads="1"/>
          </p:cNvSpPr>
          <p:nvPr/>
        </p:nvSpPr>
        <p:spPr bwMode="auto">
          <a:xfrm>
            <a:off x="1752600" y="290514"/>
            <a:ext cx="868680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endParaRPr lang="en-US" altLang="en-US" sz="2100" i="1">
              <a:solidFill>
                <a:srgbClr val="0C2D83"/>
              </a:solidFill>
            </a:endParaRPr>
          </a:p>
        </p:txBody>
      </p:sp>
      <p:sp>
        <p:nvSpPr>
          <p:cNvPr id="31749" name="Rectangle 42"/>
          <p:cNvSpPr>
            <a:spLocks noGrp="1" noChangeArrowheads="1"/>
          </p:cNvSpPr>
          <p:nvPr>
            <p:ph type="title"/>
          </p:nvPr>
        </p:nvSpPr>
        <p:spPr>
          <a:xfrm>
            <a:off x="2881313" y="38100"/>
            <a:ext cx="8829718" cy="1143000"/>
          </a:xfrm>
        </p:spPr>
        <p:txBody>
          <a:bodyPr/>
          <a:lstStyle/>
          <a:p>
            <a:r>
              <a:rPr lang="en-US" altLang="en-US" sz="2800" dirty="0"/>
              <a:t>Interrelationships, Dependencies &amp; Synchronization with Complementary Systems</a:t>
            </a:r>
          </a:p>
        </p:txBody>
      </p:sp>
      <p:sp>
        <p:nvSpPr>
          <p:cNvPr id="31750" name="Text Box 3"/>
          <p:cNvSpPr txBox="1">
            <a:spLocks noChangeArrowheads="1"/>
          </p:cNvSpPr>
          <p:nvPr/>
        </p:nvSpPr>
        <p:spPr bwMode="auto">
          <a:xfrm>
            <a:off x="8378825" y="1738313"/>
            <a:ext cx="2057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500" b="1" i="1">
                <a:latin typeface="Arial Narrow" panose="020B0606020202030204" pitchFamily="34" charset="0"/>
                <a:cs typeface="Times New Roman" panose="02020603050405020304" pitchFamily="18" charset="0"/>
              </a:rPr>
              <a:t>    </a:t>
            </a:r>
            <a:endParaRPr lang="en-US" altLang="en-US" sz="1500" b="1" i="1" u="sng">
              <a:latin typeface="Arial Narrow" panose="020B0606020202030204" pitchFamily="34" charset="0"/>
              <a:cs typeface="Times New Roman" panose="02020603050405020304" pitchFamily="18" charset="0"/>
            </a:endParaRPr>
          </a:p>
          <a:p>
            <a:pPr algn="r"/>
            <a:r>
              <a:rPr lang="en-US" altLang="en-US" sz="1500" b="1">
                <a:latin typeface="Arial Narrow" panose="020B0606020202030204" pitchFamily="34" charset="0"/>
                <a:cs typeface="Times New Roman" panose="02020603050405020304" pitchFamily="18" charset="0"/>
              </a:rPr>
              <a:t>	  </a:t>
            </a:r>
            <a:r>
              <a:rPr lang="en-US" altLang="en-US" sz="1500" b="1" i="1" u="sng">
                <a:latin typeface="Arial Narrow" panose="020B0606020202030204" pitchFamily="34" charset="0"/>
                <a:cs typeface="Times New Roman" panose="02020603050405020304" pitchFamily="18" charset="0"/>
              </a:rPr>
              <a:t>Mission Planning</a:t>
            </a:r>
          </a:p>
          <a:p>
            <a:r>
              <a:rPr lang="en-US" altLang="en-US" sz="1500" b="1" i="1">
                <a:latin typeface="Arial Narrow" panose="020B0606020202030204" pitchFamily="34" charset="0"/>
                <a:cs typeface="Times New Roman" panose="02020603050405020304" pitchFamily="18" charset="0"/>
              </a:rPr>
              <a:t>                  </a:t>
            </a:r>
            <a:r>
              <a:rPr lang="en-US" altLang="en-US" sz="1500" b="1">
                <a:latin typeface="Arial Narrow" panose="020B0606020202030204" pitchFamily="34" charset="0"/>
                <a:cs typeface="Times New Roman" panose="02020603050405020304" pitchFamily="18" charset="0"/>
              </a:rPr>
              <a:t>PFPS</a:t>
            </a:r>
          </a:p>
          <a:p>
            <a:r>
              <a:rPr lang="en-US" altLang="en-US" sz="1500" b="1">
                <a:latin typeface="Arial Narrow" panose="020B0606020202030204" pitchFamily="34" charset="0"/>
                <a:cs typeface="Times New Roman" panose="02020603050405020304" pitchFamily="18" charset="0"/>
              </a:rPr>
              <a:t>	               JMPS</a:t>
            </a:r>
          </a:p>
          <a:p>
            <a:r>
              <a:rPr lang="en-US" altLang="en-US" sz="1500" b="1" i="1">
                <a:latin typeface="Arial Narrow" panose="020B0606020202030204" pitchFamily="34" charset="0"/>
                <a:cs typeface="Times New Roman" panose="02020603050405020304" pitchFamily="18" charset="0"/>
              </a:rPr>
              <a:t>                 </a:t>
            </a:r>
          </a:p>
          <a:p>
            <a:pPr algn="r"/>
            <a:r>
              <a:rPr lang="en-US" altLang="en-US" sz="1500" b="1" i="1">
                <a:latin typeface="Arial Narrow" panose="020B0606020202030204" pitchFamily="34" charset="0"/>
                <a:cs typeface="Times New Roman" panose="02020603050405020304" pitchFamily="18" charset="0"/>
              </a:rPr>
              <a:t>         </a:t>
            </a:r>
          </a:p>
          <a:p>
            <a:pPr algn="r"/>
            <a:r>
              <a:rPr lang="en-US" altLang="en-US" sz="1500" b="1">
                <a:latin typeface="Arial Narrow" panose="020B0606020202030204" pitchFamily="34" charset="0"/>
                <a:cs typeface="Times New Roman" panose="02020603050405020304" pitchFamily="18" charset="0"/>
              </a:rPr>
              <a:t>	  	 	</a:t>
            </a:r>
          </a:p>
        </p:txBody>
      </p:sp>
      <p:grpSp>
        <p:nvGrpSpPr>
          <p:cNvPr id="31751" name="Group 195"/>
          <p:cNvGrpSpPr>
            <a:grpSpLocks/>
          </p:cNvGrpSpPr>
          <p:nvPr/>
        </p:nvGrpSpPr>
        <p:grpSpPr bwMode="auto">
          <a:xfrm>
            <a:off x="1870075" y="1258888"/>
            <a:ext cx="2559050" cy="2400300"/>
            <a:chOff x="346039" y="1333948"/>
            <a:chExt cx="2558526" cy="2400657"/>
          </a:xfrm>
        </p:grpSpPr>
        <p:sp>
          <p:nvSpPr>
            <p:cNvPr id="31784" name="Text Box 6"/>
            <p:cNvSpPr txBox="1">
              <a:spLocks noChangeArrowheads="1"/>
            </p:cNvSpPr>
            <p:nvPr/>
          </p:nvSpPr>
          <p:spPr bwMode="auto">
            <a:xfrm>
              <a:off x="346039" y="1333948"/>
              <a:ext cx="16764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tabLst>
                  <a:tab pos="225425" algn="l"/>
                </a:tabLst>
                <a:defRPr sz="1400">
                  <a:solidFill>
                    <a:schemeClr val="tx1"/>
                  </a:solidFill>
                  <a:latin typeface="Arial" panose="020B0604020202020204" pitchFamily="34" charset="0"/>
                </a:defRPr>
              </a:lvl1pPr>
              <a:lvl2pPr marL="742950" indent="-285750" algn="ctr">
                <a:tabLst>
                  <a:tab pos="225425" algn="l"/>
                </a:tabLst>
                <a:defRPr sz="1400">
                  <a:solidFill>
                    <a:schemeClr val="tx1"/>
                  </a:solidFill>
                  <a:latin typeface="Arial" panose="020B0604020202020204" pitchFamily="34" charset="0"/>
                </a:defRPr>
              </a:lvl2pPr>
              <a:lvl3pPr marL="1143000" indent="-228600" algn="ctr">
                <a:tabLst>
                  <a:tab pos="225425" algn="l"/>
                </a:tabLst>
                <a:defRPr sz="1400">
                  <a:solidFill>
                    <a:schemeClr val="tx1"/>
                  </a:solidFill>
                  <a:latin typeface="Arial" panose="020B0604020202020204" pitchFamily="34" charset="0"/>
                </a:defRPr>
              </a:lvl3pPr>
              <a:lvl4pPr marL="1600200" indent="-228600" algn="ctr">
                <a:tabLst>
                  <a:tab pos="225425" algn="l"/>
                </a:tabLst>
                <a:defRPr sz="1400">
                  <a:solidFill>
                    <a:schemeClr val="tx1"/>
                  </a:solidFill>
                  <a:latin typeface="Arial" panose="020B0604020202020204" pitchFamily="34" charset="0"/>
                </a:defRPr>
              </a:lvl4pPr>
              <a:lvl5pPr marL="2057400" indent="-228600" algn="ctr">
                <a:tabLst>
                  <a:tab pos="225425" algn="l"/>
                </a:tabLst>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9pPr>
            </a:lstStyle>
            <a:p>
              <a:r>
                <a:rPr lang="en-US" altLang="en-US" sz="1500" b="1" i="1" u="sng" dirty="0">
                  <a:latin typeface="Arial Narrow" panose="020B0606020202030204" pitchFamily="34" charset="0"/>
                  <a:cs typeface="Times New Roman" panose="02020603050405020304" pitchFamily="18" charset="0"/>
                </a:rPr>
                <a:t>Aviation Platforms:</a:t>
              </a:r>
              <a:r>
                <a:rPr lang="en-US" altLang="en-US" sz="1500" b="1" dirty="0">
                  <a:latin typeface="Arial Narrow" panose="020B0606020202030204" pitchFamily="34" charset="0"/>
                  <a:cs typeface="Times New Roman" panose="02020603050405020304" pitchFamily="18" charset="0"/>
                </a:rPr>
                <a:t> </a:t>
              </a:r>
            </a:p>
            <a:p>
              <a:r>
                <a:rPr lang="en-US" altLang="en-US" sz="1500" b="1" dirty="0">
                  <a:latin typeface="Arial Narrow" panose="020B0606020202030204" pitchFamily="34" charset="0"/>
                  <a:cs typeface="Times New Roman" panose="02020603050405020304" pitchFamily="18" charset="0"/>
                </a:rPr>
                <a:t>KC-135</a:t>
              </a:r>
            </a:p>
            <a:p>
              <a:r>
                <a:rPr lang="en-US" altLang="en-US" sz="1500" b="1" dirty="0">
                  <a:latin typeface="Arial Narrow" panose="020B0606020202030204" pitchFamily="34" charset="0"/>
                  <a:cs typeface="Times New Roman" panose="02020603050405020304" pitchFamily="18" charset="0"/>
                </a:rPr>
                <a:t>KC-10 </a:t>
              </a:r>
            </a:p>
            <a:p>
              <a:r>
                <a:rPr lang="en-US" altLang="en-US" sz="1500" b="1" dirty="0">
                  <a:latin typeface="Arial Narrow" panose="020B0606020202030204" pitchFamily="34" charset="0"/>
                  <a:cs typeface="Times New Roman" panose="02020603050405020304" pitchFamily="18" charset="0"/>
                </a:rPr>
                <a:t>AWACS</a:t>
              </a:r>
            </a:p>
            <a:p>
              <a:r>
                <a:rPr lang="en-US" altLang="en-US" sz="1500" b="1" dirty="0">
                  <a:latin typeface="Arial Narrow" panose="020B0606020202030204" pitchFamily="34" charset="0"/>
                  <a:cs typeface="Times New Roman" panose="02020603050405020304" pitchFamily="18" charset="0"/>
                </a:rPr>
                <a:t>H/MH-60</a:t>
              </a:r>
            </a:p>
            <a:p>
              <a:r>
                <a:rPr lang="en-US" altLang="en-US" sz="1500" b="1" dirty="0">
                  <a:latin typeface="Arial Narrow" panose="020B0606020202030204" pitchFamily="34" charset="0"/>
                  <a:cs typeface="Times New Roman" panose="02020603050405020304" pitchFamily="18" charset="0"/>
                </a:rPr>
                <a:t>CV-22 </a:t>
              </a:r>
            </a:p>
            <a:p>
              <a:r>
                <a:rPr lang="en-US" altLang="en-US" sz="1500" b="1" dirty="0">
                  <a:latin typeface="Arial Narrow" panose="020B0606020202030204" pitchFamily="34" charset="0"/>
                  <a:cs typeface="Times New Roman" panose="02020603050405020304" pitchFamily="18" charset="0"/>
                </a:rPr>
                <a:t>MH-47</a:t>
              </a:r>
            </a:p>
            <a:p>
              <a:r>
                <a:rPr lang="en-US" altLang="en-US" sz="1500" b="1" dirty="0">
                  <a:latin typeface="Arial Narrow" panose="020B0606020202030204" pitchFamily="34" charset="0"/>
                  <a:cs typeface="Times New Roman" panose="02020603050405020304" pitchFamily="18" charset="0"/>
                </a:rPr>
                <a:t>MH-6</a:t>
              </a:r>
            </a:p>
            <a:p>
              <a:r>
                <a:rPr lang="en-US" altLang="en-US" sz="1500" b="1" dirty="0">
                  <a:latin typeface="Arial Narrow" panose="020B0606020202030204" pitchFamily="34" charset="0"/>
                  <a:cs typeface="Times New Roman" panose="02020603050405020304" pitchFamily="18" charset="0"/>
                </a:rPr>
                <a:t>CH-53</a:t>
              </a:r>
            </a:p>
            <a:p>
              <a:r>
                <a:rPr lang="en-US" altLang="en-US" sz="1500" b="1" dirty="0">
                  <a:latin typeface="Arial Narrow" panose="020B0606020202030204" pitchFamily="34" charset="0"/>
                  <a:cs typeface="Times New Roman" panose="02020603050405020304" pitchFamily="18" charset="0"/>
                </a:rPr>
                <a:t>A/OA-10    </a:t>
              </a:r>
            </a:p>
          </p:txBody>
        </p:sp>
        <p:sp>
          <p:nvSpPr>
            <p:cNvPr id="31785" name="Line 13"/>
            <p:cNvSpPr>
              <a:spLocks noChangeShapeType="1"/>
            </p:cNvSpPr>
            <p:nvPr/>
          </p:nvSpPr>
          <p:spPr bwMode="auto">
            <a:xfrm>
              <a:off x="1644127" y="2629349"/>
              <a:ext cx="1260438" cy="70824"/>
            </a:xfrm>
            <a:prstGeom prst="line">
              <a:avLst/>
            </a:prstGeom>
            <a:noFill/>
            <a:ln w="57150">
              <a:solidFill>
                <a:srgbClr val="00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86" name="AutoShape 124"/>
            <p:cNvSpPr>
              <a:spLocks/>
            </p:cNvSpPr>
            <p:nvPr/>
          </p:nvSpPr>
          <p:spPr bwMode="auto">
            <a:xfrm>
              <a:off x="1524000" y="1638748"/>
              <a:ext cx="79170" cy="1975405"/>
            </a:xfrm>
            <a:prstGeom prst="rightBrace">
              <a:avLst>
                <a:gd name="adj1" fmla="val 7081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grpSp>
      <p:sp>
        <p:nvSpPr>
          <p:cNvPr id="31752" name="Text Box 128"/>
          <p:cNvSpPr txBox="1">
            <a:spLocks noChangeArrowheads="1"/>
          </p:cNvSpPr>
          <p:nvPr/>
        </p:nvSpPr>
        <p:spPr bwMode="auto">
          <a:xfrm>
            <a:off x="5648326" y="4716463"/>
            <a:ext cx="11969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LAIRCM </a:t>
            </a:r>
          </a:p>
        </p:txBody>
      </p:sp>
      <p:sp>
        <p:nvSpPr>
          <p:cNvPr id="31753" name="Line 133"/>
          <p:cNvSpPr>
            <a:spLocks noChangeShapeType="1"/>
          </p:cNvSpPr>
          <p:nvPr/>
        </p:nvSpPr>
        <p:spPr bwMode="auto">
          <a:xfrm rot="180000">
            <a:off x="6175375" y="4060825"/>
            <a:ext cx="44450" cy="666750"/>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31754" name="Group 196"/>
          <p:cNvGrpSpPr>
            <a:grpSpLocks/>
          </p:cNvGrpSpPr>
          <p:nvPr/>
        </p:nvGrpSpPr>
        <p:grpSpPr bwMode="auto">
          <a:xfrm>
            <a:off x="1871664" y="3589339"/>
            <a:ext cx="2566987" cy="1246187"/>
            <a:chOff x="1498914" y="3664138"/>
            <a:chExt cx="2567475" cy="1246495"/>
          </a:xfrm>
        </p:grpSpPr>
        <p:sp>
          <p:nvSpPr>
            <p:cNvPr id="31781" name="Text Box 5"/>
            <p:cNvSpPr txBox="1">
              <a:spLocks noChangeArrowheads="1"/>
            </p:cNvSpPr>
            <p:nvPr/>
          </p:nvSpPr>
          <p:spPr bwMode="auto">
            <a:xfrm>
              <a:off x="1498914" y="3664138"/>
              <a:ext cx="1828800"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i="1" u="sng">
                  <a:latin typeface="Arial Narrow" panose="020B0606020202030204" pitchFamily="34" charset="0"/>
                  <a:cs typeface="Times New Roman" panose="02020603050405020304" pitchFamily="18" charset="0"/>
                </a:rPr>
                <a:t>Ground Teams:</a:t>
              </a:r>
            </a:p>
            <a:p>
              <a:r>
                <a:rPr lang="en-US" altLang="en-US" sz="1500" b="1">
                  <a:latin typeface="Arial Narrow" panose="020B0606020202030204" pitchFamily="34" charset="0"/>
                  <a:cs typeface="Times New Roman" panose="02020603050405020304" pitchFamily="18" charset="0"/>
                </a:rPr>
                <a:t>GAWS</a:t>
              </a:r>
            </a:p>
            <a:p>
              <a:r>
                <a:rPr lang="en-US" altLang="en-US" sz="1500" b="1">
                  <a:latin typeface="Arial Narrow" panose="020B0606020202030204" pitchFamily="34" charset="0"/>
                  <a:cs typeface="Times New Roman" panose="02020603050405020304" pitchFamily="18" charset="0"/>
                </a:rPr>
                <a:t>SF</a:t>
              </a:r>
            </a:p>
            <a:p>
              <a:r>
                <a:rPr lang="en-US" altLang="en-US" sz="1500" b="1">
                  <a:latin typeface="Arial Narrow" panose="020B0606020202030204" pitchFamily="34" charset="0"/>
                  <a:cs typeface="Times New Roman" panose="02020603050405020304" pitchFamily="18" charset="0"/>
                </a:rPr>
                <a:t>SEAL</a:t>
              </a:r>
            </a:p>
            <a:p>
              <a:r>
                <a:rPr lang="en-US" altLang="en-US" sz="1500" b="1">
                  <a:latin typeface="Arial Narrow" panose="020B0606020202030204" pitchFamily="34" charset="0"/>
                  <a:cs typeface="Times New Roman" panose="02020603050405020304" pitchFamily="18" charset="0"/>
                </a:rPr>
                <a:t>STS</a:t>
              </a:r>
            </a:p>
          </p:txBody>
        </p:sp>
        <p:sp>
          <p:nvSpPr>
            <p:cNvPr id="31782" name="AutoShape 172"/>
            <p:cNvSpPr>
              <a:spLocks/>
            </p:cNvSpPr>
            <p:nvPr/>
          </p:nvSpPr>
          <p:spPr bwMode="auto">
            <a:xfrm>
              <a:off x="2260600" y="3984813"/>
              <a:ext cx="152400" cy="838200"/>
            </a:xfrm>
            <a:prstGeom prst="rightBrace">
              <a:avLst>
                <a:gd name="adj1" fmla="val 458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31783" name="Line 173"/>
            <p:cNvSpPr>
              <a:spLocks noChangeShapeType="1"/>
            </p:cNvSpPr>
            <p:nvPr/>
          </p:nvSpPr>
          <p:spPr bwMode="auto">
            <a:xfrm flipV="1">
              <a:off x="2487706" y="3679117"/>
              <a:ext cx="1578683" cy="731517"/>
            </a:xfrm>
            <a:prstGeom prst="line">
              <a:avLst/>
            </a:prstGeom>
            <a:noFill/>
            <a:ln w="57150">
              <a:solidFill>
                <a:srgbClr val="00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1755" name="Group 250"/>
          <p:cNvGrpSpPr>
            <a:grpSpLocks/>
          </p:cNvGrpSpPr>
          <p:nvPr/>
        </p:nvGrpSpPr>
        <p:grpSpPr bwMode="auto">
          <a:xfrm>
            <a:off x="4437064" y="1571626"/>
            <a:ext cx="3305175" cy="2505075"/>
            <a:chOff x="2912668" y="1572180"/>
            <a:chExt cx="3305252" cy="2504968"/>
          </a:xfrm>
        </p:grpSpPr>
        <p:sp>
          <p:nvSpPr>
            <p:cNvPr id="31779" name="Text Box 122"/>
            <p:cNvSpPr txBox="1">
              <a:spLocks noChangeArrowheads="1"/>
            </p:cNvSpPr>
            <p:nvPr/>
          </p:nvSpPr>
          <p:spPr bwMode="auto">
            <a:xfrm>
              <a:off x="3374904" y="1572180"/>
              <a:ext cx="23807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000" b="1"/>
                <a:t>HC/MC-130 Recap</a:t>
              </a:r>
            </a:p>
          </p:txBody>
        </p:sp>
        <p:pic>
          <p:nvPicPr>
            <p:cNvPr id="31780" name="Picture 200" descr="130 Graphi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12668" y="1951735"/>
              <a:ext cx="3305252" cy="2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1756" name="Line 191"/>
          <p:cNvSpPr>
            <a:spLocks noChangeShapeType="1"/>
          </p:cNvSpPr>
          <p:nvPr/>
        </p:nvSpPr>
        <p:spPr bwMode="auto">
          <a:xfrm flipV="1">
            <a:off x="7731125" y="2351089"/>
            <a:ext cx="1271588" cy="446087"/>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31757" name="Group 203"/>
          <p:cNvGrpSpPr>
            <a:grpSpLocks/>
          </p:cNvGrpSpPr>
          <p:nvPr/>
        </p:nvGrpSpPr>
        <p:grpSpPr bwMode="auto">
          <a:xfrm>
            <a:off x="1614488" y="5162550"/>
            <a:ext cx="8748712" cy="1238250"/>
            <a:chOff x="90490" y="5162544"/>
            <a:chExt cx="8748710" cy="1238251"/>
          </a:xfrm>
        </p:grpSpPr>
        <p:grpSp>
          <p:nvGrpSpPr>
            <p:cNvPr id="31766" name="Group 44"/>
            <p:cNvGrpSpPr>
              <a:grpSpLocks/>
            </p:cNvGrpSpPr>
            <p:nvPr/>
          </p:nvGrpSpPr>
          <p:grpSpPr bwMode="auto">
            <a:xfrm>
              <a:off x="5222875" y="5360982"/>
              <a:ext cx="3616325" cy="855662"/>
              <a:chOff x="5222875" y="5360982"/>
              <a:chExt cx="3616325" cy="855662"/>
            </a:xfrm>
          </p:grpSpPr>
          <p:sp>
            <p:nvSpPr>
              <p:cNvPr id="31776" name="Text Box 28"/>
              <p:cNvSpPr txBox="1">
                <a:spLocks noChangeArrowheads="1"/>
              </p:cNvSpPr>
              <p:nvPr/>
            </p:nvSpPr>
            <p:spPr bwMode="auto">
              <a:xfrm>
                <a:off x="5222875" y="5360982"/>
                <a:ext cx="3608387" cy="26035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t>No known issues affecting inter-related programs</a:t>
                </a:r>
              </a:p>
            </p:txBody>
          </p:sp>
          <p:sp>
            <p:nvSpPr>
              <p:cNvPr id="31777" name="Text Box 29"/>
              <p:cNvSpPr txBox="1">
                <a:spLocks noChangeArrowheads="1"/>
              </p:cNvSpPr>
              <p:nvPr/>
            </p:nvSpPr>
            <p:spPr bwMode="auto">
              <a:xfrm>
                <a:off x="5222875" y="5651494"/>
                <a:ext cx="3616325" cy="269875"/>
              </a:xfrm>
              <a:prstGeom prst="rect">
                <a:avLst/>
              </a:prstGeom>
              <a:solidFill>
                <a:srgbClr val="FFCC00"/>
              </a:solidFill>
              <a:ln w="9525">
                <a:solidFill>
                  <a:srgbClr val="FFCC00"/>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t>Resolvable interface issues affecting programs</a:t>
                </a:r>
                <a:endParaRPr lang="en-US" altLang="en-US" sz="1100"/>
              </a:p>
            </p:txBody>
          </p:sp>
          <p:sp>
            <p:nvSpPr>
              <p:cNvPr id="31778" name="Text Box 30"/>
              <p:cNvSpPr txBox="1">
                <a:spLocks noChangeArrowheads="1"/>
              </p:cNvSpPr>
              <p:nvPr/>
            </p:nvSpPr>
            <p:spPr bwMode="auto">
              <a:xfrm>
                <a:off x="5222875" y="5956294"/>
                <a:ext cx="3597275" cy="260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solidFill>
                      <a:schemeClr val="bg1"/>
                    </a:solidFill>
                  </a:rPr>
                  <a:t>Unresolvable interface issues affecting programs</a:t>
                </a:r>
                <a:endParaRPr lang="en-US" altLang="en-US" sz="1100">
                  <a:solidFill>
                    <a:schemeClr val="bg1"/>
                  </a:solidFill>
                </a:endParaRPr>
              </a:p>
            </p:txBody>
          </p:sp>
        </p:grpSp>
        <p:grpSp>
          <p:nvGrpSpPr>
            <p:cNvPr id="31767" name="Group 41"/>
            <p:cNvGrpSpPr>
              <a:grpSpLocks/>
            </p:cNvGrpSpPr>
            <p:nvPr/>
          </p:nvGrpSpPr>
          <p:grpSpPr bwMode="auto">
            <a:xfrm>
              <a:off x="90490" y="5162544"/>
              <a:ext cx="4405310" cy="1238251"/>
              <a:chOff x="90490" y="5162550"/>
              <a:chExt cx="4405310" cy="1295401"/>
            </a:xfrm>
          </p:grpSpPr>
          <p:sp>
            <p:nvSpPr>
              <p:cNvPr id="31768" name="Text Box 15"/>
              <p:cNvSpPr txBox="1">
                <a:spLocks noChangeArrowheads="1"/>
              </p:cNvSpPr>
              <p:nvPr/>
            </p:nvSpPr>
            <p:spPr bwMode="auto">
              <a:xfrm>
                <a:off x="928688" y="5162550"/>
                <a:ext cx="3567112" cy="1295400"/>
              </a:xfrm>
              <a:prstGeom prst="rect">
                <a:avLst/>
              </a:prstGeom>
              <a:solidFill>
                <a:srgbClr val="DDDDDD"/>
              </a:solidFill>
              <a:ln w="9525">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200" b="1"/>
                  <a:t>Solid denotes current system</a:t>
                </a:r>
              </a:p>
              <a:p>
                <a:pPr algn="l" eaLnBrk="1" hangingPunct="1">
                  <a:lnSpc>
                    <a:spcPct val="65000"/>
                  </a:lnSpc>
                </a:pPr>
                <a:endParaRPr lang="en-US" altLang="en-US" sz="1200" b="1"/>
              </a:p>
              <a:p>
                <a:pPr algn="l" eaLnBrk="1" hangingPunct="1"/>
                <a:r>
                  <a:rPr lang="en-US" altLang="en-US" sz="1200" b="1"/>
                  <a:t>Dash denotes future system</a:t>
                </a:r>
              </a:p>
              <a:p>
                <a:pPr algn="l" eaLnBrk="1" hangingPunct="1"/>
                <a:endParaRPr lang="en-US" altLang="en-US" sz="500" b="1"/>
              </a:p>
              <a:p>
                <a:pPr algn="l" eaLnBrk="1" hangingPunct="1"/>
                <a:r>
                  <a:rPr lang="en-US" altLang="en-US" sz="1200" b="1"/>
                  <a:t>Arrow to Recap denotes supports Recap</a:t>
                </a:r>
              </a:p>
              <a:p>
                <a:pPr algn="l" eaLnBrk="1" hangingPunct="1">
                  <a:lnSpc>
                    <a:spcPct val="35000"/>
                  </a:lnSpc>
                </a:pPr>
                <a:endParaRPr lang="en-US" altLang="en-US" sz="1200" b="1"/>
              </a:p>
              <a:p>
                <a:pPr algn="l" eaLnBrk="1" hangingPunct="1"/>
                <a:r>
                  <a:rPr lang="en-US" altLang="en-US" sz="1200" b="1"/>
                  <a:t>Arrow from Recap denotes Recap supports</a:t>
                </a:r>
              </a:p>
              <a:p>
                <a:pPr algn="l" eaLnBrk="1" hangingPunct="1"/>
                <a:r>
                  <a:rPr lang="en-US" altLang="en-US" sz="1200" b="1"/>
                  <a:t>Indicates program are interdependent</a:t>
                </a:r>
              </a:p>
            </p:txBody>
          </p:sp>
          <p:grpSp>
            <p:nvGrpSpPr>
              <p:cNvPr id="31769" name="Group 16"/>
              <p:cNvGrpSpPr>
                <a:grpSpLocks/>
              </p:cNvGrpSpPr>
              <p:nvPr/>
            </p:nvGrpSpPr>
            <p:grpSpPr bwMode="auto">
              <a:xfrm>
                <a:off x="90490" y="5162551"/>
                <a:ext cx="838200" cy="1295400"/>
                <a:chOff x="27" y="3454"/>
                <a:chExt cx="528" cy="691"/>
              </a:xfrm>
            </p:grpSpPr>
            <p:sp>
              <p:nvSpPr>
                <p:cNvPr id="31770" name="Rectangle 17"/>
                <p:cNvSpPr>
                  <a:spLocks noChangeArrowheads="1"/>
                </p:cNvSpPr>
                <p:nvPr/>
              </p:nvSpPr>
              <p:spPr bwMode="auto">
                <a:xfrm>
                  <a:off x="27" y="3454"/>
                  <a:ext cx="528" cy="691"/>
                </a:xfrm>
                <a:prstGeom prst="rect">
                  <a:avLst/>
                </a:prstGeom>
                <a:solidFill>
                  <a:srgbClr val="DDDDDD"/>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31771" name="Line 18"/>
                <p:cNvSpPr>
                  <a:spLocks noChangeShapeType="1"/>
                </p:cNvSpPr>
                <p:nvPr/>
              </p:nvSpPr>
              <p:spPr bwMode="auto">
                <a:xfrm>
                  <a:off x="144" y="3835"/>
                  <a:ext cx="2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2" name="Line 19"/>
                <p:cNvSpPr>
                  <a:spLocks noChangeShapeType="1"/>
                </p:cNvSpPr>
                <p:nvPr/>
              </p:nvSpPr>
              <p:spPr bwMode="auto">
                <a:xfrm flipH="1">
                  <a:off x="144" y="3949"/>
                  <a:ext cx="2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3" name="Line 20"/>
                <p:cNvSpPr>
                  <a:spLocks noChangeShapeType="1"/>
                </p:cNvSpPr>
                <p:nvPr/>
              </p:nvSpPr>
              <p:spPr bwMode="auto">
                <a:xfrm>
                  <a:off x="144" y="3568"/>
                  <a:ext cx="2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4" name="Line 21"/>
                <p:cNvSpPr>
                  <a:spLocks noChangeShapeType="1"/>
                </p:cNvSpPr>
                <p:nvPr/>
              </p:nvSpPr>
              <p:spPr bwMode="auto">
                <a:xfrm>
                  <a:off x="144" y="3673"/>
                  <a:ext cx="288"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1775" name="Line 22"/>
                <p:cNvSpPr>
                  <a:spLocks noChangeShapeType="1"/>
                </p:cNvSpPr>
                <p:nvPr/>
              </p:nvSpPr>
              <p:spPr bwMode="auto">
                <a:xfrm flipH="1">
                  <a:off x="144" y="4063"/>
                  <a:ext cx="288"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sp>
        <p:nvSpPr>
          <p:cNvPr id="31758" name="Line 191"/>
          <p:cNvSpPr>
            <a:spLocks noChangeShapeType="1"/>
          </p:cNvSpPr>
          <p:nvPr/>
        </p:nvSpPr>
        <p:spPr bwMode="auto">
          <a:xfrm>
            <a:off x="7702550" y="3954463"/>
            <a:ext cx="973138" cy="519112"/>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1759" name="Text Box 3"/>
          <p:cNvSpPr txBox="1">
            <a:spLocks noChangeArrowheads="1"/>
          </p:cNvSpPr>
          <p:nvPr/>
        </p:nvSpPr>
        <p:spPr bwMode="auto">
          <a:xfrm>
            <a:off x="8159750" y="4256089"/>
            <a:ext cx="18415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C-130J:</a:t>
            </a:r>
          </a:p>
          <a:p>
            <a:r>
              <a:rPr lang="en-US" altLang="en-US" sz="1500" b="1">
                <a:latin typeface="Arial Narrow" panose="020B0606020202030204" pitchFamily="34" charset="0"/>
                <a:cs typeface="Times New Roman" panose="02020603050405020304" pitchFamily="18" charset="0"/>
              </a:rPr>
              <a:t>Aircraft Procurement</a:t>
            </a:r>
          </a:p>
          <a:p>
            <a:r>
              <a:rPr lang="en-US" altLang="en-US" sz="1500" b="1">
                <a:latin typeface="Arial Narrow" panose="020B0606020202030204" pitchFamily="34" charset="0"/>
                <a:cs typeface="Times New Roman" panose="02020603050405020304" pitchFamily="18" charset="0"/>
              </a:rPr>
              <a:t>&amp; Block Upgrades        </a:t>
            </a:r>
          </a:p>
          <a:p>
            <a:r>
              <a:rPr lang="en-US" altLang="en-US" sz="1500" b="1">
                <a:latin typeface="Arial Narrow" panose="020B0606020202030204" pitchFamily="34" charset="0"/>
                <a:cs typeface="Times New Roman" panose="02020603050405020304" pitchFamily="18" charset="0"/>
              </a:rPr>
              <a:t>	  	 	</a:t>
            </a:r>
          </a:p>
        </p:txBody>
      </p:sp>
      <p:sp>
        <p:nvSpPr>
          <p:cNvPr id="31760" name="Line 191"/>
          <p:cNvSpPr>
            <a:spLocks noChangeShapeType="1"/>
          </p:cNvSpPr>
          <p:nvPr/>
        </p:nvSpPr>
        <p:spPr bwMode="auto">
          <a:xfrm flipV="1">
            <a:off x="7742238" y="2595564"/>
            <a:ext cx="1390650" cy="528637"/>
          </a:xfrm>
          <a:prstGeom prst="line">
            <a:avLst/>
          </a:prstGeom>
          <a:noFill/>
          <a:ln w="57150">
            <a:solidFill>
              <a:srgbClr val="009900"/>
            </a:solidFill>
            <a:prstDash val="sysDot"/>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1761" name="AutoShape 150"/>
          <p:cNvSpPr>
            <a:spLocks noChangeArrowheads="1"/>
          </p:cNvSpPr>
          <p:nvPr/>
        </p:nvSpPr>
        <p:spPr bwMode="auto">
          <a:xfrm>
            <a:off x="6259513" y="4252913"/>
            <a:ext cx="4267200" cy="787400"/>
          </a:xfrm>
          <a:prstGeom prst="wedgeRoundRectCallout">
            <a:avLst>
              <a:gd name="adj1" fmla="val -40759"/>
              <a:gd name="adj2" fmla="val -204662"/>
              <a:gd name="adj3" fmla="val 16667"/>
            </a:avLst>
          </a:prstGeom>
          <a:solidFill>
            <a:srgbClr val="FFCC00"/>
          </a:solidFill>
          <a:ln w="12700">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Be sure to include CYBER links and infrastructure. Indicate any issues/cybersecurity risks introduced by program interconnection.</a:t>
            </a:r>
          </a:p>
        </p:txBody>
      </p:sp>
      <p:sp>
        <p:nvSpPr>
          <p:cNvPr id="31762" name="Rectangle 24"/>
          <p:cNvSpPr>
            <a:spLocks noChangeArrowheads="1"/>
          </p:cNvSpPr>
          <p:nvPr/>
        </p:nvSpPr>
        <p:spPr bwMode="auto">
          <a:xfrm>
            <a:off x="6143626" y="5360988"/>
            <a:ext cx="650875" cy="8699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31763" name="Line 25"/>
          <p:cNvSpPr>
            <a:spLocks noChangeShapeType="1"/>
          </p:cNvSpPr>
          <p:nvPr/>
        </p:nvSpPr>
        <p:spPr bwMode="auto">
          <a:xfrm rot="-635664">
            <a:off x="6262688" y="5432425"/>
            <a:ext cx="412750" cy="82550"/>
          </a:xfrm>
          <a:prstGeom prst="line">
            <a:avLst/>
          </a:prstGeom>
          <a:noFill/>
          <a:ln w="57150">
            <a:solidFill>
              <a:srgbClr val="008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31764" name="Line 26"/>
          <p:cNvSpPr>
            <a:spLocks noChangeShapeType="1"/>
          </p:cNvSpPr>
          <p:nvPr/>
        </p:nvSpPr>
        <p:spPr bwMode="auto">
          <a:xfrm rot="-635664">
            <a:off x="6262688" y="5737225"/>
            <a:ext cx="412750" cy="82550"/>
          </a:xfrm>
          <a:prstGeom prst="line">
            <a:avLst/>
          </a:prstGeom>
          <a:noFill/>
          <a:ln w="57150">
            <a:solidFill>
              <a:srgbClr val="FFCC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31765" name="Line 27"/>
          <p:cNvSpPr>
            <a:spLocks noChangeShapeType="1"/>
          </p:cNvSpPr>
          <p:nvPr/>
        </p:nvSpPr>
        <p:spPr bwMode="auto">
          <a:xfrm rot="-635664">
            <a:off x="6262688" y="6042025"/>
            <a:ext cx="412750" cy="82550"/>
          </a:xfrm>
          <a:prstGeom prst="line">
            <a:avLst/>
          </a:prstGeom>
          <a:noFill/>
          <a:ln w="57150">
            <a:solidFill>
              <a:srgbClr val="FF33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7</a:t>
            </a:fld>
            <a:endParaRPr lang="en-US" altLang="en-US">
              <a:solidFill>
                <a:srgbClr val="808080"/>
              </a:solidFill>
            </a:endParaRPr>
          </a:p>
        </p:txBody>
      </p:sp>
    </p:spTree>
    <p:extLst>
      <p:ext uri="{BB962C8B-B14F-4D97-AF65-F5344CB8AC3E}">
        <p14:creationId xmlns:p14="http://schemas.microsoft.com/office/powerpoint/2010/main" val="340609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456"/>
          <p:cNvSpPr>
            <a:spLocks noChangeArrowheads="1"/>
          </p:cNvSpPr>
          <p:nvPr/>
        </p:nvSpPr>
        <p:spPr bwMode="auto">
          <a:xfrm>
            <a:off x="6019801" y="1219200"/>
            <a:ext cx="23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chemeClr val="tx2"/>
                </a:solidFill>
                <a:latin typeface="Calibri" panose="020F0502020204030204" pitchFamily="34" charset="0"/>
              </a:rPr>
              <a:t> </a:t>
            </a:r>
          </a:p>
        </p:txBody>
      </p:sp>
      <p:pic>
        <p:nvPicPr>
          <p:cNvPr id="33796" name="Picture 4" descr="apb performan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1225" y="1455421"/>
            <a:ext cx="4789657"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Box 7"/>
          <p:cNvSpPr txBox="1">
            <a:spLocks noChangeArrowheads="1"/>
          </p:cNvSpPr>
          <p:nvPr/>
        </p:nvSpPr>
        <p:spPr bwMode="auto">
          <a:xfrm>
            <a:off x="7848600" y="1455421"/>
            <a:ext cx="2286000" cy="3539430"/>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latin typeface="Calibri" panose="020F0502020204030204" pitchFamily="34" charset="0"/>
              </a:rPr>
              <a:t>Why they matter. . .</a:t>
            </a: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p:txBody>
      </p:sp>
      <p:sp>
        <p:nvSpPr>
          <p:cNvPr id="33799" name="TextBox 1"/>
          <p:cNvSpPr txBox="1">
            <a:spLocks noChangeArrowheads="1"/>
          </p:cNvSpPr>
          <p:nvPr/>
        </p:nvSpPr>
        <p:spPr bwMode="auto">
          <a:xfrm>
            <a:off x="9746174" y="5888194"/>
            <a:ext cx="1489511" cy="307777"/>
          </a:xfrm>
          <a:prstGeom prst="rect">
            <a:avLst/>
          </a:prstGeom>
          <a:solidFill>
            <a:srgbClr val="FFFF00"/>
          </a:solidFill>
          <a:ln w="9525">
            <a:solidFill>
              <a:schemeClr val="accent1"/>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See Notes Page</a:t>
            </a:r>
          </a:p>
        </p:txBody>
      </p:sp>
      <p:sp>
        <p:nvSpPr>
          <p:cNvPr id="8" name="Rectangle 42"/>
          <p:cNvSpPr txBox="1">
            <a:spLocks noChangeArrowheads="1"/>
          </p:cNvSpPr>
          <p:nvPr/>
        </p:nvSpPr>
        <p:spPr>
          <a:xfrm>
            <a:off x="2881313" y="303218"/>
            <a:ext cx="8829718" cy="784021"/>
          </a:xfrm>
          <a:prstGeom prst="rect">
            <a:avLst/>
          </a:prstGeom>
        </p:spPr>
        <p:txBody>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APB Key Performance Parameters</a:t>
            </a:r>
          </a:p>
        </p:txBody>
      </p:sp>
      <p:sp>
        <p:nvSpPr>
          <p:cNvPr id="2" name="Slide Number Placeholder 1"/>
          <p:cNvSpPr>
            <a:spLocks noGrp="1"/>
          </p:cNvSpPr>
          <p:nvPr>
            <p:ph type="sldNum" sz="quarter" idx="11"/>
          </p:nvPr>
        </p:nvSpPr>
        <p:spPr/>
        <p:txBody>
          <a:bodyPr/>
          <a:lstStyle/>
          <a:p>
            <a:pPr>
              <a:defRPr/>
            </a:pPr>
            <a:fld id="{8D8601B2-89B0-49E8-A3BD-49523D01BBAA}" type="slidenum">
              <a:rPr lang="en-US" altLang="en-US" smtClean="0"/>
              <a:pPr>
                <a:defRPr/>
              </a:pPr>
              <a:t>8</a:t>
            </a:fld>
            <a:endParaRPr lang="en-US" altLang="en-US">
              <a:solidFill>
                <a:srgbClr val="808080"/>
              </a:solidFill>
            </a:endParaRPr>
          </a:p>
        </p:txBody>
      </p:sp>
      <p:grpSp>
        <p:nvGrpSpPr>
          <p:cNvPr id="9" name="Group 8"/>
          <p:cNvGrpSpPr/>
          <p:nvPr/>
        </p:nvGrpSpPr>
        <p:grpSpPr>
          <a:xfrm>
            <a:off x="291963" y="3957618"/>
            <a:ext cx="1969262" cy="1633537"/>
            <a:chOff x="4432300" y="1839913"/>
            <a:chExt cx="1969262" cy="1633537"/>
          </a:xfrm>
        </p:grpSpPr>
        <p:grpSp>
          <p:nvGrpSpPr>
            <p:cNvPr id="10" name="Group 9"/>
            <p:cNvGrpSpPr/>
            <p:nvPr/>
          </p:nvGrpSpPr>
          <p:grpSpPr>
            <a:xfrm>
              <a:off x="4687802" y="2365375"/>
              <a:ext cx="1206409" cy="564237"/>
              <a:chOff x="4687802" y="2365375"/>
              <a:chExt cx="1206409" cy="564237"/>
            </a:xfrm>
          </p:grpSpPr>
          <p:sp>
            <p:nvSpPr>
              <p:cNvPr id="13" name="Freeform 201"/>
              <p:cNvSpPr>
                <a:spLocks/>
              </p:cNvSpPr>
              <p:nvPr/>
            </p:nvSpPr>
            <p:spPr bwMode="auto">
              <a:xfrm>
                <a:off x="5019839" y="2365375"/>
                <a:ext cx="169117" cy="111125"/>
              </a:xfrm>
              <a:custGeom>
                <a:avLst/>
                <a:gdLst>
                  <a:gd name="T0" fmla="*/ 42 w 84"/>
                  <a:gd name="T1" fmla="*/ 0 h 70"/>
                  <a:gd name="T2" fmla="*/ 0 w 84"/>
                  <a:gd name="T3" fmla="*/ 70 h 70"/>
                  <a:gd name="T4" fmla="*/ 84 w 84"/>
                  <a:gd name="T5" fmla="*/ 70 h 70"/>
                  <a:gd name="T6" fmla="*/ 42 w 84"/>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4" h="70">
                    <a:moveTo>
                      <a:pt x="42" y="0"/>
                    </a:moveTo>
                    <a:lnTo>
                      <a:pt x="0" y="70"/>
                    </a:lnTo>
                    <a:lnTo>
                      <a:pt x="84" y="70"/>
                    </a:lnTo>
                    <a:lnTo>
                      <a:pt x="42" y="0"/>
                    </a:lnTo>
                    <a:close/>
                  </a:path>
                </a:pathLst>
              </a:custGeom>
              <a:solidFill>
                <a:srgbClr val="7030A0"/>
              </a:solidFill>
              <a:ln w="6350" cap="rnd">
                <a:solidFill>
                  <a:schemeClr val="accent1"/>
                </a:solidFill>
                <a:prstDash val="solid"/>
                <a:round/>
                <a:headEnd/>
                <a:tailEnd/>
              </a:ln>
            </p:spPr>
            <p:txBody>
              <a:bodyPr/>
              <a:lstStyle/>
              <a:p>
                <a:pPr eaLnBrk="0" fontAlgn="base" hangingPunct="0">
                  <a:spcBef>
                    <a:spcPct val="0"/>
                  </a:spcBef>
                  <a:spcAft>
                    <a:spcPct val="0"/>
                  </a:spcAft>
                </a:pPr>
                <a:endParaRPr lang="en-US" sz="1400" dirty="0">
                  <a:solidFill>
                    <a:srgbClr val="000000"/>
                  </a:solidFill>
                </a:endParaRPr>
              </a:p>
            </p:txBody>
          </p:sp>
          <p:sp>
            <p:nvSpPr>
              <p:cNvPr id="14" name="TextBox 13"/>
              <p:cNvSpPr txBox="1"/>
              <p:nvPr/>
            </p:nvSpPr>
            <p:spPr>
              <a:xfrm>
                <a:off x="4687802" y="2498725"/>
                <a:ext cx="1206409" cy="430887"/>
              </a:xfrm>
              <a:prstGeom prst="rect">
                <a:avLst/>
              </a:prstGeom>
              <a:noFill/>
              <a:ln>
                <a:solidFill>
                  <a:schemeClr val="accent1"/>
                </a:solidFill>
              </a:ln>
            </p:spPr>
            <p:txBody>
              <a:bodyPr wrap="square" rtlCol="0">
                <a:spAutoFit/>
              </a:bodyPr>
              <a:lstStyle/>
              <a:p>
                <a:r>
                  <a:rPr lang="en-US" sz="1100" dirty="0"/>
                  <a:t>Consider SSRA and ESC status. </a:t>
                </a:r>
              </a:p>
            </p:txBody>
          </p:sp>
        </p:grpSp>
        <p:cxnSp>
          <p:nvCxnSpPr>
            <p:cNvPr id="11" name="Straight Arrow Connector 10"/>
            <p:cNvCxnSpPr>
              <a:stCxn id="14" idx="0"/>
            </p:cNvCxnSpPr>
            <p:nvPr/>
          </p:nvCxnSpPr>
          <p:spPr bwMode="auto">
            <a:xfrm flipV="1">
              <a:off x="5291007" y="1944689"/>
              <a:ext cx="981966" cy="554036"/>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12" name="Rectangle 11"/>
            <p:cNvSpPr/>
            <p:nvPr/>
          </p:nvSpPr>
          <p:spPr bwMode="auto">
            <a:xfrm>
              <a:off x="4432300" y="1839913"/>
              <a:ext cx="1969262" cy="1633537"/>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31278897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35196" y="43835"/>
            <a:ext cx="7548283" cy="1178860"/>
          </a:xfrm>
        </p:spPr>
        <p:txBody>
          <a:bodyPr/>
          <a:lstStyle/>
          <a:p>
            <a:r>
              <a:rPr lang="en-US" dirty="0"/>
              <a:t>Affordability</a:t>
            </a:r>
          </a:p>
        </p:txBody>
      </p:sp>
      <p:sp>
        <p:nvSpPr>
          <p:cNvPr id="3" name="Content Placeholder 2"/>
          <p:cNvSpPr>
            <a:spLocks noGrp="1"/>
          </p:cNvSpPr>
          <p:nvPr>
            <p:ph idx="1"/>
          </p:nvPr>
        </p:nvSpPr>
        <p:spPr>
          <a:xfrm>
            <a:off x="441822" y="1289807"/>
            <a:ext cx="11241657" cy="4959895"/>
          </a:xfrm>
        </p:spPr>
        <p:txBody>
          <a:bodyPr/>
          <a:lstStyle/>
          <a:p>
            <a:pPr>
              <a:spcBef>
                <a:spcPts val="200"/>
              </a:spcBef>
              <a:defRPr/>
            </a:pPr>
            <a:r>
              <a:rPr lang="en-US" dirty="0"/>
              <a:t>MS B Affordability Goal:  ?</a:t>
            </a:r>
          </a:p>
          <a:p>
            <a:pPr>
              <a:spcBef>
                <a:spcPts val="200"/>
              </a:spcBef>
              <a:defRPr/>
            </a:pPr>
            <a:r>
              <a:rPr lang="en-US" dirty="0"/>
              <a:t>MS B APB APUC Objective:  ?; APB Threshold:  ?</a:t>
            </a:r>
          </a:p>
          <a:p>
            <a:pPr lvl="1">
              <a:spcBef>
                <a:spcPts val="200"/>
              </a:spcBef>
              <a:defRPr/>
            </a:pPr>
            <a:r>
              <a:rPr lang="en-US" sz="1800" dirty="0"/>
              <a:t>Estimated APUC at ?</a:t>
            </a:r>
          </a:p>
          <a:p>
            <a:pPr>
              <a:spcBef>
                <a:spcPts val="200"/>
              </a:spcBef>
              <a:defRPr/>
            </a:pPr>
            <a:r>
              <a:rPr lang="en-US" dirty="0"/>
              <a:t>Two Affordability changes are drafted in the (Specify Milestone) ADM</a:t>
            </a:r>
          </a:p>
          <a:p>
            <a:pPr lvl="1">
              <a:spcBef>
                <a:spcPts val="200"/>
              </a:spcBef>
              <a:defRPr/>
            </a:pPr>
            <a:r>
              <a:rPr lang="en-US" sz="1800" dirty="0"/>
              <a:t>Reflect the APUC Affordability Goal at ?% above APUC objective ($?)</a:t>
            </a:r>
          </a:p>
          <a:p>
            <a:pPr>
              <a:spcBef>
                <a:spcPts val="200"/>
              </a:spcBef>
              <a:defRPr/>
            </a:pPr>
            <a:r>
              <a:rPr lang="en-US" dirty="0"/>
              <a:t>Are there Cost Affordability Drivers?</a:t>
            </a:r>
          </a:p>
          <a:p>
            <a:pPr lvl="1">
              <a:spcBef>
                <a:spcPts val="200"/>
              </a:spcBef>
              <a:defRPr/>
            </a:pPr>
            <a:r>
              <a:rPr lang="en-US" sz="1800" dirty="0"/>
              <a:t>If so, please explain.</a:t>
            </a:r>
          </a:p>
          <a:p>
            <a:pPr>
              <a:spcBef>
                <a:spcPts val="200"/>
              </a:spcBef>
              <a:defRPr/>
            </a:pPr>
            <a:r>
              <a:rPr lang="en-US" dirty="0"/>
              <a:t>Are there any disconnects throughout the lifecycle?</a:t>
            </a:r>
          </a:p>
          <a:p>
            <a:pPr lvl="1">
              <a:spcBef>
                <a:spcPts val="200"/>
              </a:spcBef>
              <a:defRPr/>
            </a:pPr>
            <a:r>
              <a:rPr lang="en-US" dirty="0"/>
              <a:t>How will the disconnects be addressed?</a:t>
            </a:r>
          </a:p>
          <a:p>
            <a:pPr>
              <a:spcBef>
                <a:spcPts val="200"/>
              </a:spcBef>
              <a:defRPr/>
            </a:pPr>
            <a:r>
              <a:rPr lang="en-US" dirty="0"/>
              <a:t>Are there any Schedule drivers impacting the Affordability Goal?</a:t>
            </a:r>
          </a:p>
          <a:p>
            <a:pPr lvl="1">
              <a:spcBef>
                <a:spcPts val="200"/>
              </a:spcBef>
              <a:defRPr/>
            </a:pPr>
            <a:r>
              <a:rPr lang="en-US" sz="1800" dirty="0"/>
              <a:t>If so, please explain. </a:t>
            </a:r>
          </a:p>
          <a:p>
            <a:pPr marL="406400" lvl="1" indent="0">
              <a:spcBef>
                <a:spcPts val="200"/>
              </a:spcBef>
              <a:buNone/>
              <a:defRPr/>
            </a:pPr>
            <a:endParaRPr lang="en-US" sz="1600" dirty="0"/>
          </a:p>
          <a:p>
            <a:pPr marL="400050" lvl="1" indent="0">
              <a:spcBef>
                <a:spcPts val="200"/>
              </a:spcBef>
              <a:defRPr/>
            </a:pPr>
            <a:endParaRPr lang="en-US" dirty="0"/>
          </a:p>
        </p:txBody>
      </p:sp>
    </p:spTree>
    <p:extLst>
      <p:ext uri="{BB962C8B-B14F-4D97-AF65-F5344CB8AC3E}">
        <p14:creationId xmlns:p14="http://schemas.microsoft.com/office/powerpoint/2010/main" val="19210743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HyXkImyfy0qDAxYvmkTTK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pl_zNIRRnUqMMi1InyDYZQ"/>
</p:tagLst>
</file>

<file path=ppt/theme/theme1.xml><?xml version="1.0" encoding="utf-8"?>
<a:theme xmlns:a="http://schemas.openxmlformats.org/drawingml/2006/main" name="1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BE5E7AEA023A46A72EF91FFB2B81E1" ma:contentTypeVersion="4" ma:contentTypeDescription="Create a new document." ma:contentTypeScope="" ma:versionID="ec8140c2375dfb287916b1a3b024570f">
  <xsd:schema xmlns:xsd="http://www.w3.org/2001/XMLSchema" xmlns:xs="http://www.w3.org/2001/XMLSchema" xmlns:p="http://schemas.microsoft.com/office/2006/metadata/properties" xmlns:ns2="fb953b10-ad5f-4550-85a7-0708ee116e50" targetNamespace="http://schemas.microsoft.com/office/2006/metadata/properties" ma:root="true" ma:fieldsID="8ba934ef5e783979dbbc3f5abd259bfe" ns2:_="">
    <xsd:import namespace="fb953b10-ad5f-4550-85a7-0708ee116e5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53b10-ad5f-4550-85a7-0708ee116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0D5B7A-2B24-48BC-A0E2-6A0665D7C684}">
  <ds:schemaRefs>
    <ds:schemaRef ds:uri="http://schemas.microsoft.com/sharepoint/v3/contenttype/forms"/>
  </ds:schemaRefs>
</ds:datastoreItem>
</file>

<file path=customXml/itemProps2.xml><?xml version="1.0" encoding="utf-8"?>
<ds:datastoreItem xmlns:ds="http://schemas.openxmlformats.org/officeDocument/2006/customXml" ds:itemID="{03B4D155-EAAF-42B6-89CE-8C343D7D25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953b10-ad5f-4550-85a7-0708ee116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AD220E-28DD-471D-B759-F3FCF1A14DE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b953b10-ad5f-4550-85a7-0708ee116e5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8321</TotalTime>
  <Words>8685</Words>
  <Application>Microsoft Office PowerPoint</Application>
  <PresentationFormat>Widescreen</PresentationFormat>
  <Paragraphs>1178</Paragraphs>
  <Slides>35</Slides>
  <Notes>35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2</vt:i4>
      </vt:variant>
      <vt:variant>
        <vt:lpstr>Slide Titles</vt:lpstr>
      </vt:variant>
      <vt:variant>
        <vt:i4>35</vt:i4>
      </vt:variant>
    </vt:vector>
  </HeadingPairs>
  <TitlesOfParts>
    <vt:vector size="45" baseType="lpstr">
      <vt:lpstr>Arial</vt:lpstr>
      <vt:lpstr>Arial Narrow</vt:lpstr>
      <vt:lpstr>Calibri</vt:lpstr>
      <vt:lpstr>Century Schoolbook</vt:lpstr>
      <vt:lpstr>Times New Roman</vt:lpstr>
      <vt:lpstr>Wingdings</vt:lpstr>
      <vt:lpstr>1_USAF(Unclas)</vt:lpstr>
      <vt:lpstr>USAF(Unclas)</vt:lpstr>
      <vt:lpstr>Worksheet</vt:lpstr>
      <vt:lpstr>Document</vt:lpstr>
      <vt:lpstr>PowerPoint Presentation</vt:lpstr>
      <vt:lpstr>Briefing Outline – Key Items </vt:lpstr>
      <vt:lpstr>Bottom Line Up Front (BLUF)              (Decisions Requested &amp; Key Program Info</vt:lpstr>
      <vt:lpstr>Program Description/Overview</vt:lpstr>
      <vt:lpstr>Requirements</vt:lpstr>
      <vt:lpstr>PowerPoint Presentation</vt:lpstr>
      <vt:lpstr>Interrelationships, Dependencies &amp; Synchronization with Complementary Systems</vt:lpstr>
      <vt:lpstr>PowerPoint Presentation</vt:lpstr>
      <vt:lpstr>Affordability</vt:lpstr>
      <vt:lpstr>PowerPoint Presentation</vt:lpstr>
      <vt:lpstr>Program Requirements</vt:lpstr>
      <vt:lpstr>Technology Readiness</vt:lpstr>
      <vt:lpstr>Milestone B  Cost Capability Analysis</vt:lpstr>
      <vt:lpstr>PowerPoint Presentation</vt:lpstr>
      <vt:lpstr>   Program Schedule</vt:lpstr>
      <vt:lpstr>Program Schedule</vt:lpstr>
      <vt:lpstr>Program Schedule Assessment</vt:lpstr>
      <vt:lpstr>SAMPLE APT Framing Assumption #1</vt:lpstr>
      <vt:lpstr>Sample APT Framing Assumption #2</vt:lpstr>
      <vt:lpstr>Alt Sample Framing Assumptions</vt:lpstr>
      <vt:lpstr> Program Org Chart</vt:lpstr>
      <vt:lpstr>DoD 5000.02 Tailoring Strategy</vt:lpstr>
      <vt:lpstr>Business Strategy</vt:lpstr>
      <vt:lpstr>Program Funding</vt:lpstr>
      <vt:lpstr>PowerPoint Presentation</vt:lpstr>
      <vt:lpstr>MS B Document Status </vt:lpstr>
      <vt:lpstr>MS B Document Status </vt:lpstr>
      <vt:lpstr>MS B Document Status </vt:lpstr>
      <vt:lpstr>ADM Proposed Language</vt:lpstr>
      <vt:lpstr>Way Ahead </vt:lpstr>
      <vt:lpstr>PowerPoint Presentation</vt:lpstr>
      <vt:lpstr>PowerPoint Presentation</vt:lpstr>
      <vt:lpstr>PowerPoint Presentation</vt:lpstr>
      <vt:lpstr>Milestone B – Required Documents</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SUITS, ERIC L Maj USAF HAF SAF/SAF/AQX</dc:creator>
  <cp:lastModifiedBy>ARMSTEAD, STANLEY K CTR US Air Force HAF SAF/AQ</cp:lastModifiedBy>
  <cp:revision>72</cp:revision>
  <cp:lastPrinted>2018-09-12T16:25:25Z</cp:lastPrinted>
  <dcterms:created xsi:type="dcterms:W3CDTF">2018-08-27T11:42:51Z</dcterms:created>
  <dcterms:modified xsi:type="dcterms:W3CDTF">2023-01-25T17:03:29Z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0x010100EABE5E7AEA023A46A72EF91FFB2B81E1</vt:lpwstr>
  </property>
  <property fmtid="{D5CDD505-2E9C-101B-9397-08002B2CF9AE}" pid="3" name="Order">
    <vt:r8>2600</vt:r8>
  </property>
</Properties>
</file>