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88" r:id="rId5"/>
  </p:sldMasterIdLst>
  <p:notesMasterIdLst>
    <p:notesMasterId r:id="rId44"/>
  </p:notesMasterIdLst>
  <p:sldIdLst>
    <p:sldId id="256" r:id="rId6"/>
    <p:sldId id="257" r:id="rId7"/>
    <p:sldId id="258" r:id="rId8"/>
    <p:sldId id="259" r:id="rId9"/>
    <p:sldId id="260" r:id="rId10"/>
    <p:sldId id="261" r:id="rId11"/>
    <p:sldId id="262" r:id="rId12"/>
    <p:sldId id="263" r:id="rId13"/>
    <p:sldId id="310" r:id="rId14"/>
    <p:sldId id="311" r:id="rId15"/>
    <p:sldId id="298" r:id="rId16"/>
    <p:sldId id="270" r:id="rId17"/>
    <p:sldId id="300" r:id="rId18"/>
    <p:sldId id="301" r:id="rId19"/>
    <p:sldId id="302" r:id="rId20"/>
    <p:sldId id="275" r:id="rId21"/>
    <p:sldId id="303" r:id="rId22"/>
    <p:sldId id="304" r:id="rId23"/>
    <p:sldId id="305" r:id="rId24"/>
    <p:sldId id="306" r:id="rId25"/>
    <p:sldId id="280" r:id="rId26"/>
    <p:sldId id="312" r:id="rId27"/>
    <p:sldId id="307" r:id="rId28"/>
    <p:sldId id="308" r:id="rId29"/>
    <p:sldId id="283" r:id="rId30"/>
    <p:sldId id="284" r:id="rId31"/>
    <p:sldId id="285" r:id="rId32"/>
    <p:sldId id="286" r:id="rId33"/>
    <p:sldId id="287" r:id="rId34"/>
    <p:sldId id="288" r:id="rId35"/>
    <p:sldId id="289" r:id="rId36"/>
    <p:sldId id="290" r:id="rId37"/>
    <p:sldId id="291" r:id="rId38"/>
    <p:sldId id="292" r:id="rId39"/>
    <p:sldId id="309" r:id="rId40"/>
    <p:sldId id="294" r:id="rId41"/>
    <p:sldId id="296" r:id="rId42"/>
    <p:sldId id="297" r:id="rId4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88304" autoAdjust="0"/>
  </p:normalViewPr>
  <p:slideViewPr>
    <p:cSldViewPr snapToGrid="0">
      <p:cViewPr varScale="1">
        <p:scale>
          <a:sx n="56" d="100"/>
          <a:sy n="56" d="100"/>
        </p:scale>
        <p:origin x="972"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DD4B8DF9-1EF3-4B95-B2DD-316B4910BE31}" type="datetimeFigureOut">
              <a:rPr lang="en-US" smtClean="0"/>
              <a:t>1/25/2023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86BB1EED-2213-4523-998B-6028D2D12DE8}" type="slidenum">
              <a:rPr lang="en-US" smtClean="0"/>
              <a:t>‹#›</a:t>
            </a:fld>
            <a:endParaRPr lang="en-US"/>
          </a:p>
        </p:txBody>
      </p:sp>
    </p:spTree>
    <p:extLst>
      <p:ext uri="{BB962C8B-B14F-4D97-AF65-F5344CB8AC3E}">
        <p14:creationId xmlns:p14="http://schemas.microsoft.com/office/powerpoint/2010/main" val="2895589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8" Type="http://schemas.openxmlformats.org/officeDocument/2006/relationships/hyperlink" Target="mailto:mary.m.mertz.civ@mail.mil" TargetMode="External"/><Relationship Id="rId3" Type="http://schemas.openxmlformats.org/officeDocument/2006/relationships/hyperlink" Target="https://ebiz.acq.osd.mil/DABCalendar/" TargetMode="External"/><Relationship Id="rId7" Type="http://schemas.openxmlformats.org/officeDocument/2006/relationships/hyperlink" Target="mailto:russell.a.vogel.civ@mail.mil"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mailto:matthias.r.maier.ctr@mail.mil" TargetMode="External"/><Relationship Id="rId5" Type="http://schemas.openxmlformats.org/officeDocument/2006/relationships/hyperlink" Target="mailto:joseph.b.mitzen.mil@mail.mil" TargetMode="External"/><Relationship Id="rId4" Type="http://schemas.openxmlformats.org/officeDocument/2006/relationships/hyperlink" Target="mailto:allen.m.johnson44.ctr@mail.mil"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95A5335B-BB79-4B2C-8CFB-190E38679EEB}" type="slidenum">
              <a:rPr lang="en-US" altLang="en-US" sz="1200"/>
              <a:pPr algn="r"/>
              <a:t>1</a:t>
            </a:fld>
            <a:endParaRPr lang="en-US" altLang="en-US"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701675" y="4738688"/>
            <a:ext cx="5607050" cy="42338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tabLst>
                <a:tab pos="227013" algn="l"/>
              </a:tabLst>
            </a:pPr>
            <a:r>
              <a:rPr lang="en-US" altLang="en-US">
                <a:cs typeface="Times New Roman" panose="02020603050405020304" pitchFamily="18" charset="0"/>
              </a:rPr>
              <a:t>To schedule a HQS AFRB please contact the AFRB Secretariat (SAF/AQXE:  Mr Stan Armstead at 571-256-1804 or Major Bryan Lowe at 571-256-0407.  The earlier you request a meeting the more likely you will get the dates you need.   </a:t>
            </a:r>
            <a:endParaRPr lang="en-US" altLang="en-US" b="1" u="sng">
              <a:cs typeface="Times New Roman" panose="02020603050405020304" pitchFamily="18" charset="0"/>
            </a:endParaRPr>
          </a:p>
          <a:p>
            <a:pPr>
              <a:lnSpc>
                <a:spcPct val="90000"/>
              </a:lnSpc>
              <a:tabLst>
                <a:tab pos="227013" algn="l"/>
              </a:tabLst>
            </a:pPr>
            <a:r>
              <a:rPr lang="en-US" altLang="en-US" b="1" u="sng">
                <a:cs typeface="Times New Roman" panose="02020603050405020304" pitchFamily="18" charset="0"/>
              </a:rPr>
              <a:t>AS A REMINDER CHARTS DUE TO THE SECRETARIAT 7 DAYS AHEAD OF THE BRIEFING OR THE MEETING MAY BE CANCELLED.</a:t>
            </a:r>
          </a:p>
          <a:p>
            <a:pPr>
              <a:lnSpc>
                <a:spcPct val="90000"/>
              </a:lnSpc>
              <a:tabLst>
                <a:tab pos="227013" algn="l"/>
              </a:tabLst>
            </a:pPr>
            <a:endParaRPr lang="en-US" altLang="en-US" b="1" u="sng">
              <a:cs typeface="Times New Roman" panose="02020603050405020304" pitchFamily="18" charset="0"/>
            </a:endParaRPr>
          </a:p>
          <a:p>
            <a:pPr>
              <a:lnSpc>
                <a:spcPct val="90000"/>
              </a:lnSpc>
              <a:tabLst>
                <a:tab pos="227013" algn="l"/>
              </a:tabLst>
            </a:pPr>
            <a:r>
              <a:rPr lang="en-US" altLang="en-US">
                <a:cs typeface="Times New Roman" panose="02020603050405020304" pitchFamily="18" charset="0"/>
              </a:rPr>
              <a:t>The purpose behind this template is to provide guidance on the issues and requirements to address at MS C.  Each briefing will be different depending upon the nature of the program.  Only brief those items that are important for the MDA to make a decision.</a:t>
            </a:r>
            <a:r>
              <a:rPr lang="en-US" altLang="en-US" b="1">
                <a:cs typeface="Times New Roman" panose="02020603050405020304" pitchFamily="18" charset="0"/>
              </a:rPr>
              <a:t>  </a:t>
            </a:r>
            <a:r>
              <a:rPr lang="en-US" altLang="en-US">
                <a:cs typeface="Times New Roman" panose="02020603050405020304" pitchFamily="18" charset="0"/>
              </a:rPr>
              <a:t>All briefings should have less than </a:t>
            </a:r>
            <a:r>
              <a:rPr lang="en-US" altLang="en-US" i="1" u="sng">
                <a:cs typeface="Times New Roman" panose="02020603050405020304" pitchFamily="18" charset="0"/>
              </a:rPr>
              <a:t>40 charts </a:t>
            </a:r>
            <a:r>
              <a:rPr lang="en-US" altLang="en-US">
                <a:cs typeface="Times New Roman" panose="02020603050405020304" pitchFamily="18" charset="0"/>
              </a:rPr>
              <a:t>(not counting back-ups) to be briefed to SAF/AQ within the </a:t>
            </a:r>
            <a:r>
              <a:rPr lang="en-US" altLang="en-US" i="1" u="sng">
                <a:cs typeface="Times New Roman" panose="02020603050405020304" pitchFamily="18" charset="0"/>
              </a:rPr>
              <a:t>one hour and one-half hour </a:t>
            </a:r>
            <a:r>
              <a:rPr lang="en-US" altLang="en-US">
                <a:cs typeface="Times New Roman" panose="02020603050405020304" pitchFamily="18" charset="0"/>
              </a:rPr>
              <a:t>that will be scheduled for the meeting.</a:t>
            </a:r>
          </a:p>
          <a:p>
            <a:pPr>
              <a:lnSpc>
                <a:spcPct val="90000"/>
              </a:lnSpc>
              <a:tabLst>
                <a:tab pos="227013" algn="l"/>
              </a:tabLst>
            </a:pPr>
            <a:r>
              <a:rPr lang="en-US" altLang="en-US">
                <a:cs typeface="Times New Roman" panose="02020603050405020304" pitchFamily="18" charset="0"/>
              </a:rPr>
              <a:t>If you have questions in preparing your briefing please contact your local Acquisition Center of Excellence (ACE) for guidance.  </a:t>
            </a:r>
          </a:p>
          <a:p>
            <a:pPr lvl="1" eaLnBrk="1" hangingPunct="1">
              <a:spcBef>
                <a:spcPct val="0"/>
              </a:spcBef>
              <a:tabLst>
                <a:tab pos="227013" algn="l"/>
              </a:tabLst>
            </a:pPr>
            <a:r>
              <a:rPr lang="en-US" altLang="en-US">
                <a:cs typeface="Times New Roman" panose="02020603050405020304" pitchFamily="18" charset="0"/>
              </a:rPr>
              <a:t>Wright Patterson AFB	DSN:  785-5494/COMM: 937-255-5494 </a:t>
            </a:r>
          </a:p>
          <a:p>
            <a:pPr lvl="1" eaLnBrk="1" hangingPunct="1">
              <a:spcBef>
                <a:spcPct val="0"/>
              </a:spcBef>
              <a:tabLst>
                <a:tab pos="227013" algn="l"/>
              </a:tabLst>
            </a:pPr>
            <a:r>
              <a:rPr lang="en-US" altLang="en-US">
                <a:cs typeface="Times New Roman" panose="02020603050405020304" pitchFamily="18" charset="0"/>
              </a:rPr>
              <a:t>Hanscom AFB	 	DSN:  845-1660/COMM:  781-225-1660 </a:t>
            </a:r>
          </a:p>
          <a:p>
            <a:pPr lvl="1" eaLnBrk="1" hangingPunct="1">
              <a:spcBef>
                <a:spcPct val="0"/>
              </a:spcBef>
              <a:tabLst>
                <a:tab pos="227013" algn="l"/>
              </a:tabLst>
            </a:pPr>
            <a:r>
              <a:rPr lang="en-US" altLang="en-US">
                <a:cs typeface="Times New Roman" panose="02020603050405020304" pitchFamily="18" charset="0"/>
              </a:rPr>
              <a:t>Eglin AFB		DSN:  875-0526/COMM:  850-883-0526 </a:t>
            </a:r>
          </a:p>
          <a:p>
            <a:pPr lvl="1" eaLnBrk="1" hangingPunct="1">
              <a:spcBef>
                <a:spcPct val="0"/>
              </a:spcBef>
              <a:tabLst>
                <a:tab pos="227013" algn="l"/>
              </a:tabLst>
            </a:pPr>
            <a:r>
              <a:rPr lang="en-US" altLang="en-US">
                <a:cs typeface="Times New Roman" panose="02020603050405020304" pitchFamily="18" charset="0"/>
              </a:rPr>
              <a:t>Warner Robbins	 	DSN   468-0274/COMM:  478-926-0274 </a:t>
            </a:r>
          </a:p>
          <a:p>
            <a:pPr>
              <a:tabLst>
                <a:tab pos="227013" algn="l"/>
              </a:tabLst>
            </a:pPr>
            <a:r>
              <a:rPr lang="en-US" altLang="en-US">
                <a:cs typeface="Times New Roman" panose="02020603050405020304" pitchFamily="18" charset="0"/>
              </a:rPr>
              <a:t>          Hill AFB		DSN:  777-7999/COMM:  801-777-7999  or-777-5538</a:t>
            </a:r>
          </a:p>
          <a:p>
            <a:pPr>
              <a:tabLst>
                <a:tab pos="227013" algn="l"/>
              </a:tabLst>
            </a:pPr>
            <a:r>
              <a:rPr lang="en-US" altLang="en-US">
                <a:cs typeface="Times New Roman" panose="02020603050405020304" pitchFamily="18" charset="0"/>
              </a:rPr>
              <a:t>         Tinker AFB	 	DSN:  884-2791/COMM:  405-734-2791</a:t>
            </a:r>
          </a:p>
          <a:p>
            <a:pPr lvl="1" eaLnBrk="1" hangingPunct="1">
              <a:spcBef>
                <a:spcPct val="0"/>
              </a:spcBef>
              <a:tabLst>
                <a:tab pos="227013" algn="l"/>
              </a:tabLst>
            </a:pPr>
            <a:r>
              <a:rPr lang="en-US" altLang="en-US">
                <a:cs typeface="Times New Roman" panose="02020603050405020304" pitchFamily="18" charset="0"/>
              </a:rPr>
              <a:t>Los Angeles AFB (SMC/PID)	DSN:  633-1534/COMM.  310 653-1534 </a:t>
            </a:r>
          </a:p>
          <a:p>
            <a:pPr lvl="1" eaLnBrk="1" hangingPunct="1">
              <a:spcBef>
                <a:spcPct val="0"/>
              </a:spcBef>
              <a:tabLst>
                <a:tab pos="227013" algn="l"/>
              </a:tabLst>
            </a:pPr>
            <a:r>
              <a:rPr lang="en-US" altLang="en-US">
                <a:cs typeface="Times New Roman" panose="02020603050405020304" pitchFamily="18" charset="0"/>
              </a:rPr>
              <a:t>SAF/AQXE 		Commercial: 571-256-0352  (If you have recommendations to improve the ASP template) </a:t>
            </a:r>
          </a:p>
          <a:p>
            <a:pPr eaLnBrk="1" hangingPunct="1">
              <a:lnSpc>
                <a:spcPct val="150000"/>
              </a:lnSpc>
              <a:tabLst>
                <a:tab pos="227013" algn="l"/>
              </a:tabLst>
            </a:pPr>
            <a:r>
              <a:rPr lang="en-US" altLang="en-US">
                <a:cs typeface="Times New Roman" panose="02020603050405020304" pitchFamily="18" charset="0"/>
              </a:rPr>
              <a:t>Pls mark documents as follows for ACAT I programs going to OSD per OSD/GC recommendations "CLASSIFICATION/FOR OFFICIAL USE ONLY/Pre-Decisional/DAB Support."</a:t>
            </a:r>
          </a:p>
          <a:p>
            <a:pPr eaLnBrk="1" hangingPunct="1">
              <a:lnSpc>
                <a:spcPct val="150000"/>
              </a:lnSpc>
              <a:tabLst>
                <a:tab pos="227013" algn="l"/>
              </a:tabLst>
            </a:pPr>
            <a:endParaRPr lang="en-US" altLang="en-US">
              <a:cs typeface="Times New Roman" panose="02020603050405020304" pitchFamily="18" charset="0"/>
            </a:endParaRPr>
          </a:p>
        </p:txBody>
      </p:sp>
    </p:spTree>
    <p:extLst>
      <p:ext uri="{BB962C8B-B14F-4D97-AF65-F5344CB8AC3E}">
        <p14:creationId xmlns:p14="http://schemas.microsoft.com/office/powerpoint/2010/main" val="3154172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a:ln/>
        </p:spPr>
      </p:sp>
      <p:sp>
        <p:nvSpPr>
          <p:cNvPr id="57347" name="Rectangle 3"/>
          <p:cNvSpPr>
            <a:spLocks noGrp="1"/>
          </p:cNvSpPr>
          <p:nvPr>
            <p:ph type="body" idx="1"/>
          </p:nvPr>
        </p:nvSpPr>
        <p:spPr>
          <a:noFill/>
          <a:ln/>
        </p:spPr>
        <p:txBody>
          <a:bodyPr/>
          <a:lstStyle/>
          <a:p>
            <a:pPr eaLnBrk="1" hangingPunct="1">
              <a:spcBef>
                <a:spcPct val="0"/>
              </a:spcBef>
            </a:pPr>
            <a:r>
              <a:rPr lang="en-US" sz="1000" b="1" u="sng" dirty="0"/>
              <a:t>Affordability Template MS C (Single Quad Chart)</a:t>
            </a:r>
            <a:endParaRPr lang="en-US" sz="1000" b="1" dirty="0"/>
          </a:p>
          <a:p>
            <a:pPr eaLnBrk="1" hangingPunct="1">
              <a:spcBef>
                <a:spcPct val="0"/>
              </a:spcBef>
            </a:pPr>
            <a:r>
              <a:rPr lang="en-US" sz="1000" b="1" dirty="0"/>
              <a:t>Purpose</a:t>
            </a:r>
            <a:r>
              <a:rPr lang="en-US" sz="1000" dirty="0"/>
              <a:t>: Provide the Affordability Requirements and amplify information on RDT&amp;E and Procurement learned during design trades. </a:t>
            </a:r>
            <a:endParaRPr lang="en-US" sz="1000" b="1" dirty="0"/>
          </a:p>
          <a:p>
            <a:pPr eaLnBrk="1" hangingPunct="1">
              <a:spcBef>
                <a:spcPct val="0"/>
              </a:spcBef>
            </a:pPr>
            <a:r>
              <a:rPr lang="en-US" sz="1000" b="1" dirty="0"/>
              <a:t>Top left quadrant: </a:t>
            </a:r>
            <a:r>
              <a:rPr lang="en-US" sz="1000" dirty="0"/>
              <a:t>Display proposed Affordability Requirements for MDA approval. In most cases these will be the same areas used as Affordability Targets from MS A, updated to reflect the results of affordability decisions made since that time. These will be precise expressions of cost and schedule to be controlled and should have been weighed objectively for both front-end unit cost and long-term ownership cost, and be based on engineering analysis.  The PM should be prepared to explain why any elements from MS A/B were not selected for MS C, or any new elements added for MS C.</a:t>
            </a:r>
            <a:endParaRPr lang="en-US" sz="1000" b="1" dirty="0"/>
          </a:p>
          <a:p>
            <a:pPr eaLnBrk="1" hangingPunct="1">
              <a:spcBef>
                <a:spcPct val="0"/>
              </a:spcBef>
            </a:pPr>
            <a:r>
              <a:rPr lang="en-US" sz="1000" b="1" dirty="0"/>
              <a:t>Top right quadrant:</a:t>
            </a:r>
            <a:r>
              <a:rPr lang="en-US" sz="1000" dirty="0"/>
              <a:t> Provide results of the </a:t>
            </a:r>
            <a:r>
              <a:rPr lang="en-US" sz="1000" u="sng" dirty="0"/>
              <a:t>most significant</a:t>
            </a:r>
            <a:r>
              <a:rPr lang="en-US" sz="1000" dirty="0"/>
              <a:t> trade studies addressing Affordability Drivers.  First row should be the baseline estimate of each cost element from MS A, subsequent rows should show “delta” effects of each trade study on the cost elements.  The bottom row should show a current estimate, which should include but not be limited to, the info in the table.  (Because not all trades can be shown in the table, the columns may not add correctly.  However, if the chart shows the most significant results they should not be excessively out of line.)  The current estimate should be consistent with budget information shown elsewhere in the briefing deck.</a:t>
            </a:r>
          </a:p>
          <a:p>
            <a:pPr eaLnBrk="1" hangingPunct="1">
              <a:spcBef>
                <a:spcPct val="0"/>
              </a:spcBef>
            </a:pPr>
            <a:r>
              <a:rPr lang="en-US" sz="1000" b="1" dirty="0"/>
              <a:t>Bottom:</a:t>
            </a:r>
          </a:p>
          <a:p>
            <a:pPr eaLnBrk="1" hangingPunct="1">
              <a:spcBef>
                <a:spcPct val="0"/>
              </a:spcBef>
            </a:pPr>
            <a:r>
              <a:rPr lang="en-US" sz="1000" dirty="0"/>
              <a:t>Discussion points.</a:t>
            </a:r>
          </a:p>
          <a:p>
            <a:pPr eaLnBrk="1" hangingPunct="1">
              <a:spcBef>
                <a:spcPct val="0"/>
              </a:spcBef>
            </a:pPr>
            <a:endParaRPr lang="en-US" sz="1000" b="1" dirty="0"/>
          </a:p>
          <a:p>
            <a:pPr eaLnBrk="1" hangingPunct="1">
              <a:spcBef>
                <a:spcPct val="0"/>
              </a:spcBef>
            </a:pPr>
            <a:endParaRPr lang="en-US" sz="1000" b="1" dirty="0"/>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800" dirty="0">
                <a:solidFill>
                  <a:srgbClr val="7030A0"/>
                </a:solidFill>
              </a:rPr>
              <a:t>Consider</a:t>
            </a:r>
            <a:r>
              <a:rPr lang="en-US" altLang="en-US" sz="800" baseline="0" dirty="0">
                <a:solidFill>
                  <a:srgbClr val="7030A0"/>
                </a:solidFill>
              </a:rPr>
              <a:t> </a:t>
            </a:r>
            <a:r>
              <a:rPr lang="en-US" altLang="en-US" sz="1000" dirty="0">
                <a:solidFill>
                  <a:srgbClr val="7030A0"/>
                </a:solidFill>
              </a:rPr>
              <a:t>Spectrum Supportability Risk Assessment Status and  Equipment Spectrum Certification Stage impact</a:t>
            </a:r>
            <a:r>
              <a:rPr lang="en-US" altLang="en-US" sz="1000" baseline="0" dirty="0">
                <a:solidFill>
                  <a:srgbClr val="7030A0"/>
                </a:solidFill>
              </a:rPr>
              <a:t> on cost due to the long lead times.</a:t>
            </a:r>
            <a:endParaRPr lang="en-US" altLang="en-US" sz="1000" dirty="0">
              <a:solidFill>
                <a:srgbClr val="7030A0"/>
              </a:solidFill>
            </a:endParaRPr>
          </a:p>
          <a:p>
            <a:pPr eaLnBrk="1" hangingPunct="1">
              <a:spcBef>
                <a:spcPct val="0"/>
              </a:spcBef>
            </a:pPr>
            <a:endParaRPr lang="en-US" sz="1000" b="1" dirty="0"/>
          </a:p>
        </p:txBody>
      </p:sp>
    </p:spTree>
    <p:extLst>
      <p:ext uri="{BB962C8B-B14F-4D97-AF65-F5344CB8AC3E}">
        <p14:creationId xmlns:p14="http://schemas.microsoft.com/office/powerpoint/2010/main" val="4119777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648D88D8-6D9A-4802-BAA8-953577F16AA5}" type="slidenum">
              <a:rPr lang="en-US" altLang="en-US" sz="1200">
                <a:solidFill>
                  <a:srgbClr val="000000"/>
                </a:solidFill>
              </a:rPr>
              <a:pPr algn="r"/>
              <a:t>11</a:t>
            </a:fld>
            <a:endParaRPr lang="en-US" altLang="en-US" sz="1200">
              <a:solidFill>
                <a:srgbClr val="000000"/>
              </a:solidFill>
            </a:endParaRPr>
          </a:p>
        </p:txBody>
      </p:sp>
      <p:sp>
        <p:nvSpPr>
          <p:cNvPr id="36867" name="Text Box 2"/>
          <p:cNvSpPr txBox="1">
            <a:spLocks noChangeArrowheads="1"/>
          </p:cNvSpPr>
          <p:nvPr/>
        </p:nvSpPr>
        <p:spPr bwMode="auto">
          <a:xfrm>
            <a:off x="1068388" y="7558088"/>
            <a:ext cx="214312" cy="123825"/>
          </a:xfrm>
          <a:prstGeom prst="rect">
            <a:avLst/>
          </a:prstGeom>
          <a:solidFill>
            <a:srgbClr val="FF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68" name="Text Box 3"/>
          <p:cNvSpPr txBox="1">
            <a:spLocks noChangeArrowheads="1"/>
          </p:cNvSpPr>
          <p:nvPr/>
        </p:nvSpPr>
        <p:spPr bwMode="auto">
          <a:xfrm>
            <a:off x="1087438" y="7783513"/>
            <a:ext cx="304800" cy="125412"/>
          </a:xfrm>
          <a:prstGeom prst="rect">
            <a:avLst/>
          </a:prstGeom>
          <a:solidFill>
            <a:srgbClr val="F2E142"/>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69" name="Text Box 4"/>
          <p:cNvSpPr txBox="1">
            <a:spLocks noChangeArrowheads="1"/>
          </p:cNvSpPr>
          <p:nvPr/>
        </p:nvSpPr>
        <p:spPr bwMode="auto">
          <a:xfrm>
            <a:off x="1081088" y="8042275"/>
            <a:ext cx="279400" cy="123825"/>
          </a:xfrm>
          <a:prstGeom prst="rect">
            <a:avLst/>
          </a:prstGeom>
          <a:solidFill>
            <a:srgbClr val="008000"/>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70" name="Text Box 5"/>
          <p:cNvSpPr txBox="1">
            <a:spLocks noChangeArrowheads="1"/>
          </p:cNvSpPr>
          <p:nvPr/>
        </p:nvSpPr>
        <p:spPr bwMode="auto">
          <a:xfrm>
            <a:off x="1087438" y="6067425"/>
            <a:ext cx="266700" cy="123825"/>
          </a:xfrm>
          <a:prstGeom prst="rect">
            <a:avLst/>
          </a:prstGeom>
          <a:solidFill>
            <a:srgbClr val="008000"/>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71" name="Text Box 6"/>
          <p:cNvSpPr txBox="1">
            <a:spLocks noChangeArrowheads="1"/>
          </p:cNvSpPr>
          <p:nvPr/>
        </p:nvSpPr>
        <p:spPr bwMode="auto">
          <a:xfrm>
            <a:off x="1081088" y="5602288"/>
            <a:ext cx="214312" cy="123825"/>
          </a:xfrm>
          <a:prstGeom prst="rect">
            <a:avLst/>
          </a:prstGeom>
          <a:solidFill>
            <a:srgbClr val="FF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72" name="Text Box 7"/>
          <p:cNvSpPr txBox="1">
            <a:spLocks noChangeArrowheads="1"/>
          </p:cNvSpPr>
          <p:nvPr/>
        </p:nvSpPr>
        <p:spPr bwMode="auto">
          <a:xfrm>
            <a:off x="1106488" y="5834063"/>
            <a:ext cx="304800" cy="125412"/>
          </a:xfrm>
          <a:prstGeom prst="rect">
            <a:avLst/>
          </a:prstGeom>
          <a:solidFill>
            <a:srgbClr val="F2E142"/>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645" tIns="46323" rIns="92645" bIns="46323">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
              <a:solidFill>
                <a:srgbClr val="000000"/>
              </a:solidFill>
            </a:endParaRPr>
          </a:p>
        </p:txBody>
      </p:sp>
      <p:sp>
        <p:nvSpPr>
          <p:cNvPr id="36873" name="Rectangle 8"/>
          <p:cNvSpPr>
            <a:spLocks noGrp="1" noRot="1" noChangeAspect="1" noChangeArrowheads="1" noTextEdit="1"/>
          </p:cNvSpPr>
          <p:nvPr>
            <p:ph type="sldImg"/>
          </p:nvPr>
        </p:nvSpPr>
        <p:spPr>
          <a:ln/>
        </p:spPr>
      </p:sp>
      <p:sp>
        <p:nvSpPr>
          <p:cNvPr id="36874" name="Rectangle 9"/>
          <p:cNvSpPr>
            <a:spLocks noGrp="1" noChangeArrowheads="1"/>
          </p:cNvSpPr>
          <p:nvPr>
            <p:ph type="body" idx="1"/>
          </p:nvPr>
        </p:nvSpPr>
        <p:spPr>
          <a:xfrm>
            <a:off x="266700" y="4402138"/>
            <a:ext cx="5808663"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sz="800" u="sng"/>
              <a:t>Top Cost Driver</a:t>
            </a:r>
            <a:r>
              <a:rPr lang="en-US" altLang="en-US" sz="800"/>
              <a:t>:</a:t>
            </a:r>
          </a:p>
          <a:p>
            <a:pPr>
              <a:lnSpc>
                <a:spcPct val="80000"/>
              </a:lnSpc>
              <a:buFontTx/>
              <a:buChar char="•"/>
            </a:pPr>
            <a:r>
              <a:rPr lang="en-US" altLang="en-US" sz="800"/>
              <a:t> Identify the top 5 or so areas that drive current program costs and their percentage of total program Acquisition Costs. </a:t>
            </a:r>
          </a:p>
          <a:p>
            <a:pPr>
              <a:lnSpc>
                <a:spcPct val="80000"/>
              </a:lnSpc>
              <a:buFontTx/>
              <a:buChar char="•"/>
            </a:pPr>
            <a:r>
              <a:rPr lang="en-US" altLang="en-US" sz="800"/>
              <a:t> The 5 or so areas combined should represent at least 75% total program costs.</a:t>
            </a:r>
          </a:p>
          <a:p>
            <a:pPr>
              <a:lnSpc>
                <a:spcPct val="80000"/>
              </a:lnSpc>
            </a:pPr>
            <a:r>
              <a:rPr lang="en-US" altLang="en-US" sz="800" u="sng"/>
              <a:t>Performance (KPPs &amp; select KSAs</a:t>
            </a:r>
            <a:r>
              <a:rPr lang="en-US" altLang="en-US" sz="800"/>
              <a:t>)</a:t>
            </a:r>
          </a:p>
          <a:p>
            <a:pPr>
              <a:lnSpc>
                <a:spcPct val="80000"/>
              </a:lnSpc>
              <a:buFontTx/>
              <a:buChar char="•"/>
            </a:pPr>
            <a:r>
              <a:rPr lang="en-US" altLang="en-US" sz="800"/>
              <a:t> The actual Objective and Threshold values from the APB will be added in place of the “T” and “O”.</a:t>
            </a:r>
          </a:p>
          <a:p>
            <a:pPr>
              <a:lnSpc>
                <a:spcPct val="80000"/>
              </a:lnSpc>
              <a:buFontTx/>
              <a:buChar char="•"/>
            </a:pPr>
            <a:r>
              <a:rPr lang="en-US" altLang="en-US" sz="800"/>
              <a:t> The arrow </a:t>
            </a:r>
            <a:r>
              <a:rPr lang="en-US" altLang="en-US" sz="800" u="sng"/>
              <a:t>locations</a:t>
            </a:r>
            <a:r>
              <a:rPr lang="en-US" altLang="en-US" sz="800"/>
              <a:t> and </a:t>
            </a:r>
            <a:r>
              <a:rPr lang="en-US" altLang="en-US" sz="800" u="sng"/>
              <a:t>color </a:t>
            </a:r>
            <a:r>
              <a:rPr lang="en-US" altLang="en-US" sz="800"/>
              <a:t>are based on the PMs current estimate. </a:t>
            </a:r>
          </a:p>
          <a:p>
            <a:pPr>
              <a:lnSpc>
                <a:spcPct val="80000"/>
              </a:lnSpc>
            </a:pPr>
            <a:r>
              <a:rPr lang="en-US" altLang="en-US" sz="800"/>
              <a:t>Placement of the arrow reflects current status of the TRL that best supports obtaining the Threshold/Objective value of the KPP/KSA (i.e., a KPP/KSA with supporting TRL of 6 or below will be positioned to the left of the Threshold value, and will vary depending on how close the TRL is to achieving 7 or better.</a:t>
            </a:r>
          </a:p>
          <a:p>
            <a:pPr lvl="1">
              <a:lnSpc>
                <a:spcPct val="80000"/>
              </a:lnSpc>
              <a:buFontTx/>
              <a:buChar char="o"/>
            </a:pPr>
            <a:r>
              <a:rPr lang="en-US" altLang="en-US" sz="800"/>
              <a:t> Use Red to indicate that the KPP Threshold value cannot be achieved without reaching or exceeding 10% of the APB Cost Baseline or exceeding 6 months from the APB Schedule Baseline.  </a:t>
            </a:r>
          </a:p>
          <a:p>
            <a:pPr lvl="1">
              <a:lnSpc>
                <a:spcPct val="80000"/>
              </a:lnSpc>
              <a:buFontTx/>
              <a:buChar char="o"/>
            </a:pPr>
            <a:r>
              <a:rPr lang="en-US" altLang="en-US" sz="800"/>
              <a:t> Use Yellow to indicate that there is risk of not meeting the KPP threshold &amp; identify, on a separate chart, the corrective actions taken. </a:t>
            </a:r>
          </a:p>
          <a:p>
            <a:pPr lvl="1">
              <a:lnSpc>
                <a:spcPct val="80000"/>
              </a:lnSpc>
              <a:buFontTx/>
              <a:buChar char="o"/>
            </a:pPr>
            <a:r>
              <a:rPr lang="en-US" altLang="en-US" sz="800"/>
              <a:t> Use Green to indicate that KPP Threshold has been achieved or is on a path to be met within current APB Cost and Schedule baselines.</a:t>
            </a:r>
          </a:p>
          <a:p>
            <a:pPr>
              <a:lnSpc>
                <a:spcPct val="80000"/>
              </a:lnSpc>
              <a:buFontTx/>
              <a:buChar char="•"/>
            </a:pPr>
            <a:r>
              <a:rPr lang="en-US" altLang="en-US" sz="800"/>
              <a:t> The intent is not to list every KPP or attribute. However, should include, at a minimum the KPPs and KSAs associated with cost, schedule or technology challenges.  Add the KPP/KSA title under the KPP/KSA number listed</a:t>
            </a:r>
          </a:p>
          <a:p>
            <a:pPr>
              <a:lnSpc>
                <a:spcPct val="80000"/>
              </a:lnSpc>
            </a:pPr>
            <a:r>
              <a:rPr lang="en-US" altLang="en-US" sz="800" u="sng"/>
              <a:t>Technology Readiness Assessment</a:t>
            </a:r>
          </a:p>
          <a:p>
            <a:pPr>
              <a:lnSpc>
                <a:spcPct val="80000"/>
              </a:lnSpc>
              <a:buFontTx/>
              <a:buChar char="•"/>
            </a:pPr>
            <a:r>
              <a:rPr lang="en-US" altLang="en-US" sz="800"/>
              <a:t> Identify the critical technologies for the program.</a:t>
            </a:r>
          </a:p>
          <a:p>
            <a:pPr>
              <a:lnSpc>
                <a:spcPct val="80000"/>
              </a:lnSpc>
              <a:buFontTx/>
              <a:buChar char="•"/>
            </a:pPr>
            <a:r>
              <a:rPr lang="en-US" altLang="en-US" sz="800"/>
              <a:t> Provide the SPO estimated TRL assessment for the Next Major Milestone (consistent with the MS chosen for the APB Schedule section).</a:t>
            </a:r>
          </a:p>
          <a:p>
            <a:pPr>
              <a:lnSpc>
                <a:spcPct val="80000"/>
              </a:lnSpc>
            </a:pPr>
            <a:r>
              <a:rPr lang="en-US" altLang="en-US" sz="800" u="sng"/>
              <a:t>Acquisition Program Baseline</a:t>
            </a:r>
          </a:p>
          <a:p>
            <a:pPr>
              <a:lnSpc>
                <a:spcPct val="80000"/>
              </a:lnSpc>
              <a:buFontTx/>
              <a:buChar char="•"/>
            </a:pPr>
            <a:r>
              <a:rPr lang="en-US" altLang="en-US" sz="800"/>
              <a:t> Input the Objective Cost or Schedule from the APB in place of “Baseline”.  If there is no APB, so state; however, provide program office estimated baseline information. </a:t>
            </a:r>
          </a:p>
          <a:p>
            <a:pPr>
              <a:lnSpc>
                <a:spcPct val="80000"/>
              </a:lnSpc>
              <a:buFontTx/>
              <a:buChar char="•"/>
            </a:pPr>
            <a:r>
              <a:rPr lang="en-US" altLang="en-US" sz="800"/>
              <a:t> The arrow location and color are based on the PMs current estimate.  </a:t>
            </a:r>
          </a:p>
          <a:p>
            <a:pPr lvl="1">
              <a:lnSpc>
                <a:spcPct val="80000"/>
              </a:lnSpc>
              <a:buFontTx/>
              <a:buChar char="o"/>
            </a:pPr>
            <a:r>
              <a:rPr lang="en-US" altLang="en-US" sz="800"/>
              <a:t> Use Red to indicate that the Cost/Schedule values will reach/exceed 10% of APB Cost Baseline or 6 months from APB Schedule Baseline.  </a:t>
            </a:r>
          </a:p>
          <a:p>
            <a:pPr lvl="1">
              <a:lnSpc>
                <a:spcPct val="80000"/>
              </a:lnSpc>
              <a:buFontTx/>
              <a:buChar char="o"/>
            </a:pPr>
            <a:r>
              <a:rPr lang="en-US" altLang="en-US" sz="800"/>
              <a:t> Use Yellow to indicate that there is risk of reaching or exceeding 10% of the APB Cost Baseline or 6 months from the APB Schedule Baseline and identify, on a separate chart, the corrective actions taken to correct. </a:t>
            </a:r>
          </a:p>
          <a:p>
            <a:pPr lvl="1">
              <a:lnSpc>
                <a:spcPct val="80000"/>
              </a:lnSpc>
              <a:buFontTx/>
              <a:buChar char="o"/>
            </a:pPr>
            <a:r>
              <a:rPr lang="en-US" altLang="en-US" sz="800"/>
              <a:t> Use Green to indicate that Program capabilities will be delivered within the APB Baseline Cost and Schedule.</a:t>
            </a:r>
          </a:p>
          <a:p>
            <a:pPr>
              <a:lnSpc>
                <a:spcPct val="80000"/>
              </a:lnSpc>
              <a:buFontTx/>
              <a:buChar char="•"/>
            </a:pPr>
            <a:r>
              <a:rPr lang="en-US" altLang="en-US" sz="800"/>
              <a:t> Identify the APB’s Objective Cost, Program Acquisition Unit Cost (PAUC) &amp; Average Procurement Unit Cost (APUC) for the program. </a:t>
            </a:r>
          </a:p>
          <a:p>
            <a:pPr>
              <a:lnSpc>
                <a:spcPct val="80000"/>
              </a:lnSpc>
              <a:buFontTx/>
              <a:buChar char="•"/>
            </a:pPr>
            <a:r>
              <a:rPr lang="en-US" altLang="en-US" sz="800"/>
              <a:t> Identify either  the Objective IOC or FOC values which ever is next.</a:t>
            </a:r>
          </a:p>
          <a:p>
            <a:pPr>
              <a:lnSpc>
                <a:spcPct val="80000"/>
              </a:lnSpc>
              <a:buFontTx/>
              <a:buChar char="•"/>
            </a:pPr>
            <a:r>
              <a:rPr lang="en-US" altLang="en-US" sz="800"/>
              <a:t> Identify  the + 10% and + 15% values from the APB Cost Baseline Values. </a:t>
            </a:r>
          </a:p>
          <a:p>
            <a:pPr>
              <a:lnSpc>
                <a:spcPct val="80000"/>
              </a:lnSpc>
              <a:buFontTx/>
              <a:buChar char="•"/>
            </a:pPr>
            <a:r>
              <a:rPr lang="en-US" altLang="en-US" sz="800"/>
              <a:t> Identify the +6 months and +9 months values from the APB Schedule Baseline Values.  </a:t>
            </a:r>
          </a:p>
          <a:p>
            <a:pPr>
              <a:lnSpc>
                <a:spcPct val="80000"/>
              </a:lnSpc>
              <a:buFontTx/>
              <a:buChar char="•"/>
            </a:pPr>
            <a:r>
              <a:rPr lang="en-US" altLang="en-US" sz="800"/>
              <a:t> The next major program event will be identified (MS A/B/C, PDR, CDR, DT/OT, OPEVAL, FIRST FLIGHT, ETC)</a:t>
            </a:r>
          </a:p>
          <a:p>
            <a:pPr>
              <a:lnSpc>
                <a:spcPct val="80000"/>
              </a:lnSpc>
              <a:buFontTx/>
              <a:buChar char="•"/>
            </a:pPr>
            <a:r>
              <a:rPr lang="en-US" altLang="en-US" sz="800"/>
              <a:t> Provide MS B and C Dates in box indicated.</a:t>
            </a:r>
          </a:p>
          <a:p>
            <a:pPr>
              <a:lnSpc>
                <a:spcPct val="80000"/>
              </a:lnSpc>
            </a:pPr>
            <a:r>
              <a:rPr lang="en-US" altLang="en-US" sz="800" u="sng"/>
              <a:t>Attestation Statement</a:t>
            </a:r>
          </a:p>
          <a:p>
            <a:pPr>
              <a:lnSpc>
                <a:spcPct val="80000"/>
              </a:lnSpc>
              <a:buFontTx/>
              <a:buChar char="•"/>
            </a:pPr>
            <a:r>
              <a:rPr lang="en-US" altLang="en-US" sz="800"/>
              <a:t>This chart along with the PM of Record signed Requirements Feasibility Assessment Memo provides information necessary for AFMC/CC’s Attestation stated on the Requirements Chart in this briefing.</a:t>
            </a:r>
          </a:p>
        </p:txBody>
      </p:sp>
    </p:spTree>
    <p:extLst>
      <p:ext uri="{BB962C8B-B14F-4D97-AF65-F5344CB8AC3E}">
        <p14:creationId xmlns:p14="http://schemas.microsoft.com/office/powerpoint/2010/main" val="680779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64AD0B43-47D9-4CBF-8CF8-AEEB906FF9AF}" type="slidenum">
              <a:rPr lang="en-US" altLang="en-US" sz="1200"/>
              <a:pPr algn="r"/>
              <a:t>12</a:t>
            </a:fld>
            <a:endParaRPr lang="en-US" altLang="en-US" sz="1200"/>
          </a:p>
        </p:txBody>
      </p:sp>
    </p:spTree>
    <p:extLst>
      <p:ext uri="{BB962C8B-B14F-4D97-AF65-F5344CB8AC3E}">
        <p14:creationId xmlns:p14="http://schemas.microsoft.com/office/powerpoint/2010/main" val="2803946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86376273-F31C-40D3-8F9C-AEBE7F5C2E2D}" type="slidenum">
              <a:rPr lang="en-US" altLang="en-US" sz="1200"/>
              <a:pPr algn="r"/>
              <a:t>13</a:t>
            </a:fld>
            <a:endParaRPr lang="en-US" altLang="en-US" sz="1200"/>
          </a:p>
        </p:txBody>
      </p:sp>
    </p:spTree>
    <p:extLst>
      <p:ext uri="{BB962C8B-B14F-4D97-AF65-F5344CB8AC3E}">
        <p14:creationId xmlns:p14="http://schemas.microsoft.com/office/powerpoint/2010/main" val="4128999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Identify Major Schedule Drivers:</a:t>
            </a:r>
          </a:p>
          <a:p>
            <a:r>
              <a:rPr lang="en-US" altLang="en-US"/>
              <a:t>Obsolescence?</a:t>
            </a:r>
          </a:p>
          <a:p>
            <a:pPr algn="ctr"/>
            <a:r>
              <a:rPr lang="en-US" altLang="en-US"/>
              <a:t>Are we trying to beat someone in this competitive space, and what’s the value proposition for doing so?</a:t>
            </a:r>
          </a:p>
          <a:p>
            <a:r>
              <a:rPr lang="en-US" altLang="en-US"/>
              <a:t>What technical issues pace the project?</a:t>
            </a:r>
          </a:p>
          <a:p>
            <a:pPr eaLnBrk="1" hangingPunct="1">
              <a:spcBef>
                <a:spcPct val="0"/>
              </a:spcBef>
            </a:pPr>
            <a:endParaRPr lang="en-US" altLang="en-US"/>
          </a:p>
          <a:p>
            <a:pPr eaLnBrk="1" hangingPunct="1">
              <a:spcBef>
                <a:spcPct val="0"/>
              </a:spcBef>
            </a:pPr>
            <a:r>
              <a:rPr lang="en-US" altLang="en-US"/>
              <a:t>Note:  Program schedule shall address critical path</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74C1D1F0-2B28-4573-9A27-1A4001C5D429}" type="slidenum">
              <a:rPr lang="en-US" altLang="en-US" sz="1200">
                <a:solidFill>
                  <a:srgbClr val="000000"/>
                </a:solidFill>
                <a:cs typeface="Arial" panose="020B0604020202020204" pitchFamily="34" charset="0"/>
              </a:rPr>
              <a:pPr algn="r"/>
              <a:t>14</a:t>
            </a:fld>
            <a:endParaRPr lang="en-US" altLang="en-US" sz="1200">
              <a:solidFill>
                <a:srgbClr val="000000"/>
              </a:solidFill>
              <a:cs typeface="Arial" panose="020B0604020202020204" pitchFamily="34" charset="0"/>
            </a:endParaRPr>
          </a:p>
        </p:txBody>
      </p:sp>
    </p:spTree>
    <p:extLst>
      <p:ext uri="{BB962C8B-B14F-4D97-AF65-F5344CB8AC3E}">
        <p14:creationId xmlns:p14="http://schemas.microsoft.com/office/powerpoint/2010/main" val="1793652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xfrm>
            <a:off x="762000" y="4614863"/>
            <a:ext cx="5607050" cy="33448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buFontTx/>
              <a:buChar char="•"/>
            </a:pPr>
            <a:r>
              <a:rPr lang="en-US" altLang="en-US" dirty="0"/>
              <a:t>Ensure that the critical path is highlighted</a:t>
            </a:r>
          </a:p>
          <a:p>
            <a:pPr marL="230188" indent="-230188">
              <a:buFontTx/>
              <a:buChar char="•"/>
            </a:pPr>
            <a:r>
              <a:rPr lang="en-US" altLang="en-US" dirty="0"/>
              <a:t>Identify critical events between milestones</a:t>
            </a:r>
          </a:p>
          <a:p>
            <a:pPr marL="230188" indent="-230188">
              <a:buFontTx/>
              <a:buChar char="•"/>
            </a:pPr>
            <a:r>
              <a:rPr lang="en-US" altLang="en-US" dirty="0"/>
              <a:t>Identify ADM requirements as necessary</a:t>
            </a:r>
          </a:p>
          <a:p>
            <a:pPr marL="230188" indent="-230188">
              <a:buFontTx/>
              <a:buChar char="•"/>
            </a:pPr>
            <a:r>
              <a:rPr lang="en-US" altLang="en-US" dirty="0"/>
              <a:t>Tailor schedule as necessary to identify cost, and/or schedule issues</a:t>
            </a:r>
          </a:p>
          <a:p>
            <a:pPr marL="230188" indent="-230188">
              <a:buFontTx/>
              <a:buChar char="•"/>
            </a:pPr>
            <a:r>
              <a:rPr lang="en-US" altLang="en-US" dirty="0"/>
              <a:t>Tailor schedule as necessary to reveal phases and/or increments of efforts</a:t>
            </a:r>
          </a:p>
          <a:p>
            <a:pPr marL="230188" indent="-230188">
              <a:buFontTx/>
              <a:buChar char="•"/>
            </a:pPr>
            <a:r>
              <a:rPr lang="en-US" altLang="en-US" dirty="0"/>
              <a:t>If event driven CSB, show integrated master schedule, highlighting issues</a:t>
            </a:r>
          </a:p>
          <a:p>
            <a:pPr marL="230188" indent="-230188">
              <a:buFontTx/>
              <a:buChar char="•"/>
            </a:pPr>
            <a:r>
              <a:rPr lang="en-US" altLang="en-US" dirty="0"/>
              <a:t>For pre-MDAP/MAIS programs, project a planned schedule</a:t>
            </a:r>
          </a:p>
          <a:p>
            <a:pPr marL="230188" indent="-230188">
              <a:buFontTx/>
              <a:buChar char="•"/>
            </a:pPr>
            <a:r>
              <a:rPr lang="en-US" altLang="en-US" dirty="0"/>
              <a:t>Must communicate schedule changes (include original date and the slipped date)</a:t>
            </a:r>
          </a:p>
          <a:p>
            <a:pPr marL="230188" marR="0" lvl="0" indent="-230188" algn="l" defTabSz="914400" rtl="0" eaLnBrk="1" fontAlgn="auto" latinLnBrk="0" hangingPunct="1">
              <a:lnSpc>
                <a:spcPct val="100000"/>
              </a:lnSpc>
              <a:spcBef>
                <a:spcPts val="0"/>
              </a:spcBef>
              <a:spcAft>
                <a:spcPts val="0"/>
              </a:spcAft>
              <a:buClrTx/>
              <a:buSzTx/>
              <a:buFontTx/>
              <a:buChar char="•"/>
              <a:tabLst/>
              <a:defRPr/>
            </a:pPr>
            <a:r>
              <a:rPr lang="en-US" altLang="en-US" sz="1200" dirty="0">
                <a:solidFill>
                  <a:srgbClr val="7030A0"/>
                </a:solidFill>
              </a:rPr>
              <a:t>Consider</a:t>
            </a:r>
            <a:r>
              <a:rPr lang="en-US" altLang="en-US" sz="1200" baseline="0" dirty="0">
                <a:solidFill>
                  <a:srgbClr val="7030A0"/>
                </a:solidFill>
              </a:rPr>
              <a:t> to add </a:t>
            </a:r>
            <a:r>
              <a:rPr lang="en-US" altLang="en-US" sz="1200" dirty="0">
                <a:solidFill>
                  <a:srgbClr val="7030A0"/>
                </a:solidFill>
              </a:rPr>
              <a:t>Spectrum Supportability Risk Assessment Status and Equipment Spectrum Certification Stage impact on requirements. These have impacts on milestones,</a:t>
            </a:r>
            <a:r>
              <a:rPr lang="en-US" altLang="en-US" sz="1200" baseline="0" dirty="0">
                <a:solidFill>
                  <a:srgbClr val="7030A0"/>
                </a:solidFill>
              </a:rPr>
              <a:t> requirements and acquisition process.</a:t>
            </a:r>
            <a:endParaRPr lang="en-US" altLang="en-US" sz="1200" dirty="0">
              <a:solidFill>
                <a:srgbClr val="7030A0"/>
              </a:solidFill>
            </a:endParaRPr>
          </a:p>
          <a:p>
            <a:pPr marL="230188" indent="-230188">
              <a:buFontTx/>
              <a:buChar char="•"/>
            </a:pPr>
            <a:endParaRPr lang="en-US" altLang="en-US" dirty="0"/>
          </a:p>
        </p:txBody>
      </p:sp>
    </p:spTree>
    <p:extLst>
      <p:ext uri="{BB962C8B-B14F-4D97-AF65-F5344CB8AC3E}">
        <p14:creationId xmlns:p14="http://schemas.microsoft.com/office/powerpoint/2010/main" val="1370020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major question always in testing that DASD(DT&amp;E) and DOT&amp;E look especially hard at these areas is the sufficiency of funding and number of test articles which are often major shortfalls when TEMPs are reviewed</a:t>
            </a:r>
          </a:p>
          <a:p>
            <a:endParaRPr lang="en-US" altLang="en-US"/>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BE998974-55BC-40C0-B341-2E73F599873E}" type="slidenum">
              <a:rPr lang="en-US" altLang="en-US" sz="1200"/>
              <a:pPr algn="r"/>
              <a:t>16</a:t>
            </a:fld>
            <a:endParaRPr lang="en-US" altLang="en-US" sz="1200"/>
          </a:p>
        </p:txBody>
      </p:sp>
    </p:spTree>
    <p:extLst>
      <p:ext uri="{BB962C8B-B14F-4D97-AF65-F5344CB8AC3E}">
        <p14:creationId xmlns:p14="http://schemas.microsoft.com/office/powerpoint/2010/main" val="37107802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otes Placeholde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492267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Notes Placeholde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509536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PM and team should develop the programs Framing Assumption and track the validity of the FAs by assessing relevant program metrics.  </a:t>
            </a:r>
          </a:p>
          <a:p>
            <a:r>
              <a:rPr lang="en-US" altLang="en-US"/>
              <a:t>**Show implications, expectations and metrics for each key framing assumption.  Thee should only be a few FAs (3-5); each should have these properties, cause major consequences, have no simple work-around, be uncertain at this point, be program specific (not generic, lie funding stability or good contractor performance ) and be a fundamental assumption that affect management decisions.  </a:t>
            </a:r>
          </a:p>
          <a:p>
            <a:r>
              <a:rPr lang="en-US" altLang="en-US"/>
              <a:t>***Describe the visible expectations that flow from each implication of the FA.  </a:t>
            </a:r>
          </a:p>
          <a:p>
            <a:r>
              <a:rPr lang="en-US" altLang="en-US"/>
              <a:t>****Specify metrics that can show whether these expectations are seen</a:t>
            </a:r>
          </a:p>
          <a:p>
            <a:endParaRPr lang="en-US" altLang="en-US"/>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105FB0CF-5816-48E5-93B5-51D645491A59}" type="slidenum">
              <a:rPr lang="en-US" altLang="en-US" sz="1200"/>
              <a:pPr algn="r"/>
              <a:t>19</a:t>
            </a:fld>
            <a:endParaRPr lang="en-US" altLang="en-US" sz="1200"/>
          </a:p>
        </p:txBody>
      </p:sp>
    </p:spTree>
    <p:extLst>
      <p:ext uri="{BB962C8B-B14F-4D97-AF65-F5344CB8AC3E}">
        <p14:creationId xmlns:p14="http://schemas.microsoft.com/office/powerpoint/2010/main" val="1683297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91B698C6-60F3-4E81-B02F-774117B730C3}" type="slidenum">
              <a:rPr lang="en-US" altLang="en-US" sz="1200"/>
              <a:pPr algn="r"/>
              <a:t>2</a:t>
            </a:fld>
            <a:endParaRPr lang="en-US" altLang="en-US" sz="120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t>This template is designed as a “guide” for the topics typical to be addressed for a MS C decision. </a:t>
            </a:r>
          </a:p>
          <a:p>
            <a:r>
              <a:rPr lang="en-US" altLang="en-US" b="1"/>
              <a:t> </a:t>
            </a:r>
            <a:r>
              <a:rPr lang="en-US" altLang="en-US" b="1" u="sng"/>
              <a:t>While it is not </a:t>
            </a:r>
            <a:r>
              <a:rPr lang="en-US" altLang="en-US" sz="1600" b="1" u="sng"/>
              <a:t>mandatory</a:t>
            </a:r>
            <a:r>
              <a:rPr lang="en-US" altLang="en-US" b="1" u="sng"/>
              <a:t>, nor possible, in one hour to address all the subjects, it is prudent to be prepared to brief or address all topics.  </a:t>
            </a:r>
            <a:r>
              <a:rPr lang="en-US" altLang="en-US"/>
              <a:t>  </a:t>
            </a:r>
          </a:p>
          <a:p>
            <a:endParaRPr lang="en-US" altLang="en-US"/>
          </a:p>
        </p:txBody>
      </p:sp>
    </p:spTree>
    <p:extLst>
      <p:ext uri="{BB962C8B-B14F-4D97-AF65-F5344CB8AC3E}">
        <p14:creationId xmlns:p14="http://schemas.microsoft.com/office/powerpoint/2010/main" val="4068898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F491D5C4-F7AE-4DE2-BA09-C1BB59AFBDE7}" type="slidenum">
              <a:rPr lang="en-US" altLang="en-US" sz="1200"/>
              <a:pPr algn="r"/>
              <a:t>20</a:t>
            </a:fld>
            <a:endParaRPr lang="en-US" altLang="en-US" sz="1200"/>
          </a:p>
        </p:txBody>
      </p:sp>
      <p:sp>
        <p:nvSpPr>
          <p:cNvPr id="69635" name="Rectangle 2"/>
          <p:cNvSpPr>
            <a:spLocks noGrp="1" noRot="1" noChangeAspect="1" noChangeArrowheads="1" noTextEdit="1"/>
          </p:cNvSpPr>
          <p:nvPr>
            <p:ph type="sldImg"/>
          </p:nvPr>
        </p:nvSpPr>
        <p:spPr>
          <a:xfrm>
            <a:off x="414338" y="696913"/>
            <a:ext cx="6192837" cy="3484562"/>
          </a:xfrm>
          <a:ln/>
        </p:spPr>
      </p:sp>
      <p:sp>
        <p:nvSpPr>
          <p:cNvPr id="69636" name="Rectangle 3"/>
          <p:cNvSpPr>
            <a:spLocks noGrp="1" noChangeArrowheads="1"/>
          </p:cNvSpPr>
          <p:nvPr>
            <p:ph type="body" idx="1"/>
          </p:nvPr>
        </p:nvSpPr>
        <p:spPr>
          <a:xfrm>
            <a:off x="935038" y="4413250"/>
            <a:ext cx="5140325" cy="4186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Use existing program org charts so long as they show from MDA through PM and major IPTs within the program office.  </a:t>
            </a:r>
          </a:p>
          <a:p>
            <a:pPr eaLnBrk="1" hangingPunct="1"/>
            <a:r>
              <a:rPr lang="en-US" altLang="en-US"/>
              <a:t>In no case shall there be more than two levels of review between the Program Manager and the Milestone Decision Authority in accordance with DODD 5000.01, DODI 5000.02, and AFPD 63/20-1. </a:t>
            </a:r>
            <a:r>
              <a:rPr lang="en-US" altLang="en-US">
                <a:solidFill>
                  <a:srgbClr val="FF0000"/>
                </a:solidFill>
              </a:rPr>
              <a:t>  </a:t>
            </a:r>
          </a:p>
          <a:p>
            <a:pPr eaLnBrk="1" hangingPunct="1"/>
            <a:r>
              <a:rPr lang="en-US" altLang="en-US"/>
              <a:t>Include in your chart the Program Control Office, if you have one.</a:t>
            </a:r>
          </a:p>
        </p:txBody>
      </p:sp>
    </p:spTree>
    <p:extLst>
      <p:ext uri="{BB962C8B-B14F-4D97-AF65-F5344CB8AC3E}">
        <p14:creationId xmlns:p14="http://schemas.microsoft.com/office/powerpoint/2010/main" val="11658620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E6898809-CA0E-4DDE-AEC3-EA5AFE017778}" type="slidenum">
              <a:rPr lang="en-US" altLang="en-US" sz="1200"/>
              <a:pPr algn="r"/>
              <a:t>21</a:t>
            </a:fld>
            <a:endParaRPr lang="en-US" altLang="en-US" sz="1200"/>
          </a:p>
        </p:txBody>
      </p:sp>
    </p:spTree>
    <p:extLst>
      <p:ext uri="{BB962C8B-B14F-4D97-AF65-F5344CB8AC3E}">
        <p14:creationId xmlns:p14="http://schemas.microsoft.com/office/powerpoint/2010/main" val="15397877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768CFC20-27E9-4B22-8399-D0F77844FE45}" type="slidenum">
              <a:rPr lang="en-US" altLang="en-US" sz="1200">
                <a:solidFill>
                  <a:srgbClr val="000000"/>
                </a:solidFill>
              </a:rPr>
              <a:pPr algn="r"/>
              <a:t>22</a:t>
            </a:fld>
            <a:endParaRPr lang="en-US" altLang="en-US" sz="1200">
              <a:solidFill>
                <a:srgbClr val="000000"/>
              </a:solidFill>
            </a:endParaRPr>
          </a:p>
        </p:txBody>
      </p:sp>
    </p:spTree>
    <p:extLst>
      <p:ext uri="{BB962C8B-B14F-4D97-AF65-F5344CB8AC3E}">
        <p14:creationId xmlns:p14="http://schemas.microsoft.com/office/powerpoint/2010/main" val="31743077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50800" y="77788"/>
            <a:ext cx="6908800" cy="3886200"/>
          </a:xfrm>
          <a:ln/>
        </p:spPr>
      </p:sp>
      <p:sp>
        <p:nvSpPr>
          <p:cNvPr id="3" name="Notes Placeholder 2"/>
          <p:cNvSpPr>
            <a:spLocks noGrp="1"/>
          </p:cNvSpPr>
          <p:nvPr>
            <p:ph type="body" idx="1"/>
          </p:nvPr>
        </p:nvSpPr>
        <p:spPr>
          <a:xfrm>
            <a:off x="171450" y="4064000"/>
            <a:ext cx="6591300" cy="4183063"/>
          </a:xfrm>
        </p:spPr>
        <p:txBody>
          <a:bodyPr>
            <a:noAutofit/>
          </a:bodyPr>
          <a:lstStyle/>
          <a:p>
            <a:pPr>
              <a:defRPr/>
            </a:pPr>
            <a:r>
              <a:rPr lang="en-US" b="1" dirty="0">
                <a:latin typeface="+mn-lt"/>
              </a:rPr>
              <a:t>Notes:</a:t>
            </a:r>
            <a:r>
              <a:rPr lang="en-US" dirty="0"/>
              <a:t> </a:t>
            </a:r>
          </a:p>
          <a:p>
            <a:pPr>
              <a:defRPr/>
            </a:pPr>
            <a:r>
              <a:rPr lang="en-US" dirty="0">
                <a:latin typeface="+mn-lt"/>
              </a:rPr>
              <a:t>+Enter values in the unshaded (white) annual and to-complete cells only. The rest of the data is calculated automatically.  The spreadsheet cells will round to the nearest hundred thousand dollars ($0.1M).</a:t>
            </a:r>
            <a:r>
              <a:rPr lang="en-US" dirty="0"/>
              <a:t> </a:t>
            </a:r>
          </a:p>
          <a:p>
            <a:pPr>
              <a:defRPr/>
            </a:pPr>
            <a:r>
              <a:rPr lang="en-US" dirty="0">
                <a:latin typeface="+mn-lt"/>
              </a:rPr>
              <a:t>+Delete any appropriation sections that have no budgeted or required costs. </a:t>
            </a:r>
          </a:p>
          <a:p>
            <a:pPr>
              <a:defRPr/>
            </a:pPr>
            <a:r>
              <a:rPr lang="en-US" dirty="0">
                <a:latin typeface="+mn-lt"/>
              </a:rPr>
              <a:t>+Programs must use footnotes to state source of "Required" estimate, O&amp;S service life projection, O&amp;S time horizon (first year of O&amp;S – last year of O&amp;S) &amp; cost categories, and any RDT&amp;E-funded quantities (if any).  See Figure 1.</a:t>
            </a:r>
            <a:r>
              <a:rPr lang="en-US" dirty="0"/>
              <a:t> </a:t>
            </a:r>
          </a:p>
          <a:p>
            <a:pPr>
              <a:defRPr/>
            </a:pPr>
            <a:r>
              <a:rPr lang="en-US" u="sng" dirty="0">
                <a:latin typeface="+mn-lt"/>
                <a:hlinkClick r:id="rId3"/>
              </a:rPr>
              <a:t>+Program offices are to use the latest version of the program funding template.  Regularly check the Acquisition, Technology and Logistics (AT&amp;L) Defense Acquisition Board (DAB) online calendar website (https://ebiz.acq.osd.mil/DABCalendar/) for the most current Integrated Product Team (IPT) Program Funding template.  The template is updated as Programming, Planning, Budgeting, and Execution System (PPBES) events occur.</a:t>
            </a:r>
            <a:r>
              <a:rPr lang="en-US" dirty="0"/>
              <a:t> </a:t>
            </a:r>
          </a:p>
          <a:p>
            <a:pPr>
              <a:defRPr/>
            </a:pPr>
            <a:r>
              <a:rPr lang="en-US" b="1" dirty="0">
                <a:latin typeface="+mn-lt"/>
              </a:rPr>
              <a:t>Definitions:</a:t>
            </a:r>
            <a:r>
              <a:rPr lang="en-US" dirty="0"/>
              <a:t> </a:t>
            </a:r>
          </a:p>
          <a:p>
            <a:pPr>
              <a:defRPr/>
            </a:pPr>
            <a:r>
              <a:rPr lang="en-US" i="1" u="sng" dirty="0">
                <a:latin typeface="+mn-lt"/>
              </a:rPr>
              <a:t>Primary Line Items</a:t>
            </a:r>
            <a:r>
              <a:rPr lang="en-US" dirty="0">
                <a:latin typeface="+mn-lt"/>
              </a:rPr>
              <a:t>:  In the header of each section, list the primary budget line item(s) that fund the program currently and in the FYDP.  For RDT&amp;E, MILCON, and O&amp;M, include appropriation (consistent with DAMIR reporting), budget activity and program element.  For procurement, include appropriation, budget activity and line item.  Some programs have smaller amounts of funding in secondary line items that need not be listed.  Footnotes may be used for clarification/amplification.</a:t>
            </a:r>
            <a:r>
              <a:rPr lang="en-US" dirty="0"/>
              <a:t> </a:t>
            </a:r>
          </a:p>
          <a:p>
            <a:pPr>
              <a:defRPr/>
            </a:pPr>
            <a:r>
              <a:rPr lang="en-US" i="1" u="sng" dirty="0">
                <a:latin typeface="+mn-lt"/>
              </a:rPr>
              <a:t>Prior</a:t>
            </a:r>
            <a:r>
              <a:rPr lang="en-US" dirty="0">
                <a:latin typeface="+mn-lt"/>
              </a:rPr>
              <a:t>:  President’s Budget (PB) position submitted prior to the Current budget position.  Although the President only submits the FYDP to Congress, the cells for the next fiscal year and “To-Complete” should be populated for the investment appropriations using the values reported in the Selected Acquisition Report or latest DAES associated with that PB (if available).</a:t>
            </a:r>
            <a:r>
              <a:rPr lang="en-US" dirty="0"/>
              <a:t> </a:t>
            </a:r>
          </a:p>
          <a:p>
            <a:pPr>
              <a:defRPr/>
            </a:pPr>
            <a:r>
              <a:rPr lang="en-US" i="1" u="sng" dirty="0">
                <a:latin typeface="+mn-lt"/>
              </a:rPr>
              <a:t>Current</a:t>
            </a:r>
            <a:r>
              <a:rPr lang="en-US" dirty="0">
                <a:latin typeface="+mn-lt"/>
              </a:rPr>
              <a:t>:  Latest approved Service POM/BES budget position or approved PB.</a:t>
            </a:r>
            <a:r>
              <a:rPr lang="en-US" dirty="0"/>
              <a:t> </a:t>
            </a:r>
          </a:p>
          <a:p>
            <a:pPr>
              <a:defRPr/>
            </a:pPr>
            <a:r>
              <a:rPr lang="en-US" dirty="0">
                <a:latin typeface="+mn-lt"/>
              </a:rPr>
              <a:t>	+During a normal PPBES cycle (PB submitted in the first Tuesday of February each year), use POM position from August through January; Use PB position from February through July.</a:t>
            </a:r>
            <a:r>
              <a:rPr lang="en-US" dirty="0"/>
              <a:t> </a:t>
            </a:r>
          </a:p>
          <a:p>
            <a:pPr>
              <a:defRPr/>
            </a:pPr>
            <a:r>
              <a:rPr lang="en-US" dirty="0">
                <a:latin typeface="+mn-lt"/>
              </a:rPr>
              <a:t>	+When the DoD Appropriation is enacted, programs should update that cell of all the "Current” PB funding and quantity rows to reflect the actual appropriated amounts. </a:t>
            </a:r>
          </a:p>
          <a:p>
            <a:pPr>
              <a:defRPr/>
            </a:pPr>
            <a:r>
              <a:rPr lang="en-US" i="1" u="sng" dirty="0">
                <a:latin typeface="+mn-lt"/>
              </a:rPr>
              <a:t>Required</a:t>
            </a:r>
            <a:r>
              <a:rPr lang="en-US" dirty="0">
                <a:latin typeface="+mn-lt"/>
              </a:rPr>
              <a:t>:  Latest estimate of funds required to successfully execute program, i.e., support the Warfighter and not simply match available budget Total Obligation Authorities (TOAs).  Typically, this would reflect the Will Cost estimate, Service Cost Position (SCP), or PEO-supported Program Office Estimate (POE) that has not yet been validated by a Service Cost Agency or the CAPE.  Note: total required quantity is the acquisition objective recognized by the Joint Requirements Oversight Council (JROC) or similar body and would be reflected in the program's Acquisition Program Baseline (APB) or similar document but may not be reflected in the budget due to affordability or funding issues. </a:t>
            </a:r>
          </a:p>
          <a:p>
            <a:pPr>
              <a:defRPr/>
            </a:pPr>
            <a:r>
              <a:rPr lang="en-US" i="1" u="sng" dirty="0">
                <a:latin typeface="+mn-lt"/>
              </a:rPr>
              <a:t>System O&amp;M:</a:t>
            </a:r>
            <a:r>
              <a:rPr lang="en-US" dirty="0">
                <a:latin typeface="+mn-lt"/>
              </a:rPr>
              <a:t>  In this section, list the O&amp;M-funded costs from initial system deployment through end of system operations.  Include all costs of operating, maintaining, and supporting a fielded system. Specifically, this consists of the costs (organic and contractor) of equipment, supplies, software, and services associated with operating, modifying, maintaining, supplying, training, and supporting a system in the DoD inventory.  Do not include acquisition-related O&amp;M, and non-O&amp;M O&amp;S costs such as military personnel, and investment-funded system improvements.  Also, do not include disposal costs, which represent a separate phase of the program life cycle.  Please address questions on the O&amp;M requirements to the OSD(AT&amp;L)/L&amp;MR point of contact listed below.</a:t>
            </a:r>
            <a:r>
              <a:rPr lang="en-US" dirty="0"/>
              <a:t> </a:t>
            </a:r>
          </a:p>
          <a:p>
            <a:pPr>
              <a:defRPr/>
            </a:pPr>
            <a:r>
              <a:rPr lang="en-US" i="1" u="sng" dirty="0">
                <a:latin typeface="+mn-lt"/>
              </a:rPr>
              <a:t>Total Required Acquisition (BYXX$M):</a:t>
            </a:r>
            <a:r>
              <a:rPr lang="en-US" dirty="0"/>
              <a:t> </a:t>
            </a:r>
          </a:p>
          <a:p>
            <a:pPr>
              <a:defRPr/>
            </a:pPr>
            <a:r>
              <a:rPr lang="en-US" dirty="0">
                <a:latin typeface="+mn-lt"/>
              </a:rPr>
              <a:t>	+Current Estimate of Total RDT&amp;E, procurement, MILCON and acquisition-related O&amp;M in base-year dollars as reported in the program's latest approved POM budget position, approved PB, or quarterly DAES submission, whichever is most current. </a:t>
            </a:r>
          </a:p>
          <a:p>
            <a:pPr>
              <a:defRPr/>
            </a:pPr>
            <a:r>
              <a:rPr lang="en-US" dirty="0">
                <a:latin typeface="+mn-lt"/>
              </a:rPr>
              <a:t>	+The percentage displayed is the portion of the Acquisition cost out of the sum of Acquisition and O&amp;S costs. </a:t>
            </a:r>
          </a:p>
          <a:p>
            <a:pPr>
              <a:defRPr/>
            </a:pPr>
            <a:r>
              <a:rPr lang="en-US" dirty="0">
                <a:latin typeface="+mn-lt"/>
              </a:rPr>
              <a:t>	+Revise “BYXX$M” to reflect the 2-digit program Base Year (e.g., BY16$M).  Use the Base Year specified in the current Acquisition Program Baseline (APB).  For </a:t>
            </a:r>
            <a:r>
              <a:rPr lang="en-US" dirty="0" err="1">
                <a:latin typeface="+mn-lt"/>
              </a:rPr>
              <a:t>unbaselined</a:t>
            </a:r>
            <a:r>
              <a:rPr lang="en-US" dirty="0">
                <a:latin typeface="+mn-lt"/>
              </a:rPr>
              <a:t> programs (or if seeking a new or revised APB), use the budget year (e.g., BY18$M for PB18).</a:t>
            </a:r>
            <a:r>
              <a:rPr lang="en-US" dirty="0"/>
              <a:t> </a:t>
            </a:r>
          </a:p>
          <a:p>
            <a:pPr>
              <a:defRPr/>
            </a:pPr>
            <a:r>
              <a:rPr lang="en-US" i="1" u="sng" dirty="0">
                <a:latin typeface="+mn-lt"/>
              </a:rPr>
              <a:t>Total Required O&amp;S (BYXX$M): </a:t>
            </a:r>
          </a:p>
          <a:p>
            <a:pPr>
              <a:defRPr/>
            </a:pPr>
            <a:r>
              <a:rPr lang="en-US" i="1" u="sng" dirty="0">
                <a:latin typeface="+mn-lt"/>
              </a:rPr>
              <a:t>	</a:t>
            </a:r>
            <a:r>
              <a:rPr lang="en-US" dirty="0">
                <a:latin typeface="+mn-lt"/>
              </a:rPr>
              <a:t>+Current Estimate of Total Operating and Support costs in base-year dollars as reported in the program’s quarterly DAES (if applicable).  See Figure 2.</a:t>
            </a:r>
            <a:r>
              <a:rPr lang="en-US" dirty="0"/>
              <a:t> </a:t>
            </a:r>
          </a:p>
          <a:p>
            <a:pPr>
              <a:defRPr/>
            </a:pPr>
            <a:r>
              <a:rPr lang="en-US" dirty="0">
                <a:latin typeface="+mn-lt"/>
              </a:rPr>
              <a:t>	+A footnote should identify the projected service life. </a:t>
            </a:r>
          </a:p>
          <a:p>
            <a:pPr>
              <a:defRPr/>
            </a:pPr>
            <a:r>
              <a:rPr lang="en-US" dirty="0">
                <a:latin typeface="+mn-lt"/>
              </a:rPr>
              <a:t>	+Disposal costs should not be included in this value.</a:t>
            </a:r>
            <a:r>
              <a:rPr lang="en-US" dirty="0"/>
              <a:t> </a:t>
            </a:r>
          </a:p>
          <a:p>
            <a:pPr>
              <a:defRPr/>
            </a:pPr>
            <a:r>
              <a:rPr lang="en-US" dirty="0">
                <a:latin typeface="+mn-lt"/>
              </a:rPr>
              <a:t>	+The percentage displayed is the portion of the O&amp;S cost out of the sum of Acquisition and O&amp;S costs.  This value should not include disposal dollars. </a:t>
            </a:r>
          </a:p>
          <a:p>
            <a:pPr>
              <a:defRPr/>
            </a:pPr>
            <a:r>
              <a:rPr lang="en-US" dirty="0">
                <a:latin typeface="+mn-lt"/>
              </a:rPr>
              <a:t>	+Revise “BYXX$M” to reflect the 2-digit program Base Year (e.g., BY16$M, IAW the instructions above for Total Required Acquisition).</a:t>
            </a:r>
            <a:r>
              <a:rPr lang="en-US" dirty="0"/>
              <a:t> </a:t>
            </a:r>
          </a:p>
          <a:p>
            <a:pPr>
              <a:defRPr/>
            </a:pPr>
            <a:r>
              <a:rPr lang="en-US" i="1" u="sng" dirty="0" err="1">
                <a:latin typeface="+mn-lt"/>
              </a:rPr>
              <a:t>Curr</a:t>
            </a:r>
            <a:r>
              <a:rPr lang="en-US" i="1" u="sng" dirty="0">
                <a:latin typeface="+mn-lt"/>
              </a:rPr>
              <a:t> Est (APUC)</a:t>
            </a:r>
            <a:r>
              <a:rPr lang="en-US" dirty="0">
                <a:latin typeface="+mn-lt"/>
              </a:rPr>
              <a:t>:  Program Manager’s current estimate of Average Procurement Unit Cost, in base-year dollars (total procurement divided by procurement-funded quantities).  The APUC should match the values reported in the program's latest approved POM/BES budget position, approved PB, or quarterly DAES submission, whichever is most current. </a:t>
            </a:r>
          </a:p>
          <a:p>
            <a:pPr>
              <a:defRPr/>
            </a:pPr>
            <a:r>
              <a:rPr lang="en-US" i="1" u="sng" dirty="0" err="1">
                <a:latin typeface="+mn-lt"/>
              </a:rPr>
              <a:t>Curr</a:t>
            </a:r>
            <a:r>
              <a:rPr lang="en-US" i="1" u="sng" dirty="0">
                <a:latin typeface="+mn-lt"/>
              </a:rPr>
              <a:t> Est (PAUC)</a:t>
            </a:r>
            <a:r>
              <a:rPr lang="en-US" dirty="0">
                <a:latin typeface="+mn-lt"/>
              </a:rPr>
              <a:t>:  Program Manager’s current estimate of Program Acquisition Unit Cost, in base-year dollars (total RDT&amp;E, procurement, MILCON and acquisition-related O&amp;M divided by total quantity).  The PAUC should match the values reported in the program's latest approved POM/BES budget position, approved PB, or quarterly DAES submission, whichever is most current. </a:t>
            </a:r>
          </a:p>
          <a:p>
            <a:pPr>
              <a:defRPr/>
            </a:pPr>
            <a:r>
              <a:rPr lang="en-US" u="sng" dirty="0">
                <a:latin typeface="+mn-lt"/>
              </a:rPr>
              <a:t>Δ</a:t>
            </a:r>
            <a:r>
              <a:rPr lang="en-US" i="1" u="sng" dirty="0">
                <a:latin typeface="+mn-lt"/>
              </a:rPr>
              <a:t> Current</a:t>
            </a:r>
            <a:r>
              <a:rPr lang="en-US" dirty="0">
                <a:latin typeface="+mn-lt"/>
              </a:rPr>
              <a:t>:  This is the program’s APUC or PAUC current estimate (as defined above) divided by the program’s </a:t>
            </a:r>
            <a:r>
              <a:rPr lang="en-US" i="1" dirty="0">
                <a:latin typeface="+mn-lt"/>
              </a:rPr>
              <a:t>current</a:t>
            </a:r>
            <a:r>
              <a:rPr lang="en-US" dirty="0">
                <a:latin typeface="+mn-lt"/>
              </a:rPr>
              <a:t> APB Unit Cost Reporting (UCR) baseline, as applicable.  Figure 3 illustrates where this information resides in the program’s DAMIR DAES.</a:t>
            </a:r>
            <a:r>
              <a:rPr lang="en-US" dirty="0"/>
              <a:t> </a:t>
            </a:r>
          </a:p>
          <a:p>
            <a:pPr>
              <a:defRPr/>
            </a:pPr>
            <a:r>
              <a:rPr lang="en-US" u="sng" dirty="0">
                <a:latin typeface="+mn-lt"/>
              </a:rPr>
              <a:t>Δ</a:t>
            </a:r>
            <a:r>
              <a:rPr lang="en-US" i="1" u="sng" dirty="0">
                <a:latin typeface="+mn-lt"/>
              </a:rPr>
              <a:t> Original</a:t>
            </a:r>
            <a:r>
              <a:rPr lang="en-US" dirty="0">
                <a:latin typeface="+mn-lt"/>
              </a:rPr>
              <a:t>:  This is the program’s APUC or PAUC current estimate (as defined above) divided by the program’s </a:t>
            </a:r>
            <a:r>
              <a:rPr lang="en-US" i="1" dirty="0">
                <a:latin typeface="+mn-lt"/>
              </a:rPr>
              <a:t>original </a:t>
            </a:r>
            <a:r>
              <a:rPr lang="en-US" dirty="0">
                <a:latin typeface="+mn-lt"/>
              </a:rPr>
              <a:t>APB UCR baseline, as applicable.  See Figure 3.</a:t>
            </a:r>
            <a:r>
              <a:rPr lang="en-US" dirty="0"/>
              <a:t> </a:t>
            </a:r>
          </a:p>
          <a:p>
            <a:pPr>
              <a:defRPr/>
            </a:pPr>
            <a:endParaRPr lang="en-US" dirty="0">
              <a:latin typeface="+mn-lt"/>
            </a:endParaRPr>
          </a:p>
          <a:p>
            <a:pPr>
              <a:defRPr/>
            </a:pPr>
            <a:r>
              <a:rPr lang="en-US" b="1" dirty="0">
                <a:latin typeface="+mn-lt"/>
              </a:rPr>
              <a:t>Points of Contact:</a:t>
            </a:r>
            <a:r>
              <a:rPr lang="en-US" dirty="0"/>
              <a:t> </a:t>
            </a:r>
          </a:p>
          <a:p>
            <a:pPr>
              <a:defRPr/>
            </a:pPr>
            <a:r>
              <a:rPr lang="en-US" i="1" dirty="0">
                <a:latin typeface="+mn-lt"/>
              </a:rPr>
              <a:t>Army Programs:</a:t>
            </a:r>
            <a:r>
              <a:rPr lang="en-US" dirty="0"/>
              <a:t> </a:t>
            </a:r>
          </a:p>
          <a:p>
            <a:pPr>
              <a:defRPr/>
            </a:pPr>
            <a:r>
              <a:rPr lang="en-US" dirty="0">
                <a:latin typeface="+mn-lt"/>
              </a:rPr>
              <a:t>Allen Johnson, OSD(AT&amp;L)/ARA</a:t>
            </a:r>
            <a:r>
              <a:rPr lang="en-US" dirty="0"/>
              <a:t> </a:t>
            </a:r>
          </a:p>
          <a:p>
            <a:pPr>
              <a:defRPr/>
            </a:pPr>
            <a:r>
              <a:rPr lang="en-US" u="sng" dirty="0">
                <a:latin typeface="+mn-lt"/>
                <a:hlinkClick r:id="rId4"/>
              </a:rPr>
              <a:t>allen.m.johnson44.ctr@mail.mil</a:t>
            </a:r>
            <a:r>
              <a:rPr lang="en-US" dirty="0"/>
              <a:t> </a:t>
            </a:r>
          </a:p>
          <a:p>
            <a:pPr>
              <a:defRPr/>
            </a:pPr>
            <a:r>
              <a:rPr lang="en-US" dirty="0">
                <a:latin typeface="+mn-lt"/>
              </a:rPr>
              <a:t>703-697-5384</a:t>
            </a:r>
            <a:r>
              <a:rPr lang="en-US" dirty="0"/>
              <a:t> </a:t>
            </a:r>
          </a:p>
          <a:p>
            <a:pPr>
              <a:defRPr/>
            </a:pPr>
            <a:endParaRPr lang="en-US" i="1" dirty="0">
              <a:latin typeface="+mn-lt"/>
            </a:endParaRPr>
          </a:p>
          <a:p>
            <a:pPr>
              <a:defRPr/>
            </a:pPr>
            <a:r>
              <a:rPr lang="en-US" i="1" dirty="0">
                <a:latin typeface="+mn-lt"/>
              </a:rPr>
              <a:t>Navy Programs</a:t>
            </a:r>
            <a:r>
              <a:rPr lang="en-US" dirty="0">
                <a:latin typeface="+mn-lt"/>
              </a:rPr>
              <a:t>:</a:t>
            </a:r>
            <a:r>
              <a:rPr lang="en-US" dirty="0"/>
              <a:t> </a:t>
            </a:r>
          </a:p>
          <a:p>
            <a:pPr>
              <a:defRPr/>
            </a:pPr>
            <a:r>
              <a:rPr lang="en-US" dirty="0">
                <a:latin typeface="+mn-lt"/>
              </a:rPr>
              <a:t>CDR Joseph Mitzen, OSD(AT&amp;L)/ARA</a:t>
            </a:r>
            <a:r>
              <a:rPr lang="en-US" dirty="0"/>
              <a:t> </a:t>
            </a:r>
          </a:p>
          <a:p>
            <a:pPr>
              <a:defRPr/>
            </a:pPr>
            <a:r>
              <a:rPr lang="en-US" u="sng" dirty="0">
                <a:latin typeface="+mn-lt"/>
                <a:hlinkClick r:id="rId5"/>
              </a:rPr>
              <a:t>joseph.b.mitzen.mil@mail.mil</a:t>
            </a:r>
            <a:r>
              <a:rPr lang="en-US" dirty="0"/>
              <a:t> </a:t>
            </a:r>
          </a:p>
          <a:p>
            <a:pPr>
              <a:defRPr/>
            </a:pPr>
            <a:r>
              <a:rPr lang="en-US" dirty="0">
                <a:latin typeface="+mn-lt"/>
              </a:rPr>
              <a:t>703-697-8020</a:t>
            </a:r>
            <a:r>
              <a:rPr lang="en-US" dirty="0"/>
              <a:t> </a:t>
            </a:r>
          </a:p>
          <a:p>
            <a:pPr>
              <a:defRPr/>
            </a:pPr>
            <a:endParaRPr lang="en-US" i="1" dirty="0">
              <a:latin typeface="+mn-lt"/>
            </a:endParaRPr>
          </a:p>
          <a:p>
            <a:pPr>
              <a:defRPr/>
            </a:pPr>
            <a:r>
              <a:rPr lang="en-US" i="1" dirty="0">
                <a:latin typeface="+mn-lt"/>
              </a:rPr>
              <a:t>Air Force Programs</a:t>
            </a:r>
            <a:r>
              <a:rPr lang="en-US" dirty="0">
                <a:latin typeface="+mn-lt"/>
              </a:rPr>
              <a:t>:</a:t>
            </a:r>
            <a:br>
              <a:rPr lang="en-US" dirty="0">
                <a:latin typeface="+mn-lt"/>
              </a:rPr>
            </a:br>
            <a:r>
              <a:rPr lang="en-US" dirty="0">
                <a:latin typeface="+mn-lt"/>
              </a:rPr>
              <a:t>Matthias Maier, OSD(AT&amp;L)/ARA</a:t>
            </a:r>
            <a:br>
              <a:rPr lang="en-US" dirty="0">
                <a:latin typeface="+mn-lt"/>
              </a:rPr>
            </a:br>
            <a:r>
              <a:rPr lang="en-US" u="sng" dirty="0">
                <a:latin typeface="+mn-lt"/>
                <a:hlinkClick r:id="rId6"/>
              </a:rPr>
              <a:t>matthias.r.maier.ctr@mail.mil</a:t>
            </a:r>
            <a:br>
              <a:rPr lang="en-US" dirty="0">
                <a:latin typeface="+mn-lt"/>
              </a:rPr>
            </a:br>
            <a:r>
              <a:rPr lang="en-US" dirty="0">
                <a:latin typeface="+mn-lt"/>
              </a:rPr>
              <a:t>703-614-4030</a:t>
            </a:r>
          </a:p>
          <a:p>
            <a:pPr>
              <a:defRPr/>
            </a:pPr>
            <a:endParaRPr lang="en-US" i="1" dirty="0">
              <a:latin typeface="+mn-lt"/>
            </a:endParaRPr>
          </a:p>
          <a:p>
            <a:pPr>
              <a:defRPr/>
            </a:pPr>
            <a:r>
              <a:rPr lang="en-US" i="1" dirty="0">
                <a:latin typeface="+mn-lt"/>
              </a:rPr>
              <a:t>Agency &amp; Department-wide Programs:</a:t>
            </a:r>
            <a:r>
              <a:rPr lang="en-US" dirty="0"/>
              <a:t> </a:t>
            </a:r>
          </a:p>
          <a:p>
            <a:pPr>
              <a:defRPr/>
            </a:pPr>
            <a:r>
              <a:rPr lang="en-US" dirty="0">
                <a:latin typeface="+mn-lt"/>
              </a:rPr>
              <a:t>Mr. Russ Vogel, OSD(AT&amp;L)/ARA</a:t>
            </a:r>
            <a:r>
              <a:rPr lang="en-US" dirty="0"/>
              <a:t> </a:t>
            </a:r>
          </a:p>
          <a:p>
            <a:pPr>
              <a:defRPr/>
            </a:pPr>
            <a:r>
              <a:rPr lang="en-US" u="sng" dirty="0">
                <a:latin typeface="+mn-lt"/>
                <a:hlinkClick r:id="rId7"/>
              </a:rPr>
              <a:t>russell.a.vogel.civ@mail.mil</a:t>
            </a:r>
            <a:r>
              <a:rPr lang="en-US" dirty="0"/>
              <a:t> </a:t>
            </a:r>
          </a:p>
          <a:p>
            <a:pPr>
              <a:defRPr/>
            </a:pPr>
            <a:r>
              <a:rPr lang="en-US" dirty="0">
                <a:latin typeface="+mn-lt"/>
              </a:rPr>
              <a:t>703-697-1786</a:t>
            </a:r>
            <a:r>
              <a:rPr lang="en-US" dirty="0"/>
              <a:t> </a:t>
            </a:r>
          </a:p>
          <a:p>
            <a:pPr>
              <a:defRPr/>
            </a:pPr>
            <a:endParaRPr lang="en-US" i="1" dirty="0">
              <a:latin typeface="+mn-lt"/>
            </a:endParaRPr>
          </a:p>
          <a:p>
            <a:pPr>
              <a:defRPr/>
            </a:pPr>
            <a:r>
              <a:rPr lang="en-US" i="1" dirty="0">
                <a:latin typeface="+mn-lt"/>
              </a:rPr>
              <a:t>O&amp;S Section:</a:t>
            </a:r>
            <a:r>
              <a:rPr lang="en-US" dirty="0"/>
              <a:t> </a:t>
            </a:r>
          </a:p>
          <a:p>
            <a:pPr>
              <a:defRPr/>
            </a:pPr>
            <a:r>
              <a:rPr lang="en-US" dirty="0">
                <a:latin typeface="+mn-lt"/>
              </a:rPr>
              <a:t>Ms. Molly Mertz, OSD(AT&amp;L)/L&amp;MR</a:t>
            </a:r>
          </a:p>
          <a:p>
            <a:pPr>
              <a:defRPr/>
            </a:pPr>
            <a:r>
              <a:rPr lang="en-US" u="sng" dirty="0">
                <a:latin typeface="+mn-lt"/>
                <a:hlinkClick r:id="rId8"/>
              </a:rPr>
              <a:t>mary.m.mertz.civ@mail.mil</a:t>
            </a:r>
            <a:r>
              <a:rPr lang="en-US" dirty="0"/>
              <a:t> </a:t>
            </a:r>
          </a:p>
          <a:p>
            <a:pPr>
              <a:defRPr/>
            </a:pPr>
            <a:r>
              <a:rPr lang="en-US" dirty="0">
                <a:latin typeface="+mn-lt"/>
              </a:rPr>
              <a:t>703-614-6137</a:t>
            </a:r>
            <a:r>
              <a:rPr lang="en-US" dirty="0"/>
              <a:t> </a:t>
            </a:r>
            <a:endParaRPr lang="en-US" dirty="0">
              <a:latin typeface="+mn-lt"/>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B070AC1E-3A0D-407D-A3AE-B144A29712A4}" type="slidenum">
              <a:rPr lang="en-US" altLang="en-US" sz="1200"/>
              <a:pPr algn="r"/>
              <a:t>23</a:t>
            </a:fld>
            <a:endParaRPr lang="en-US" altLang="en-US" sz="1200"/>
          </a:p>
        </p:txBody>
      </p:sp>
    </p:spTree>
    <p:extLst>
      <p:ext uri="{BB962C8B-B14F-4D97-AF65-F5344CB8AC3E}">
        <p14:creationId xmlns:p14="http://schemas.microsoft.com/office/powerpoint/2010/main" val="19153483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7" tIns="46647" rIns="93297" bIns="46647" anchor="b"/>
          <a:lstStyle>
            <a:lvl1pPr algn="ctr" defTabSz="931863">
              <a:defRPr sz="1400">
                <a:solidFill>
                  <a:schemeClr val="tx1"/>
                </a:solidFill>
                <a:latin typeface="Arial" panose="020B0604020202020204" pitchFamily="34" charset="0"/>
              </a:defRPr>
            </a:lvl1pPr>
            <a:lvl2pPr marL="742950" indent="-285750" algn="ctr" defTabSz="931863">
              <a:defRPr sz="1400">
                <a:solidFill>
                  <a:schemeClr val="tx1"/>
                </a:solidFill>
                <a:latin typeface="Arial" panose="020B0604020202020204" pitchFamily="34" charset="0"/>
              </a:defRPr>
            </a:lvl2pPr>
            <a:lvl3pPr marL="1143000" indent="-228600" algn="ctr" defTabSz="931863">
              <a:defRPr sz="1400">
                <a:solidFill>
                  <a:schemeClr val="tx1"/>
                </a:solidFill>
                <a:latin typeface="Arial" panose="020B0604020202020204" pitchFamily="34" charset="0"/>
              </a:defRPr>
            </a:lvl3pPr>
            <a:lvl4pPr marL="1600200" indent="-228600" algn="ctr" defTabSz="931863">
              <a:defRPr sz="1400">
                <a:solidFill>
                  <a:schemeClr val="tx1"/>
                </a:solidFill>
                <a:latin typeface="Arial" panose="020B0604020202020204" pitchFamily="34" charset="0"/>
              </a:defRPr>
            </a:lvl4pPr>
            <a:lvl5pPr marL="2057400" indent="-228600" algn="ctr" defTabSz="931863">
              <a:defRPr sz="1400">
                <a:solidFill>
                  <a:schemeClr val="tx1"/>
                </a:solidFill>
                <a:latin typeface="Arial" panose="020B0604020202020204" pitchFamily="34" charset="0"/>
              </a:defRPr>
            </a:lvl5pPr>
            <a:lvl6pPr marL="2514600" indent="-228600" algn="ctr"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1863" eaLnBrk="0" fontAlgn="base" hangingPunct="0">
              <a:spcBef>
                <a:spcPct val="0"/>
              </a:spcBef>
              <a:spcAft>
                <a:spcPct val="0"/>
              </a:spcAft>
              <a:defRPr sz="1400">
                <a:solidFill>
                  <a:schemeClr val="tx1"/>
                </a:solidFill>
                <a:latin typeface="Arial" panose="020B0604020202020204" pitchFamily="34" charset="0"/>
              </a:defRPr>
            </a:lvl9pPr>
          </a:lstStyle>
          <a:p>
            <a:pPr algn="r"/>
            <a:fld id="{FA653E96-BA9B-4907-A8D5-0E36A13E7E16}" type="slidenum">
              <a:rPr lang="en-US" altLang="en-US" sz="1100">
                <a:solidFill>
                  <a:srgbClr val="000000"/>
                </a:solidFill>
              </a:rPr>
              <a:pPr algn="r"/>
              <a:t>24</a:t>
            </a:fld>
            <a:endParaRPr lang="en-US" altLang="en-US" sz="1100">
              <a:solidFill>
                <a:srgbClr val="000000"/>
              </a:solidFill>
            </a:endParaRPr>
          </a:p>
        </p:txBody>
      </p:sp>
      <p:sp>
        <p:nvSpPr>
          <p:cNvPr id="75779" name="Rectangle 7"/>
          <p:cNvSpPr txBox="1">
            <a:spLocks noGrp="1" noChangeArrowheads="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7" tIns="46647" rIns="93297" bIns="46647" anchor="b"/>
          <a:lstStyle>
            <a:lvl1pPr algn="ctr" defTabSz="931863">
              <a:defRPr sz="1400">
                <a:solidFill>
                  <a:schemeClr val="tx1"/>
                </a:solidFill>
                <a:latin typeface="Arial" panose="020B0604020202020204" pitchFamily="34" charset="0"/>
              </a:defRPr>
            </a:lvl1pPr>
            <a:lvl2pPr marL="742950" indent="-285750" algn="ctr" defTabSz="931863">
              <a:defRPr sz="1400">
                <a:solidFill>
                  <a:schemeClr val="tx1"/>
                </a:solidFill>
                <a:latin typeface="Arial" panose="020B0604020202020204" pitchFamily="34" charset="0"/>
              </a:defRPr>
            </a:lvl2pPr>
            <a:lvl3pPr marL="1143000" indent="-228600" algn="ctr" defTabSz="931863">
              <a:defRPr sz="1400">
                <a:solidFill>
                  <a:schemeClr val="tx1"/>
                </a:solidFill>
                <a:latin typeface="Arial" panose="020B0604020202020204" pitchFamily="34" charset="0"/>
              </a:defRPr>
            </a:lvl3pPr>
            <a:lvl4pPr marL="1600200" indent="-228600" algn="ctr" defTabSz="931863">
              <a:defRPr sz="1400">
                <a:solidFill>
                  <a:schemeClr val="tx1"/>
                </a:solidFill>
                <a:latin typeface="Arial" panose="020B0604020202020204" pitchFamily="34" charset="0"/>
              </a:defRPr>
            </a:lvl4pPr>
            <a:lvl5pPr marL="2057400" indent="-228600" algn="ctr" defTabSz="931863">
              <a:defRPr sz="1400">
                <a:solidFill>
                  <a:schemeClr val="tx1"/>
                </a:solidFill>
                <a:latin typeface="Arial" panose="020B0604020202020204" pitchFamily="34" charset="0"/>
              </a:defRPr>
            </a:lvl5pPr>
            <a:lvl6pPr marL="2514600" indent="-228600" algn="ctr"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1863" eaLnBrk="0" fontAlgn="base" hangingPunct="0">
              <a:spcBef>
                <a:spcPct val="0"/>
              </a:spcBef>
              <a:spcAft>
                <a:spcPct val="0"/>
              </a:spcAft>
              <a:defRPr sz="1400">
                <a:solidFill>
                  <a:schemeClr val="tx1"/>
                </a:solidFill>
                <a:latin typeface="Arial" panose="020B0604020202020204" pitchFamily="34" charset="0"/>
              </a:defRPr>
            </a:lvl9pPr>
          </a:lstStyle>
          <a:p>
            <a:pPr algn="r"/>
            <a:fld id="{B4CB7D42-1530-4E33-92F0-5D21A983CEA4}" type="slidenum">
              <a:rPr lang="en-US" altLang="en-US" sz="1100">
                <a:solidFill>
                  <a:srgbClr val="000000"/>
                </a:solidFill>
              </a:rPr>
              <a:pPr algn="r"/>
              <a:t>24</a:t>
            </a:fld>
            <a:endParaRPr lang="en-US" altLang="en-US" sz="1100">
              <a:solidFill>
                <a:srgbClr val="000000"/>
              </a:solidFill>
            </a:endParaRPr>
          </a:p>
        </p:txBody>
      </p:sp>
      <p:sp>
        <p:nvSpPr>
          <p:cNvPr id="75780" name="Rectangle 2"/>
          <p:cNvSpPr>
            <a:spLocks noGrp="1" noRot="1" noChangeAspect="1" noChangeArrowheads="1" noTextEdit="1"/>
          </p:cNvSpPr>
          <p:nvPr>
            <p:ph type="sldImg"/>
          </p:nvPr>
        </p:nvSpPr>
        <p:spPr>
          <a:ln/>
        </p:spPr>
      </p:sp>
      <p:sp>
        <p:nvSpPr>
          <p:cNvPr id="75781" name="Rectangle 5"/>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7" tIns="46647" rIns="93297" bIns="46647"/>
          <a:lstStyle/>
          <a:p>
            <a:pPr eaLnBrk="1" hangingPunct="1">
              <a:spcBef>
                <a:spcPct val="0"/>
              </a:spcBef>
            </a:pPr>
            <a:r>
              <a:rPr lang="en-US" altLang="en-US" i="1" u="sng"/>
              <a:t>Ensure that you consider intelligence impacts as an area for risk to program.</a:t>
            </a:r>
          </a:p>
          <a:p>
            <a:pPr marL="0" lvl="1" eaLnBrk="1" hangingPunct="1">
              <a:spcBef>
                <a:spcPct val="0"/>
              </a:spcBef>
            </a:pPr>
            <a:r>
              <a:rPr lang="en-US" altLang="en-US" i="1" u="sng"/>
              <a:t>The DoDI 5000.0-2  requires </a:t>
            </a:r>
            <a:r>
              <a:rPr lang="en-US" altLang="en-US"/>
              <a:t>a demonstration for MS B that all sources of risk have been adequately mitigated to support a commitment to design for production. This includes technology, engineering, integration, manufacturing, sustainment, and cost risks</a:t>
            </a:r>
          </a:p>
          <a:p>
            <a:pPr eaLnBrk="1" hangingPunct="1">
              <a:spcBef>
                <a:spcPct val="0"/>
              </a:spcBef>
            </a:pPr>
            <a:endParaRPr lang="en-US" altLang="en-US" i="1" u="sng"/>
          </a:p>
        </p:txBody>
      </p:sp>
    </p:spTree>
    <p:extLst>
      <p:ext uri="{BB962C8B-B14F-4D97-AF65-F5344CB8AC3E}">
        <p14:creationId xmlns:p14="http://schemas.microsoft.com/office/powerpoint/2010/main" val="29827940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For additional information on MRLs See the Defense Acquisition Guidebook, https://acc.dau.mil/CommunityBrowser.aspx?id=638295  , section 4.3.18.18.3</a:t>
            </a:r>
          </a:p>
          <a:p>
            <a:r>
              <a:rPr lang="en-US" altLang="en-US">
                <a:latin typeface="Arial" panose="020B0604020202020204" pitchFamily="34" charset="0"/>
              </a:rPr>
              <a:t>"Assessing Manufacturing Readiness and Risk,“ which discusses assessment of risk in manufacturing.  Within this paragraph if you click on DoDI 5000.02,</a:t>
            </a:r>
          </a:p>
          <a:p>
            <a:r>
              <a:rPr lang="en-US" altLang="en-US">
                <a:latin typeface="Arial" panose="020B0604020202020204" pitchFamily="34" charset="0"/>
              </a:rPr>
              <a:t>Enclosure 2 it will lead you to documents that define the requirement for manufacturing processes and risks.  One of the documents it points to is the</a:t>
            </a:r>
          </a:p>
          <a:p>
            <a:r>
              <a:rPr lang="en-US" altLang="en-US">
                <a:latin typeface="Arial" panose="020B0604020202020204" pitchFamily="34" charset="0"/>
              </a:rPr>
              <a:t>MRL Deskbook, version 2.3, May 2015.</a:t>
            </a:r>
          </a:p>
          <a:p>
            <a:r>
              <a:rPr lang="en-US" altLang="en-US">
                <a:latin typeface="Arial" panose="020B0604020202020204" pitchFamily="34" charset="0"/>
              </a:rPr>
              <a:t> </a:t>
            </a:r>
          </a:p>
          <a:p>
            <a:r>
              <a:rPr lang="en-US" altLang="en-US">
                <a:latin typeface="Arial" panose="020B0604020202020204" pitchFamily="34" charset="0"/>
              </a:rPr>
              <a:t>  </a:t>
            </a:r>
          </a:p>
          <a:p>
            <a:endParaRPr lang="en-US" altLang="en-US"/>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2ECF99FD-1896-44DB-B2B9-C2E6D335D42D}" type="slidenum">
              <a:rPr lang="en-US" altLang="en-US" sz="1200"/>
              <a:pPr algn="r"/>
              <a:t>26</a:t>
            </a:fld>
            <a:endParaRPr lang="en-US" altLang="en-US" sz="1200"/>
          </a:p>
        </p:txBody>
      </p:sp>
    </p:spTree>
    <p:extLst>
      <p:ext uri="{BB962C8B-B14F-4D97-AF65-F5344CB8AC3E}">
        <p14:creationId xmlns:p14="http://schemas.microsoft.com/office/powerpoint/2010/main" val="27945440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0F3060BB-24CE-4AC7-AF56-6B7FC5F28D5F}"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27</a:t>
            </a:fld>
            <a:endParaRPr lang="en-US" altLang="en-US">
              <a:solidFill>
                <a:srgbClr val="000000"/>
              </a:solidFill>
              <a:latin typeface="Arial" panose="020B0604020202020204" pitchFamily="34" charset="0"/>
              <a:cs typeface="Arial" panose="020B0604020202020204" pitchFamily="34" charset="0"/>
            </a:endParaRPr>
          </a:p>
        </p:txBody>
      </p:sp>
      <p:sp>
        <p:nvSpPr>
          <p:cNvPr id="75780"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4477942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2F6F24FE-A483-4699-B37A-64F3B50E24C2}"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28</a:t>
            </a:fld>
            <a:endParaRPr lang="en-US" altLang="en-US">
              <a:solidFill>
                <a:srgbClr val="000000"/>
              </a:solidFill>
              <a:latin typeface="Arial" panose="020B0604020202020204" pitchFamily="34" charset="0"/>
              <a:cs typeface="Arial" panose="020B0604020202020204" pitchFamily="34" charset="0"/>
            </a:endParaRPr>
          </a:p>
        </p:txBody>
      </p:sp>
      <p:sp>
        <p:nvSpPr>
          <p:cNvPr id="77828"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3168482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402FD5A0-3D89-409B-90CE-2B387463A52E}"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29</a:t>
            </a:fld>
            <a:endParaRPr lang="en-US" altLang="en-US">
              <a:solidFill>
                <a:srgbClr val="000000"/>
              </a:solidFill>
              <a:latin typeface="Arial" panose="020B0604020202020204" pitchFamily="34" charset="0"/>
              <a:cs typeface="Arial" panose="020B0604020202020204" pitchFamily="34" charset="0"/>
            </a:endParaRPr>
          </a:p>
        </p:txBody>
      </p:sp>
      <p:sp>
        <p:nvSpPr>
          <p:cNvPr id="79876"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7822803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Times New Roman" panose="02020603050405020304" pitchFamily="18" charset="0"/>
              </a:defRPr>
            </a:lvl1pPr>
            <a:lvl2pPr marL="750888" indent="-288925" defTabSz="920750">
              <a:spcBef>
                <a:spcPct val="30000"/>
              </a:spcBef>
              <a:defRPr sz="1200">
                <a:solidFill>
                  <a:schemeClr val="tx1"/>
                </a:solidFill>
                <a:latin typeface="Times New Roman" panose="02020603050405020304" pitchFamily="18" charset="0"/>
              </a:defRPr>
            </a:lvl2pPr>
            <a:lvl3pPr marL="1155700" indent="-230188" defTabSz="920750">
              <a:spcBef>
                <a:spcPct val="30000"/>
              </a:spcBef>
              <a:defRPr sz="1200">
                <a:solidFill>
                  <a:schemeClr val="tx1"/>
                </a:solidFill>
                <a:latin typeface="Times New Roman" panose="02020603050405020304" pitchFamily="18" charset="0"/>
              </a:defRPr>
            </a:lvl3pPr>
            <a:lvl4pPr marL="1617663" indent="-230188" defTabSz="920750">
              <a:spcBef>
                <a:spcPct val="30000"/>
              </a:spcBef>
              <a:defRPr sz="1200">
                <a:solidFill>
                  <a:schemeClr val="tx1"/>
                </a:solidFill>
                <a:latin typeface="Times New Roman" panose="02020603050405020304" pitchFamily="18" charset="0"/>
              </a:defRPr>
            </a:lvl4pPr>
            <a:lvl5pPr marL="2079625" indent="-230188" defTabSz="920750">
              <a:spcBef>
                <a:spcPct val="30000"/>
              </a:spcBef>
              <a:defRPr sz="1200">
                <a:solidFill>
                  <a:schemeClr val="tx1"/>
                </a:solidFill>
                <a:latin typeface="Times New Roman" panose="02020603050405020304" pitchFamily="18" charset="0"/>
              </a:defRPr>
            </a:lvl5pPr>
            <a:lvl6pPr marL="2536825" indent="-230188" defTabSz="920750"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defTabSz="920750"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defTabSz="920750"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defTabSz="92075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83C801F8-69FA-4E62-87E4-6671D8C7E983}" type="slidenum">
              <a:rPr lang="en-US" altLang="en-US">
                <a:solidFill>
                  <a:srgbClr val="000000"/>
                </a:solidFill>
                <a:latin typeface="Arial" panose="020B0604020202020204" pitchFamily="34" charset="0"/>
                <a:cs typeface="Arial" panose="020B0604020202020204" pitchFamily="34" charset="0"/>
              </a:rPr>
              <a:pPr eaLnBrk="1" hangingPunct="1">
                <a:spcBef>
                  <a:spcPct val="0"/>
                </a:spcBef>
              </a:pPr>
              <a:t>30</a:t>
            </a:fld>
            <a:endParaRPr lang="en-US" altLang="en-US">
              <a:solidFill>
                <a:srgbClr val="000000"/>
              </a:solidFill>
              <a:latin typeface="Arial" panose="020B0604020202020204" pitchFamily="34" charset="0"/>
              <a:cs typeface="Arial" panose="020B0604020202020204" pitchFamily="34" charset="0"/>
            </a:endParaRPr>
          </a:p>
        </p:txBody>
      </p:sp>
      <p:sp>
        <p:nvSpPr>
          <p:cNvPr id="81924"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extLst>
      <p:ext uri="{BB962C8B-B14F-4D97-AF65-F5344CB8AC3E}">
        <p14:creationId xmlns:p14="http://schemas.microsoft.com/office/powerpoint/2010/main" val="1619414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E7E0C223-BD2E-498B-8787-D81549D3F4BE}" type="slidenum">
              <a:rPr lang="en-US" altLang="en-US" sz="1200"/>
              <a:pPr algn="r"/>
              <a:t>3</a:t>
            </a:fld>
            <a:endParaRPr lang="en-US" alt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FRP= Full Rate Production</a:t>
            </a:r>
          </a:p>
          <a:p>
            <a:r>
              <a:rPr lang="en-US" altLang="en-US"/>
              <a:t>FDD=Full Deployment Decision</a:t>
            </a:r>
          </a:p>
        </p:txBody>
      </p:sp>
    </p:spTree>
    <p:extLst>
      <p:ext uri="{BB962C8B-B14F-4D97-AF65-F5344CB8AC3E}">
        <p14:creationId xmlns:p14="http://schemas.microsoft.com/office/powerpoint/2010/main" val="30945824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B7339796-8EB2-4592-B102-9265282FAA4C}" type="slidenum">
              <a:rPr lang="en-US" altLang="en-US" sz="1200"/>
              <a:pPr algn="r"/>
              <a:t>31</a:t>
            </a:fld>
            <a:endParaRPr lang="en-US" altLang="en-US" sz="1200"/>
          </a:p>
        </p:txBody>
      </p:sp>
      <p:sp>
        <p:nvSpPr>
          <p:cNvPr id="83971" name="Rectangle 2"/>
          <p:cNvSpPr>
            <a:spLocks noGrp="1" noRot="1" noChangeAspect="1" noChangeArrowheads="1" noTextEdit="1"/>
          </p:cNvSpPr>
          <p:nvPr>
            <p:ph type="sldImg"/>
          </p:nvPr>
        </p:nvSpPr>
        <p:spPr>
          <a:xfrm>
            <a:off x="406400" y="698500"/>
            <a:ext cx="6197600" cy="3486150"/>
          </a:xfrm>
          <a:ln/>
        </p:spPr>
      </p:sp>
      <p:sp>
        <p:nvSpPr>
          <p:cNvPr id="83972" name="Rectangle 3"/>
          <p:cNvSpPr>
            <a:spLocks noGrp="1" noChangeArrowheads="1"/>
          </p:cNvSpPr>
          <p:nvPr>
            <p:ph type="body" idx="1"/>
          </p:nvPr>
        </p:nvSpPr>
        <p:spPr>
          <a:xfrm>
            <a:off x="701675" y="4416425"/>
            <a:ext cx="560705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5991668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07EBE1F5-BCE7-472B-98B4-C363E4BD4705}" type="slidenum">
              <a:rPr lang="en-US" altLang="en-US" sz="1200"/>
              <a:pPr algn="r"/>
              <a:t>32</a:t>
            </a:fld>
            <a:endParaRPr lang="en-US" altLang="en-US" sz="1200"/>
          </a:p>
        </p:txBody>
      </p:sp>
    </p:spTree>
    <p:extLst>
      <p:ext uri="{BB962C8B-B14F-4D97-AF65-F5344CB8AC3E}">
        <p14:creationId xmlns:p14="http://schemas.microsoft.com/office/powerpoint/2010/main" val="33604910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5B7E9B17-B794-4B40-9DB4-39051466FF8F}" type="slidenum">
              <a:rPr lang="en-US" altLang="en-US" sz="1200"/>
              <a:pPr algn="r"/>
              <a:t>33</a:t>
            </a:fld>
            <a:endParaRPr lang="en-US" altLang="en-US" sz="1200"/>
          </a:p>
        </p:txBody>
      </p:sp>
    </p:spTree>
    <p:extLst>
      <p:ext uri="{BB962C8B-B14F-4D97-AF65-F5344CB8AC3E}">
        <p14:creationId xmlns:p14="http://schemas.microsoft.com/office/powerpoint/2010/main" val="36829278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International Cooperation, Systems Assessment and the other topics included in Back-up should be moved forward to the basic briefing when they are a “key part” that needs to be addressed in the Briefing.  BUT keep in mind the 1 hour limit to the briefing. </a:t>
            </a:r>
          </a:p>
          <a:p>
            <a:endParaRPr lang="en-US" altLang="en-US"/>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8FDC9FAA-65E4-4F11-802A-7E2D3C2A8D71}" type="slidenum">
              <a:rPr lang="en-US" altLang="en-US" sz="1200"/>
              <a:pPr algn="r"/>
              <a:t>34</a:t>
            </a:fld>
            <a:endParaRPr lang="en-US" altLang="en-US" sz="1200"/>
          </a:p>
        </p:txBody>
      </p:sp>
    </p:spTree>
    <p:extLst>
      <p:ext uri="{BB962C8B-B14F-4D97-AF65-F5344CB8AC3E}">
        <p14:creationId xmlns:p14="http://schemas.microsoft.com/office/powerpoint/2010/main" val="18005769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7E54F209-100E-4FEC-A318-0AE727CD6A78}" type="slidenum">
              <a:rPr lang="en-US" altLang="en-US" sz="1200">
                <a:solidFill>
                  <a:srgbClr val="000000"/>
                </a:solidFill>
              </a:rPr>
              <a:pPr algn="r"/>
              <a:t>35</a:t>
            </a:fld>
            <a:endParaRPr lang="en-US" altLang="en-US" sz="1200">
              <a:solidFill>
                <a:srgbClr val="000000"/>
              </a:solidFill>
            </a:endParaRPr>
          </a:p>
        </p:txBody>
      </p:sp>
    </p:spTree>
    <p:extLst>
      <p:ext uri="{BB962C8B-B14F-4D97-AF65-F5344CB8AC3E}">
        <p14:creationId xmlns:p14="http://schemas.microsoft.com/office/powerpoint/2010/main" val="23161804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7223E4B9-EE08-4B41-8CD0-DF209ED560FF}" type="slidenum">
              <a:rPr lang="en-US" altLang="en-US" sz="1200"/>
              <a:pPr algn="r"/>
              <a:t>36</a:t>
            </a:fld>
            <a:endParaRPr lang="en-US" altLang="en-US" sz="1200"/>
          </a:p>
        </p:txBody>
      </p:sp>
      <p:sp>
        <p:nvSpPr>
          <p:cNvPr id="94211" name="Rectangle 2"/>
          <p:cNvSpPr>
            <a:spLocks noGrp="1" noRot="1" noChangeAspect="1" noChangeArrowheads="1" noTextEdit="1"/>
          </p:cNvSpPr>
          <p:nvPr>
            <p:ph type="sldImg"/>
          </p:nvPr>
        </p:nvSpPr>
        <p:spPr>
          <a:xfrm>
            <a:off x="414338" y="695325"/>
            <a:ext cx="6192837" cy="3484563"/>
          </a:xfrm>
          <a:ln/>
        </p:spPr>
      </p:sp>
      <p:sp>
        <p:nvSpPr>
          <p:cNvPr id="94212" name="Rectangle 3"/>
          <p:cNvSpPr>
            <a:spLocks noGrp="1" noChangeArrowheads="1"/>
          </p:cNvSpPr>
          <p:nvPr>
            <p:ph type="body" idx="1"/>
          </p:nvPr>
        </p:nvSpPr>
        <p:spPr>
          <a:xfrm>
            <a:off x="935038" y="4413250"/>
            <a:ext cx="5140325" cy="4187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As you move into this phase of the program, if you have not already have as one of your Key Leadership Positions (KLP) a Chief Developmental </a:t>
            </a:r>
          </a:p>
          <a:p>
            <a:r>
              <a:rPr lang="en-US" altLang="en-US">
                <a:latin typeface="Arial" panose="020B0604020202020204" pitchFamily="34" charset="0"/>
              </a:rPr>
              <a:t>Tester as required by the latest revision to 10 USC Section 139(c).  A Chief Developmental Tester is required for MDAP and MAIS programs who must be a in a  T-coded KLP slot.  There is also a lack of qualified Information Assurance and cyber-security test practitioners who can give </a:t>
            </a:r>
          </a:p>
          <a:p>
            <a:r>
              <a:rPr lang="en-US" altLang="en-US">
                <a:latin typeface="Arial" panose="020B0604020202020204" pitchFamily="34" charset="0"/>
              </a:rPr>
              <a:t>DIACAP certification and accreditation.</a:t>
            </a:r>
          </a:p>
          <a:p>
            <a:endParaRPr lang="en-US" altLang="en-US"/>
          </a:p>
        </p:txBody>
      </p:sp>
    </p:spTree>
    <p:extLst>
      <p:ext uri="{BB962C8B-B14F-4D97-AF65-F5344CB8AC3E}">
        <p14:creationId xmlns:p14="http://schemas.microsoft.com/office/powerpoint/2010/main" val="25219744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0750">
              <a:defRPr sz="1400">
                <a:solidFill>
                  <a:schemeClr val="tx1"/>
                </a:solidFill>
                <a:latin typeface="Arial" panose="020B0604020202020204" pitchFamily="34" charset="0"/>
              </a:defRPr>
            </a:lvl1pPr>
            <a:lvl2pPr marL="742950" indent="-285750" algn="ctr" defTabSz="920750">
              <a:defRPr sz="1400">
                <a:solidFill>
                  <a:schemeClr val="tx1"/>
                </a:solidFill>
                <a:latin typeface="Arial" panose="020B0604020202020204" pitchFamily="34" charset="0"/>
              </a:defRPr>
            </a:lvl2pPr>
            <a:lvl3pPr marL="1143000" indent="-228600" algn="ctr" defTabSz="920750">
              <a:defRPr sz="1400">
                <a:solidFill>
                  <a:schemeClr val="tx1"/>
                </a:solidFill>
                <a:latin typeface="Arial" panose="020B0604020202020204" pitchFamily="34" charset="0"/>
              </a:defRPr>
            </a:lvl3pPr>
            <a:lvl4pPr marL="1600200" indent="-228600" algn="ctr" defTabSz="920750">
              <a:defRPr sz="1400">
                <a:solidFill>
                  <a:schemeClr val="tx1"/>
                </a:solidFill>
                <a:latin typeface="Arial" panose="020B0604020202020204" pitchFamily="34" charset="0"/>
              </a:defRPr>
            </a:lvl4pPr>
            <a:lvl5pPr marL="2057400" indent="-228600" algn="ctr" defTabSz="920750">
              <a:defRPr sz="1400">
                <a:solidFill>
                  <a:schemeClr val="tx1"/>
                </a:solidFill>
                <a:latin typeface="Arial" panose="020B0604020202020204" pitchFamily="34" charset="0"/>
              </a:defRPr>
            </a:lvl5pPr>
            <a:lvl6pPr marL="2514600" indent="-228600" algn="ctr" defTabSz="920750"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20750"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20750"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20750" eaLnBrk="0" fontAlgn="base" hangingPunct="0">
              <a:spcBef>
                <a:spcPct val="0"/>
              </a:spcBef>
              <a:spcAft>
                <a:spcPct val="0"/>
              </a:spcAft>
              <a:defRPr sz="1400">
                <a:solidFill>
                  <a:schemeClr val="tx1"/>
                </a:solidFill>
                <a:latin typeface="Arial" panose="020B0604020202020204" pitchFamily="34" charset="0"/>
              </a:defRPr>
            </a:lvl9pPr>
          </a:lstStyle>
          <a:p>
            <a:pPr algn="r"/>
            <a:fld id="{9501CDD3-D5AD-4D9E-98F0-3AB9679C2BD9}" type="slidenum">
              <a:rPr lang="en-US" altLang="en-US" sz="1200"/>
              <a:pPr algn="r"/>
              <a:t>37</a:t>
            </a:fld>
            <a:endParaRPr lang="en-US" altLang="en-US" sz="120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sz="900"/>
              <a:t>Recommend limiting schedule milestones in the APB to the top level milestones identified in the slide.  By holding the PM to additional lower level milestones may result in an APB breach (Nunn McCurdy or Significant Change) that may not otherwise be a huge impact to the program. </a:t>
            </a:r>
          </a:p>
          <a:p>
            <a:pPr>
              <a:lnSpc>
                <a:spcPct val="80000"/>
              </a:lnSpc>
            </a:pPr>
            <a:r>
              <a:rPr lang="en-US" altLang="en-US" sz="900" b="1"/>
              <a:t>Defense Acquisition Guidebook: 2.1.1 The APB</a:t>
            </a:r>
            <a:r>
              <a:rPr lang="en-US" altLang="en-US" sz="900"/>
              <a:t> </a:t>
            </a:r>
          </a:p>
          <a:p>
            <a:pPr>
              <a:lnSpc>
                <a:spcPct val="80000"/>
              </a:lnSpc>
            </a:pPr>
            <a:r>
              <a:rPr lang="en-US" altLang="en-US" sz="900"/>
              <a:t>Program goals consist of an objective value and a threshold value for each parameter.  Objective values represent what the user desires and expects.  The program manager manages the program to the objective value of each parameter.  Thresholds represent the acceptable limits to the parameter values that, in the user's judgment, still provide the needed capability.  For performance, a threshold represents either a minimum or maximum acceptable value, while for schedule and cost parameters, thresholds would normally represent maximum allowable values.  The failure to attain program thresholds may degrade system performance, delay the program (possibly impacting related programs or systems), or make the program too costly.  The failure to attain program thresholds, therefore, places the overall affordability of the program and/or the capability provided by the system into question.</a:t>
            </a:r>
          </a:p>
          <a:p>
            <a:pPr>
              <a:lnSpc>
                <a:spcPct val="80000"/>
              </a:lnSpc>
            </a:pPr>
            <a:endParaRPr lang="en-US" altLang="en-US" sz="900"/>
          </a:p>
          <a:p>
            <a:pPr>
              <a:lnSpc>
                <a:spcPct val="80000"/>
              </a:lnSpc>
            </a:pPr>
            <a:r>
              <a:rPr lang="en-US" altLang="en-US" sz="900"/>
              <a:t>For each parameter, if no objective is specified, the threshold value should also serve as the objective value. As a general rule, if no threshold is specified, the performance objective value should also serve as the performance threshold value; </a:t>
            </a:r>
            <a:r>
              <a:rPr lang="en-US" altLang="en-US" sz="900" b="1"/>
              <a:t>the schedule objective value plus 6 months for ACAT I or 3 months for ACAT IA should serve as the schedule threshold value;</a:t>
            </a:r>
            <a:r>
              <a:rPr lang="en-US" altLang="en-US" sz="900"/>
              <a:t> </a:t>
            </a:r>
            <a:r>
              <a:rPr lang="en-US" altLang="en-US" sz="900" b="1"/>
              <a:t>or the cost objective value plus 10 percent should serve as the cost threshold value.</a:t>
            </a:r>
            <a:r>
              <a:rPr lang="en-US" altLang="en-US" sz="900"/>
              <a:t> Despite these guidelines, if no threshold is specified, the PM may propose an appropriate threshold value to optimize program trade-space, subject to MDA and user approval. </a:t>
            </a:r>
          </a:p>
          <a:p>
            <a:pPr>
              <a:lnSpc>
                <a:spcPct val="80000"/>
              </a:lnSpc>
            </a:pPr>
            <a:endParaRPr lang="en-US" altLang="en-US" sz="900"/>
          </a:p>
          <a:p>
            <a:pPr>
              <a:lnSpc>
                <a:spcPct val="80000"/>
              </a:lnSpc>
            </a:pPr>
            <a:r>
              <a:rPr lang="en-US" altLang="en-US" sz="900"/>
              <a:t>APB parameter values should represent the program as it is expected to be developed, produced and/or deployed, and funded.  </a:t>
            </a:r>
            <a:r>
              <a:rPr lang="en-US" altLang="en-US" sz="900" b="1"/>
              <a:t>The baseline should only contain those parameters that, if thresholds are not met, will require the MDA to re-evaluate the program and consider alternative program concepts or design approaches.</a:t>
            </a:r>
            <a:r>
              <a:rPr lang="en-US" altLang="en-US" sz="900"/>
              <a:t>  The number of performance parameters should be limited to provide maximum trade space.</a:t>
            </a:r>
          </a:p>
          <a:p>
            <a:pPr>
              <a:lnSpc>
                <a:spcPct val="80000"/>
              </a:lnSpc>
            </a:pPr>
            <a:r>
              <a:rPr lang="en-US" altLang="en-US" sz="900"/>
              <a:t>Per 10 USC 2435, the DoD may not obligate funds for MDAPs after entry into EMD without a MDA-approved baseline unless the OSD/AT&amp;L specifically approves the obligation. DODI 5000.2 extends this policy to ACAT IA programs.  For an ACAT IA program, ASD/NII must approve the obligation.</a:t>
            </a:r>
          </a:p>
        </p:txBody>
      </p:sp>
    </p:spTree>
    <p:extLst>
      <p:ext uri="{BB962C8B-B14F-4D97-AF65-F5344CB8AC3E}">
        <p14:creationId xmlns:p14="http://schemas.microsoft.com/office/powerpoint/2010/main" val="7866059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chart is intended to help the program generate ideas for potential tradeoffs. Data may or may not be available depending on the timing of the Milestone.  The table includes operational requirements that are potential tradeoffs and the associated operational and cost impact of the trade. The table includes the KPPs, KSAs, and APAs that are the primary cost and schedule drivers.</a:t>
            </a:r>
          </a:p>
        </p:txBody>
      </p:sp>
      <p:sp>
        <p:nvSpPr>
          <p:cNvPr id="1003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1B89BBF1-7B72-41A9-9018-3C17DCB16350}" type="slidenum">
              <a:rPr lang="en-US" altLang="en-US" sz="1200">
                <a:solidFill>
                  <a:srgbClr val="000000"/>
                </a:solidFill>
              </a:rPr>
              <a:pPr algn="r"/>
              <a:t>38</a:t>
            </a:fld>
            <a:endParaRPr lang="en-US" altLang="en-US" sz="1200">
              <a:solidFill>
                <a:srgbClr val="000000"/>
              </a:solidFill>
            </a:endParaRPr>
          </a:p>
        </p:txBody>
      </p:sp>
    </p:spTree>
    <p:extLst>
      <p:ext uri="{BB962C8B-B14F-4D97-AF65-F5344CB8AC3E}">
        <p14:creationId xmlns:p14="http://schemas.microsoft.com/office/powerpoint/2010/main" val="3580027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2996C500-ED5A-4CE0-8F10-000E34BA7389}" type="slidenum">
              <a:rPr lang="en-US" altLang="en-US" sz="1200" b="1">
                <a:solidFill>
                  <a:srgbClr val="000000"/>
                </a:solidFill>
              </a:rPr>
              <a:pPr algn="r"/>
              <a:t>4</a:t>
            </a:fld>
            <a:endParaRPr lang="en-US" altLang="en-US" sz="1200" b="1">
              <a:solidFill>
                <a:srgbClr val="000000"/>
              </a:solidFill>
            </a:endParaRPr>
          </a:p>
        </p:txBody>
      </p:sp>
    </p:spTree>
    <p:extLst>
      <p:ext uri="{BB962C8B-B14F-4D97-AF65-F5344CB8AC3E}">
        <p14:creationId xmlns:p14="http://schemas.microsoft.com/office/powerpoint/2010/main" val="1313816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Threats:  Has the threat changed?  How does this impact the program?  What, if any, changes are necessary for future modifications?</a:t>
            </a: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FF832292-8D26-4741-BED4-A28DC91C14E1}" type="slidenum">
              <a:rPr lang="en-US" altLang="en-US" sz="1200"/>
              <a:pPr algn="r"/>
              <a:t>5</a:t>
            </a:fld>
            <a:endParaRPr lang="en-US" altLang="en-US" sz="1200"/>
          </a:p>
        </p:txBody>
      </p:sp>
    </p:spTree>
    <p:extLst>
      <p:ext uri="{BB962C8B-B14F-4D97-AF65-F5344CB8AC3E}">
        <p14:creationId xmlns:p14="http://schemas.microsoft.com/office/powerpoint/2010/main" val="258158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8EBA9935-82D0-4453-93A8-8770A7D36AA2}" type="slidenum">
              <a:rPr lang="en-US" altLang="en-US" sz="1200"/>
              <a:pPr algn="r"/>
              <a:t>6</a:t>
            </a:fld>
            <a:endParaRPr lang="en-US" altLang="en-US" sz="1200"/>
          </a:p>
        </p:txBody>
      </p:sp>
      <p:sp>
        <p:nvSpPr>
          <p:cNvPr id="29699"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12700" y="4535488"/>
            <a:ext cx="7010400" cy="4773612"/>
          </a:xfrm>
          <a:ln/>
        </p:spPr>
        <p:txBody>
          <a:bodyPr/>
          <a:lstStyle/>
          <a:p>
            <a:pPr marL="152400" indent="-152400">
              <a:lnSpc>
                <a:spcPct val="90000"/>
              </a:lnSpc>
              <a:buFontTx/>
              <a:buAutoNum type="arabicPeriod"/>
              <a:defRPr/>
            </a:pPr>
            <a:r>
              <a:rPr lang="en-US" sz="1050" b="1" dirty="0"/>
              <a:t>Purpose:</a:t>
            </a:r>
            <a:endParaRPr lang="en-US" sz="1050" dirty="0"/>
          </a:p>
          <a:p>
            <a:pPr marL="230188" lvl="1">
              <a:lnSpc>
                <a:spcPct val="90000"/>
              </a:lnSpc>
              <a:defRPr/>
            </a:pPr>
            <a:r>
              <a:rPr lang="en-US" sz="1050" dirty="0"/>
              <a:t>Very few programs today operate or function independently.  Most programs are affected by other components and systems, and it usually takes a combination of programs to accomplish the full effects of a weapon or communication system. The Program Manager of the reviewed program is the best source of information on which programs/systems the reviewed program depends upon either operationally (supports other weapon systems), physically (embedded components) or systemically (communications or digital links). </a:t>
            </a:r>
          </a:p>
          <a:p>
            <a:pPr marL="152400" indent="-152400">
              <a:lnSpc>
                <a:spcPct val="90000"/>
              </a:lnSpc>
              <a:buFontTx/>
              <a:buAutoNum type="arabicPeriod"/>
              <a:defRPr/>
            </a:pPr>
            <a:r>
              <a:rPr lang="en-US" sz="1050" b="1" dirty="0"/>
              <a:t>Business Rules:</a:t>
            </a:r>
            <a:br>
              <a:rPr lang="en-US" sz="1050" b="1" dirty="0"/>
            </a:br>
            <a:r>
              <a:rPr lang="en-US" sz="1050" b="1" dirty="0"/>
              <a:t>a. Programs to Include:</a:t>
            </a:r>
            <a:br>
              <a:rPr lang="en-US" sz="1050" dirty="0"/>
            </a:br>
            <a:r>
              <a:rPr lang="en-US" sz="1050" dirty="0"/>
              <a:t>The reviewed program is in the center of the chart with any crucial interrelated programs, including communication links and cyber infrastructure, listed with arrowheads denoting the direction of dependency. Crucial interdependencies are such that the program under review cannot achieve capabilities articulated in the CONOPs, CDD, or CPD (as appropriate) without the related capability provided by this program.  Two way dependencies will have a double-headed arrow. Program groupings, where possible, should be by mission or capability area vice platform type. Include programs currently in development.</a:t>
            </a:r>
            <a:br>
              <a:rPr lang="en-US" sz="1050" dirty="0"/>
            </a:br>
            <a:r>
              <a:rPr lang="en-US" sz="1050" b="1" dirty="0"/>
              <a:t>b. Availability:</a:t>
            </a:r>
            <a:br>
              <a:rPr lang="en-US" sz="1050" b="1" dirty="0"/>
            </a:br>
            <a:r>
              <a:rPr lang="en-US" sz="1050" dirty="0"/>
              <a:t>Indicate whether the deliverables from one program to the other are on track, both in quantity and in schedule.  If either of the interrelated programs are at risk of missing giver-receiver dates, color the interdependency arrow red or yellow for the appropriate severity. Be prepared to discuss reason for delay, impact, and mitigation.</a:t>
            </a:r>
            <a:br>
              <a:rPr lang="en-US" sz="1050" dirty="0"/>
            </a:br>
            <a:r>
              <a:rPr lang="en-US" sz="1050" b="1" dirty="0"/>
              <a:t>c. Interoperability: </a:t>
            </a:r>
            <a:br>
              <a:rPr lang="en-US" sz="1050" b="1" dirty="0"/>
            </a:br>
            <a:r>
              <a:rPr lang="en-US" sz="1050" dirty="0"/>
              <a:t>Indicate whether the technical performance requirements are being met by the interrelated programs such that they will be able to integrate and function together.  Assess both hardware and software/data interoperability.  If there is a risk or issue affecting the interoperability of the systems, color the interdependency line red or yellow for the appropriate severity. Be prepared to discuss interoperability issues, impact, and mitigation.</a:t>
            </a:r>
            <a:br>
              <a:rPr lang="en-US" sz="1050" dirty="0"/>
            </a:br>
            <a:r>
              <a:rPr lang="en-US" sz="1050" b="1" dirty="0"/>
              <a:t>d. Security:</a:t>
            </a:r>
            <a:br>
              <a:rPr lang="en-US" sz="1050" b="1" dirty="0"/>
            </a:br>
            <a:r>
              <a:rPr lang="en-US" sz="1050" dirty="0"/>
              <a:t>While systems may be available and interoperable, there may exist security risks to the Reviewed program or due to the interconnection with the crucial interrelated programs identified.  Consider all areas of security that result in overall mission risk, including: Personnel Security, Physical Security, Software Assurance, Cybersecurity, Supply Chain Risk Management, Anti-Tamper, Industrial Security, Operations Security, and Communications Security. Color the interdependency line green, yellow or red for the appropriate risk level. Be prepared to discuss moderate/high risks, impact, and mitigation.</a:t>
            </a:r>
          </a:p>
        </p:txBody>
      </p:sp>
    </p:spTree>
    <p:extLst>
      <p:ext uri="{BB962C8B-B14F-4D97-AF65-F5344CB8AC3E}">
        <p14:creationId xmlns:p14="http://schemas.microsoft.com/office/powerpoint/2010/main" val="3179220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0275">
              <a:defRPr sz="1400">
                <a:solidFill>
                  <a:schemeClr val="tx1"/>
                </a:solidFill>
                <a:latin typeface="Arial" panose="020B0604020202020204" pitchFamily="34" charset="0"/>
              </a:defRPr>
            </a:lvl1pPr>
            <a:lvl2pPr marL="742950" indent="-285750" algn="ctr" defTabSz="930275">
              <a:defRPr sz="1400">
                <a:solidFill>
                  <a:schemeClr val="tx1"/>
                </a:solidFill>
                <a:latin typeface="Arial" panose="020B0604020202020204" pitchFamily="34" charset="0"/>
              </a:defRPr>
            </a:lvl2pPr>
            <a:lvl3pPr marL="1143000" indent="-228600" algn="ctr" defTabSz="930275">
              <a:defRPr sz="1400">
                <a:solidFill>
                  <a:schemeClr val="tx1"/>
                </a:solidFill>
                <a:latin typeface="Arial" panose="020B0604020202020204" pitchFamily="34" charset="0"/>
              </a:defRPr>
            </a:lvl3pPr>
            <a:lvl4pPr marL="1600200" indent="-228600" algn="ctr" defTabSz="930275">
              <a:defRPr sz="1400">
                <a:solidFill>
                  <a:schemeClr val="tx1"/>
                </a:solidFill>
                <a:latin typeface="Arial" panose="020B0604020202020204" pitchFamily="34" charset="0"/>
              </a:defRPr>
            </a:lvl4pPr>
            <a:lvl5pPr marL="2057400" indent="-228600" algn="ctr" defTabSz="930275">
              <a:defRPr sz="1400">
                <a:solidFill>
                  <a:schemeClr val="tx1"/>
                </a:solidFill>
                <a:latin typeface="Arial" panose="020B0604020202020204" pitchFamily="34" charset="0"/>
              </a:defRPr>
            </a:lvl5pPr>
            <a:lvl6pPr marL="2514600" indent="-228600" algn="ctr" defTabSz="930275"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0275"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0275"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0275" eaLnBrk="0" fontAlgn="base" hangingPunct="0">
              <a:spcBef>
                <a:spcPct val="0"/>
              </a:spcBef>
              <a:spcAft>
                <a:spcPct val="0"/>
              </a:spcAft>
              <a:defRPr sz="1400">
                <a:solidFill>
                  <a:schemeClr val="tx1"/>
                </a:solidFill>
                <a:latin typeface="Arial" panose="020B0604020202020204" pitchFamily="34" charset="0"/>
              </a:defRPr>
            </a:lvl9pPr>
          </a:lstStyle>
          <a:p>
            <a:pPr algn="r"/>
            <a:fld id="{474FD8C3-BB6D-48BA-B80D-8C736C2EEAE6}" type="slidenum">
              <a:rPr lang="en-US" altLang="en-US" sz="1200"/>
              <a:pPr algn="r"/>
              <a:t>7</a:t>
            </a:fld>
            <a:endParaRPr lang="en-US" alt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u="sng" dirty="0"/>
              <a:t>MAJCOM/CC Attestation Statement (Provided by AFMC/A5C or AFSPC/A5C).  </a:t>
            </a:r>
            <a:r>
              <a:rPr lang="en-US" altLang="en-US" dirty="0"/>
              <a:t>See AFI 63-101:  Both AFSPC and AFMC will </a:t>
            </a:r>
            <a:r>
              <a:rPr lang="en-US" altLang="en-US" dirty="0">
                <a:latin typeface="Arial" panose="020B0604020202020204" pitchFamily="34" charset="0"/>
              </a:rPr>
              <a:t>attest that the capability requirements as described in all CPDs…are feasible. If appropriate, attestation will be completed concurrent with document presentation to the AFROC. </a:t>
            </a:r>
          </a:p>
          <a:p>
            <a:endParaRPr lang="en-US" altLang="en-US" dirty="0">
              <a:latin typeface="Arial" panose="020B0604020202020204" pitchFamily="34" charset="0"/>
            </a:endParaRPr>
          </a:p>
          <a:p>
            <a:r>
              <a:rPr lang="en-US" altLang="en-US" dirty="0" err="1">
                <a:latin typeface="Arial" panose="020B0604020202020204" pitchFamily="34" charset="0"/>
              </a:rPr>
              <a:t>DoDI</a:t>
            </a:r>
            <a:r>
              <a:rPr lang="en-US" altLang="en-US" dirty="0">
                <a:latin typeface="Arial" panose="020B0604020202020204" pitchFamily="34" charset="0"/>
              </a:rPr>
              <a:t> 4650.01 page 12 covers Spectrum Supportability Risk Assessment,</a:t>
            </a:r>
            <a:r>
              <a:rPr lang="en-US" altLang="en-US" baseline="0" dirty="0">
                <a:latin typeface="Arial" panose="020B0604020202020204" pitchFamily="34" charset="0"/>
              </a:rPr>
              <a:t> </a:t>
            </a:r>
            <a:r>
              <a:rPr lang="en-US" altLang="en-US" sz="1200" dirty="0">
                <a:solidFill>
                  <a:srgbClr val="7030A0"/>
                </a:solidFill>
              </a:rPr>
              <a:t>Consider</a:t>
            </a:r>
            <a:r>
              <a:rPr lang="en-US" altLang="en-US" sz="1200" baseline="0" dirty="0">
                <a:solidFill>
                  <a:srgbClr val="7030A0"/>
                </a:solidFill>
              </a:rPr>
              <a:t> </a:t>
            </a:r>
            <a:r>
              <a:rPr lang="en-US" altLang="en-US" sz="1200" dirty="0">
                <a:solidFill>
                  <a:srgbClr val="7030A0"/>
                </a:solidFill>
              </a:rPr>
              <a:t>Spectrum Supportability Risk Assessment Status and Equipment Spectrum Certification Stage impact on requirements.</a:t>
            </a:r>
          </a:p>
          <a:p>
            <a:endParaRPr lang="en-US" altLang="en-US" dirty="0"/>
          </a:p>
        </p:txBody>
      </p:sp>
    </p:spTree>
    <p:extLst>
      <p:ext uri="{BB962C8B-B14F-4D97-AF65-F5344CB8AC3E}">
        <p14:creationId xmlns:p14="http://schemas.microsoft.com/office/powerpoint/2010/main" val="2712057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973513" y="8829675"/>
            <a:ext cx="30353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5" tIns="46652" rIns="93305" bIns="46652" anchor="b"/>
          <a:lstStyle>
            <a:lvl1pPr algn="ctr" defTabSz="931863">
              <a:defRPr sz="1400">
                <a:solidFill>
                  <a:schemeClr val="tx1"/>
                </a:solidFill>
                <a:latin typeface="Arial" panose="020B0604020202020204" pitchFamily="34" charset="0"/>
              </a:defRPr>
            </a:lvl1pPr>
            <a:lvl2pPr marL="742950" indent="-285750" algn="ctr" defTabSz="931863">
              <a:defRPr sz="1400">
                <a:solidFill>
                  <a:schemeClr val="tx1"/>
                </a:solidFill>
                <a:latin typeface="Arial" panose="020B0604020202020204" pitchFamily="34" charset="0"/>
              </a:defRPr>
            </a:lvl2pPr>
            <a:lvl3pPr marL="1143000" indent="-228600" algn="ctr" defTabSz="931863">
              <a:defRPr sz="1400">
                <a:solidFill>
                  <a:schemeClr val="tx1"/>
                </a:solidFill>
                <a:latin typeface="Arial" panose="020B0604020202020204" pitchFamily="34" charset="0"/>
              </a:defRPr>
            </a:lvl3pPr>
            <a:lvl4pPr marL="1600200" indent="-228600" algn="ctr" defTabSz="931863">
              <a:defRPr sz="1400">
                <a:solidFill>
                  <a:schemeClr val="tx1"/>
                </a:solidFill>
                <a:latin typeface="Arial" panose="020B0604020202020204" pitchFamily="34" charset="0"/>
              </a:defRPr>
            </a:lvl4pPr>
            <a:lvl5pPr marL="2057400" indent="-228600" algn="ctr" defTabSz="931863">
              <a:defRPr sz="1400">
                <a:solidFill>
                  <a:schemeClr val="tx1"/>
                </a:solidFill>
                <a:latin typeface="Arial" panose="020B0604020202020204" pitchFamily="34" charset="0"/>
              </a:defRPr>
            </a:lvl5pPr>
            <a:lvl6pPr marL="2514600" indent="-228600" algn="ctr"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31863" eaLnBrk="0" fontAlgn="base" hangingPunct="0">
              <a:spcBef>
                <a:spcPct val="0"/>
              </a:spcBef>
              <a:spcAft>
                <a:spcPct val="0"/>
              </a:spcAft>
              <a:defRPr sz="1400">
                <a:solidFill>
                  <a:schemeClr val="tx1"/>
                </a:solidFill>
                <a:latin typeface="Arial" panose="020B0604020202020204" pitchFamily="34" charset="0"/>
              </a:defRPr>
            </a:lvl9pPr>
          </a:lstStyle>
          <a:p>
            <a:pPr algn="r"/>
            <a:fld id="{EC2AE70C-4B34-4343-99A4-49329FA5D31A}" type="slidenum">
              <a:rPr lang="en-US" altLang="en-US" sz="1100">
                <a:latin typeface="Calibri" panose="020F0502020204030204" pitchFamily="34" charset="0"/>
              </a:rPr>
              <a:pPr algn="r"/>
              <a:t>8</a:t>
            </a:fld>
            <a:endParaRPr lang="en-US" altLang="en-US" sz="1100">
              <a:latin typeface="Calibri" panose="020F0502020204030204" pitchFamily="34" charset="0"/>
            </a:endParaRPr>
          </a:p>
        </p:txBody>
      </p:sp>
      <p:sp>
        <p:nvSpPr>
          <p:cNvPr id="33795" name="Rectangle 2"/>
          <p:cNvSpPr>
            <a:spLocks noGrp="1" noRot="1" noChangeAspect="1" noChangeArrowheads="1" noTextEdit="1"/>
          </p:cNvSpPr>
          <p:nvPr>
            <p:ph type="sldImg"/>
          </p:nvPr>
        </p:nvSpPr>
        <p:spPr>
          <a:ln/>
        </p:spPr>
      </p:sp>
      <p:sp>
        <p:nvSpPr>
          <p:cNvPr id="2" name="Notes Placeholder 1"/>
          <p:cNvSpPr>
            <a:spLocks noGrp="1"/>
          </p:cNvSpPr>
          <p:nvPr>
            <p:ph type="body" idx="1"/>
          </p:nvPr>
        </p:nvSpPr>
        <p:spPr/>
        <p:txBody>
          <a:bodyPr/>
          <a:lstStyle/>
          <a:p>
            <a:pPr>
              <a:defRPr/>
            </a:pPr>
            <a:r>
              <a:rPr lang="en-US" dirty="0"/>
              <a:t>What matters:</a:t>
            </a:r>
          </a:p>
          <a:p>
            <a:pPr>
              <a:defRPr/>
            </a:pPr>
            <a:endParaRPr lang="en-US" dirty="0"/>
          </a:p>
          <a:p>
            <a:pPr marL="171450" indent="-171450">
              <a:buFontTx/>
              <a:buChar char="-"/>
              <a:defRPr/>
            </a:pPr>
            <a:r>
              <a:rPr lang="en-US" dirty="0"/>
              <a:t>Top KPP/KSAs that are </a:t>
            </a:r>
            <a:r>
              <a:rPr lang="en-US" dirty="0">
                <a:latin typeface="Calibri" panose="020F0502020204030204" pitchFamily="34" charset="0"/>
              </a:rPr>
              <a:t>the primary drivers of cost, schedule, and risk for this program</a:t>
            </a:r>
          </a:p>
          <a:p>
            <a:pPr marL="171450" indent="-171450">
              <a:buFontTx/>
              <a:buChar char="-"/>
              <a:defRPr/>
            </a:pPr>
            <a:r>
              <a:rPr lang="en-US" dirty="0"/>
              <a:t>Requirements that are the most significant drivers of technical and schedule risk</a:t>
            </a:r>
          </a:p>
          <a:p>
            <a:pPr>
              <a:defRPr/>
            </a:pPr>
            <a:endParaRPr lang="en-US" dirty="0"/>
          </a:p>
        </p:txBody>
      </p:sp>
    </p:spTree>
    <p:extLst>
      <p:ext uri="{BB962C8B-B14F-4D97-AF65-F5344CB8AC3E}">
        <p14:creationId xmlns:p14="http://schemas.microsoft.com/office/powerpoint/2010/main" val="287951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pPr eaLnBrk="1" hangingPunct="1">
              <a:spcBef>
                <a:spcPct val="0"/>
              </a:spcBef>
            </a:pPr>
            <a:endParaRPr lang="en-US" dirty="0"/>
          </a:p>
        </p:txBody>
      </p:sp>
      <p:sp>
        <p:nvSpPr>
          <p:cNvPr id="56324" name="Slide Number Placeholder 3"/>
          <p:cNvSpPr>
            <a:spLocks noGrp="1"/>
          </p:cNvSpPr>
          <p:nvPr>
            <p:ph type="sldNum" sz="quarter" idx="5"/>
          </p:nvPr>
        </p:nvSpPr>
        <p:spPr>
          <a:noFill/>
        </p:spPr>
        <p:txBody>
          <a:bodyPr/>
          <a:lstStyle/>
          <a:p>
            <a:pPr marL="0" marR="0" lvl="0" indent="0" algn="r" defTabSz="931670" rtl="0" eaLnBrk="0" fontAlgn="base" latinLnBrk="0" hangingPunct="0">
              <a:lnSpc>
                <a:spcPct val="100000"/>
              </a:lnSpc>
              <a:spcBef>
                <a:spcPct val="0"/>
              </a:spcBef>
              <a:spcAft>
                <a:spcPct val="0"/>
              </a:spcAft>
              <a:buClrTx/>
              <a:buSzTx/>
              <a:buFontTx/>
              <a:buNone/>
              <a:tabLst/>
              <a:defRPr/>
            </a:pPr>
            <a:fld id="{2297EB5A-F49F-4129-8386-FE84CF21E778}"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67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6481768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400">
              <a:solidFill>
                <a:srgbClr val="000000"/>
              </a:solidFill>
            </a:endParaRPr>
          </a:p>
        </p:txBody>
      </p:sp>
      <p:sp>
        <p:nvSpPr>
          <p:cNvPr id="4" name="Text Box 3"/>
          <p:cNvSpPr txBox="1">
            <a:spLocks noChangeArrowheads="1"/>
          </p:cNvSpPr>
          <p:nvPr/>
        </p:nvSpPr>
        <p:spPr bwMode="auto">
          <a:xfrm>
            <a:off x="1693333" y="1233489"/>
            <a:ext cx="873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50000"/>
              </a:spcBef>
              <a:spcAft>
                <a:spcPct val="0"/>
              </a:spcAft>
            </a:pPr>
            <a:r>
              <a:rPr lang="en-US" altLang="en-US" sz="2000" b="1" i="1">
                <a:solidFill>
                  <a:srgbClr val="000000"/>
                </a:solidFill>
                <a:latin typeface="Century Schoolbook" panose="02040604050505020304" pitchFamily="18" charset="0"/>
              </a:rPr>
              <a:t>I n t e g r i t y  -  S e r v i c e  -  E x c e l l e n c e</a:t>
            </a:r>
          </a:p>
        </p:txBody>
      </p:sp>
      <p:sp>
        <p:nvSpPr>
          <p:cNvPr id="5" name="Line 5"/>
          <p:cNvSpPr>
            <a:spLocks noChangeShapeType="1"/>
          </p:cNvSpPr>
          <p:nvPr/>
        </p:nvSpPr>
        <p:spPr bwMode="auto">
          <a:xfrm>
            <a:off x="508000" y="12319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400">
              <a:solidFill>
                <a:srgbClr val="000000"/>
              </a:solidFill>
            </a:endParaRPr>
          </a:p>
        </p:txBody>
      </p:sp>
      <p:pic>
        <p:nvPicPr>
          <p:cNvPr id="6" name="Picture 13" descr="af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801" y="3698875"/>
            <a:ext cx="4406900"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p:nvSpPr>
        <p:spPr bwMode="auto">
          <a:xfrm>
            <a:off x="2900595" y="500063"/>
            <a:ext cx="632307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3600" b="1" i="1">
                <a:solidFill>
                  <a:srgbClr val="000000"/>
                </a:solidFill>
              </a:rPr>
              <a:t>Headquarters U.S. Air Force</a:t>
            </a:r>
          </a:p>
        </p:txBody>
      </p:sp>
      <p:sp>
        <p:nvSpPr>
          <p:cNvPr id="50191" name="Rectangle 15"/>
          <p:cNvSpPr>
            <a:spLocks noGrp="1" noChangeArrowheads="1"/>
          </p:cNvSpPr>
          <p:nvPr>
            <p:ph type="ctrTitle"/>
          </p:nvPr>
        </p:nvSpPr>
        <p:spPr>
          <a:xfrm>
            <a:off x="368301" y="1962150"/>
            <a:ext cx="11315700" cy="1600200"/>
          </a:xfrm>
        </p:spPr>
        <p:txBody>
          <a:bodyPr/>
          <a:lstStyle>
            <a:lvl1pPr>
              <a:defRPr sz="4400" i="0"/>
            </a:lvl1pPr>
          </a:lstStyle>
          <a:p>
            <a:r>
              <a:rPr lang="en-US"/>
              <a:t>Click to edit Master title style</a:t>
            </a:r>
          </a:p>
        </p:txBody>
      </p:sp>
      <p:sp>
        <p:nvSpPr>
          <p:cNvPr id="8" name="Rectangle 6"/>
          <p:cNvSpPr>
            <a:spLocks noGrp="1" noChangeArrowheads="1"/>
          </p:cNvSpPr>
          <p:nvPr>
            <p:ph type="dt" sz="half" idx="10"/>
          </p:nvPr>
        </p:nvSpPr>
        <p:spPr/>
        <p:txBody>
          <a:bodyPr/>
          <a:lstStyle>
            <a:lvl1pPr>
              <a:defRPr/>
            </a:lvl1pPr>
          </a:lstStyle>
          <a:p>
            <a:pPr>
              <a:defRPr/>
            </a:pPr>
            <a:r>
              <a:rPr lang="en-US"/>
              <a:t>As of: </a:t>
            </a:r>
          </a:p>
        </p:txBody>
      </p:sp>
      <p:sp>
        <p:nvSpPr>
          <p:cNvPr id="9" name="Rectangle 7"/>
          <p:cNvSpPr>
            <a:spLocks noGrp="1" noChangeArrowheads="1"/>
          </p:cNvSpPr>
          <p:nvPr>
            <p:ph type="sldNum" sz="quarter" idx="11"/>
          </p:nvPr>
        </p:nvSpPr>
        <p:spPr/>
        <p:txBody>
          <a:bodyPr/>
          <a:lstStyle>
            <a:lvl1pPr>
              <a:defRPr smtClean="0"/>
            </a:lvl1pPr>
          </a:lstStyle>
          <a:p>
            <a:pPr>
              <a:defRPr/>
            </a:pPr>
            <a:fld id="{2CFE73D0-9E1D-4C3F-9E77-25AB53334720}"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2201101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7ADFEC96-62E0-4D88-8E77-7134A4AC740E}"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212938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00584" y="76200"/>
            <a:ext cx="2842683"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68301" y="76200"/>
            <a:ext cx="8329084"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E1992550-9740-4462-9FCF-78E01D9A9228}"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49138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027"/>
          <p:cNvSpPr>
            <a:spLocks noGrp="1" noChangeArrowheads="1"/>
          </p:cNvSpPr>
          <p:nvPr>
            <p:ph type="dt" sz="half" idx="10"/>
          </p:nvPr>
        </p:nvSpPr>
        <p:spPr/>
        <p:txBody>
          <a:bodyPr/>
          <a:lstStyle>
            <a:lvl1pPr>
              <a:defRPr/>
            </a:lvl1pPr>
          </a:lstStyle>
          <a:p>
            <a:pPr>
              <a:defRPr/>
            </a:pPr>
            <a:r>
              <a:rPr lang="en-US"/>
              <a:t>As of: </a:t>
            </a:r>
          </a:p>
        </p:txBody>
      </p:sp>
      <p:sp>
        <p:nvSpPr>
          <p:cNvPr id="5" name="Rectangle 1028"/>
          <p:cNvSpPr>
            <a:spLocks noGrp="1" noChangeArrowheads="1"/>
          </p:cNvSpPr>
          <p:nvPr>
            <p:ph type="sldNum" sz="quarter" idx="11"/>
          </p:nvPr>
        </p:nvSpPr>
        <p:spPr/>
        <p:txBody>
          <a:bodyPr/>
          <a:lstStyle>
            <a:lvl1pPr>
              <a:defRPr/>
            </a:lvl1pPr>
          </a:lstStyle>
          <a:p>
            <a:pPr>
              <a:defRPr/>
            </a:pPr>
            <a:fld id="{519B772B-8737-473F-8E8D-15D00070F9EF}"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3295577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3657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3"/>
          <p:cNvSpPr txBox="1">
            <a:spLocks/>
          </p:cNvSpPr>
          <p:nvPr userDrawn="1"/>
        </p:nvSpPr>
        <p:spPr bwMode="auto">
          <a:xfrm>
            <a:off x="609600" y="-76200"/>
            <a:ext cx="10972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4400">
                <a:solidFill>
                  <a:srgbClr val="000000"/>
                </a:solidFill>
                <a:latin typeface="Calibri" panose="020F0502020204030204" pitchFamily="34" charset="0"/>
              </a:rPr>
              <a:t>International Cooperation</a:t>
            </a:r>
          </a:p>
        </p:txBody>
      </p:sp>
      <p:cxnSp>
        <p:nvCxnSpPr>
          <p:cNvPr id="3" name="Straight Connector 2"/>
          <p:cNvCxnSpPr>
            <a:stCxn id="2" idx="2"/>
          </p:cNvCxnSpPr>
          <p:nvPr userDrawn="1"/>
        </p:nvCxnSpPr>
        <p:spPr>
          <a:xfrm rot="5400000">
            <a:off x="3147219" y="3634582"/>
            <a:ext cx="58975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0" y="4114800"/>
            <a:ext cx="121920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12"/>
          <p:cNvSpPr txBox="1">
            <a:spLocks noChangeArrowheads="1"/>
          </p:cNvSpPr>
          <p:nvPr userDrawn="1"/>
        </p:nvSpPr>
        <p:spPr bwMode="auto">
          <a:xfrm>
            <a:off x="935624" y="573089"/>
            <a:ext cx="18879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400" b="1" u="sng">
                <a:solidFill>
                  <a:srgbClr val="000000"/>
                </a:solidFill>
                <a:latin typeface="Calibri" panose="020F0502020204030204" pitchFamily="34" charset="0"/>
              </a:rPr>
              <a:t>International Activities</a:t>
            </a:r>
          </a:p>
        </p:txBody>
      </p:sp>
      <p:sp>
        <p:nvSpPr>
          <p:cNvPr id="6" name="TextBox 13"/>
          <p:cNvSpPr txBox="1">
            <a:spLocks noChangeArrowheads="1"/>
          </p:cNvSpPr>
          <p:nvPr userDrawn="1"/>
        </p:nvSpPr>
        <p:spPr bwMode="auto">
          <a:xfrm>
            <a:off x="6917459" y="573089"/>
            <a:ext cx="21226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400" b="1" u="sng">
                <a:solidFill>
                  <a:srgbClr val="000000"/>
                </a:solidFill>
                <a:latin typeface="Calibri" panose="020F0502020204030204" pitchFamily="34" charset="0"/>
              </a:rPr>
              <a:t>Funding ($)/Quantities (#)</a:t>
            </a:r>
          </a:p>
        </p:txBody>
      </p:sp>
      <p:sp>
        <p:nvSpPr>
          <p:cNvPr id="7" name="TextBox 14"/>
          <p:cNvSpPr txBox="1">
            <a:spLocks noChangeArrowheads="1"/>
          </p:cNvSpPr>
          <p:nvPr userDrawn="1"/>
        </p:nvSpPr>
        <p:spPr bwMode="auto">
          <a:xfrm>
            <a:off x="1095792" y="4125914"/>
            <a:ext cx="23253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400" b="1" u="sng">
                <a:solidFill>
                  <a:srgbClr val="000000"/>
                </a:solidFill>
                <a:latin typeface="Calibri" panose="020F0502020204030204" pitchFamily="34" charset="0"/>
              </a:rPr>
              <a:t>Program Protection Planning</a:t>
            </a:r>
          </a:p>
        </p:txBody>
      </p:sp>
      <p:sp>
        <p:nvSpPr>
          <p:cNvPr id="8" name="TextBox 15"/>
          <p:cNvSpPr txBox="1">
            <a:spLocks noChangeArrowheads="1"/>
          </p:cNvSpPr>
          <p:nvPr userDrawn="1"/>
        </p:nvSpPr>
        <p:spPr bwMode="auto">
          <a:xfrm>
            <a:off x="6601511" y="4495801"/>
            <a:ext cx="12389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400" b="1" u="sng">
                <a:solidFill>
                  <a:srgbClr val="000000"/>
                </a:solidFill>
                <a:latin typeface="Calibri" panose="020F0502020204030204" pitchFamily="34" charset="0"/>
              </a:rPr>
              <a:t>Current Issues</a:t>
            </a:r>
          </a:p>
        </p:txBody>
      </p:sp>
      <p:sp>
        <p:nvSpPr>
          <p:cNvPr id="9" name="Date Placeholder 2"/>
          <p:cNvSpPr>
            <a:spLocks noGrp="1"/>
          </p:cNvSpPr>
          <p:nvPr>
            <p:ph type="dt" sz="half" idx="10"/>
          </p:nvPr>
        </p:nvSpPr>
        <p:spPr/>
        <p:txBody>
          <a:bodyPr/>
          <a:lstStyle>
            <a:lvl1pPr>
              <a:defRPr/>
            </a:lvl1pPr>
          </a:lstStyle>
          <a:p>
            <a:pPr>
              <a:defRPr/>
            </a:pPr>
            <a:r>
              <a:rPr lang="en-US"/>
              <a:t>As of: </a:t>
            </a:r>
          </a:p>
        </p:txBody>
      </p:sp>
      <p:sp>
        <p:nvSpPr>
          <p:cNvPr id="10" name="Footer Placeholder 3"/>
          <p:cNvSpPr>
            <a:spLocks noGrp="1"/>
          </p:cNvSpPr>
          <p:nvPr>
            <p:ph type="ftr" sz="quarter" idx="11"/>
          </p:nvPr>
        </p:nvSpPr>
        <p:spPr>
          <a:xfrm>
            <a:off x="4165600" y="6356351"/>
            <a:ext cx="3860800" cy="365125"/>
          </a:xfrm>
          <a:prstGeom prst="rect">
            <a:avLst/>
          </a:prstGeom>
        </p:spPr>
        <p:txBody>
          <a:bodyPr/>
          <a:lstStyle>
            <a:lvl1pPr algn="ctr">
              <a:defRPr>
                <a:latin typeface="Arial" charset="0"/>
              </a:defRPr>
            </a:lvl1pPr>
          </a:lstStyle>
          <a:p>
            <a:pPr>
              <a:defRPr/>
            </a:pPr>
            <a:endParaRPr lang="en-US"/>
          </a:p>
        </p:txBody>
      </p:sp>
      <p:sp>
        <p:nvSpPr>
          <p:cNvPr id="11" name="Slide Number Placeholder 4"/>
          <p:cNvSpPr>
            <a:spLocks noGrp="1"/>
          </p:cNvSpPr>
          <p:nvPr>
            <p:ph type="sldNum" sz="quarter" idx="12"/>
          </p:nvPr>
        </p:nvSpPr>
        <p:spPr/>
        <p:txBody>
          <a:bodyPr/>
          <a:lstStyle>
            <a:lvl1pPr>
              <a:defRPr/>
            </a:lvl1pPr>
          </a:lstStyle>
          <a:p>
            <a:pPr>
              <a:defRPr/>
            </a:pPr>
            <a:fld id="{EEACFA4F-9494-413E-8DBD-E4FD5AFEBCC6}" type="slidenum">
              <a:rPr lang="en-US"/>
              <a:pPr>
                <a:defRPr/>
              </a:pPr>
              <a:t>‹#›</a:t>
            </a:fld>
            <a:endParaRPr lang="en-US"/>
          </a:p>
        </p:txBody>
      </p:sp>
    </p:spTree>
    <p:extLst>
      <p:ext uri="{BB962C8B-B14F-4D97-AF65-F5344CB8AC3E}">
        <p14:creationId xmlns:p14="http://schemas.microsoft.com/office/powerpoint/2010/main" val="3957175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800" dirty="0">
              <a:solidFill>
                <a:srgbClr val="000000"/>
              </a:solidFill>
            </a:endParaRPr>
          </a:p>
        </p:txBody>
      </p:sp>
      <p:sp>
        <p:nvSpPr>
          <p:cNvPr id="4" name="Text Box 3"/>
          <p:cNvSpPr txBox="1">
            <a:spLocks noChangeArrowheads="1"/>
          </p:cNvSpPr>
          <p:nvPr/>
        </p:nvSpPr>
        <p:spPr bwMode="auto">
          <a:xfrm>
            <a:off x="1693333" y="1233489"/>
            <a:ext cx="8737600" cy="396875"/>
          </a:xfrm>
          <a:prstGeom prst="rect">
            <a:avLst/>
          </a:prstGeom>
          <a:noFill/>
          <a:ln w="9525">
            <a:noFill/>
            <a:miter lim="800000"/>
            <a:headEnd/>
            <a:tailEnd/>
          </a:ln>
          <a:effectLst/>
        </p:spPr>
        <p:txBody>
          <a:bodyPr>
            <a:spAutoFit/>
          </a:bodyPr>
          <a:lstStyle/>
          <a:p>
            <a:pPr algn="ctr" eaLnBrk="0" hangingPunct="0">
              <a:spcBef>
                <a:spcPct val="50000"/>
              </a:spcBef>
              <a:defRPr/>
            </a:pPr>
            <a:r>
              <a:rPr lang="en-US" sz="2000" b="1" i="1" dirty="0">
                <a:solidFill>
                  <a:srgbClr val="000000"/>
                </a:solidFill>
                <a:latin typeface="Century Schoolbook" pitchFamily="18" charset="0"/>
              </a:rPr>
              <a:t>I n t e g r i t y  -  S e r v i c e  -  E x c e l l e n c e</a:t>
            </a:r>
          </a:p>
        </p:txBody>
      </p:sp>
      <p:sp>
        <p:nvSpPr>
          <p:cNvPr id="5" name="Line 5"/>
          <p:cNvSpPr>
            <a:spLocks noChangeShapeType="1"/>
          </p:cNvSpPr>
          <p:nvPr/>
        </p:nvSpPr>
        <p:spPr bwMode="auto">
          <a:xfrm>
            <a:off x="508000" y="1231900"/>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800" dirty="0">
              <a:solidFill>
                <a:srgbClr val="000000"/>
              </a:solidFill>
            </a:endParaRPr>
          </a:p>
        </p:txBody>
      </p:sp>
      <p:sp>
        <p:nvSpPr>
          <p:cNvPr id="7" name="Text Box 14"/>
          <p:cNvSpPr txBox="1">
            <a:spLocks noChangeArrowheads="1"/>
          </p:cNvSpPr>
          <p:nvPr/>
        </p:nvSpPr>
        <p:spPr bwMode="auto">
          <a:xfrm>
            <a:off x="2900595" y="500063"/>
            <a:ext cx="6323077" cy="646331"/>
          </a:xfrm>
          <a:prstGeom prst="rect">
            <a:avLst/>
          </a:prstGeom>
          <a:noFill/>
          <a:ln w="9525">
            <a:noFill/>
            <a:miter lim="800000"/>
            <a:headEnd/>
            <a:tailEnd/>
          </a:ln>
          <a:effectLst/>
        </p:spPr>
        <p:txBody>
          <a:bodyPr wrap="none">
            <a:spAutoFit/>
          </a:bodyPr>
          <a:lstStyle/>
          <a:p>
            <a:pPr algn="ctr" eaLnBrk="0" hangingPunct="0">
              <a:defRPr/>
            </a:pPr>
            <a:r>
              <a:rPr lang="en-US" sz="3600" b="1" i="1" dirty="0">
                <a:solidFill>
                  <a:srgbClr val="000000"/>
                </a:solidFill>
              </a:rPr>
              <a:t>Headquarters U.S. Air Force</a:t>
            </a:r>
          </a:p>
        </p:txBody>
      </p:sp>
      <p:sp>
        <p:nvSpPr>
          <p:cNvPr id="50191" name="Rectangle 15"/>
          <p:cNvSpPr>
            <a:spLocks noGrp="1" noChangeArrowheads="1"/>
          </p:cNvSpPr>
          <p:nvPr>
            <p:ph type="ctrTitle"/>
          </p:nvPr>
        </p:nvSpPr>
        <p:spPr>
          <a:xfrm>
            <a:off x="368301" y="1962150"/>
            <a:ext cx="11315700" cy="1600200"/>
          </a:xfrm>
        </p:spPr>
        <p:txBody>
          <a:bodyPr/>
          <a:lstStyle>
            <a:lvl1pPr>
              <a:defRPr sz="4400" i="0"/>
            </a:lvl1pPr>
          </a:lstStyle>
          <a:p>
            <a:r>
              <a:rPr lang="en-US"/>
              <a:t>Click to edit Master title style</a:t>
            </a:r>
          </a:p>
        </p:txBody>
      </p:sp>
      <p:sp>
        <p:nvSpPr>
          <p:cNvPr id="11"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12"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pic>
        <p:nvPicPr>
          <p:cNvPr id="13" name="Picture 13" descr="afsymbo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8801" y="3698875"/>
            <a:ext cx="4406900"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9615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7"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sp>
        <p:nvSpPr>
          <p:cNvPr id="9"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pic>
        <p:nvPicPr>
          <p:cNvPr id="8"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90138"/>
            <a:ext cx="1751860" cy="103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3343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8300" y="1504950"/>
            <a:ext cx="5496984"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68485" y="1504950"/>
            <a:ext cx="5496983"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8"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sp>
        <p:nvSpPr>
          <p:cNvPr id="10"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pic>
        <p:nvPicPr>
          <p:cNvPr id="9"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90138"/>
            <a:ext cx="1751860" cy="103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38685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6"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sp>
        <p:nvSpPr>
          <p:cNvPr id="8"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pic>
        <p:nvPicPr>
          <p:cNvPr id="7"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81346"/>
            <a:ext cx="1751860" cy="103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315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5"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sp>
        <p:nvSpPr>
          <p:cNvPr id="7"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pic>
        <p:nvPicPr>
          <p:cNvPr id="6"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032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D4DBAD9A-40A1-40C2-9A00-374A8DB796F0}"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086700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Two Content">
    <p:spTree>
      <p:nvGrpSpPr>
        <p:cNvPr id="1" name=""/>
        <p:cNvGrpSpPr/>
        <p:nvPr/>
      </p:nvGrpSpPr>
      <p:grpSpPr>
        <a:xfrm>
          <a:off x="0" y="0"/>
          <a:ext cx="0" cy="0"/>
          <a:chOff x="0" y="0"/>
          <a:chExt cx="0" cy="0"/>
        </a:xfrm>
      </p:grpSpPr>
      <p:sp>
        <p:nvSpPr>
          <p:cNvPr id="11" name="Rectangle 1030"/>
          <p:cNvSpPr>
            <a:spLocks noGrp="1" noChangeArrowheads="1"/>
          </p:cNvSpPr>
          <p:nvPr>
            <p:ph type="title"/>
          </p:nvPr>
        </p:nvSpPr>
        <p:spPr bwMode="auto">
          <a:xfrm>
            <a:off x="1563251" y="76201"/>
            <a:ext cx="10120749" cy="112602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lang="en-US" dirty="0" smtClean="0"/>
            </a:lvl1pPr>
          </a:lstStyle>
          <a:p>
            <a:pPr lvl="0"/>
            <a:r>
              <a:rPr lang="en-US"/>
              <a:t>Click to edit Master title style</a:t>
            </a:r>
            <a:endParaRPr lang="en-US" dirty="0"/>
          </a:p>
        </p:txBody>
      </p:sp>
      <p:sp>
        <p:nvSpPr>
          <p:cNvPr id="12" name="Text Placeholder 3"/>
          <p:cNvSpPr>
            <a:spLocks noGrp="1"/>
          </p:cNvSpPr>
          <p:nvPr>
            <p:ph type="body" sz="quarter" idx="12" hasCustomPrompt="1"/>
          </p:nvPr>
        </p:nvSpPr>
        <p:spPr>
          <a:xfrm>
            <a:off x="11326378" y="0"/>
            <a:ext cx="865622" cy="215444"/>
          </a:xfrm>
          <a:prstGeom prst="rect">
            <a:avLst/>
          </a:prstGeom>
        </p:spPr>
        <p:txBody>
          <a:bodyPr wrap="none" lIns="0" tIns="0" rIns="0" bIns="0">
            <a:spAutoFit/>
          </a:bodyPr>
          <a:lstStyle>
            <a:lvl1pPr marL="0" indent="0" algn="r">
              <a:buNone/>
              <a:defRPr sz="1400" cap="all" baseline="0">
                <a:solidFill>
                  <a:srgbClr val="006600"/>
                </a:solidFill>
              </a:defRPr>
            </a:lvl1pPr>
          </a:lstStyle>
          <a:p>
            <a:r>
              <a:rPr lang="en-US" dirty="0"/>
              <a:t>(U)//FOUO</a:t>
            </a:r>
          </a:p>
        </p:txBody>
      </p:sp>
      <p:sp>
        <p:nvSpPr>
          <p:cNvPr id="5" name="Content Placeholder 4"/>
          <p:cNvSpPr>
            <a:spLocks noGrp="1"/>
          </p:cNvSpPr>
          <p:nvPr>
            <p:ph sz="quarter" idx="14" hasCustomPrompt="1"/>
          </p:nvPr>
        </p:nvSpPr>
        <p:spPr>
          <a:xfrm>
            <a:off x="499872" y="1325880"/>
            <a:ext cx="5437632" cy="5001768"/>
          </a:xfrm>
          <a:prstGeom prst="rect">
            <a:avLst/>
          </a:prstGeom>
        </p:spPr>
        <p:txBody>
          <a:bodyPr rIns="0"/>
          <a:lstStyle/>
          <a:p>
            <a:pPr lvl="0"/>
            <a:r>
              <a:rPr lang="en-US" dirty="0"/>
              <a:t>Do not change font size indentation or spacing</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5" hasCustomPrompt="1"/>
          </p:nvPr>
        </p:nvSpPr>
        <p:spPr>
          <a:xfrm>
            <a:off x="6254496" y="1325880"/>
            <a:ext cx="5437632" cy="5001768"/>
          </a:xfrm>
          <a:prstGeom prst="rect">
            <a:avLst/>
          </a:prstGeom>
        </p:spPr>
        <p:txBody>
          <a:bodyPr lIns="0"/>
          <a:lstStyle/>
          <a:p>
            <a:pPr lvl="0"/>
            <a:r>
              <a:rPr lang="en-US" dirty="0"/>
              <a:t>Do not change font size indentation or spacing</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3"/>
          <p:cNvSpPr>
            <a:spLocks noGrp="1"/>
          </p:cNvSpPr>
          <p:nvPr>
            <p:ph type="body" sz="quarter" idx="13" hasCustomPrompt="1"/>
          </p:nvPr>
        </p:nvSpPr>
        <p:spPr>
          <a:xfrm>
            <a:off x="0" y="6642556"/>
            <a:ext cx="865622" cy="215444"/>
          </a:xfrm>
          <a:prstGeom prst="rect">
            <a:avLst/>
          </a:prstGeom>
        </p:spPr>
        <p:txBody>
          <a:bodyPr wrap="none" lIns="0" tIns="0" rIns="0" bIns="0" anchor="b">
            <a:spAutoFit/>
          </a:bodyPr>
          <a:lstStyle>
            <a:lvl1pPr marL="0" indent="0" algn="l">
              <a:buNone/>
              <a:defRPr sz="1400" cap="all" baseline="0">
                <a:solidFill>
                  <a:srgbClr val="006600"/>
                </a:solidFill>
              </a:defRPr>
            </a:lvl1pPr>
          </a:lstStyle>
          <a:p>
            <a:r>
              <a:rPr lang="en-US" dirty="0"/>
              <a:t>(U)//FOUO</a:t>
            </a:r>
          </a:p>
        </p:txBody>
      </p:sp>
      <p:pic>
        <p:nvPicPr>
          <p:cNvPr id="10"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8405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3838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6524625"/>
            <a:ext cx="1625600" cy="304800"/>
          </a:xfrm>
          <a:prstGeom prst="rect">
            <a:avLst/>
          </a:prstGeom>
        </p:spPr>
        <p:txBody>
          <a:bodyPr/>
          <a:lstStyle>
            <a:lvl1pPr>
              <a:defRPr/>
            </a:lvl1pPr>
          </a:lstStyle>
          <a:p>
            <a:pPr>
              <a:defRPr/>
            </a:pPr>
            <a:r>
              <a:rPr lang="en-US" dirty="0"/>
              <a:t>As of: </a:t>
            </a:r>
          </a:p>
        </p:txBody>
      </p:sp>
      <p:sp>
        <p:nvSpPr>
          <p:cNvPr id="5" name="Slide Number Placeholder 4"/>
          <p:cNvSpPr>
            <a:spLocks noGrp="1"/>
          </p:cNvSpPr>
          <p:nvPr>
            <p:ph type="sldNum" sz="quarter" idx="11"/>
          </p:nvPr>
        </p:nvSpPr>
        <p:spPr>
          <a:xfrm>
            <a:off x="10651067" y="6524625"/>
            <a:ext cx="1524000" cy="304800"/>
          </a:xfrm>
          <a:prstGeom prst="rect">
            <a:avLst/>
          </a:prstGeom>
        </p:spPr>
        <p:txBody>
          <a:bodyPr/>
          <a:lstStyle>
            <a:lvl1pPr>
              <a:defRPr/>
            </a:lvl1pPr>
          </a:lstStyle>
          <a:p>
            <a:pPr>
              <a:defRPr/>
            </a:pPr>
            <a:fld id="{E8C4CF4F-2ECB-4C54-9552-FB58A436033C}" type="slidenum">
              <a:rPr lang="en-US">
                <a:solidFill>
                  <a:srgbClr val="FFFFFF">
                    <a:lumMod val="50000"/>
                  </a:srgbClr>
                </a:solidFill>
              </a:rPr>
              <a:pPr>
                <a:defRPr/>
              </a:pPr>
              <a:t>‹#›</a:t>
            </a:fld>
            <a:endParaRPr lang="en-US" dirty="0">
              <a:solidFill>
                <a:srgbClr val="808080"/>
              </a:solidFill>
            </a:endParaRPr>
          </a:p>
        </p:txBody>
      </p:sp>
      <p:pic>
        <p:nvPicPr>
          <p:cNvPr id="8"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6"/>
          <p:cNvSpPr>
            <a:spLocks noGrp="1"/>
          </p:cNvSpPr>
          <p:nvPr>
            <p:ph sz="quarter" idx="12"/>
          </p:nvPr>
        </p:nvSpPr>
        <p:spPr>
          <a:xfrm>
            <a:off x="1358900" y="641350"/>
            <a:ext cx="1219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08849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7" name="Footer Placeholder 8"/>
          <p:cNvSpPr>
            <a:spLocks noGrp="1"/>
          </p:cNvSpPr>
          <p:nvPr>
            <p:ph type="ftr" sz="quarter" idx="3"/>
          </p:nvPr>
        </p:nvSpPr>
        <p:spPr>
          <a:xfrm>
            <a:off x="4165600" y="6567777"/>
            <a:ext cx="3860800" cy="280914"/>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9" name="Slide Number Placeholder 4"/>
          <p:cNvSpPr>
            <a:spLocks noGrp="1"/>
          </p:cNvSpPr>
          <p:nvPr>
            <p:ph type="sldNum" sz="quarter" idx="4"/>
          </p:nvPr>
        </p:nvSpPr>
        <p:spPr>
          <a:xfrm>
            <a:off x="11550613" y="6551876"/>
            <a:ext cx="641387" cy="306125"/>
          </a:xfrm>
          <a:prstGeom prst="rect">
            <a:avLst/>
          </a:prstGeom>
        </p:spPr>
        <p:txBody>
          <a:bodyPr/>
          <a:lstStyle>
            <a:lvl1pPr algn="ctr">
              <a:defRPr sz="1000">
                <a:solidFill>
                  <a:srgbClr val="898989"/>
                </a:solidFill>
              </a:defRPr>
            </a:lvl1pPr>
          </a:lstStyle>
          <a:p>
            <a:fld id="{110E6CBD-E7C6-421F-9A93-267A94884382}" type="slidenum">
              <a:rPr lang="en-US" smtClean="0"/>
              <a:pPr/>
              <a:t>‹#›</a:t>
            </a:fld>
            <a:endParaRPr lang="en-US" dirty="0"/>
          </a:p>
        </p:txBody>
      </p:sp>
      <p:pic>
        <p:nvPicPr>
          <p:cNvPr id="4"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31821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vl1pPr>
          </a:lstStyle>
          <a:p>
            <a:r>
              <a:rPr lang="en-US" dirty="0"/>
              <a:t>Click to edit Master title style</a:t>
            </a:r>
          </a:p>
        </p:txBody>
      </p:sp>
      <p:sp>
        <p:nvSpPr>
          <p:cNvPr id="3" name="Content Placeholder 2"/>
          <p:cNvSpPr>
            <a:spLocks noGrp="1"/>
          </p:cNvSpPr>
          <p:nvPr>
            <p:ph idx="1"/>
          </p:nvPr>
        </p:nvSpPr>
        <p:spPr>
          <a:xfrm>
            <a:off x="486835" y="1278427"/>
            <a:ext cx="11197167" cy="5001768"/>
          </a:xfrm>
        </p:spPr>
        <p:txBody>
          <a:bodyPr/>
          <a:lstStyle>
            <a:lvl1pPr marL="0" indent="0">
              <a:buNone/>
              <a:defRPr/>
            </a:lvl1pPr>
            <a:lvl2pPr>
              <a:defRPr sz="1500" b="0"/>
            </a:lvl2pPr>
            <a:lvl3pPr marL="688975" indent="-166688">
              <a:defRPr sz="1500" b="0"/>
            </a:lvl3pPr>
            <a:lvl4pPr marL="914400" indent="-171450">
              <a:buClr>
                <a:schemeClr val="accent2">
                  <a:lumMod val="50000"/>
                </a:schemeClr>
              </a:buClr>
              <a:defRPr sz="1500" b="0"/>
            </a:lvl4pPr>
            <a:lvl5pPr marL="1139825" indent="-171450">
              <a:buClr>
                <a:schemeClr val="accent2">
                  <a:lumMod val="50000"/>
                </a:schemeClr>
              </a:buClr>
              <a:defRPr sz="15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6"/>
          <p:cNvSpPr>
            <a:spLocks noGrp="1" noChangeArrowheads="1"/>
          </p:cNvSpPr>
          <p:nvPr>
            <p:ph type="sldNum" sz="quarter" idx="11"/>
          </p:nvPr>
        </p:nvSpPr>
        <p:spPr>
          <a:xfrm>
            <a:off x="10651067" y="6524625"/>
            <a:ext cx="1524000" cy="304800"/>
          </a:xfrm>
          <a:prstGeom prst="rect">
            <a:avLst/>
          </a:prstGeom>
          <a:ln/>
        </p:spPr>
        <p:txBody>
          <a:bodyPr/>
          <a:lstStyle>
            <a:lvl1pPr>
              <a:defRPr/>
            </a:lvl1pPr>
          </a:lstStyle>
          <a:p>
            <a:pPr>
              <a:defRPr/>
            </a:pPr>
            <a:fld id="{6EAE1059-D214-48F5-8B86-DADFC6C00919}" type="slidenum">
              <a:rPr lang="en-US">
                <a:solidFill>
                  <a:srgbClr val="000000"/>
                </a:solidFill>
              </a:rPr>
              <a:pPr>
                <a:defRPr/>
              </a:pPr>
              <a:t>‹#›</a:t>
            </a:fld>
            <a:endParaRPr lang="en-US" dirty="0">
              <a:solidFill>
                <a:srgbClr val="000000"/>
              </a:solidFill>
            </a:endParaRPr>
          </a:p>
        </p:txBody>
      </p:sp>
      <p:pic>
        <p:nvPicPr>
          <p:cNvPr id="5"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3344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6524625"/>
            <a:ext cx="1625600" cy="304800"/>
          </a:xfrm>
          <a:prstGeom prst="rect">
            <a:avLst/>
          </a:prstGeom>
        </p:spPr>
        <p:txBody>
          <a:bodyPr/>
          <a:lstStyle>
            <a:lvl1pPr>
              <a:defRPr/>
            </a:lvl1pPr>
          </a:lstStyle>
          <a:p>
            <a:pPr>
              <a:defRPr/>
            </a:pPr>
            <a:r>
              <a:rPr lang="en-US" dirty="0"/>
              <a:t>As of: </a:t>
            </a:r>
          </a:p>
        </p:txBody>
      </p:sp>
      <p:sp>
        <p:nvSpPr>
          <p:cNvPr id="5" name="Slide Number Placeholder 4"/>
          <p:cNvSpPr>
            <a:spLocks noGrp="1"/>
          </p:cNvSpPr>
          <p:nvPr>
            <p:ph type="sldNum" sz="quarter" idx="11"/>
          </p:nvPr>
        </p:nvSpPr>
        <p:spPr>
          <a:xfrm>
            <a:off x="10651067" y="6524625"/>
            <a:ext cx="1524000" cy="304800"/>
          </a:xfrm>
          <a:prstGeom prst="rect">
            <a:avLst/>
          </a:prstGeom>
        </p:spPr>
        <p:txBody>
          <a:bodyPr/>
          <a:lstStyle>
            <a:lvl1pPr>
              <a:defRPr/>
            </a:lvl1pPr>
          </a:lstStyle>
          <a:p>
            <a:pPr>
              <a:defRPr/>
            </a:pPr>
            <a:fld id="{E8C4CF4F-2ECB-4C54-9552-FB58A436033C}" type="slidenum">
              <a:rPr lang="en-US">
                <a:solidFill>
                  <a:srgbClr val="FFFFFF">
                    <a:lumMod val="50000"/>
                  </a:srgbClr>
                </a:solidFill>
              </a:rPr>
              <a:pPr>
                <a:defRPr/>
              </a:pPr>
              <a:t>‹#›</a:t>
            </a:fld>
            <a:endParaRPr lang="en-US" dirty="0">
              <a:solidFill>
                <a:srgbClr val="808080"/>
              </a:solidFill>
            </a:endParaRPr>
          </a:p>
        </p:txBody>
      </p:sp>
      <p:pic>
        <p:nvPicPr>
          <p:cNvPr id="8" name="Picture 13" descr="afsymbol"/>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6947" y="62144"/>
            <a:ext cx="1751860" cy="10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6"/>
          <p:cNvSpPr>
            <a:spLocks noGrp="1"/>
          </p:cNvSpPr>
          <p:nvPr>
            <p:ph sz="quarter" idx="12"/>
          </p:nvPr>
        </p:nvSpPr>
        <p:spPr>
          <a:xfrm>
            <a:off x="1358900" y="641350"/>
            <a:ext cx="1219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59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9749D00A-8FAB-4CFD-84B6-CE47E3854932}"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73601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8300" y="1504950"/>
            <a:ext cx="5496984"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68485" y="1504950"/>
            <a:ext cx="5496983"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smtClean="0"/>
            </a:lvl1pPr>
          </a:lstStyle>
          <a:p>
            <a:pPr>
              <a:defRPr/>
            </a:pPr>
            <a:fld id="{2EA01211-83D8-404D-97E7-85815AADFB47}"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230679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a:t>As of: </a:t>
            </a:r>
          </a:p>
        </p:txBody>
      </p:sp>
      <p:sp>
        <p:nvSpPr>
          <p:cNvPr id="8" name="Slide Number Placeholder 7"/>
          <p:cNvSpPr>
            <a:spLocks noGrp="1"/>
          </p:cNvSpPr>
          <p:nvPr>
            <p:ph type="sldNum" sz="quarter" idx="11"/>
          </p:nvPr>
        </p:nvSpPr>
        <p:spPr/>
        <p:txBody>
          <a:bodyPr/>
          <a:lstStyle>
            <a:lvl1pPr>
              <a:defRPr smtClean="0"/>
            </a:lvl1pPr>
          </a:lstStyle>
          <a:p>
            <a:pPr>
              <a:defRPr/>
            </a:pPr>
            <a:fld id="{626053D5-07C1-4B75-B87A-1B879B37BD04}"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58280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en-US"/>
              <a:t>As of: </a:t>
            </a:r>
          </a:p>
        </p:txBody>
      </p:sp>
      <p:sp>
        <p:nvSpPr>
          <p:cNvPr id="4" name="Slide Number Placeholder 3"/>
          <p:cNvSpPr>
            <a:spLocks noGrp="1"/>
          </p:cNvSpPr>
          <p:nvPr>
            <p:ph type="sldNum" sz="quarter" idx="11"/>
          </p:nvPr>
        </p:nvSpPr>
        <p:spPr/>
        <p:txBody>
          <a:bodyPr/>
          <a:lstStyle>
            <a:lvl1pPr>
              <a:defRPr smtClean="0"/>
            </a:lvl1pPr>
          </a:lstStyle>
          <a:p>
            <a:pPr>
              <a:defRPr/>
            </a:pPr>
            <a:fld id="{574B46ED-C721-4709-BD49-B1886830E139}"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114180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As of: </a:t>
            </a:r>
          </a:p>
        </p:txBody>
      </p:sp>
      <p:sp>
        <p:nvSpPr>
          <p:cNvPr id="3" name="Slide Number Placeholder 2"/>
          <p:cNvSpPr>
            <a:spLocks noGrp="1"/>
          </p:cNvSpPr>
          <p:nvPr>
            <p:ph type="sldNum" sz="quarter" idx="11"/>
          </p:nvPr>
        </p:nvSpPr>
        <p:spPr/>
        <p:txBody>
          <a:bodyPr/>
          <a:lstStyle>
            <a:lvl1pPr>
              <a:defRPr smtClean="0"/>
            </a:lvl1pPr>
          </a:lstStyle>
          <a:p>
            <a:pPr>
              <a:defRPr/>
            </a:pPr>
            <a:fld id="{8D8601B2-89B0-49E8-A3BD-49523D01BBAA}"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465363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smtClean="0"/>
            </a:lvl1pPr>
          </a:lstStyle>
          <a:p>
            <a:pPr>
              <a:defRPr/>
            </a:pPr>
            <a:fld id="{B3C4A380-CF82-46F6-B6C6-8AC0FD218771}"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1384749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smtClean="0"/>
            </a:lvl1pPr>
          </a:lstStyle>
          <a:p>
            <a:pPr>
              <a:defRPr/>
            </a:pPr>
            <a:fld id="{6BD66F85-09BC-4E9E-8A8F-0440CE951819}"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227622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3.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62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eaLnBrk="0" fontAlgn="base" hangingPunct="0">
              <a:spcBef>
                <a:spcPct val="0"/>
              </a:spcBef>
              <a:spcAft>
                <a:spcPct val="0"/>
              </a:spcAft>
              <a:defRPr/>
            </a:pPr>
            <a:r>
              <a:rPr lang="en-US"/>
              <a:t>As of: </a:t>
            </a:r>
          </a:p>
        </p:txBody>
      </p:sp>
      <p:sp>
        <p:nvSpPr>
          <p:cNvPr id="49156" name="Rectangle 1028"/>
          <p:cNvSpPr>
            <a:spLocks noGrp="1" noChangeArrowheads="1"/>
          </p:cNvSpPr>
          <p:nvPr>
            <p:ph type="sldNum" sz="quarter" idx="4"/>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solidFill>
                  <a:srgbClr val="7F7F7F"/>
                </a:solidFill>
              </a:defRPr>
            </a:lvl1pPr>
          </a:lstStyle>
          <a:p>
            <a:pPr eaLnBrk="0" fontAlgn="base" hangingPunct="0">
              <a:spcBef>
                <a:spcPct val="0"/>
              </a:spcBef>
              <a:spcAft>
                <a:spcPct val="0"/>
              </a:spcAft>
              <a:defRPr/>
            </a:pPr>
            <a:fld id="{FF343A96-1728-4113-8DB0-CA2AB94ACFB6}" type="slidenum">
              <a:rPr lang="en-US" altLang="en-US"/>
              <a:pPr eaLnBrk="0" fontAlgn="base" hangingPunct="0">
                <a:spcBef>
                  <a:spcPct val="0"/>
                </a:spcBef>
                <a:spcAft>
                  <a:spcPct val="0"/>
                </a:spcAft>
                <a:defRPr/>
              </a:pPr>
              <a:t>‹#›</a:t>
            </a:fld>
            <a:endParaRPr lang="en-US" altLang="en-US"/>
          </a:p>
        </p:txBody>
      </p:sp>
      <p:sp>
        <p:nvSpPr>
          <p:cNvPr id="1028" name="Text Box 1029"/>
          <p:cNvSpPr txBox="1">
            <a:spLocks noChangeArrowheads="1"/>
          </p:cNvSpPr>
          <p:nvPr/>
        </p:nvSpPr>
        <p:spPr bwMode="auto">
          <a:xfrm>
            <a:off x="1727200" y="6491288"/>
            <a:ext cx="8737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50000"/>
              </a:spcBef>
              <a:spcAft>
                <a:spcPct val="0"/>
              </a:spcAft>
            </a:pPr>
            <a:r>
              <a:rPr lang="en-US" altLang="en-US" sz="1600" b="1" i="1">
                <a:solidFill>
                  <a:srgbClr val="000000"/>
                </a:solidFill>
                <a:latin typeface="Century Schoolbook" panose="02040604050505020304" pitchFamily="18" charset="0"/>
              </a:rPr>
              <a:t>I n t e g r i t y  -  S e r v i c e  -  E x c e l l e n c e</a:t>
            </a:r>
          </a:p>
        </p:txBody>
      </p:sp>
      <p:sp>
        <p:nvSpPr>
          <p:cNvPr id="1029" name="Rectangle 1030"/>
          <p:cNvSpPr>
            <a:spLocks noGrp="1" noChangeArrowheads="1"/>
          </p:cNvSpPr>
          <p:nvPr>
            <p:ph type="title"/>
          </p:nvPr>
        </p:nvSpPr>
        <p:spPr bwMode="auto">
          <a:xfrm>
            <a:off x="2218267" y="76200"/>
            <a:ext cx="952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p:cNvSpPr>
            <a:spLocks noChangeShapeType="1"/>
          </p:cNvSpPr>
          <p:nvPr/>
        </p:nvSpPr>
        <p:spPr bwMode="auto">
          <a:xfrm>
            <a:off x="508000" y="64516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400">
              <a:solidFill>
                <a:srgbClr val="000000"/>
              </a:solidFill>
            </a:endParaRPr>
          </a:p>
        </p:txBody>
      </p:sp>
      <p:sp>
        <p:nvSpPr>
          <p:cNvPr id="1031" name="Line 1036"/>
          <p:cNvSpPr>
            <a:spLocks noChangeShapeType="1"/>
          </p:cNvSpPr>
          <p:nvPr/>
        </p:nvSpPr>
        <p:spPr bwMode="auto">
          <a:xfrm>
            <a:off x="508000" y="12319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400">
              <a:solidFill>
                <a:srgbClr val="000000"/>
              </a:solidFill>
            </a:endParaRPr>
          </a:p>
        </p:txBody>
      </p:sp>
      <p:pic>
        <p:nvPicPr>
          <p:cNvPr id="1032" name="Picture 1037" descr="afsymbo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22818" y="90489"/>
            <a:ext cx="1794933"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040"/>
          <p:cNvSpPr>
            <a:spLocks noGrp="1" noChangeArrowheads="1"/>
          </p:cNvSpPr>
          <p:nvPr>
            <p:ph type="body" idx="1"/>
          </p:nvPr>
        </p:nvSpPr>
        <p:spPr bwMode="auto">
          <a:xfrm>
            <a:off x="368301" y="1504950"/>
            <a:ext cx="11197167"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spTree>
    <p:extLst>
      <p:ext uri="{BB962C8B-B14F-4D97-AF65-F5344CB8AC3E}">
        <p14:creationId xmlns:p14="http://schemas.microsoft.com/office/powerpoint/2010/main" val="6363823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7" name="Text Box 1029"/>
          <p:cNvSpPr txBox="1">
            <a:spLocks noChangeArrowheads="1"/>
          </p:cNvSpPr>
          <p:nvPr/>
        </p:nvSpPr>
        <p:spPr bwMode="auto">
          <a:xfrm>
            <a:off x="1727200" y="6491288"/>
            <a:ext cx="8737600" cy="336550"/>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i="1" dirty="0">
                <a:solidFill>
                  <a:srgbClr val="000000"/>
                </a:solidFill>
                <a:latin typeface="Century Schoolbook" pitchFamily="18" charset="0"/>
              </a:rPr>
              <a:t>B r e a k i n g  B a r r i e r s  …  S i n c e  1 9 4 7</a:t>
            </a:r>
          </a:p>
        </p:txBody>
      </p:sp>
      <p:sp>
        <p:nvSpPr>
          <p:cNvPr id="1029" name="Rectangle 1030"/>
          <p:cNvSpPr>
            <a:spLocks noGrp="1" noChangeArrowheads="1"/>
          </p:cNvSpPr>
          <p:nvPr>
            <p:ph type="title"/>
          </p:nvPr>
        </p:nvSpPr>
        <p:spPr bwMode="auto">
          <a:xfrm>
            <a:off x="2503055" y="49213"/>
            <a:ext cx="952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49163" name="Line 1035"/>
          <p:cNvSpPr>
            <a:spLocks noChangeShapeType="1"/>
          </p:cNvSpPr>
          <p:nvPr/>
        </p:nvSpPr>
        <p:spPr bwMode="auto">
          <a:xfrm>
            <a:off x="508000" y="6451600"/>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800" dirty="0">
              <a:solidFill>
                <a:srgbClr val="000000"/>
              </a:solidFill>
            </a:endParaRPr>
          </a:p>
        </p:txBody>
      </p:sp>
      <p:sp>
        <p:nvSpPr>
          <p:cNvPr id="49164" name="Line 1036"/>
          <p:cNvSpPr>
            <a:spLocks noChangeShapeType="1"/>
          </p:cNvSpPr>
          <p:nvPr/>
        </p:nvSpPr>
        <p:spPr bwMode="auto">
          <a:xfrm>
            <a:off x="508000" y="1231900"/>
            <a:ext cx="11176000" cy="0"/>
          </a:xfrm>
          <a:prstGeom prst="line">
            <a:avLst/>
          </a:prstGeom>
          <a:noFill/>
          <a:ln w="57150">
            <a:solidFill>
              <a:srgbClr val="0C2D83"/>
            </a:solidFill>
            <a:round/>
            <a:headEnd/>
            <a:tailEnd/>
          </a:ln>
          <a:effectLst/>
        </p:spPr>
        <p:txBody>
          <a:bodyPr wrap="none" anchor="ctr"/>
          <a:lstStyle/>
          <a:p>
            <a:pPr algn="ctr" eaLnBrk="0" hangingPunct="0">
              <a:defRPr/>
            </a:pPr>
            <a:endParaRPr lang="en-US" sz="1800" dirty="0">
              <a:solidFill>
                <a:srgbClr val="000000"/>
              </a:solidFill>
            </a:endParaRPr>
          </a:p>
        </p:txBody>
      </p:sp>
      <p:sp>
        <p:nvSpPr>
          <p:cNvPr id="1033" name="Rectangle 1040"/>
          <p:cNvSpPr>
            <a:spLocks noGrp="1" noChangeArrowheads="1"/>
          </p:cNvSpPr>
          <p:nvPr>
            <p:ph type="body" idx="1"/>
          </p:nvPr>
        </p:nvSpPr>
        <p:spPr bwMode="auto">
          <a:xfrm>
            <a:off x="368301" y="1504950"/>
            <a:ext cx="11197167" cy="4743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0"/>
            <a:r>
              <a:rPr lang="en-US" dirty="0"/>
              <a:t>2nd Bullet</a:t>
            </a:r>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69652" y="95321"/>
            <a:ext cx="1243632" cy="1006279"/>
          </a:xfrm>
          <a:prstGeom prst="rect">
            <a:avLst/>
          </a:prstGeom>
        </p:spPr>
      </p:pic>
      <p:sp>
        <p:nvSpPr>
          <p:cNvPr id="11" name="Text Placeholder 3"/>
          <p:cNvSpPr txBox="1">
            <a:spLocks/>
          </p:cNvSpPr>
          <p:nvPr userDrawn="1"/>
        </p:nvSpPr>
        <p:spPr>
          <a:xfrm>
            <a:off x="11326378" y="0"/>
            <a:ext cx="865622" cy="215444"/>
          </a:xfrm>
          <a:prstGeom prst="rect">
            <a:avLst/>
          </a:prstGeom>
        </p:spPr>
        <p:txBody>
          <a:bodyPr wrap="none" lIns="0" tIns="0" rIns="0" bIns="0">
            <a:spAutoFit/>
          </a:bodyPr>
          <a:lstStyle>
            <a:lvl1pPr marL="0" indent="0" algn="r" rtl="0" eaLnBrk="0" fontAlgn="base" hangingPunct="0">
              <a:spcBef>
                <a:spcPct val="50000"/>
              </a:spcBef>
              <a:spcAft>
                <a:spcPct val="0"/>
              </a:spcAft>
              <a:buClr>
                <a:srgbClr val="151C77"/>
              </a:buClr>
              <a:buSzPct val="80000"/>
              <a:buFont typeface="Wingdings" pitchFamily="2" charset="2"/>
              <a:buNone/>
              <a:defRPr sz="1400" b="1" cap="all" baseline="0">
                <a:solidFill>
                  <a:srgbClr val="006600"/>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a:lstStyle>
          <a:p>
            <a:r>
              <a:rPr lang="en-US" sz="1400" kern="0" dirty="0"/>
              <a:t>(U)//FOUO</a:t>
            </a:r>
          </a:p>
        </p:txBody>
      </p:sp>
      <p:sp>
        <p:nvSpPr>
          <p:cNvPr id="12" name="Text Placeholder 3"/>
          <p:cNvSpPr txBox="1">
            <a:spLocks/>
          </p:cNvSpPr>
          <p:nvPr userDrawn="1"/>
        </p:nvSpPr>
        <p:spPr>
          <a:xfrm>
            <a:off x="0" y="6642556"/>
            <a:ext cx="865622" cy="215444"/>
          </a:xfrm>
          <a:prstGeom prst="rect">
            <a:avLst/>
          </a:prstGeom>
        </p:spPr>
        <p:txBody>
          <a:bodyPr wrap="none" lIns="0" tIns="0" rIns="0" bIns="0" anchor="b">
            <a:spAutoFit/>
          </a:bodyPr>
          <a:lstStyle>
            <a:lvl1pPr marL="0" indent="0" algn="l" rtl="0" eaLnBrk="0" fontAlgn="base" hangingPunct="0">
              <a:spcBef>
                <a:spcPct val="50000"/>
              </a:spcBef>
              <a:spcAft>
                <a:spcPct val="0"/>
              </a:spcAft>
              <a:buClr>
                <a:srgbClr val="151C77"/>
              </a:buClr>
              <a:buSzPct val="80000"/>
              <a:buFont typeface="Wingdings" pitchFamily="2" charset="2"/>
              <a:buNone/>
              <a:defRPr sz="1400" b="1" cap="all" baseline="0">
                <a:solidFill>
                  <a:srgbClr val="006600"/>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a:lstStyle>
          <a:p>
            <a:r>
              <a:rPr lang="en-US" sz="1400" kern="0" dirty="0"/>
              <a:t>(U)//FOUO</a:t>
            </a:r>
          </a:p>
        </p:txBody>
      </p:sp>
      <p:sp>
        <p:nvSpPr>
          <p:cNvPr id="14" name="Slide Number Placeholder 5"/>
          <p:cNvSpPr txBox="1">
            <a:spLocks/>
          </p:cNvSpPr>
          <p:nvPr userDrawn="1"/>
        </p:nvSpPr>
        <p:spPr>
          <a:xfrm>
            <a:off x="11551186" y="6642556"/>
            <a:ext cx="644132" cy="229838"/>
          </a:xfrm>
          <a:prstGeom prst="rect">
            <a:avLst/>
          </a:prstGeom>
        </p:spPr>
        <p:txBody>
          <a:bodyPr anchor="ctr"/>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FD114A3B-3ED3-4CA3-B0B3-0B75089F2C0C}" type="slidenum">
              <a:rPr lang="en-US" sz="1400" smtClean="0"/>
              <a:pPr algn="ctr">
                <a:defRPr/>
              </a:pPr>
              <a:t>‹#›</a:t>
            </a:fld>
            <a:endParaRPr lang="en-US" sz="1400" dirty="0"/>
          </a:p>
        </p:txBody>
      </p:sp>
    </p:spTree>
    <p:extLst>
      <p:ext uri="{BB962C8B-B14F-4D97-AF65-F5344CB8AC3E}">
        <p14:creationId xmlns:p14="http://schemas.microsoft.com/office/powerpoint/2010/main" val="145012371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sldNum="0" hd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acc.dau.mil/CommunityBrowser.aspx?id=314744" TargetMode="External"/><Relationship Id="rId2" Type="http://schemas.openxmlformats.org/officeDocument/2006/relationships/notesSlide" Target="../notesSlides/notesSlide34.xml"/><Relationship Id="rId1" Type="http://schemas.openxmlformats.org/officeDocument/2006/relationships/slideLayout" Target="../slideLayouts/slideLayout14.xml"/><Relationship Id="rId4" Type="http://schemas.openxmlformats.org/officeDocument/2006/relationships/image" Target="../media/image11.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1952625" y="1941513"/>
            <a:ext cx="8305800" cy="153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2800">
                <a:solidFill>
                  <a:srgbClr val="000000"/>
                </a:solidFill>
              </a:rPr>
              <a:t>Program Title </a:t>
            </a:r>
          </a:p>
          <a:p>
            <a:r>
              <a:rPr lang="en-US" altLang="en-US" sz="2800">
                <a:solidFill>
                  <a:srgbClr val="000000"/>
                </a:solidFill>
              </a:rPr>
              <a:t>Air Force Review  Board (AFRB) Date</a:t>
            </a:r>
          </a:p>
        </p:txBody>
      </p:sp>
      <p:sp>
        <p:nvSpPr>
          <p:cNvPr id="18436" name="Rectangle 4"/>
          <p:cNvSpPr>
            <a:spLocks noChangeArrowheads="1"/>
          </p:cNvSpPr>
          <p:nvPr/>
        </p:nvSpPr>
        <p:spPr bwMode="auto">
          <a:xfrm>
            <a:off x="5403850" y="4948238"/>
            <a:ext cx="47688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2000" b="1"/>
              <a:t>Rank, Name</a:t>
            </a:r>
          </a:p>
          <a:p>
            <a:pPr algn="r"/>
            <a:r>
              <a:rPr lang="en-US" altLang="en-US" sz="2000" b="1"/>
              <a:t>Office Symbol</a:t>
            </a:r>
            <a:endParaRPr lang="en-US" altLang="en-US" sz="2000"/>
          </a:p>
          <a:p>
            <a:pPr algn="r"/>
            <a:r>
              <a:rPr lang="en-US" altLang="en-US" sz="2000" b="1"/>
              <a:t>Date</a:t>
            </a:r>
            <a:endParaRPr lang="en-US" altLang="en-US" sz="2000"/>
          </a:p>
        </p:txBody>
      </p:sp>
      <p:sp>
        <p:nvSpPr>
          <p:cNvPr id="5" name="Rectangle 4"/>
          <p:cNvSpPr/>
          <p:nvPr/>
        </p:nvSpPr>
        <p:spPr>
          <a:xfrm>
            <a:off x="4109366" y="1756896"/>
            <a:ext cx="3854517" cy="523220"/>
          </a:xfrm>
          <a:prstGeom prst="rect">
            <a:avLst/>
          </a:prstGeom>
          <a:solidFill>
            <a:srgbClr val="FFFF00"/>
          </a:solidFill>
          <a:ln w="25400">
            <a:solidFill>
              <a:srgbClr val="002060"/>
            </a:solidFill>
          </a:ln>
        </p:spPr>
        <p:txBody>
          <a:bodyPr wrap="none">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Milestone C Template</a:t>
            </a:r>
          </a:p>
        </p:txBody>
      </p:sp>
      <p:sp>
        <p:nvSpPr>
          <p:cNvPr id="18439" name="TextBox 7"/>
          <p:cNvSpPr txBox="1">
            <a:spLocks noChangeArrowheads="1"/>
          </p:cNvSpPr>
          <p:nvPr/>
        </p:nvSpPr>
        <p:spPr bwMode="auto">
          <a:xfrm>
            <a:off x="2781300" y="6440488"/>
            <a:ext cx="6858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2000" b="1">
                <a:solidFill>
                  <a:srgbClr val="FF0000"/>
                </a:solidFill>
                <a:latin typeface="Calibri" panose="020F0502020204030204" pitchFamily="34" charset="0"/>
              </a:rPr>
              <a:t>FOR OFFICIAL USE ONLY – PRE-DECISIONAL</a:t>
            </a:r>
          </a:p>
        </p:txBody>
      </p:sp>
      <p:sp>
        <p:nvSpPr>
          <p:cNvPr id="18440" name="TextBox 7"/>
          <p:cNvSpPr txBox="1">
            <a:spLocks noChangeArrowheads="1"/>
          </p:cNvSpPr>
          <p:nvPr/>
        </p:nvSpPr>
        <p:spPr bwMode="auto">
          <a:xfrm>
            <a:off x="5233989" y="5448300"/>
            <a:ext cx="1724025" cy="338138"/>
          </a:xfrm>
          <a:prstGeom prst="rect">
            <a:avLst/>
          </a:prstGeom>
          <a:solidFill>
            <a:srgbClr val="96F2A1"/>
          </a:solidFill>
          <a:ln w="25400">
            <a:solidFill>
              <a:srgbClr val="EB8AFE"/>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See Notes Page</a:t>
            </a:r>
          </a:p>
        </p:txBody>
      </p:sp>
      <p:sp>
        <p:nvSpPr>
          <p:cNvPr id="18441" name="TextBox 8"/>
          <p:cNvSpPr txBox="1">
            <a:spLocks noChangeArrowheads="1"/>
          </p:cNvSpPr>
          <p:nvPr/>
        </p:nvSpPr>
        <p:spPr bwMode="auto">
          <a:xfrm>
            <a:off x="4867275" y="3876676"/>
            <a:ext cx="2819400" cy="1169551"/>
          </a:xfrm>
          <a:prstGeom prst="rect">
            <a:avLst/>
          </a:prstGeom>
          <a:solidFill>
            <a:srgbClr val="F9BDF5"/>
          </a:solidFill>
          <a:ln w="50800" cmpd="thickThin">
            <a:solidFill>
              <a:srgbClr val="002060"/>
            </a:solidFill>
            <a:miter lim="800000"/>
            <a:headEnd/>
            <a:tailEnd/>
          </a:ln>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dirty="0"/>
              <a:t>This template is for guidance only</a:t>
            </a:r>
          </a:p>
          <a:p>
            <a:r>
              <a:rPr lang="en-US" altLang="en-US" b="1" dirty="0"/>
              <a:t>and is not mandatory.</a:t>
            </a:r>
          </a:p>
          <a:p>
            <a:r>
              <a:rPr lang="en-US" altLang="en-US" b="1" dirty="0"/>
              <a:t>Examples are for illustrative purposed only</a:t>
            </a:r>
          </a:p>
        </p:txBody>
      </p:sp>
    </p:spTree>
    <p:extLst>
      <p:ext uri="{BB962C8B-B14F-4D97-AF65-F5344CB8AC3E}">
        <p14:creationId xmlns:p14="http://schemas.microsoft.com/office/powerpoint/2010/main" val="73188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Rectangle 177"/>
          <p:cNvSpPr>
            <a:spLocks noChangeArrowheads="1"/>
          </p:cNvSpPr>
          <p:nvPr/>
        </p:nvSpPr>
        <p:spPr bwMode="auto">
          <a:xfrm>
            <a:off x="1524001" y="-153888"/>
            <a:ext cx="184731" cy="307777"/>
          </a:xfrm>
          <a:prstGeom prst="rect">
            <a:avLst/>
          </a:prstGeom>
          <a:noFill/>
          <a:ln w="9525">
            <a:noFill/>
            <a:miter lim="800000"/>
            <a:headEnd/>
            <a:tailEnd/>
          </a:ln>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Calibri" pitchFamily="34" charset="0"/>
              <a:ea typeface="+mn-ea"/>
              <a:cs typeface="+mn-cs"/>
            </a:endParaRPr>
          </a:p>
        </p:txBody>
      </p:sp>
      <p:sp>
        <p:nvSpPr>
          <p:cNvPr id="23589" name="Rectangle 179"/>
          <p:cNvSpPr>
            <a:spLocks noChangeArrowheads="1"/>
          </p:cNvSpPr>
          <p:nvPr/>
        </p:nvSpPr>
        <p:spPr bwMode="auto">
          <a:xfrm>
            <a:off x="1524001" y="-153888"/>
            <a:ext cx="184731" cy="307777"/>
          </a:xfrm>
          <a:prstGeom prst="rect">
            <a:avLst/>
          </a:prstGeom>
          <a:noFill/>
          <a:ln w="9525">
            <a:noFill/>
            <a:miter lim="800000"/>
            <a:headEnd/>
            <a:tailEnd/>
          </a:ln>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Calibri" pitchFamily="34" charset="0"/>
              <a:ea typeface="+mn-ea"/>
              <a:cs typeface="+mn-cs"/>
            </a:endParaRPr>
          </a:p>
        </p:txBody>
      </p:sp>
      <p:sp>
        <p:nvSpPr>
          <p:cNvPr id="13" name="Title 1"/>
          <p:cNvSpPr txBox="1">
            <a:spLocks/>
          </p:cNvSpPr>
          <p:nvPr/>
        </p:nvSpPr>
        <p:spPr>
          <a:xfrm>
            <a:off x="4154022" y="70776"/>
            <a:ext cx="7558795" cy="1192213"/>
          </a:xfrm>
          <a:prstGeom prst="rect">
            <a:avLst/>
          </a:prstGeom>
        </p:spPr>
        <p:txBody>
          <a:bodyPr anchor="ct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3600" b="1" i="1" u="none" strike="noStrike" kern="0" cap="none" spc="0" normalizeH="0" baseline="0" noProof="0" dirty="0">
                <a:ln>
                  <a:noFill/>
                </a:ln>
                <a:solidFill>
                  <a:srgbClr val="151C77"/>
                </a:solidFill>
                <a:effectLst/>
                <a:uLnTx/>
                <a:uFillTx/>
                <a:latin typeface="Arial"/>
                <a:ea typeface="+mj-ea"/>
                <a:cs typeface="+mj-cs"/>
              </a:rPr>
              <a:t>Affordability Requirement</a:t>
            </a:r>
          </a:p>
        </p:txBody>
      </p:sp>
      <p:graphicFrame>
        <p:nvGraphicFramePr>
          <p:cNvPr id="9" name="Group 919"/>
          <p:cNvGraphicFramePr>
            <a:graphicFrameLocks noGrp="1"/>
          </p:cNvGraphicFramePr>
          <p:nvPr/>
        </p:nvGraphicFramePr>
        <p:xfrm>
          <a:off x="1914878" y="1477818"/>
          <a:ext cx="8457560" cy="1860294"/>
        </p:xfrm>
        <a:graphic>
          <a:graphicData uri="http://schemas.openxmlformats.org/drawingml/2006/table">
            <a:tbl>
              <a:tblPr/>
              <a:tblGrid>
                <a:gridCol w="1703320">
                  <a:extLst>
                    <a:ext uri="{9D8B030D-6E8A-4147-A177-3AD203B41FA5}">
                      <a16:colId xmlns:a16="http://schemas.microsoft.com/office/drawing/2014/main" val="20000"/>
                    </a:ext>
                  </a:extLst>
                </a:gridCol>
                <a:gridCol w="2729054">
                  <a:extLst>
                    <a:ext uri="{9D8B030D-6E8A-4147-A177-3AD203B41FA5}">
                      <a16:colId xmlns:a16="http://schemas.microsoft.com/office/drawing/2014/main" val="20001"/>
                    </a:ext>
                  </a:extLst>
                </a:gridCol>
                <a:gridCol w="2012593">
                  <a:extLst>
                    <a:ext uri="{9D8B030D-6E8A-4147-A177-3AD203B41FA5}">
                      <a16:colId xmlns:a16="http://schemas.microsoft.com/office/drawing/2014/main" val="20002"/>
                    </a:ext>
                  </a:extLst>
                </a:gridCol>
                <a:gridCol w="2012593">
                  <a:extLst>
                    <a:ext uri="{9D8B030D-6E8A-4147-A177-3AD203B41FA5}">
                      <a16:colId xmlns:a16="http://schemas.microsoft.com/office/drawing/2014/main" val="20003"/>
                    </a:ext>
                  </a:extLst>
                </a:gridCol>
              </a:tblGrid>
              <a:tr h="804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Description</a:t>
                      </a:r>
                    </a:p>
                  </a:txBody>
                  <a:tcPr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Affordability Requirement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(MS ? ADM)</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BY??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Dec 17 SAR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(In DAMIR)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BY??: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Service Cost Position Estimate (23 Oct 18)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BY??: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extLst>
                  <a:ext uri="{0D108BD9-81ED-4DB2-BD59-A6C34878D82A}">
                    <a16:rowId xmlns:a16="http://schemas.microsoft.com/office/drawing/2014/main" val="10000"/>
                  </a:ext>
                </a:extLst>
              </a:tr>
              <a:tr h="5423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APUC (Note 1)</a:t>
                      </a:r>
                    </a:p>
                  </a:txBody>
                  <a:tcP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algn="r"/>
                      <a:r>
                        <a:rPr lang="en-US" sz="1050" b="1" strike="noStrike" dirty="0">
                          <a:solidFill>
                            <a:schemeClr val="tx1"/>
                          </a:solidFill>
                          <a:latin typeface="Arial" pitchFamily="34" charset="0"/>
                          <a:cs typeface="Arial" pitchFamily="34" charset="0"/>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r"/>
                      <a:r>
                        <a:rPr lang="en-US" sz="1050" b="1" dirty="0">
                          <a:latin typeface="Arial" pitchFamily="34" charset="0"/>
                          <a:cs typeface="Arial" pitchFamily="34" charset="0"/>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r"/>
                      <a:r>
                        <a:rPr lang="en-US" sz="1050" b="1" dirty="0">
                          <a:latin typeface="Arial" pitchFamily="34" charset="0"/>
                          <a:cs typeface="Arial" pitchFamily="34" charset="0"/>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513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bg1"/>
                          </a:solidFill>
                          <a:effectLst/>
                          <a:latin typeface="Arial" charset="0"/>
                        </a:rPr>
                        <a:t>O&amp;M</a:t>
                      </a:r>
                    </a:p>
                  </a:txBody>
                  <a:tcP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tx1"/>
                          </a:solidFill>
                          <a:effectLst/>
                          <a:latin typeface="Arial" pitchFamily="34" charset="0"/>
                          <a:cs typeface="Arial" pitchFamily="34" charset="0"/>
                        </a:rPr>
                        <a:t>$?/Unit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tx1"/>
                          </a:solidFill>
                          <a:effectLst/>
                          <a:latin typeface="Arial" pitchFamily="34" charset="0"/>
                          <a:cs typeface="Arial" pitchFamily="34" charset="0"/>
                        </a:rPr>
                        <a:t>$?/Unit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050" b="1" i="0" u="none" strike="noStrike" cap="none" normalizeH="0" baseline="0" dirty="0">
                          <a:ln>
                            <a:noFill/>
                          </a:ln>
                          <a:solidFill>
                            <a:schemeClr val="tx1"/>
                          </a:solidFill>
                          <a:effectLst/>
                          <a:latin typeface="Arial" pitchFamily="34" charset="0"/>
                          <a:cs typeface="Arial" pitchFamily="34" charset="0"/>
                        </a:rPr>
                        <a:t>$?/Unit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2"/>
                  </a:ext>
                </a:extLst>
              </a:tr>
            </a:tbl>
          </a:graphicData>
        </a:graphic>
      </p:graphicFrame>
      <p:sp>
        <p:nvSpPr>
          <p:cNvPr id="10" name="TextBox 9"/>
          <p:cNvSpPr txBox="1"/>
          <p:nvPr/>
        </p:nvSpPr>
        <p:spPr>
          <a:xfrm>
            <a:off x="1755354" y="3767770"/>
            <a:ext cx="8528712" cy="1600438"/>
          </a:xfrm>
          <a:prstGeom prst="rect">
            <a:avLst/>
          </a:prstGeom>
          <a:noFill/>
          <a:ln>
            <a:solidFill>
              <a:schemeClr val="accent1"/>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mn-cs"/>
              </a:rPr>
              <a:t>Note 1:</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mn-cs"/>
              </a:rPr>
              <a:t>Quantity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mn-cs"/>
              </a:rPr>
              <a:t>APB APUC Objective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charset="0"/>
                <a:ea typeface="+mn-ea"/>
                <a:cs typeface="+mn-cs"/>
              </a:rPr>
              <a:t>APB APUC Threshold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400" b="1" dirty="0">
              <a:solidFill>
                <a:srgbClr val="000000"/>
              </a:solidFill>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400" b="1" dirty="0">
              <a:solidFill>
                <a:srgbClr val="000000"/>
              </a:solidFill>
              <a:latin typeface="Arial" charset="0"/>
            </a:endParaRPr>
          </a:p>
        </p:txBody>
      </p:sp>
    </p:spTree>
    <p:extLst>
      <p:ext uri="{BB962C8B-B14F-4D97-AF65-F5344CB8AC3E}">
        <p14:creationId xmlns:p14="http://schemas.microsoft.com/office/powerpoint/2010/main" val="3504992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Line 7"/>
          <p:cNvSpPr>
            <a:spLocks noChangeShapeType="1"/>
          </p:cNvSpPr>
          <p:nvPr/>
        </p:nvSpPr>
        <p:spPr bwMode="auto">
          <a:xfrm>
            <a:off x="6096000" y="1241804"/>
            <a:ext cx="0" cy="52120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3" name="Text Box 8"/>
          <p:cNvSpPr txBox="1">
            <a:spLocks noChangeArrowheads="1"/>
          </p:cNvSpPr>
          <p:nvPr/>
        </p:nvSpPr>
        <p:spPr bwMode="auto">
          <a:xfrm>
            <a:off x="1383934" y="1229519"/>
            <a:ext cx="32471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u="sng" dirty="0"/>
              <a:t>Top Requirements Cost Drivers</a:t>
            </a:r>
          </a:p>
        </p:txBody>
      </p:sp>
      <p:sp>
        <p:nvSpPr>
          <p:cNvPr id="35845" name="Text Box 16"/>
          <p:cNvSpPr txBox="1">
            <a:spLocks noChangeArrowheads="1"/>
          </p:cNvSpPr>
          <p:nvPr/>
        </p:nvSpPr>
        <p:spPr bwMode="auto">
          <a:xfrm>
            <a:off x="7201517" y="1212717"/>
            <a:ext cx="36150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u="sng" dirty="0">
                <a:solidFill>
                  <a:srgbClr val="000000"/>
                </a:solidFill>
              </a:rPr>
              <a:t>Performance (KPPs &amp; select KSAs)</a:t>
            </a:r>
          </a:p>
        </p:txBody>
      </p:sp>
      <p:sp>
        <p:nvSpPr>
          <p:cNvPr id="35846" name="Text Box 17"/>
          <p:cNvSpPr txBox="1">
            <a:spLocks noChangeArrowheads="1"/>
          </p:cNvSpPr>
          <p:nvPr/>
        </p:nvSpPr>
        <p:spPr bwMode="auto">
          <a:xfrm>
            <a:off x="6327776" y="1571492"/>
            <a:ext cx="1149350" cy="1800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solidFill>
                  <a:srgbClr val="000000"/>
                </a:solidFill>
              </a:rPr>
              <a:t>KPP 1</a:t>
            </a:r>
          </a:p>
          <a:p>
            <a:r>
              <a:rPr lang="en-US" altLang="en-US" sz="800" dirty="0">
                <a:solidFill>
                  <a:srgbClr val="000000"/>
                </a:solidFill>
              </a:rPr>
              <a:t>Extended Range</a:t>
            </a:r>
          </a:p>
          <a:p>
            <a:r>
              <a:rPr lang="en-US" altLang="en-US" dirty="0">
                <a:solidFill>
                  <a:srgbClr val="000000"/>
                </a:solidFill>
              </a:rPr>
              <a:t>KPP 2</a:t>
            </a:r>
          </a:p>
          <a:p>
            <a:r>
              <a:rPr lang="en-US" altLang="en-US" sz="800" dirty="0">
                <a:solidFill>
                  <a:srgbClr val="000000"/>
                </a:solidFill>
              </a:rPr>
              <a:t>MME</a:t>
            </a:r>
          </a:p>
          <a:p>
            <a:r>
              <a:rPr lang="en-US" altLang="en-US" dirty="0">
                <a:solidFill>
                  <a:srgbClr val="000000"/>
                </a:solidFill>
              </a:rPr>
              <a:t>KPP 3</a:t>
            </a:r>
          </a:p>
          <a:p>
            <a:r>
              <a:rPr lang="en-US" altLang="en-US" sz="800" dirty="0">
                <a:solidFill>
                  <a:srgbClr val="000000"/>
                </a:solidFill>
              </a:rPr>
              <a:t> Mat. Availability*</a:t>
            </a:r>
          </a:p>
          <a:p>
            <a:r>
              <a:rPr lang="en-US" altLang="en-US" dirty="0">
                <a:solidFill>
                  <a:srgbClr val="000000"/>
                </a:solidFill>
              </a:rPr>
              <a:t>KPP 4</a:t>
            </a:r>
          </a:p>
          <a:p>
            <a:r>
              <a:rPr lang="en-US" altLang="en-US" sz="800" dirty="0">
                <a:solidFill>
                  <a:srgbClr val="000000"/>
                </a:solidFill>
              </a:rPr>
              <a:t>Net Ready</a:t>
            </a:r>
          </a:p>
          <a:p>
            <a:r>
              <a:rPr lang="en-US" altLang="en-US" dirty="0">
                <a:solidFill>
                  <a:srgbClr val="000000"/>
                </a:solidFill>
              </a:rPr>
              <a:t>KSA 1</a:t>
            </a:r>
          </a:p>
          <a:p>
            <a:r>
              <a:rPr lang="en-US" altLang="en-US" sz="800" dirty="0">
                <a:solidFill>
                  <a:srgbClr val="000000"/>
                </a:solidFill>
              </a:rPr>
              <a:t>Reliability</a:t>
            </a:r>
          </a:p>
        </p:txBody>
      </p:sp>
      <p:sp>
        <p:nvSpPr>
          <p:cNvPr id="35847" name="Line 18"/>
          <p:cNvSpPr>
            <a:spLocks noChangeShapeType="1"/>
          </p:cNvSpPr>
          <p:nvPr/>
        </p:nvSpPr>
        <p:spPr bwMode="auto">
          <a:xfrm>
            <a:off x="9169400" y="1287463"/>
            <a:ext cx="0" cy="191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8" name="Text Box 19"/>
          <p:cNvSpPr txBox="1">
            <a:spLocks noChangeArrowheads="1"/>
          </p:cNvSpPr>
          <p:nvPr/>
        </p:nvSpPr>
        <p:spPr bwMode="auto">
          <a:xfrm>
            <a:off x="7573963" y="3414361"/>
            <a:ext cx="292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000000"/>
                </a:solidFill>
              </a:rPr>
              <a:t>N</a:t>
            </a:r>
          </a:p>
        </p:txBody>
      </p:sp>
      <p:sp>
        <p:nvSpPr>
          <p:cNvPr id="35849" name="Text Box 20"/>
          <p:cNvSpPr txBox="1">
            <a:spLocks noChangeArrowheads="1"/>
          </p:cNvSpPr>
          <p:nvPr/>
        </p:nvSpPr>
        <p:spPr bwMode="auto">
          <a:xfrm>
            <a:off x="9009064" y="3414361"/>
            <a:ext cx="2841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000000"/>
                </a:solidFill>
              </a:rPr>
              <a:t>T</a:t>
            </a:r>
          </a:p>
        </p:txBody>
      </p:sp>
      <p:sp>
        <p:nvSpPr>
          <p:cNvPr id="35850" name="Text Box 21"/>
          <p:cNvSpPr txBox="1">
            <a:spLocks noChangeArrowheads="1"/>
          </p:cNvSpPr>
          <p:nvPr/>
        </p:nvSpPr>
        <p:spPr bwMode="auto">
          <a:xfrm>
            <a:off x="9966326" y="3414361"/>
            <a:ext cx="317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000000"/>
                </a:solidFill>
              </a:rPr>
              <a:t>O</a:t>
            </a:r>
          </a:p>
        </p:txBody>
      </p:sp>
      <p:grpSp>
        <p:nvGrpSpPr>
          <p:cNvPr id="35851" name="Group 22"/>
          <p:cNvGrpSpPr>
            <a:grpSpLocks/>
          </p:cNvGrpSpPr>
          <p:nvPr/>
        </p:nvGrpSpPr>
        <p:grpSpPr bwMode="auto">
          <a:xfrm>
            <a:off x="7650163" y="1589666"/>
            <a:ext cx="2603500" cy="266700"/>
            <a:chOff x="3864" y="459"/>
            <a:chExt cx="1632" cy="192"/>
          </a:xfrm>
        </p:grpSpPr>
        <p:sp>
          <p:nvSpPr>
            <p:cNvPr id="35956" name="Line 23"/>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7" name="Line 24"/>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8" name="Line 25"/>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852" name="Text Box 26"/>
          <p:cNvSpPr txBox="1">
            <a:spLocks noChangeArrowheads="1"/>
          </p:cNvSpPr>
          <p:nvPr/>
        </p:nvSpPr>
        <p:spPr bwMode="auto">
          <a:xfrm>
            <a:off x="1383934" y="3922505"/>
            <a:ext cx="365792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u="sng" dirty="0">
                <a:solidFill>
                  <a:srgbClr val="000000"/>
                </a:solidFill>
              </a:rPr>
              <a:t>Technology Readiness Assessment</a:t>
            </a:r>
          </a:p>
        </p:txBody>
      </p:sp>
      <p:sp>
        <p:nvSpPr>
          <p:cNvPr id="35853" name="Text Box 27"/>
          <p:cNvSpPr txBox="1">
            <a:spLocks noChangeArrowheads="1"/>
          </p:cNvSpPr>
          <p:nvPr/>
        </p:nvSpPr>
        <p:spPr bwMode="auto">
          <a:xfrm>
            <a:off x="6172201" y="3285908"/>
            <a:ext cx="14065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b="1" dirty="0">
                <a:solidFill>
                  <a:srgbClr val="000000"/>
                </a:solidFill>
              </a:rPr>
              <a:t>N</a:t>
            </a:r>
            <a:r>
              <a:rPr lang="en-US" altLang="en-US" sz="1200" dirty="0">
                <a:solidFill>
                  <a:srgbClr val="000000"/>
                </a:solidFill>
              </a:rPr>
              <a:t> – No Capability     </a:t>
            </a:r>
          </a:p>
          <a:p>
            <a:r>
              <a:rPr lang="en-US" altLang="en-US" sz="1200" b="1" dirty="0">
                <a:solidFill>
                  <a:srgbClr val="000000"/>
                </a:solidFill>
              </a:rPr>
              <a:t>T</a:t>
            </a:r>
            <a:r>
              <a:rPr lang="en-US" altLang="en-US" sz="1200" dirty="0">
                <a:solidFill>
                  <a:srgbClr val="000000"/>
                </a:solidFill>
              </a:rPr>
              <a:t> – Threshold      </a:t>
            </a:r>
          </a:p>
          <a:p>
            <a:r>
              <a:rPr lang="en-US" altLang="en-US" sz="1200" b="1" dirty="0">
                <a:solidFill>
                  <a:srgbClr val="000000"/>
                </a:solidFill>
              </a:rPr>
              <a:t>O</a:t>
            </a:r>
            <a:r>
              <a:rPr lang="en-US" altLang="en-US" sz="1200" dirty="0">
                <a:solidFill>
                  <a:srgbClr val="000000"/>
                </a:solidFill>
              </a:rPr>
              <a:t> - Objective</a:t>
            </a:r>
          </a:p>
        </p:txBody>
      </p:sp>
      <p:graphicFrame>
        <p:nvGraphicFramePr>
          <p:cNvPr id="1405067" name="Group 139"/>
          <p:cNvGraphicFramePr>
            <a:graphicFrameLocks noGrp="1"/>
          </p:cNvGraphicFramePr>
          <p:nvPr/>
        </p:nvGraphicFramePr>
        <p:xfrm>
          <a:off x="994056" y="4267420"/>
          <a:ext cx="4419600" cy="1889244"/>
        </p:xfrm>
        <a:graphic>
          <a:graphicData uri="http://schemas.openxmlformats.org/drawingml/2006/table">
            <a:tbl>
              <a:tblPr/>
              <a:tblGrid>
                <a:gridCol w="2057622">
                  <a:extLst>
                    <a:ext uri="{9D8B030D-6E8A-4147-A177-3AD203B41FA5}">
                      <a16:colId xmlns:a16="http://schemas.microsoft.com/office/drawing/2014/main" val="20000"/>
                    </a:ext>
                  </a:extLst>
                </a:gridCol>
                <a:gridCol w="942753">
                  <a:extLst>
                    <a:ext uri="{9D8B030D-6E8A-4147-A177-3AD203B41FA5}">
                      <a16:colId xmlns:a16="http://schemas.microsoft.com/office/drawing/2014/main" val="20001"/>
                    </a:ext>
                  </a:extLst>
                </a:gridCol>
                <a:gridCol w="1419225">
                  <a:extLst>
                    <a:ext uri="{9D8B030D-6E8A-4147-A177-3AD203B41FA5}">
                      <a16:colId xmlns:a16="http://schemas.microsoft.com/office/drawing/2014/main" val="20002"/>
                    </a:ext>
                  </a:extLst>
                </a:gridCol>
              </a:tblGrid>
              <a:tr h="365294">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600" b="0" i="0" u="none" strike="noStrike" cap="none" normalizeH="0" baseline="0" dirty="0">
                          <a:ln>
                            <a:noFill/>
                          </a:ln>
                          <a:solidFill>
                            <a:schemeClr val="tx1"/>
                          </a:solidFill>
                          <a:effectLst/>
                          <a:latin typeface="Arial" charset="0"/>
                        </a:rPr>
                        <a:t>Critical Technologies</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600" b="0" i="0" u="none" strike="noStrike" cap="none" normalizeH="0" baseline="0" dirty="0">
                          <a:ln>
                            <a:noFill/>
                          </a:ln>
                          <a:solidFill>
                            <a:schemeClr val="tx1"/>
                          </a:solidFill>
                          <a:effectLst/>
                          <a:latin typeface="Arial" charset="0"/>
                        </a:rPr>
                        <a:t>To Date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600" b="0" i="0" u="none" strike="noStrike" cap="none" normalizeH="0" baseline="0" dirty="0">
                          <a:ln>
                            <a:noFill/>
                          </a:ln>
                          <a:solidFill>
                            <a:schemeClr val="tx1"/>
                          </a:solidFill>
                          <a:effectLst/>
                          <a:latin typeface="Arial" charset="0"/>
                        </a:rPr>
                        <a:t>Est. @ </a:t>
                      </a:r>
                      <a:r>
                        <a:rPr kumimoji="0" lang="en-US" sz="1600" b="0" i="0" u="none" strike="noStrike" cap="none" normalizeH="0" baseline="0" dirty="0">
                          <a:ln>
                            <a:noFill/>
                          </a:ln>
                          <a:solidFill>
                            <a:schemeClr val="tx2"/>
                          </a:solidFill>
                          <a:effectLst/>
                          <a:latin typeface="Arial" charset="0"/>
                        </a:rPr>
                        <a:t>FRP</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Engine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8</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9</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Engine Lube System</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8</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9</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FMU 156/B Fuze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9</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9</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Low Observable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7</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7*</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04766">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GPS</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7</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charset="0"/>
                        </a:rPr>
                        <a:t>7*</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35884" name="AutoShape 84"/>
          <p:cNvSpPr>
            <a:spLocks noChangeArrowheads="1"/>
          </p:cNvSpPr>
          <p:nvPr/>
        </p:nvSpPr>
        <p:spPr bwMode="auto">
          <a:xfrm>
            <a:off x="9055101" y="1784582"/>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85" name="AutoShape 85"/>
          <p:cNvSpPr>
            <a:spLocks noChangeArrowheads="1"/>
          </p:cNvSpPr>
          <p:nvPr/>
        </p:nvSpPr>
        <p:spPr bwMode="auto">
          <a:xfrm>
            <a:off x="9593263" y="2127482"/>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86" name="AutoShape 87"/>
          <p:cNvSpPr>
            <a:spLocks noChangeArrowheads="1"/>
          </p:cNvSpPr>
          <p:nvPr/>
        </p:nvSpPr>
        <p:spPr bwMode="auto">
          <a:xfrm>
            <a:off x="9088438" y="3265719"/>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87" name="AutoShape 88"/>
          <p:cNvSpPr>
            <a:spLocks noChangeArrowheads="1"/>
          </p:cNvSpPr>
          <p:nvPr/>
        </p:nvSpPr>
        <p:spPr bwMode="auto">
          <a:xfrm>
            <a:off x="9051926" y="2956157"/>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88" name="Text Box 107"/>
          <p:cNvSpPr txBox="1">
            <a:spLocks noChangeArrowheads="1"/>
          </p:cNvSpPr>
          <p:nvPr/>
        </p:nvSpPr>
        <p:spPr bwMode="auto">
          <a:xfrm>
            <a:off x="10378796" y="2192839"/>
            <a:ext cx="1692962"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rPr>
              <a:t>MS B Date: N/A </a:t>
            </a:r>
          </a:p>
          <a:p>
            <a:r>
              <a:rPr lang="en-US" altLang="en-US">
                <a:solidFill>
                  <a:srgbClr val="000000"/>
                </a:solidFill>
              </a:rPr>
              <a:t>MS C Date: Oct 10</a:t>
            </a:r>
          </a:p>
        </p:txBody>
      </p:sp>
      <p:grpSp>
        <p:nvGrpSpPr>
          <p:cNvPr id="35889" name="Group 120"/>
          <p:cNvGrpSpPr>
            <a:grpSpLocks/>
          </p:cNvGrpSpPr>
          <p:nvPr/>
        </p:nvGrpSpPr>
        <p:grpSpPr bwMode="auto">
          <a:xfrm>
            <a:off x="7650163" y="1971907"/>
            <a:ext cx="2603500" cy="266700"/>
            <a:chOff x="3864" y="459"/>
            <a:chExt cx="1632" cy="192"/>
          </a:xfrm>
        </p:grpSpPr>
        <p:sp>
          <p:nvSpPr>
            <p:cNvPr id="35953" name="Line 121"/>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4" name="Line 122"/>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5" name="Line 123"/>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5890" name="Group 124"/>
          <p:cNvGrpSpPr>
            <a:grpSpLocks/>
          </p:cNvGrpSpPr>
          <p:nvPr/>
        </p:nvGrpSpPr>
        <p:grpSpPr bwMode="auto">
          <a:xfrm>
            <a:off x="7650163" y="2327507"/>
            <a:ext cx="2603500" cy="266700"/>
            <a:chOff x="3864" y="459"/>
            <a:chExt cx="1632" cy="192"/>
          </a:xfrm>
        </p:grpSpPr>
        <p:sp>
          <p:nvSpPr>
            <p:cNvPr id="35950" name="Line 125"/>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1" name="Line 126"/>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52" name="Line 127"/>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5891" name="Group 128"/>
          <p:cNvGrpSpPr>
            <a:grpSpLocks/>
          </p:cNvGrpSpPr>
          <p:nvPr/>
        </p:nvGrpSpPr>
        <p:grpSpPr bwMode="auto">
          <a:xfrm>
            <a:off x="7650163" y="2763839"/>
            <a:ext cx="2603500" cy="266700"/>
            <a:chOff x="3864" y="459"/>
            <a:chExt cx="1632" cy="192"/>
          </a:xfrm>
        </p:grpSpPr>
        <p:sp>
          <p:nvSpPr>
            <p:cNvPr id="35947" name="Line 129"/>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8" name="Line 130"/>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9" name="Line 131"/>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5892" name="Group 132"/>
          <p:cNvGrpSpPr>
            <a:grpSpLocks/>
          </p:cNvGrpSpPr>
          <p:nvPr/>
        </p:nvGrpSpPr>
        <p:grpSpPr bwMode="auto">
          <a:xfrm>
            <a:off x="7654926" y="3114907"/>
            <a:ext cx="2603500" cy="266700"/>
            <a:chOff x="3864" y="459"/>
            <a:chExt cx="1632" cy="192"/>
          </a:xfrm>
        </p:grpSpPr>
        <p:sp>
          <p:nvSpPr>
            <p:cNvPr id="35944" name="Line 133"/>
            <p:cNvSpPr>
              <a:spLocks noChangeShapeType="1"/>
            </p:cNvSpPr>
            <p:nvPr/>
          </p:nvSpPr>
          <p:spPr bwMode="auto">
            <a:xfrm>
              <a:off x="3864"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5" name="Line 134"/>
            <p:cNvSpPr>
              <a:spLocks noChangeShapeType="1"/>
            </p:cNvSpPr>
            <p:nvPr/>
          </p:nvSpPr>
          <p:spPr bwMode="auto">
            <a:xfrm>
              <a:off x="5376" y="459"/>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46" name="Line 135"/>
            <p:cNvSpPr>
              <a:spLocks noChangeShapeType="1"/>
            </p:cNvSpPr>
            <p:nvPr/>
          </p:nvSpPr>
          <p:spPr bwMode="auto">
            <a:xfrm>
              <a:off x="3864" y="555"/>
              <a:ext cx="16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893" name="Rectangle 137"/>
          <p:cNvSpPr>
            <a:spLocks noGrp="1" noChangeArrowheads="1"/>
          </p:cNvSpPr>
          <p:nvPr>
            <p:ph type="title"/>
          </p:nvPr>
        </p:nvSpPr>
        <p:spPr>
          <a:xfrm>
            <a:off x="4687094" y="128588"/>
            <a:ext cx="7059612" cy="939800"/>
          </a:xfrm>
        </p:spPr>
        <p:txBody>
          <a:bodyPr/>
          <a:lstStyle/>
          <a:p>
            <a:r>
              <a:rPr lang="en-US" altLang="en-US" dirty="0"/>
              <a:t>Program Requirements</a:t>
            </a:r>
          </a:p>
        </p:txBody>
      </p:sp>
      <p:sp>
        <p:nvSpPr>
          <p:cNvPr id="35895" name="TextBox 78"/>
          <p:cNvSpPr txBox="1">
            <a:spLocks noChangeArrowheads="1"/>
          </p:cNvSpPr>
          <p:nvPr/>
        </p:nvSpPr>
        <p:spPr bwMode="auto">
          <a:xfrm>
            <a:off x="7623177" y="2456094"/>
            <a:ext cx="9683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 Analysis</a:t>
            </a:r>
          </a:p>
        </p:txBody>
      </p:sp>
      <p:sp>
        <p:nvSpPr>
          <p:cNvPr id="35896" name="AutoShape 84"/>
          <p:cNvSpPr>
            <a:spLocks noChangeArrowheads="1"/>
          </p:cNvSpPr>
          <p:nvPr/>
        </p:nvSpPr>
        <p:spPr bwMode="auto">
          <a:xfrm>
            <a:off x="9058276" y="2489432"/>
            <a:ext cx="152400" cy="228600"/>
          </a:xfrm>
          <a:prstGeom prst="upArrow">
            <a:avLst>
              <a:gd name="adj1" fmla="val 50000"/>
              <a:gd name="adj2" fmla="val 37500"/>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35897" name="Text Box 12"/>
          <p:cNvSpPr txBox="1">
            <a:spLocks noChangeArrowheads="1"/>
          </p:cNvSpPr>
          <p:nvPr/>
        </p:nvSpPr>
        <p:spPr bwMode="auto">
          <a:xfrm>
            <a:off x="7111670" y="3932239"/>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u="sng" dirty="0">
                <a:solidFill>
                  <a:srgbClr val="000000"/>
                </a:solidFill>
              </a:rPr>
              <a:t>Acquisition Program Baseline (APB)*</a:t>
            </a:r>
          </a:p>
        </p:txBody>
      </p:sp>
      <p:sp>
        <p:nvSpPr>
          <p:cNvPr id="35898" name="Text Box 19"/>
          <p:cNvSpPr txBox="1">
            <a:spLocks noChangeArrowheads="1"/>
          </p:cNvSpPr>
          <p:nvPr/>
        </p:nvSpPr>
        <p:spPr bwMode="auto">
          <a:xfrm>
            <a:off x="6094132" y="5489576"/>
            <a:ext cx="1397562"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000000"/>
                </a:solidFill>
              </a:rPr>
              <a:t>Schedule</a:t>
            </a:r>
            <a:endParaRPr lang="en-US" altLang="en-US" sz="1800" b="1">
              <a:solidFill>
                <a:srgbClr val="000000"/>
              </a:solidFill>
            </a:endParaRPr>
          </a:p>
          <a:p>
            <a:r>
              <a:rPr lang="en-US" altLang="en-US">
                <a:solidFill>
                  <a:srgbClr val="000000"/>
                </a:solidFill>
              </a:rPr>
              <a:t>  - MS C</a:t>
            </a:r>
          </a:p>
          <a:p>
            <a:endParaRPr lang="en-US" altLang="en-US">
              <a:solidFill>
                <a:srgbClr val="000000"/>
              </a:solidFill>
            </a:endParaRPr>
          </a:p>
          <a:p>
            <a:r>
              <a:rPr lang="en-US" altLang="en-US">
                <a:solidFill>
                  <a:srgbClr val="000000"/>
                </a:solidFill>
              </a:rPr>
              <a:t>  - Assets Avail.</a:t>
            </a:r>
          </a:p>
        </p:txBody>
      </p:sp>
      <p:sp>
        <p:nvSpPr>
          <p:cNvPr id="35899" name="TextBox 165"/>
          <p:cNvSpPr txBox="1">
            <a:spLocks noChangeArrowheads="1"/>
          </p:cNvSpPr>
          <p:nvPr/>
        </p:nvSpPr>
        <p:spPr bwMode="auto">
          <a:xfrm>
            <a:off x="6275388" y="4481513"/>
            <a:ext cx="58261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pPr>
            <a:r>
              <a:rPr lang="en-US" altLang="en-US" b="1">
                <a:solidFill>
                  <a:srgbClr val="000000"/>
                </a:solidFill>
              </a:rPr>
              <a:t>Cost</a:t>
            </a:r>
            <a:endParaRPr lang="en-US" altLang="en-US" sz="1000">
              <a:solidFill>
                <a:srgbClr val="000000"/>
              </a:solidFill>
            </a:endParaRPr>
          </a:p>
        </p:txBody>
      </p:sp>
      <p:sp>
        <p:nvSpPr>
          <p:cNvPr id="35900" name="Text Box 119"/>
          <p:cNvSpPr txBox="1">
            <a:spLocks noChangeArrowheads="1"/>
          </p:cNvSpPr>
          <p:nvPr/>
        </p:nvSpPr>
        <p:spPr bwMode="auto">
          <a:xfrm>
            <a:off x="7162801" y="4495801"/>
            <a:ext cx="549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000000"/>
                </a:solidFill>
              </a:rPr>
              <a:t>PAUC</a:t>
            </a:r>
          </a:p>
        </p:txBody>
      </p:sp>
      <p:sp>
        <p:nvSpPr>
          <p:cNvPr id="35901" name="Text Box 194"/>
          <p:cNvSpPr txBox="1">
            <a:spLocks noChangeArrowheads="1"/>
          </p:cNvSpPr>
          <p:nvPr/>
        </p:nvSpPr>
        <p:spPr bwMode="auto">
          <a:xfrm>
            <a:off x="8745538" y="4305300"/>
            <a:ext cx="5397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0000"/>
              </a:lnSpc>
            </a:pPr>
            <a:r>
              <a:rPr lang="en-US" altLang="en-US" sz="1000" b="1">
                <a:solidFill>
                  <a:srgbClr val="000000"/>
                </a:solidFill>
              </a:rPr>
              <a:t>+10%</a:t>
            </a:r>
          </a:p>
        </p:txBody>
      </p:sp>
      <p:sp>
        <p:nvSpPr>
          <p:cNvPr id="35902" name="Text Box 195"/>
          <p:cNvSpPr txBox="1">
            <a:spLocks noChangeArrowheads="1"/>
          </p:cNvSpPr>
          <p:nvPr/>
        </p:nvSpPr>
        <p:spPr bwMode="auto">
          <a:xfrm>
            <a:off x="9394825" y="4337051"/>
            <a:ext cx="5397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0000"/>
              </a:lnSpc>
            </a:pPr>
            <a:r>
              <a:rPr lang="en-US" altLang="en-US" sz="1000" b="1">
                <a:solidFill>
                  <a:srgbClr val="000000"/>
                </a:solidFill>
              </a:rPr>
              <a:t>+15%</a:t>
            </a:r>
          </a:p>
        </p:txBody>
      </p:sp>
      <p:sp>
        <p:nvSpPr>
          <p:cNvPr id="35903" name="Text Box 218"/>
          <p:cNvSpPr txBox="1">
            <a:spLocks noChangeArrowheads="1"/>
          </p:cNvSpPr>
          <p:nvPr/>
        </p:nvSpPr>
        <p:spPr bwMode="auto">
          <a:xfrm>
            <a:off x="8062914" y="4716463"/>
            <a:ext cx="471487"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$1.1M</a:t>
            </a:r>
          </a:p>
        </p:txBody>
      </p:sp>
      <p:sp>
        <p:nvSpPr>
          <p:cNvPr id="35904" name="Text Box 118"/>
          <p:cNvSpPr txBox="1">
            <a:spLocks noChangeArrowheads="1"/>
          </p:cNvSpPr>
          <p:nvPr/>
        </p:nvSpPr>
        <p:spPr bwMode="auto">
          <a:xfrm>
            <a:off x="7832726" y="4278313"/>
            <a:ext cx="9302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000000"/>
                </a:solidFill>
              </a:rPr>
              <a:t>Baseline (O)</a:t>
            </a:r>
          </a:p>
        </p:txBody>
      </p:sp>
      <p:sp>
        <p:nvSpPr>
          <p:cNvPr id="35905" name="Line 130"/>
          <p:cNvSpPr>
            <a:spLocks noChangeShapeType="1"/>
          </p:cNvSpPr>
          <p:nvPr/>
        </p:nvSpPr>
        <p:spPr bwMode="auto">
          <a:xfrm>
            <a:off x="9021763" y="4500563"/>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06" name="Line 131"/>
          <p:cNvSpPr>
            <a:spLocks noChangeShapeType="1"/>
          </p:cNvSpPr>
          <p:nvPr/>
        </p:nvSpPr>
        <p:spPr bwMode="auto">
          <a:xfrm>
            <a:off x="8305800" y="4510088"/>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07" name="Line 136"/>
          <p:cNvSpPr>
            <a:spLocks noChangeShapeType="1"/>
          </p:cNvSpPr>
          <p:nvPr/>
        </p:nvSpPr>
        <p:spPr bwMode="auto">
          <a:xfrm>
            <a:off x="9707563" y="4500563"/>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08" name="Text Box 219"/>
          <p:cNvSpPr txBox="1">
            <a:spLocks noChangeArrowheads="1"/>
          </p:cNvSpPr>
          <p:nvPr/>
        </p:nvSpPr>
        <p:spPr bwMode="auto">
          <a:xfrm>
            <a:off x="8743951" y="4697413"/>
            <a:ext cx="5302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$1.21M</a:t>
            </a:r>
          </a:p>
        </p:txBody>
      </p:sp>
      <p:sp>
        <p:nvSpPr>
          <p:cNvPr id="35909" name="Text Box 220"/>
          <p:cNvSpPr txBox="1">
            <a:spLocks noChangeArrowheads="1"/>
          </p:cNvSpPr>
          <p:nvPr/>
        </p:nvSpPr>
        <p:spPr bwMode="auto">
          <a:xfrm>
            <a:off x="9448801" y="4675188"/>
            <a:ext cx="58737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$1.265M</a:t>
            </a:r>
          </a:p>
        </p:txBody>
      </p:sp>
      <p:sp>
        <p:nvSpPr>
          <p:cNvPr id="35910" name="Line 78"/>
          <p:cNvSpPr>
            <a:spLocks noChangeShapeType="1"/>
          </p:cNvSpPr>
          <p:nvPr/>
        </p:nvSpPr>
        <p:spPr bwMode="auto">
          <a:xfrm>
            <a:off x="7675563" y="4616450"/>
            <a:ext cx="2590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35911" name="Elbow Connector 128"/>
          <p:cNvCxnSpPr>
            <a:cxnSpLocks noChangeShapeType="1"/>
          </p:cNvCxnSpPr>
          <p:nvPr/>
        </p:nvCxnSpPr>
        <p:spPr bwMode="auto">
          <a:xfrm>
            <a:off x="7862889" y="5883275"/>
            <a:ext cx="1982787" cy="1588"/>
          </a:xfrm>
          <a:prstGeom prst="bentConnector3">
            <a:avLst>
              <a:gd name="adj1" fmla="val 102097"/>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2" name="Elbow Connector 129"/>
          <p:cNvCxnSpPr>
            <a:cxnSpLocks noChangeShapeType="1"/>
          </p:cNvCxnSpPr>
          <p:nvPr/>
        </p:nvCxnSpPr>
        <p:spPr bwMode="auto">
          <a:xfrm>
            <a:off x="7877175" y="6272214"/>
            <a:ext cx="1982788" cy="1587"/>
          </a:xfrm>
          <a:prstGeom prst="bentConnector3">
            <a:avLst>
              <a:gd name="adj1" fmla="val 102097"/>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3" name="Elbow Connector 130"/>
          <p:cNvCxnSpPr>
            <a:cxnSpLocks noChangeShapeType="1"/>
          </p:cNvCxnSpPr>
          <p:nvPr/>
        </p:nvCxnSpPr>
        <p:spPr bwMode="auto">
          <a:xfrm rot="5400000">
            <a:off x="8205788" y="5875338"/>
            <a:ext cx="182563" cy="1588"/>
          </a:xfrm>
          <a:prstGeom prst="bentConnector3">
            <a:avLst>
              <a:gd name="adj1" fmla="val 9259"/>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4" name="Elbow Connector 131"/>
          <p:cNvCxnSpPr>
            <a:cxnSpLocks noChangeShapeType="1"/>
          </p:cNvCxnSpPr>
          <p:nvPr/>
        </p:nvCxnSpPr>
        <p:spPr bwMode="auto">
          <a:xfrm rot="5400000">
            <a:off x="8215313" y="6267450"/>
            <a:ext cx="182562" cy="1588"/>
          </a:xfrm>
          <a:prstGeom prst="bentConnector3">
            <a:avLst>
              <a:gd name="adj1" fmla="val 9259"/>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5" name="Elbow Connector 132"/>
          <p:cNvCxnSpPr>
            <a:cxnSpLocks noChangeShapeType="1"/>
          </p:cNvCxnSpPr>
          <p:nvPr/>
        </p:nvCxnSpPr>
        <p:spPr bwMode="auto">
          <a:xfrm rot="5400000">
            <a:off x="9344026" y="5873751"/>
            <a:ext cx="182562" cy="1587"/>
          </a:xfrm>
          <a:prstGeom prst="bentConnector3">
            <a:avLst>
              <a:gd name="adj1" fmla="val 9259"/>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5916" name="Elbow Connector 133"/>
          <p:cNvCxnSpPr>
            <a:cxnSpLocks noChangeShapeType="1"/>
          </p:cNvCxnSpPr>
          <p:nvPr/>
        </p:nvCxnSpPr>
        <p:spPr bwMode="auto">
          <a:xfrm rot="5400000">
            <a:off x="9353551" y="6273801"/>
            <a:ext cx="182562" cy="1587"/>
          </a:xfrm>
          <a:prstGeom prst="bentConnector3">
            <a:avLst>
              <a:gd name="adj1" fmla="val 9259"/>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35917" name="TextBox 144"/>
          <p:cNvSpPr txBox="1">
            <a:spLocks noChangeArrowheads="1"/>
          </p:cNvSpPr>
          <p:nvPr/>
        </p:nvSpPr>
        <p:spPr bwMode="auto">
          <a:xfrm>
            <a:off x="7878763" y="5583239"/>
            <a:ext cx="747712"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(O) Sep 10</a:t>
            </a:r>
            <a:endParaRPr lang="en-US" altLang="en-US">
              <a:solidFill>
                <a:srgbClr val="000000"/>
              </a:solidFill>
            </a:endParaRPr>
          </a:p>
        </p:txBody>
      </p:sp>
      <p:sp>
        <p:nvSpPr>
          <p:cNvPr id="35918" name="TextBox 145"/>
          <p:cNvSpPr txBox="1">
            <a:spLocks noChangeArrowheads="1"/>
          </p:cNvSpPr>
          <p:nvPr/>
        </p:nvSpPr>
        <p:spPr bwMode="auto">
          <a:xfrm>
            <a:off x="9028113" y="5581650"/>
            <a:ext cx="728662"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(T) Dec 11</a:t>
            </a:r>
            <a:endParaRPr lang="en-US" altLang="en-US">
              <a:solidFill>
                <a:srgbClr val="000000"/>
              </a:solidFill>
            </a:endParaRPr>
          </a:p>
        </p:txBody>
      </p:sp>
      <p:sp>
        <p:nvSpPr>
          <p:cNvPr id="35919" name="TextBox 144"/>
          <p:cNvSpPr txBox="1">
            <a:spLocks noChangeArrowheads="1"/>
          </p:cNvSpPr>
          <p:nvPr/>
        </p:nvSpPr>
        <p:spPr bwMode="auto">
          <a:xfrm>
            <a:off x="7848600" y="6007100"/>
            <a:ext cx="7239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(O) Apr 13</a:t>
            </a:r>
            <a:endParaRPr lang="en-US" altLang="en-US">
              <a:solidFill>
                <a:srgbClr val="000000"/>
              </a:solidFill>
            </a:endParaRPr>
          </a:p>
        </p:txBody>
      </p:sp>
      <p:sp>
        <p:nvSpPr>
          <p:cNvPr id="35920" name="TextBox 145"/>
          <p:cNvSpPr txBox="1">
            <a:spLocks noChangeArrowheads="1"/>
          </p:cNvSpPr>
          <p:nvPr/>
        </p:nvSpPr>
        <p:spPr bwMode="auto">
          <a:xfrm>
            <a:off x="8997951" y="6005514"/>
            <a:ext cx="7032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900">
                <a:solidFill>
                  <a:srgbClr val="000000"/>
                </a:solidFill>
              </a:rPr>
              <a:t>(T) Apr 14</a:t>
            </a:r>
            <a:endParaRPr lang="en-US" altLang="en-US">
              <a:solidFill>
                <a:srgbClr val="000000"/>
              </a:solidFill>
            </a:endParaRPr>
          </a:p>
        </p:txBody>
      </p:sp>
      <p:sp>
        <p:nvSpPr>
          <p:cNvPr id="35921" name="AutoShape 147"/>
          <p:cNvSpPr>
            <a:spLocks noChangeArrowheads="1"/>
          </p:cNvSpPr>
          <p:nvPr/>
        </p:nvSpPr>
        <p:spPr bwMode="auto">
          <a:xfrm>
            <a:off x="8216900" y="6256338"/>
            <a:ext cx="203200" cy="228600"/>
          </a:xfrm>
          <a:prstGeom prst="upArrow">
            <a:avLst>
              <a:gd name="adj1" fmla="val 50000"/>
              <a:gd name="adj2" fmla="val 28125"/>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FFFFFF"/>
                </a:solidFill>
              </a:rPr>
              <a:t>G</a:t>
            </a:r>
          </a:p>
        </p:txBody>
      </p:sp>
      <p:sp>
        <p:nvSpPr>
          <p:cNvPr id="35922" name="AutoShape 147"/>
          <p:cNvSpPr>
            <a:spLocks noChangeArrowheads="1"/>
          </p:cNvSpPr>
          <p:nvPr/>
        </p:nvSpPr>
        <p:spPr bwMode="auto">
          <a:xfrm>
            <a:off x="8324850" y="5813425"/>
            <a:ext cx="203200" cy="228600"/>
          </a:xfrm>
          <a:prstGeom prst="upArrow">
            <a:avLst>
              <a:gd name="adj1" fmla="val 50000"/>
              <a:gd name="adj2" fmla="val 28125"/>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FFFFFF"/>
                </a:solidFill>
              </a:rPr>
              <a:t>G</a:t>
            </a:r>
          </a:p>
        </p:txBody>
      </p:sp>
      <p:sp>
        <p:nvSpPr>
          <p:cNvPr id="35923" name="Text Box 94"/>
          <p:cNvSpPr txBox="1">
            <a:spLocks noChangeArrowheads="1"/>
          </p:cNvSpPr>
          <p:nvPr/>
        </p:nvSpPr>
        <p:spPr bwMode="auto">
          <a:xfrm>
            <a:off x="10134106" y="6052508"/>
            <a:ext cx="1937652" cy="26161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100" b="1">
                <a:solidFill>
                  <a:srgbClr val="000000"/>
                </a:solidFill>
              </a:rPr>
              <a:t>* Based on proposed APB</a:t>
            </a:r>
          </a:p>
        </p:txBody>
      </p:sp>
      <p:sp>
        <p:nvSpPr>
          <p:cNvPr id="138" name="TextBox 137"/>
          <p:cNvSpPr txBox="1"/>
          <p:nvPr/>
        </p:nvSpPr>
        <p:spPr>
          <a:xfrm>
            <a:off x="4066339" y="6214191"/>
            <a:ext cx="1951037" cy="261938"/>
          </a:xfrm>
          <a:prstGeom prst="rect">
            <a:avLst/>
          </a:prstGeom>
          <a:noFill/>
        </p:spPr>
        <p:txBody>
          <a:bodyPr>
            <a:spAutoFit/>
          </a:bodyPr>
          <a:lstStyle/>
          <a:p>
            <a:pPr algn="ctr">
              <a:defRPr/>
            </a:pPr>
            <a:r>
              <a:rPr lang="en-US" sz="1050" b="1" dirty="0">
                <a:solidFill>
                  <a:srgbClr val="000000"/>
                </a:solidFill>
              </a:rPr>
              <a:t>* Due to testing constraints</a:t>
            </a:r>
          </a:p>
        </p:txBody>
      </p:sp>
      <p:sp>
        <p:nvSpPr>
          <p:cNvPr id="35925" name="TextBox 165"/>
          <p:cNvSpPr txBox="1">
            <a:spLocks noChangeArrowheads="1"/>
          </p:cNvSpPr>
          <p:nvPr/>
        </p:nvSpPr>
        <p:spPr bwMode="auto">
          <a:xfrm>
            <a:off x="6275388" y="5035550"/>
            <a:ext cx="582612"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pPr>
            <a:r>
              <a:rPr lang="en-US" altLang="en-US" b="1">
                <a:solidFill>
                  <a:srgbClr val="000000"/>
                </a:solidFill>
              </a:rPr>
              <a:t>Cost</a:t>
            </a:r>
            <a:endParaRPr lang="en-US" altLang="en-US" sz="1000">
              <a:solidFill>
                <a:srgbClr val="000000"/>
              </a:solidFill>
            </a:endParaRPr>
          </a:p>
        </p:txBody>
      </p:sp>
      <p:sp>
        <p:nvSpPr>
          <p:cNvPr id="35926" name="Text Box 119"/>
          <p:cNvSpPr txBox="1">
            <a:spLocks noChangeArrowheads="1"/>
          </p:cNvSpPr>
          <p:nvPr/>
        </p:nvSpPr>
        <p:spPr bwMode="auto">
          <a:xfrm>
            <a:off x="7185025" y="5137151"/>
            <a:ext cx="5476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000000"/>
                </a:solidFill>
              </a:rPr>
              <a:t>APUC</a:t>
            </a:r>
          </a:p>
        </p:txBody>
      </p:sp>
      <p:sp>
        <p:nvSpPr>
          <p:cNvPr id="35927" name="Text Box 194"/>
          <p:cNvSpPr txBox="1">
            <a:spLocks noChangeArrowheads="1"/>
          </p:cNvSpPr>
          <p:nvPr/>
        </p:nvSpPr>
        <p:spPr bwMode="auto">
          <a:xfrm>
            <a:off x="8767763" y="4965700"/>
            <a:ext cx="5397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0000"/>
              </a:lnSpc>
            </a:pPr>
            <a:r>
              <a:rPr lang="en-US" altLang="en-US" sz="1000" b="1">
                <a:solidFill>
                  <a:srgbClr val="000000"/>
                </a:solidFill>
              </a:rPr>
              <a:t>+10%</a:t>
            </a:r>
          </a:p>
        </p:txBody>
      </p:sp>
      <p:sp>
        <p:nvSpPr>
          <p:cNvPr id="35928" name="Text Box 195"/>
          <p:cNvSpPr txBox="1">
            <a:spLocks noChangeArrowheads="1"/>
          </p:cNvSpPr>
          <p:nvPr/>
        </p:nvSpPr>
        <p:spPr bwMode="auto">
          <a:xfrm>
            <a:off x="9417050" y="4965700"/>
            <a:ext cx="5397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0000"/>
              </a:lnSpc>
            </a:pPr>
            <a:r>
              <a:rPr lang="en-US" altLang="en-US" sz="1000" b="1">
                <a:solidFill>
                  <a:srgbClr val="000000"/>
                </a:solidFill>
              </a:rPr>
              <a:t>+15%</a:t>
            </a:r>
          </a:p>
        </p:txBody>
      </p:sp>
      <p:sp>
        <p:nvSpPr>
          <p:cNvPr id="35929" name="Text Box 218"/>
          <p:cNvSpPr txBox="1">
            <a:spLocks noChangeArrowheads="1"/>
          </p:cNvSpPr>
          <p:nvPr/>
        </p:nvSpPr>
        <p:spPr bwMode="auto">
          <a:xfrm>
            <a:off x="8062914" y="5346700"/>
            <a:ext cx="4714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$1.1M</a:t>
            </a:r>
          </a:p>
        </p:txBody>
      </p:sp>
      <p:sp>
        <p:nvSpPr>
          <p:cNvPr id="35930" name="Text Box 118"/>
          <p:cNvSpPr txBox="1">
            <a:spLocks noChangeArrowheads="1"/>
          </p:cNvSpPr>
          <p:nvPr/>
        </p:nvSpPr>
        <p:spPr bwMode="auto">
          <a:xfrm>
            <a:off x="7832726" y="4953001"/>
            <a:ext cx="930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000000"/>
                </a:solidFill>
              </a:rPr>
              <a:t>Baseline (O)</a:t>
            </a:r>
          </a:p>
        </p:txBody>
      </p:sp>
      <p:sp>
        <p:nvSpPr>
          <p:cNvPr id="35931" name="Line 130"/>
          <p:cNvSpPr>
            <a:spLocks noChangeShapeType="1"/>
          </p:cNvSpPr>
          <p:nvPr/>
        </p:nvSpPr>
        <p:spPr bwMode="auto">
          <a:xfrm>
            <a:off x="9043988" y="5141913"/>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32" name="Line 131"/>
          <p:cNvSpPr>
            <a:spLocks noChangeShapeType="1"/>
          </p:cNvSpPr>
          <p:nvPr/>
        </p:nvSpPr>
        <p:spPr bwMode="auto">
          <a:xfrm>
            <a:off x="8305800" y="5151438"/>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33" name="Line 136"/>
          <p:cNvSpPr>
            <a:spLocks noChangeShapeType="1"/>
          </p:cNvSpPr>
          <p:nvPr/>
        </p:nvSpPr>
        <p:spPr bwMode="auto">
          <a:xfrm>
            <a:off x="9729788" y="5141913"/>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34" name="Text Box 219"/>
          <p:cNvSpPr txBox="1">
            <a:spLocks noChangeArrowheads="1"/>
          </p:cNvSpPr>
          <p:nvPr/>
        </p:nvSpPr>
        <p:spPr bwMode="auto">
          <a:xfrm>
            <a:off x="8766176" y="5338763"/>
            <a:ext cx="5302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$1.21M</a:t>
            </a:r>
          </a:p>
        </p:txBody>
      </p:sp>
      <p:sp>
        <p:nvSpPr>
          <p:cNvPr id="35935" name="Text Box 220"/>
          <p:cNvSpPr txBox="1">
            <a:spLocks noChangeArrowheads="1"/>
          </p:cNvSpPr>
          <p:nvPr/>
        </p:nvSpPr>
        <p:spPr bwMode="auto">
          <a:xfrm>
            <a:off x="9586914" y="5316538"/>
            <a:ext cx="5873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rPr>
              <a:t>$1.265M</a:t>
            </a:r>
          </a:p>
        </p:txBody>
      </p:sp>
      <p:sp>
        <p:nvSpPr>
          <p:cNvPr id="35936" name="Line 78"/>
          <p:cNvSpPr>
            <a:spLocks noChangeShapeType="1"/>
          </p:cNvSpPr>
          <p:nvPr/>
        </p:nvSpPr>
        <p:spPr bwMode="auto">
          <a:xfrm>
            <a:off x="7697788" y="5257800"/>
            <a:ext cx="2590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937" name="AutoShape 198"/>
          <p:cNvSpPr>
            <a:spLocks noChangeArrowheads="1"/>
          </p:cNvSpPr>
          <p:nvPr/>
        </p:nvSpPr>
        <p:spPr bwMode="auto">
          <a:xfrm>
            <a:off x="7980363" y="5143500"/>
            <a:ext cx="228600" cy="228600"/>
          </a:xfrm>
          <a:prstGeom prst="diamond">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FFFFFF"/>
                </a:solidFill>
              </a:rPr>
              <a:t>G</a:t>
            </a:r>
          </a:p>
        </p:txBody>
      </p:sp>
      <p:sp>
        <p:nvSpPr>
          <p:cNvPr id="35938" name="AutoShape 198"/>
          <p:cNvSpPr>
            <a:spLocks noChangeArrowheads="1"/>
          </p:cNvSpPr>
          <p:nvPr/>
        </p:nvSpPr>
        <p:spPr bwMode="auto">
          <a:xfrm>
            <a:off x="7980363" y="4497388"/>
            <a:ext cx="228600" cy="228600"/>
          </a:xfrm>
          <a:prstGeom prst="diamond">
            <a:avLst/>
          </a:prstGeom>
          <a:solidFill>
            <a:srgbClr val="008000"/>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FFFFFF"/>
                </a:solidFill>
              </a:rPr>
              <a:t>G</a:t>
            </a:r>
          </a:p>
        </p:txBody>
      </p:sp>
      <p:cxnSp>
        <p:nvCxnSpPr>
          <p:cNvPr id="35939" name="Straight Connector 89"/>
          <p:cNvCxnSpPr>
            <a:cxnSpLocks noChangeShapeType="1"/>
          </p:cNvCxnSpPr>
          <p:nvPr/>
        </p:nvCxnSpPr>
        <p:spPr bwMode="auto">
          <a:xfrm>
            <a:off x="457995" y="3899084"/>
            <a:ext cx="1124712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35943" name="TextBox 91"/>
          <p:cNvSpPr txBox="1">
            <a:spLocks noChangeArrowheads="1"/>
          </p:cNvSpPr>
          <p:nvPr/>
        </p:nvSpPr>
        <p:spPr bwMode="auto">
          <a:xfrm>
            <a:off x="122518" y="6155263"/>
            <a:ext cx="2997200" cy="26161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50" b="1">
                <a:solidFill>
                  <a:srgbClr val="000000"/>
                </a:solidFill>
              </a:rPr>
              <a:t>TRLs meet LRIP entrance criteria</a:t>
            </a:r>
          </a:p>
        </p:txBody>
      </p:sp>
      <p:sp>
        <p:nvSpPr>
          <p:cNvPr id="3" name="Slide Number Placeholder 2"/>
          <p:cNvSpPr>
            <a:spLocks noGrp="1"/>
          </p:cNvSpPr>
          <p:nvPr>
            <p:ph type="sldNum" sz="quarter" idx="11"/>
          </p:nvPr>
        </p:nvSpPr>
        <p:spPr/>
        <p:txBody>
          <a:bodyPr/>
          <a:lstStyle/>
          <a:p>
            <a:pPr>
              <a:defRPr/>
            </a:pPr>
            <a:fld id="{D4DBAD9A-40A1-40C2-9A00-374A8DB796F0}" type="slidenum">
              <a:rPr lang="en-US" altLang="en-US" smtClean="0"/>
              <a:pPr>
                <a:defRPr/>
              </a:pPr>
              <a:t>11</a:t>
            </a:fld>
            <a:endParaRPr lang="en-US" altLang="en-US">
              <a:solidFill>
                <a:srgbClr val="808080"/>
              </a:solidFill>
            </a:endParaRPr>
          </a:p>
        </p:txBody>
      </p:sp>
    </p:spTree>
    <p:extLst>
      <p:ext uri="{BB962C8B-B14F-4D97-AF65-F5344CB8AC3E}">
        <p14:creationId xmlns:p14="http://schemas.microsoft.com/office/powerpoint/2010/main" val="1616354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a:t>MS C </a:t>
            </a:r>
            <a:br>
              <a:rPr lang="en-US" altLang="en-US" dirty="0"/>
            </a:br>
            <a:r>
              <a:rPr lang="en-US" altLang="en-US" dirty="0"/>
              <a:t>Cost Capability Analysis</a:t>
            </a:r>
          </a:p>
        </p:txBody>
      </p:sp>
      <p:sp>
        <p:nvSpPr>
          <p:cNvPr id="45059" name="Content Placeholder 2"/>
          <p:cNvSpPr>
            <a:spLocks noGrp="1"/>
          </p:cNvSpPr>
          <p:nvPr>
            <p:ph idx="1"/>
          </p:nvPr>
        </p:nvSpPr>
        <p:spPr>
          <a:xfrm>
            <a:off x="533488" y="1339850"/>
            <a:ext cx="11209779" cy="4743450"/>
          </a:xfrm>
        </p:spPr>
        <p:txBody>
          <a:bodyPr/>
          <a:lstStyle/>
          <a:p>
            <a:r>
              <a:rPr lang="en-US" altLang="en-US" sz="2200" dirty="0"/>
              <a:t>Have there been any updates to the cost estimate or KPPs?  If so, what trades were made to arrive at those values and what are the cost, schedule, technical, operational implications?</a:t>
            </a:r>
          </a:p>
          <a:p>
            <a:r>
              <a:rPr lang="en-US" altLang="en-US" sz="2200" dirty="0"/>
              <a:t>Are there any updates to your Acquisition Strategy and business approach for Production? Describe the decision process used to arrive at this approach, including any trade studies conducted.</a:t>
            </a:r>
          </a:p>
          <a:p>
            <a:r>
              <a:rPr lang="en-US" altLang="en-US" sz="2200" dirty="0"/>
              <a:t>What are the program risks? Describe what specific production design and other risk mitigation activities have or will be conducted to reduce the risk to acceptable levels, what technology or other trades were conducted to determine</a:t>
            </a:r>
            <a:endParaRPr lang="en-US" altLang="en-US" sz="1600" dirty="0">
              <a:solidFill>
                <a:srgbClr val="7030A0"/>
              </a:solidFill>
            </a:endParaRPr>
          </a:p>
        </p:txBody>
      </p:sp>
      <p:sp>
        <p:nvSpPr>
          <p:cNvPr id="45060" name="Slide Number Placeholder 3"/>
          <p:cNvSpPr>
            <a:spLocks noGrp="1"/>
          </p:cNvSpPr>
          <p:nvPr>
            <p:ph type="sldNum" sz="quarter" idx="11"/>
          </p:nvPr>
        </p:nvSpPr>
        <p:spPr>
          <a:xfrm>
            <a:off x="10972800" y="6486525"/>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C3A35BE2-E8EE-4352-A4BD-FCE14B6FAAF2}" type="slidenum">
              <a:rPr lang="en-US" altLang="en-US" sz="1000">
                <a:solidFill>
                  <a:srgbClr val="969696"/>
                </a:solidFill>
              </a:rPr>
              <a:pPr algn="r"/>
              <a:t>12</a:t>
            </a:fld>
            <a:endParaRPr lang="en-US" altLang="en-US" sz="1000">
              <a:solidFill>
                <a:srgbClr val="808080"/>
              </a:solidFill>
            </a:endParaRPr>
          </a:p>
        </p:txBody>
      </p:sp>
    </p:spTree>
    <p:extLst>
      <p:ext uri="{BB962C8B-B14F-4D97-AF65-F5344CB8AC3E}">
        <p14:creationId xmlns:p14="http://schemas.microsoft.com/office/powerpoint/2010/main" val="3624346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4" name="Line 726"/>
          <p:cNvSpPr>
            <a:spLocks noChangeShapeType="1"/>
          </p:cNvSpPr>
          <p:nvPr/>
        </p:nvSpPr>
        <p:spPr bwMode="auto">
          <a:xfrm flipV="1">
            <a:off x="1950442" y="4211823"/>
            <a:ext cx="3276600" cy="6350"/>
          </a:xfrm>
          <a:prstGeom prst="line">
            <a:avLst/>
          </a:prstGeom>
          <a:noFill/>
          <a:ln w="25400">
            <a:solidFill>
              <a:schemeClr val="accent6">
                <a:lumMod val="75000"/>
              </a:schemeClr>
            </a:solidFill>
            <a:round/>
            <a:headEnd/>
            <a:tailEnd type="triangle" w="med" len="med"/>
          </a:ln>
          <a:effectLst/>
        </p:spPr>
        <p:txBody>
          <a:bodyPr/>
          <a:lstStyle/>
          <a:p>
            <a:pPr algn="ctr">
              <a:defRPr/>
            </a:pPr>
            <a:endParaRPr lang="en-US" dirty="0">
              <a:solidFill>
                <a:prstClr val="black"/>
              </a:solidFill>
            </a:endParaRPr>
          </a:p>
        </p:txBody>
      </p:sp>
      <p:sp>
        <p:nvSpPr>
          <p:cNvPr id="54275" name="Text Box 202"/>
          <p:cNvSpPr txBox="1">
            <a:spLocks noChangeArrowheads="1"/>
          </p:cNvSpPr>
          <p:nvPr/>
        </p:nvSpPr>
        <p:spPr bwMode="auto">
          <a:xfrm>
            <a:off x="1588316" y="1196299"/>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b="1" u="sng" dirty="0"/>
              <a:t>Product Support Strategy</a:t>
            </a:r>
          </a:p>
        </p:txBody>
      </p:sp>
      <p:graphicFrame>
        <p:nvGraphicFramePr>
          <p:cNvPr id="2967" name="Group 919"/>
          <p:cNvGraphicFramePr>
            <a:graphicFrameLocks noGrp="1"/>
          </p:cNvGraphicFramePr>
          <p:nvPr/>
        </p:nvGraphicFramePr>
        <p:xfrm>
          <a:off x="6607728" y="1512393"/>
          <a:ext cx="4267200" cy="1764207"/>
        </p:xfrm>
        <a:graphic>
          <a:graphicData uri="http://schemas.openxmlformats.org/drawingml/2006/table">
            <a:tbl>
              <a:tblPr/>
              <a:tblGrid>
                <a:gridCol w="977900">
                  <a:extLst>
                    <a:ext uri="{9D8B030D-6E8A-4147-A177-3AD203B41FA5}">
                      <a16:colId xmlns:a16="http://schemas.microsoft.com/office/drawing/2014/main" val="20000"/>
                    </a:ext>
                  </a:extLst>
                </a:gridCol>
                <a:gridCol w="889000">
                  <a:extLst>
                    <a:ext uri="{9D8B030D-6E8A-4147-A177-3AD203B41FA5}">
                      <a16:colId xmlns:a16="http://schemas.microsoft.com/office/drawing/2014/main" val="20001"/>
                    </a:ext>
                  </a:extLst>
                </a:gridCol>
                <a:gridCol w="800100">
                  <a:extLst>
                    <a:ext uri="{9D8B030D-6E8A-4147-A177-3AD203B41FA5}">
                      <a16:colId xmlns:a16="http://schemas.microsoft.com/office/drawing/2014/main" val="20002"/>
                    </a:ext>
                  </a:extLst>
                </a:gridCol>
                <a:gridCol w="800100">
                  <a:extLst>
                    <a:ext uri="{9D8B030D-6E8A-4147-A177-3AD203B41FA5}">
                      <a16:colId xmlns:a16="http://schemas.microsoft.com/office/drawing/2014/main" val="20003"/>
                    </a:ext>
                  </a:extLst>
                </a:gridCol>
                <a:gridCol w="800100">
                  <a:extLst>
                    <a:ext uri="{9D8B030D-6E8A-4147-A177-3AD203B41FA5}">
                      <a16:colId xmlns:a16="http://schemas.microsoft.com/office/drawing/2014/main" val="20004"/>
                    </a:ext>
                  </a:extLst>
                </a:gridCol>
              </a:tblGrid>
              <a:tr h="44876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Metric</a:t>
                      </a:r>
                    </a:p>
                  </a:txBody>
                  <a:tcPr marT="45698" marB="45698"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Antecedent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Actual</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Original Goal</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Current Goal</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Current Estimate/ Actual</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extLst>
                  <a:ext uri="{0D108BD9-81ED-4DB2-BD59-A6C34878D82A}">
                    <a16:rowId xmlns:a16="http://schemas.microsoft.com/office/drawing/2014/main" val="10000"/>
                  </a:ext>
                </a:extLst>
              </a:tr>
              <a:tr h="3290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Materiel Availability</a:t>
                      </a:r>
                    </a:p>
                  </a:txBody>
                  <a:tcPr marT="45698" marB="4569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76%</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80%</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77%</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71%</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3300"/>
                    </a:solidFill>
                  </a:tcPr>
                </a:tc>
                <a:extLst>
                  <a:ext uri="{0D108BD9-81ED-4DB2-BD59-A6C34878D82A}">
                    <a16:rowId xmlns:a16="http://schemas.microsoft.com/office/drawing/2014/main" val="10001"/>
                  </a:ext>
                </a:extLst>
              </a:tr>
              <a:tr h="3290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Materiel Reliability</a:t>
                      </a:r>
                    </a:p>
                  </a:txBody>
                  <a:tcPr marT="45698" marB="4569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37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50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50.5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48 hrs</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r h="3013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Ownership Cost</a:t>
                      </a:r>
                    </a:p>
                  </a:txBody>
                  <a:tcPr marT="45698" marB="4569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245.6B</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385.5B</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395.1B</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395.1B</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FF00"/>
                    </a:solidFill>
                  </a:tcPr>
                </a:tc>
                <a:extLst>
                  <a:ext uri="{0D108BD9-81ED-4DB2-BD59-A6C34878D82A}">
                    <a16:rowId xmlns:a16="http://schemas.microsoft.com/office/drawing/2014/main" val="10003"/>
                  </a:ext>
                </a:extLst>
              </a:tr>
              <a:tr h="3290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1" i="0" u="none" strike="noStrike" cap="none" normalizeH="0" baseline="0" dirty="0">
                          <a:ln>
                            <a:noFill/>
                          </a:ln>
                          <a:solidFill>
                            <a:schemeClr val="bg1"/>
                          </a:solidFill>
                          <a:effectLst/>
                          <a:latin typeface="Arial" charset="0"/>
                        </a:rPr>
                        <a:t>Mean Down Time</a:t>
                      </a:r>
                    </a:p>
                  </a:txBody>
                  <a:tcPr marT="45698" marB="4569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12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20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18 hrs</a:t>
                      </a:r>
                    </a:p>
                  </a:txBody>
                  <a:tcPr marT="45698" marB="456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a:ln>
                            <a:noFill/>
                          </a:ln>
                          <a:solidFill>
                            <a:schemeClr val="tx1"/>
                          </a:solidFill>
                          <a:effectLst/>
                          <a:latin typeface="Arial" charset="0"/>
                        </a:rPr>
                        <a:t>15 hrs</a:t>
                      </a:r>
                    </a:p>
                  </a:txBody>
                  <a:tcPr marT="45698" marB="45698"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FF00"/>
                    </a:solidFill>
                  </a:tcPr>
                </a:tc>
                <a:extLst>
                  <a:ext uri="{0D108BD9-81ED-4DB2-BD59-A6C34878D82A}">
                    <a16:rowId xmlns:a16="http://schemas.microsoft.com/office/drawing/2014/main" val="10004"/>
                  </a:ext>
                </a:extLst>
              </a:tr>
            </a:tbl>
          </a:graphicData>
        </a:graphic>
      </p:graphicFrame>
      <p:sp>
        <p:nvSpPr>
          <p:cNvPr id="54314" name="Text Box 249"/>
          <p:cNvSpPr txBox="1">
            <a:spLocks noChangeArrowheads="1"/>
          </p:cNvSpPr>
          <p:nvPr/>
        </p:nvSpPr>
        <p:spPr bwMode="auto">
          <a:xfrm>
            <a:off x="7141128" y="1224011"/>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b="1" u="sng" dirty="0"/>
              <a:t>Metrics Data</a:t>
            </a:r>
          </a:p>
        </p:txBody>
      </p:sp>
      <p:sp>
        <p:nvSpPr>
          <p:cNvPr id="54315" name="Text Box 303"/>
          <p:cNvSpPr txBox="1">
            <a:spLocks noChangeArrowheads="1"/>
          </p:cNvSpPr>
          <p:nvPr/>
        </p:nvSpPr>
        <p:spPr bwMode="auto">
          <a:xfrm>
            <a:off x="6988728" y="3270264"/>
            <a:ext cx="3505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dirty="0">
                <a:solidFill>
                  <a:srgbClr val="000000"/>
                </a:solidFill>
              </a:rPr>
              <a:t>* Test or fielding event data derived from _______</a:t>
            </a:r>
          </a:p>
        </p:txBody>
      </p:sp>
      <p:sp>
        <p:nvSpPr>
          <p:cNvPr id="54316" name="Text Box 315"/>
          <p:cNvSpPr txBox="1">
            <a:spLocks noChangeArrowheads="1"/>
          </p:cNvSpPr>
          <p:nvPr/>
        </p:nvSpPr>
        <p:spPr bwMode="auto">
          <a:xfrm>
            <a:off x="1588316" y="3631826"/>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b="1" u="sng" dirty="0"/>
              <a:t>Sustainment Schedule</a:t>
            </a:r>
          </a:p>
        </p:txBody>
      </p:sp>
      <p:sp>
        <p:nvSpPr>
          <p:cNvPr id="54317" name="Text Box 316"/>
          <p:cNvSpPr txBox="1">
            <a:spLocks noChangeArrowheads="1"/>
          </p:cNvSpPr>
          <p:nvPr/>
        </p:nvSpPr>
        <p:spPr bwMode="auto">
          <a:xfrm>
            <a:off x="7343160" y="3635826"/>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b="1" u="sng" dirty="0"/>
              <a:t>O&amp;S Data</a:t>
            </a:r>
          </a:p>
        </p:txBody>
      </p:sp>
      <p:sp>
        <p:nvSpPr>
          <p:cNvPr id="54318" name="Line 714"/>
          <p:cNvSpPr>
            <a:spLocks noChangeShapeType="1"/>
          </p:cNvSpPr>
          <p:nvPr/>
        </p:nvSpPr>
        <p:spPr bwMode="auto">
          <a:xfrm>
            <a:off x="731242" y="4303898"/>
            <a:ext cx="45720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3" name="AutoShape 715"/>
          <p:cNvSpPr>
            <a:spLocks noChangeArrowheads="1"/>
          </p:cNvSpPr>
          <p:nvPr/>
        </p:nvSpPr>
        <p:spPr bwMode="auto">
          <a:xfrm>
            <a:off x="8836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sz="800" dirty="0">
              <a:solidFill>
                <a:prstClr val="black"/>
              </a:solidFill>
            </a:endParaRPr>
          </a:p>
        </p:txBody>
      </p:sp>
      <p:sp>
        <p:nvSpPr>
          <p:cNvPr id="2764" name="AutoShape 716"/>
          <p:cNvSpPr>
            <a:spLocks noChangeArrowheads="1"/>
          </p:cNvSpPr>
          <p:nvPr/>
        </p:nvSpPr>
        <p:spPr bwMode="auto">
          <a:xfrm>
            <a:off x="14170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solidFill>
                <a:prstClr val="black"/>
              </a:solidFill>
            </a:endParaRPr>
          </a:p>
        </p:txBody>
      </p:sp>
      <p:sp>
        <p:nvSpPr>
          <p:cNvPr id="2766" name="AutoShape 718"/>
          <p:cNvSpPr>
            <a:spLocks noChangeArrowheads="1"/>
          </p:cNvSpPr>
          <p:nvPr/>
        </p:nvSpPr>
        <p:spPr bwMode="auto">
          <a:xfrm>
            <a:off x="20266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solidFill>
                <a:prstClr val="black"/>
              </a:solidFill>
            </a:endParaRPr>
          </a:p>
        </p:txBody>
      </p:sp>
      <p:sp>
        <p:nvSpPr>
          <p:cNvPr id="2765" name="AutoShape 717"/>
          <p:cNvSpPr>
            <a:spLocks noChangeArrowheads="1"/>
          </p:cNvSpPr>
          <p:nvPr/>
        </p:nvSpPr>
        <p:spPr bwMode="auto">
          <a:xfrm>
            <a:off x="18742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solidFill>
                <a:prstClr val="black"/>
              </a:solidFill>
            </a:endParaRPr>
          </a:p>
        </p:txBody>
      </p:sp>
      <p:sp>
        <p:nvSpPr>
          <p:cNvPr id="2767" name="AutoShape 719"/>
          <p:cNvSpPr>
            <a:spLocks noChangeArrowheads="1"/>
          </p:cNvSpPr>
          <p:nvPr/>
        </p:nvSpPr>
        <p:spPr bwMode="auto">
          <a:xfrm>
            <a:off x="2712442" y="4151498"/>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solidFill>
                <a:prstClr val="black"/>
              </a:solidFill>
            </a:endParaRPr>
          </a:p>
        </p:txBody>
      </p:sp>
      <p:sp>
        <p:nvSpPr>
          <p:cNvPr id="54324" name="Text Box 720"/>
          <p:cNvSpPr txBox="1">
            <a:spLocks noChangeArrowheads="1"/>
          </p:cNvSpPr>
          <p:nvPr/>
        </p:nvSpPr>
        <p:spPr bwMode="auto">
          <a:xfrm>
            <a:off x="7312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MS B</a:t>
            </a:r>
          </a:p>
        </p:txBody>
      </p:sp>
      <p:sp>
        <p:nvSpPr>
          <p:cNvPr id="54325" name="Text Box 721"/>
          <p:cNvSpPr txBox="1">
            <a:spLocks noChangeArrowheads="1"/>
          </p:cNvSpPr>
          <p:nvPr/>
        </p:nvSpPr>
        <p:spPr bwMode="auto">
          <a:xfrm>
            <a:off x="12646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MS C</a:t>
            </a:r>
          </a:p>
        </p:txBody>
      </p:sp>
      <p:sp>
        <p:nvSpPr>
          <p:cNvPr id="54326" name="Text Box 722"/>
          <p:cNvSpPr txBox="1">
            <a:spLocks noChangeArrowheads="1"/>
          </p:cNvSpPr>
          <p:nvPr/>
        </p:nvSpPr>
        <p:spPr bwMode="auto">
          <a:xfrm>
            <a:off x="16456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IOC</a:t>
            </a:r>
          </a:p>
        </p:txBody>
      </p:sp>
      <p:sp>
        <p:nvSpPr>
          <p:cNvPr id="54327" name="Text Box 723"/>
          <p:cNvSpPr txBox="1">
            <a:spLocks noChangeArrowheads="1"/>
          </p:cNvSpPr>
          <p:nvPr/>
        </p:nvSpPr>
        <p:spPr bwMode="auto">
          <a:xfrm>
            <a:off x="19504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FRP</a:t>
            </a:r>
          </a:p>
        </p:txBody>
      </p:sp>
      <p:sp>
        <p:nvSpPr>
          <p:cNvPr id="54328" name="Text Box 724"/>
          <p:cNvSpPr txBox="1">
            <a:spLocks noChangeArrowheads="1"/>
          </p:cNvSpPr>
          <p:nvPr/>
        </p:nvSpPr>
        <p:spPr bwMode="auto">
          <a:xfrm>
            <a:off x="2560042" y="3907024"/>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FOC</a:t>
            </a:r>
          </a:p>
        </p:txBody>
      </p:sp>
      <p:sp>
        <p:nvSpPr>
          <p:cNvPr id="54329" name="Text Box 725"/>
          <p:cNvSpPr txBox="1">
            <a:spLocks noChangeArrowheads="1"/>
          </p:cNvSpPr>
          <p:nvPr/>
        </p:nvSpPr>
        <p:spPr bwMode="auto">
          <a:xfrm>
            <a:off x="3550642" y="3922899"/>
            <a:ext cx="990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Sustainment</a:t>
            </a:r>
          </a:p>
        </p:txBody>
      </p:sp>
      <p:sp>
        <p:nvSpPr>
          <p:cNvPr id="2775" name="Line 727"/>
          <p:cNvSpPr>
            <a:spLocks noChangeShapeType="1"/>
          </p:cNvSpPr>
          <p:nvPr/>
        </p:nvSpPr>
        <p:spPr bwMode="auto">
          <a:xfrm>
            <a:off x="9598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76" name="Line 728"/>
          <p:cNvSpPr>
            <a:spLocks noChangeShapeType="1"/>
          </p:cNvSpPr>
          <p:nvPr/>
        </p:nvSpPr>
        <p:spPr bwMode="auto">
          <a:xfrm>
            <a:off x="11884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77" name="Line 729"/>
          <p:cNvSpPr>
            <a:spLocks noChangeShapeType="1"/>
          </p:cNvSpPr>
          <p:nvPr/>
        </p:nvSpPr>
        <p:spPr bwMode="auto">
          <a:xfrm>
            <a:off x="14170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78" name="Line 730"/>
          <p:cNvSpPr>
            <a:spLocks noChangeShapeType="1"/>
          </p:cNvSpPr>
          <p:nvPr/>
        </p:nvSpPr>
        <p:spPr bwMode="auto">
          <a:xfrm>
            <a:off x="16456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79" name="Line 731"/>
          <p:cNvSpPr>
            <a:spLocks noChangeShapeType="1"/>
          </p:cNvSpPr>
          <p:nvPr/>
        </p:nvSpPr>
        <p:spPr bwMode="auto">
          <a:xfrm>
            <a:off x="18742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0" name="Line 732"/>
          <p:cNvSpPr>
            <a:spLocks noChangeShapeType="1"/>
          </p:cNvSpPr>
          <p:nvPr/>
        </p:nvSpPr>
        <p:spPr bwMode="auto">
          <a:xfrm>
            <a:off x="21028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54336" name="Line 733"/>
          <p:cNvSpPr>
            <a:spLocks noChangeShapeType="1"/>
          </p:cNvSpPr>
          <p:nvPr/>
        </p:nvSpPr>
        <p:spPr bwMode="auto">
          <a:xfrm>
            <a:off x="2331442" y="4303898"/>
            <a:ext cx="0" cy="2011680"/>
          </a:xfrm>
          <a:prstGeom prst="line">
            <a:avLst/>
          </a:prstGeom>
          <a:noFill/>
          <a:ln w="31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82" name="Line 734"/>
          <p:cNvSpPr>
            <a:spLocks noChangeShapeType="1"/>
          </p:cNvSpPr>
          <p:nvPr/>
        </p:nvSpPr>
        <p:spPr bwMode="auto">
          <a:xfrm>
            <a:off x="25600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3" name="Line 735"/>
          <p:cNvSpPr>
            <a:spLocks noChangeShapeType="1"/>
          </p:cNvSpPr>
          <p:nvPr/>
        </p:nvSpPr>
        <p:spPr bwMode="auto">
          <a:xfrm>
            <a:off x="27886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4" name="Line 736"/>
          <p:cNvSpPr>
            <a:spLocks noChangeShapeType="1"/>
          </p:cNvSpPr>
          <p:nvPr/>
        </p:nvSpPr>
        <p:spPr bwMode="auto">
          <a:xfrm>
            <a:off x="30172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5" name="Line 737"/>
          <p:cNvSpPr>
            <a:spLocks noChangeShapeType="1"/>
          </p:cNvSpPr>
          <p:nvPr/>
        </p:nvSpPr>
        <p:spPr bwMode="auto">
          <a:xfrm>
            <a:off x="32458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6" name="Line 738"/>
          <p:cNvSpPr>
            <a:spLocks noChangeShapeType="1"/>
          </p:cNvSpPr>
          <p:nvPr/>
        </p:nvSpPr>
        <p:spPr bwMode="auto">
          <a:xfrm>
            <a:off x="34744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7" name="Line 739"/>
          <p:cNvSpPr>
            <a:spLocks noChangeShapeType="1"/>
          </p:cNvSpPr>
          <p:nvPr/>
        </p:nvSpPr>
        <p:spPr bwMode="auto">
          <a:xfrm>
            <a:off x="37030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8" name="Line 740"/>
          <p:cNvSpPr>
            <a:spLocks noChangeShapeType="1"/>
          </p:cNvSpPr>
          <p:nvPr/>
        </p:nvSpPr>
        <p:spPr bwMode="auto">
          <a:xfrm>
            <a:off x="39316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89" name="Line 741"/>
          <p:cNvSpPr>
            <a:spLocks noChangeShapeType="1"/>
          </p:cNvSpPr>
          <p:nvPr/>
        </p:nvSpPr>
        <p:spPr bwMode="auto">
          <a:xfrm>
            <a:off x="41602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90" name="Line 742"/>
          <p:cNvSpPr>
            <a:spLocks noChangeShapeType="1"/>
          </p:cNvSpPr>
          <p:nvPr/>
        </p:nvSpPr>
        <p:spPr bwMode="auto">
          <a:xfrm>
            <a:off x="43888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91" name="Line 743"/>
          <p:cNvSpPr>
            <a:spLocks noChangeShapeType="1"/>
          </p:cNvSpPr>
          <p:nvPr/>
        </p:nvSpPr>
        <p:spPr bwMode="auto">
          <a:xfrm>
            <a:off x="46174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92" name="Line 744"/>
          <p:cNvSpPr>
            <a:spLocks noChangeShapeType="1"/>
          </p:cNvSpPr>
          <p:nvPr/>
        </p:nvSpPr>
        <p:spPr bwMode="auto">
          <a:xfrm>
            <a:off x="48460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2793" name="Line 745"/>
          <p:cNvSpPr>
            <a:spLocks noChangeShapeType="1"/>
          </p:cNvSpPr>
          <p:nvPr/>
        </p:nvSpPr>
        <p:spPr bwMode="auto">
          <a:xfrm>
            <a:off x="5074642" y="4303898"/>
            <a:ext cx="0" cy="201168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solidFill>
                <a:prstClr val="black"/>
              </a:solidFill>
            </a:endParaRPr>
          </a:p>
        </p:txBody>
      </p:sp>
      <p:sp>
        <p:nvSpPr>
          <p:cNvPr id="54349" name="AutoShape 762"/>
          <p:cNvSpPr>
            <a:spLocks noChangeArrowheads="1"/>
          </p:cNvSpPr>
          <p:nvPr/>
        </p:nvSpPr>
        <p:spPr bwMode="auto">
          <a:xfrm>
            <a:off x="883642" y="4456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50" name="AutoShape 763"/>
          <p:cNvSpPr>
            <a:spLocks noChangeArrowheads="1"/>
          </p:cNvSpPr>
          <p:nvPr/>
        </p:nvSpPr>
        <p:spPr bwMode="auto">
          <a:xfrm>
            <a:off x="1112242" y="47610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51" name="AutoShape 764"/>
          <p:cNvSpPr>
            <a:spLocks noChangeArrowheads="1"/>
          </p:cNvSpPr>
          <p:nvPr/>
        </p:nvSpPr>
        <p:spPr bwMode="auto">
          <a:xfrm>
            <a:off x="1798042" y="53706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cxnSp>
        <p:nvCxnSpPr>
          <p:cNvPr id="54352" name="AutoShape 765"/>
          <p:cNvCxnSpPr>
            <a:cxnSpLocks noChangeShapeType="1"/>
          </p:cNvCxnSpPr>
          <p:nvPr/>
        </p:nvCxnSpPr>
        <p:spPr bwMode="auto">
          <a:xfrm>
            <a:off x="1950442" y="5750112"/>
            <a:ext cx="609600" cy="1587"/>
          </a:xfrm>
          <a:prstGeom prst="straightConnector1">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cxnSp>
      <p:sp>
        <p:nvSpPr>
          <p:cNvPr id="54353" name="AutoShape 766"/>
          <p:cNvSpPr>
            <a:spLocks noChangeArrowheads="1"/>
          </p:cNvSpPr>
          <p:nvPr/>
        </p:nvSpPr>
        <p:spPr bwMode="auto">
          <a:xfrm>
            <a:off x="1569442" y="50658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54" name="Text Box 851"/>
          <p:cNvSpPr txBox="1">
            <a:spLocks noChangeArrowheads="1"/>
          </p:cNvSpPr>
          <p:nvPr/>
        </p:nvSpPr>
        <p:spPr bwMode="auto">
          <a:xfrm>
            <a:off x="1036042" y="43800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BCA</a:t>
            </a:r>
          </a:p>
        </p:txBody>
      </p:sp>
      <p:sp>
        <p:nvSpPr>
          <p:cNvPr id="54355" name="Text Box 852"/>
          <p:cNvSpPr txBox="1">
            <a:spLocks noChangeArrowheads="1"/>
          </p:cNvSpPr>
          <p:nvPr/>
        </p:nvSpPr>
        <p:spPr bwMode="auto">
          <a:xfrm>
            <a:off x="1340842" y="46848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LCSP</a:t>
            </a:r>
          </a:p>
        </p:txBody>
      </p:sp>
      <p:sp>
        <p:nvSpPr>
          <p:cNvPr id="54356" name="Text Box 854"/>
          <p:cNvSpPr txBox="1">
            <a:spLocks noChangeArrowheads="1"/>
          </p:cNvSpPr>
          <p:nvPr/>
        </p:nvSpPr>
        <p:spPr bwMode="auto">
          <a:xfrm>
            <a:off x="2026642" y="5294499"/>
            <a:ext cx="914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CLS Start</a:t>
            </a:r>
          </a:p>
        </p:txBody>
      </p:sp>
      <p:sp>
        <p:nvSpPr>
          <p:cNvPr id="54357" name="Text Box 855"/>
          <p:cNvSpPr txBox="1">
            <a:spLocks noChangeArrowheads="1"/>
          </p:cNvSpPr>
          <p:nvPr/>
        </p:nvSpPr>
        <p:spPr bwMode="auto">
          <a:xfrm>
            <a:off x="1721842" y="5888224"/>
            <a:ext cx="11430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Depot Standup</a:t>
            </a:r>
          </a:p>
        </p:txBody>
      </p:sp>
      <p:sp>
        <p:nvSpPr>
          <p:cNvPr id="54358" name="Text Box 856"/>
          <p:cNvSpPr txBox="1">
            <a:spLocks noChangeArrowheads="1"/>
          </p:cNvSpPr>
          <p:nvPr/>
        </p:nvSpPr>
        <p:spPr bwMode="auto">
          <a:xfrm>
            <a:off x="1798042" y="4989699"/>
            <a:ext cx="15240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LRIP Contract Award</a:t>
            </a:r>
          </a:p>
        </p:txBody>
      </p:sp>
      <p:sp>
        <p:nvSpPr>
          <p:cNvPr id="54359" name="AutoShape 857"/>
          <p:cNvSpPr>
            <a:spLocks noChangeArrowheads="1"/>
          </p:cNvSpPr>
          <p:nvPr/>
        </p:nvSpPr>
        <p:spPr bwMode="auto">
          <a:xfrm>
            <a:off x="2255242" y="62088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0" name="Text Box 858"/>
          <p:cNvSpPr txBox="1">
            <a:spLocks noChangeArrowheads="1"/>
          </p:cNvSpPr>
          <p:nvPr/>
        </p:nvSpPr>
        <p:spPr bwMode="auto">
          <a:xfrm>
            <a:off x="4244481" y="5994029"/>
            <a:ext cx="1600200"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dirty="0">
                <a:solidFill>
                  <a:srgbClr val="000000"/>
                </a:solidFill>
              </a:rPr>
              <a:t>Blended Partnership Startup</a:t>
            </a:r>
          </a:p>
        </p:txBody>
      </p:sp>
      <p:sp>
        <p:nvSpPr>
          <p:cNvPr id="54361" name="AutoShape 859"/>
          <p:cNvSpPr>
            <a:spLocks noChangeArrowheads="1"/>
          </p:cNvSpPr>
          <p:nvPr/>
        </p:nvSpPr>
        <p:spPr bwMode="auto">
          <a:xfrm>
            <a:off x="3169642" y="49134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2" name="AutoShape 860"/>
          <p:cNvSpPr>
            <a:spLocks noChangeArrowheads="1"/>
          </p:cNvSpPr>
          <p:nvPr/>
        </p:nvSpPr>
        <p:spPr bwMode="auto">
          <a:xfrm>
            <a:off x="3855442" y="52944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3" name="AutoShape 861"/>
          <p:cNvSpPr>
            <a:spLocks noChangeArrowheads="1"/>
          </p:cNvSpPr>
          <p:nvPr/>
        </p:nvSpPr>
        <p:spPr bwMode="auto">
          <a:xfrm>
            <a:off x="4541242" y="5599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4" name="Text Box 862"/>
          <p:cNvSpPr txBox="1">
            <a:spLocks noChangeArrowheads="1"/>
          </p:cNvSpPr>
          <p:nvPr/>
        </p:nvSpPr>
        <p:spPr bwMode="auto">
          <a:xfrm>
            <a:off x="2636242" y="4669024"/>
            <a:ext cx="12192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PBL Recompete</a:t>
            </a:r>
          </a:p>
        </p:txBody>
      </p:sp>
      <p:sp>
        <p:nvSpPr>
          <p:cNvPr id="54365" name="Text Box 863"/>
          <p:cNvSpPr txBox="1">
            <a:spLocks noChangeArrowheads="1"/>
          </p:cNvSpPr>
          <p:nvPr/>
        </p:nvSpPr>
        <p:spPr bwMode="auto">
          <a:xfrm>
            <a:off x="3474442" y="4989699"/>
            <a:ext cx="10668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Avionics PBL</a:t>
            </a:r>
          </a:p>
        </p:txBody>
      </p:sp>
      <p:sp>
        <p:nvSpPr>
          <p:cNvPr id="54366" name="Text Box 864"/>
          <p:cNvSpPr txBox="1">
            <a:spLocks noChangeArrowheads="1"/>
          </p:cNvSpPr>
          <p:nvPr/>
        </p:nvSpPr>
        <p:spPr bwMode="auto">
          <a:xfrm>
            <a:off x="4007842" y="5294499"/>
            <a:ext cx="12192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PBL Recompete</a:t>
            </a:r>
          </a:p>
        </p:txBody>
      </p:sp>
      <p:sp>
        <p:nvSpPr>
          <p:cNvPr id="54367" name="Text Box 895"/>
          <p:cNvSpPr txBox="1">
            <a:spLocks noChangeArrowheads="1"/>
          </p:cNvSpPr>
          <p:nvPr/>
        </p:nvSpPr>
        <p:spPr bwMode="auto">
          <a:xfrm>
            <a:off x="511728" y="1397897"/>
            <a:ext cx="5508072" cy="214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288925" indent="-176213"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a:spcBef>
                <a:spcPts val="600"/>
              </a:spcBef>
            </a:pPr>
            <a:r>
              <a:rPr lang="en-US" altLang="en-US" sz="1050" b="1" dirty="0"/>
              <a:t>Sustainment Approach</a:t>
            </a:r>
          </a:p>
          <a:p>
            <a:pPr lvl="1" algn="l">
              <a:spcBef>
                <a:spcPts val="300"/>
              </a:spcBef>
              <a:buClr>
                <a:srgbClr val="17375E"/>
              </a:buClr>
              <a:buSzPct val="80000"/>
              <a:buFont typeface="Wingdings" panose="05000000000000000000" pitchFamily="2" charset="2"/>
              <a:buChar char="§"/>
            </a:pPr>
            <a:r>
              <a:rPr lang="en-US" altLang="en-US" sz="900" dirty="0"/>
              <a:t>Current (initial CLS covering total system)</a:t>
            </a:r>
          </a:p>
          <a:p>
            <a:pPr lvl="1" algn="l">
              <a:spcBef>
                <a:spcPts val="300"/>
              </a:spcBef>
              <a:buClr>
                <a:srgbClr val="17375E"/>
              </a:buClr>
              <a:buSzPct val="80000"/>
              <a:buFont typeface="Wingdings" panose="05000000000000000000" pitchFamily="2" charset="2"/>
              <a:buChar char="§"/>
            </a:pPr>
            <a:r>
              <a:rPr lang="en-US" altLang="en-US" sz="900" dirty="0"/>
              <a:t>Future  (sub-system based PBL contracts)</a:t>
            </a:r>
          </a:p>
          <a:p>
            <a:pPr algn="l">
              <a:spcBef>
                <a:spcPts val="600"/>
              </a:spcBef>
            </a:pPr>
            <a:r>
              <a:rPr lang="en-US" altLang="en-US" sz="1050" b="1" dirty="0"/>
              <a:t>Issues</a:t>
            </a:r>
          </a:p>
          <a:p>
            <a:pPr lvl="1" algn="l">
              <a:spcBef>
                <a:spcPts val="300"/>
              </a:spcBef>
              <a:buClr>
                <a:srgbClr val="17375E"/>
              </a:buClr>
              <a:buSzPct val="80000"/>
              <a:buFont typeface="Wingdings" panose="05000000000000000000" pitchFamily="2" charset="2"/>
              <a:buChar char="§"/>
            </a:pPr>
            <a:r>
              <a:rPr lang="en-US" altLang="en-US" sz="900" dirty="0"/>
              <a:t>Shortfall in O&amp;M funding in FYDP</a:t>
            </a:r>
          </a:p>
          <a:p>
            <a:pPr lvl="1" algn="l">
              <a:spcBef>
                <a:spcPts val="300"/>
              </a:spcBef>
              <a:buClr>
                <a:srgbClr val="17375E"/>
              </a:buClr>
              <a:buSzPct val="80000"/>
              <a:buFont typeface="Wingdings" panose="05000000000000000000" pitchFamily="2" charset="2"/>
              <a:buChar char="§"/>
            </a:pPr>
            <a:r>
              <a:rPr lang="en-US" altLang="en-US" sz="900" dirty="0"/>
              <a:t>Reliability and availability estimates are below goals</a:t>
            </a:r>
          </a:p>
          <a:p>
            <a:pPr lvl="1" algn="l">
              <a:spcBef>
                <a:spcPts val="300"/>
              </a:spcBef>
              <a:buClr>
                <a:srgbClr val="17375E"/>
              </a:buClr>
              <a:buSzPct val="80000"/>
              <a:buFont typeface="Wingdings" panose="05000000000000000000" pitchFamily="2" charset="2"/>
              <a:buChar char="§"/>
            </a:pPr>
            <a:r>
              <a:rPr lang="en-US" altLang="en-US" sz="900" dirty="0"/>
              <a:t>LCSP requires update before DAB</a:t>
            </a:r>
          </a:p>
          <a:p>
            <a:pPr algn="l">
              <a:spcBef>
                <a:spcPts val="600"/>
              </a:spcBef>
            </a:pPr>
            <a:r>
              <a:rPr lang="en-US" altLang="en-US" sz="1050" b="1" dirty="0"/>
              <a:t>Resolution</a:t>
            </a:r>
          </a:p>
          <a:p>
            <a:pPr lvl="1" algn="l">
              <a:spcBef>
                <a:spcPts val="300"/>
              </a:spcBef>
              <a:buClr>
                <a:srgbClr val="17375E"/>
              </a:buClr>
              <a:buSzPct val="80000"/>
              <a:buFont typeface="Wingdings" panose="05000000000000000000" pitchFamily="2" charset="2"/>
              <a:buChar char="§"/>
            </a:pPr>
            <a:r>
              <a:rPr lang="en-US" altLang="en-US" sz="900" dirty="0"/>
              <a:t>POM request for O&amp;M restoration submitted</a:t>
            </a:r>
          </a:p>
          <a:p>
            <a:pPr lvl="1" algn="l">
              <a:spcBef>
                <a:spcPts val="300"/>
              </a:spcBef>
              <a:buClr>
                <a:srgbClr val="17375E"/>
              </a:buClr>
              <a:buSzPct val="80000"/>
              <a:buFont typeface="Wingdings" panose="05000000000000000000" pitchFamily="2" charset="2"/>
              <a:buChar char="§"/>
            </a:pPr>
            <a:r>
              <a:rPr lang="en-US" altLang="en-US" sz="900" dirty="0"/>
              <a:t>Reliability improvement plan with clear RAM goals up for final signature</a:t>
            </a:r>
          </a:p>
          <a:p>
            <a:pPr lvl="1" algn="l">
              <a:spcBef>
                <a:spcPts val="300"/>
              </a:spcBef>
              <a:buClr>
                <a:srgbClr val="17375E"/>
              </a:buClr>
              <a:buSzPct val="80000"/>
              <a:buFont typeface="Wingdings" panose="05000000000000000000" pitchFamily="2" charset="2"/>
              <a:buChar char="§"/>
            </a:pPr>
            <a:r>
              <a:rPr lang="en-US" altLang="en-US" sz="900" dirty="0"/>
              <a:t>LCSP in draft </a:t>
            </a:r>
          </a:p>
        </p:txBody>
      </p:sp>
      <p:sp>
        <p:nvSpPr>
          <p:cNvPr id="54368" name="AutoShape 896"/>
          <p:cNvSpPr>
            <a:spLocks noChangeArrowheads="1"/>
          </p:cNvSpPr>
          <p:nvPr/>
        </p:nvSpPr>
        <p:spPr bwMode="auto">
          <a:xfrm>
            <a:off x="1798042" y="4456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69" name="Text Box 897"/>
          <p:cNvSpPr txBox="1">
            <a:spLocks noChangeArrowheads="1"/>
          </p:cNvSpPr>
          <p:nvPr/>
        </p:nvSpPr>
        <p:spPr bwMode="auto">
          <a:xfrm>
            <a:off x="1950442" y="43800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BCA</a:t>
            </a:r>
          </a:p>
        </p:txBody>
      </p:sp>
      <p:sp>
        <p:nvSpPr>
          <p:cNvPr id="54370" name="AutoShape 898"/>
          <p:cNvSpPr>
            <a:spLocks noChangeArrowheads="1"/>
          </p:cNvSpPr>
          <p:nvPr/>
        </p:nvSpPr>
        <p:spPr bwMode="auto">
          <a:xfrm>
            <a:off x="2712442" y="4456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71" name="Text Box 899"/>
          <p:cNvSpPr txBox="1">
            <a:spLocks noChangeArrowheads="1"/>
          </p:cNvSpPr>
          <p:nvPr/>
        </p:nvSpPr>
        <p:spPr bwMode="auto">
          <a:xfrm>
            <a:off x="2864842" y="43800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BCA</a:t>
            </a:r>
          </a:p>
        </p:txBody>
      </p:sp>
      <p:sp>
        <p:nvSpPr>
          <p:cNvPr id="54372" name="AutoShape 900"/>
          <p:cNvSpPr>
            <a:spLocks noChangeArrowheads="1"/>
          </p:cNvSpPr>
          <p:nvPr/>
        </p:nvSpPr>
        <p:spPr bwMode="auto">
          <a:xfrm>
            <a:off x="3626842" y="4456298"/>
            <a:ext cx="152400" cy="152400"/>
          </a:xfrm>
          <a:prstGeom prst="diamond">
            <a:avLst/>
          </a:prstGeom>
          <a:solidFill>
            <a:schemeClr val="accent1"/>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54373" name="Text Box 901"/>
          <p:cNvSpPr txBox="1">
            <a:spLocks noChangeArrowheads="1"/>
          </p:cNvSpPr>
          <p:nvPr/>
        </p:nvSpPr>
        <p:spPr bwMode="auto">
          <a:xfrm>
            <a:off x="3779242" y="4380099"/>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b="1">
                <a:solidFill>
                  <a:srgbClr val="000000"/>
                </a:solidFill>
              </a:rPr>
              <a:t>BCA</a:t>
            </a:r>
          </a:p>
        </p:txBody>
      </p:sp>
      <p:sp>
        <p:nvSpPr>
          <p:cNvPr id="54374" name="Line 291"/>
          <p:cNvSpPr>
            <a:spLocks noChangeShapeType="1"/>
          </p:cNvSpPr>
          <p:nvPr>
            <p:custDataLst>
              <p:tags r:id="rId1"/>
            </p:custDataLst>
          </p:nvPr>
        </p:nvSpPr>
        <p:spPr bwMode="auto">
          <a:xfrm>
            <a:off x="6096000" y="1250316"/>
            <a:ext cx="0" cy="530352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75" name="Line 292"/>
          <p:cNvSpPr>
            <a:spLocks noChangeShapeType="1"/>
          </p:cNvSpPr>
          <p:nvPr>
            <p:custDataLst>
              <p:tags r:id="rId2"/>
            </p:custDataLst>
          </p:nvPr>
        </p:nvSpPr>
        <p:spPr bwMode="auto">
          <a:xfrm>
            <a:off x="511728" y="3656992"/>
            <a:ext cx="11031523" cy="16484"/>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400"/>
          </a:p>
        </p:txBody>
      </p:sp>
      <p:graphicFrame>
        <p:nvGraphicFramePr>
          <p:cNvPr id="78" name="Table 77"/>
          <p:cNvGraphicFramePr>
            <a:graphicFrameLocks noGrp="1"/>
          </p:cNvGraphicFramePr>
          <p:nvPr/>
        </p:nvGraphicFramePr>
        <p:xfrm>
          <a:off x="6862402" y="3919155"/>
          <a:ext cx="4396114" cy="1920237"/>
        </p:xfrm>
        <a:graphic>
          <a:graphicData uri="http://schemas.openxmlformats.org/drawingml/2006/table">
            <a:tbl>
              <a:tblPr firstRow="1" bandRow="1">
                <a:tableStyleId>{5C22544A-7EE6-4342-B048-85BDC9FD1C3A}</a:tableStyleId>
              </a:tblPr>
              <a:tblGrid>
                <a:gridCol w="1895443">
                  <a:extLst>
                    <a:ext uri="{9D8B030D-6E8A-4147-A177-3AD203B41FA5}">
                      <a16:colId xmlns:a16="http://schemas.microsoft.com/office/drawing/2014/main" val="20000"/>
                    </a:ext>
                  </a:extLst>
                </a:gridCol>
                <a:gridCol w="859265">
                  <a:extLst>
                    <a:ext uri="{9D8B030D-6E8A-4147-A177-3AD203B41FA5}">
                      <a16:colId xmlns:a16="http://schemas.microsoft.com/office/drawing/2014/main" val="20001"/>
                    </a:ext>
                  </a:extLst>
                </a:gridCol>
                <a:gridCol w="859265">
                  <a:extLst>
                    <a:ext uri="{9D8B030D-6E8A-4147-A177-3AD203B41FA5}">
                      <a16:colId xmlns:a16="http://schemas.microsoft.com/office/drawing/2014/main" val="20002"/>
                    </a:ext>
                  </a:extLst>
                </a:gridCol>
                <a:gridCol w="782141">
                  <a:extLst>
                    <a:ext uri="{9D8B030D-6E8A-4147-A177-3AD203B41FA5}">
                      <a16:colId xmlns:a16="http://schemas.microsoft.com/office/drawing/2014/main" val="20003"/>
                    </a:ext>
                  </a:extLst>
                </a:gridCol>
              </a:tblGrid>
              <a:tr h="357277">
                <a:tc>
                  <a:txBody>
                    <a:bodyPr/>
                    <a:lstStyle/>
                    <a:p>
                      <a:pPr algn="ctr"/>
                      <a:r>
                        <a:rPr lang="en-US" sz="800" dirty="0">
                          <a:latin typeface="Arial Narrow" pitchFamily="34" charset="0"/>
                        </a:rPr>
                        <a:t>Cost Element</a:t>
                      </a:r>
                    </a:p>
                  </a:txBody>
                  <a:tcPr marT="45696" marB="45696" anchor="ctr">
                    <a:solidFill>
                      <a:schemeClr val="accent1">
                        <a:lumMod val="75000"/>
                      </a:schemeClr>
                    </a:solidFill>
                  </a:tcPr>
                </a:tc>
                <a:tc>
                  <a:txBody>
                    <a:bodyPr/>
                    <a:lstStyle/>
                    <a:p>
                      <a:pPr algn="ctr"/>
                      <a:r>
                        <a:rPr lang="en-US" sz="800" dirty="0">
                          <a:latin typeface="Arial Narrow" pitchFamily="34" charset="0"/>
                        </a:rPr>
                        <a:t>Antecedent Cost</a:t>
                      </a:r>
                    </a:p>
                  </a:txBody>
                  <a:tcPr marT="45696" marB="45696" anchor="ctr">
                    <a:solidFill>
                      <a:schemeClr val="accent1">
                        <a:lumMod val="75000"/>
                      </a:schemeClr>
                    </a:solidFill>
                  </a:tcPr>
                </a:tc>
                <a:tc>
                  <a:txBody>
                    <a:bodyPr/>
                    <a:lstStyle/>
                    <a:p>
                      <a:pPr algn="ctr"/>
                      <a:r>
                        <a:rPr lang="en-US" sz="800" dirty="0">
                          <a:latin typeface="Arial Narrow" pitchFamily="34" charset="0"/>
                        </a:rPr>
                        <a:t>ABC Original Baseline</a:t>
                      </a:r>
                    </a:p>
                  </a:txBody>
                  <a:tcPr marT="45696" marB="45696" anchor="ctr">
                    <a:solidFill>
                      <a:schemeClr val="accent1">
                        <a:lumMod val="75000"/>
                      </a:schemeClr>
                    </a:solidFill>
                  </a:tcPr>
                </a:tc>
                <a:tc>
                  <a:txBody>
                    <a:bodyPr/>
                    <a:lstStyle/>
                    <a:p>
                      <a:pPr algn="ctr"/>
                      <a:r>
                        <a:rPr lang="en-US" sz="800" dirty="0">
                          <a:latin typeface="Arial Narrow" pitchFamily="34" charset="0"/>
                        </a:rPr>
                        <a:t>ABC Current</a:t>
                      </a:r>
                      <a:r>
                        <a:rPr lang="en-US" sz="800" baseline="0" dirty="0">
                          <a:latin typeface="Arial Narrow" pitchFamily="34" charset="0"/>
                        </a:rPr>
                        <a:t> Cost</a:t>
                      </a:r>
                      <a:endParaRPr lang="en-US" sz="800" dirty="0">
                        <a:latin typeface="Arial Narrow" pitchFamily="34" charset="0"/>
                      </a:endParaRPr>
                    </a:p>
                  </a:txBody>
                  <a:tcPr marT="45696" marB="45696" anchor="ctr">
                    <a:solidFill>
                      <a:schemeClr val="accent1">
                        <a:lumMod val="75000"/>
                      </a:schemeClr>
                    </a:solidFill>
                  </a:tcPr>
                </a:tc>
                <a:extLst>
                  <a:ext uri="{0D108BD9-81ED-4DB2-BD59-A6C34878D82A}">
                    <a16:rowId xmlns:a16="http://schemas.microsoft.com/office/drawing/2014/main" val="10000"/>
                  </a:ext>
                </a:extLst>
              </a:tr>
              <a:tr h="223280">
                <a:tc>
                  <a:txBody>
                    <a:bodyPr/>
                    <a:lstStyle/>
                    <a:p>
                      <a:r>
                        <a:rPr lang="en-US" sz="800" b="1" dirty="0">
                          <a:latin typeface="Arial Narrow" pitchFamily="34" charset="0"/>
                        </a:rPr>
                        <a:t>1.0 Unit-Level Manpower</a:t>
                      </a:r>
                    </a:p>
                  </a:txBody>
                  <a:tcPr marT="45696" marB="45696">
                    <a:solidFill>
                      <a:schemeClr val="accent6">
                        <a:lumMod val="40000"/>
                        <a:lumOff val="60000"/>
                      </a:schemeClr>
                    </a:solidFill>
                  </a:tcPr>
                </a:tc>
                <a:tc>
                  <a:txBody>
                    <a:bodyPr/>
                    <a:lstStyle/>
                    <a:p>
                      <a:pPr algn="ctr"/>
                      <a:r>
                        <a:rPr lang="en-US" sz="800" dirty="0"/>
                        <a:t>3.952</a:t>
                      </a:r>
                    </a:p>
                  </a:txBody>
                  <a:tcPr marT="45696" marB="45696">
                    <a:solidFill>
                      <a:schemeClr val="accent6">
                        <a:lumMod val="40000"/>
                        <a:lumOff val="60000"/>
                      </a:schemeClr>
                    </a:solidFill>
                  </a:tcPr>
                </a:tc>
                <a:tc>
                  <a:txBody>
                    <a:bodyPr/>
                    <a:lstStyle/>
                    <a:p>
                      <a:pPr algn="ctr"/>
                      <a:r>
                        <a:rPr lang="en-US" sz="800" dirty="0"/>
                        <a:t>5.144</a:t>
                      </a:r>
                    </a:p>
                  </a:txBody>
                  <a:tcPr marT="45696" marB="45696">
                    <a:solidFill>
                      <a:schemeClr val="accent6">
                        <a:lumMod val="40000"/>
                        <a:lumOff val="60000"/>
                      </a:schemeClr>
                    </a:solidFill>
                  </a:tcPr>
                </a:tc>
                <a:tc>
                  <a:txBody>
                    <a:bodyPr/>
                    <a:lstStyle/>
                    <a:p>
                      <a:pPr algn="ctr"/>
                      <a:r>
                        <a:rPr lang="en-US" sz="800" dirty="0"/>
                        <a:t>5.750</a:t>
                      </a:r>
                    </a:p>
                  </a:txBody>
                  <a:tcPr marT="45696" marB="45696">
                    <a:solidFill>
                      <a:srgbClr val="FFFF00"/>
                    </a:solidFill>
                  </a:tcPr>
                </a:tc>
                <a:extLst>
                  <a:ext uri="{0D108BD9-81ED-4DB2-BD59-A6C34878D82A}">
                    <a16:rowId xmlns:a16="http://schemas.microsoft.com/office/drawing/2014/main" val="10001"/>
                  </a:ext>
                </a:extLst>
              </a:tr>
              <a:tr h="223280">
                <a:tc>
                  <a:txBody>
                    <a:bodyPr/>
                    <a:lstStyle/>
                    <a:p>
                      <a:r>
                        <a:rPr lang="en-US" sz="800" b="1" dirty="0">
                          <a:latin typeface="Arial Narrow" pitchFamily="34" charset="0"/>
                        </a:rPr>
                        <a:t>2.0 Unit Operations</a:t>
                      </a:r>
                    </a:p>
                  </a:txBody>
                  <a:tcPr marT="45696" marB="45696">
                    <a:solidFill>
                      <a:schemeClr val="accent6">
                        <a:lumMod val="40000"/>
                        <a:lumOff val="60000"/>
                      </a:schemeClr>
                    </a:solidFill>
                  </a:tcPr>
                </a:tc>
                <a:tc>
                  <a:txBody>
                    <a:bodyPr/>
                    <a:lstStyle/>
                    <a:p>
                      <a:pPr algn="ctr"/>
                      <a:r>
                        <a:rPr lang="en-US" sz="800" dirty="0"/>
                        <a:t>6.052</a:t>
                      </a:r>
                    </a:p>
                  </a:txBody>
                  <a:tcPr marT="45696" marB="45696">
                    <a:solidFill>
                      <a:schemeClr val="accent6">
                        <a:lumMod val="40000"/>
                        <a:lumOff val="60000"/>
                      </a:schemeClr>
                    </a:solidFill>
                  </a:tcPr>
                </a:tc>
                <a:tc>
                  <a:txBody>
                    <a:bodyPr/>
                    <a:lstStyle/>
                    <a:p>
                      <a:pPr algn="ctr"/>
                      <a:r>
                        <a:rPr lang="en-US" sz="800" dirty="0"/>
                        <a:t>6.851</a:t>
                      </a:r>
                    </a:p>
                  </a:txBody>
                  <a:tcPr marT="45696" marB="45696">
                    <a:solidFill>
                      <a:schemeClr val="accent6">
                        <a:lumMod val="40000"/>
                        <a:lumOff val="60000"/>
                      </a:schemeClr>
                    </a:solidFill>
                  </a:tcPr>
                </a:tc>
                <a:tc>
                  <a:txBody>
                    <a:bodyPr/>
                    <a:lstStyle/>
                    <a:p>
                      <a:pPr algn="ctr"/>
                      <a:r>
                        <a:rPr lang="en-US" sz="800" dirty="0"/>
                        <a:t>6.852</a:t>
                      </a:r>
                    </a:p>
                  </a:txBody>
                  <a:tcPr marT="45696" marB="45696">
                    <a:solidFill>
                      <a:srgbClr val="00FF00"/>
                    </a:solidFill>
                  </a:tcPr>
                </a:tc>
                <a:extLst>
                  <a:ext uri="{0D108BD9-81ED-4DB2-BD59-A6C34878D82A}">
                    <a16:rowId xmlns:a16="http://schemas.microsoft.com/office/drawing/2014/main" val="10002"/>
                  </a:ext>
                </a:extLst>
              </a:tr>
              <a:tr h="223280">
                <a:tc>
                  <a:txBody>
                    <a:bodyPr/>
                    <a:lstStyle/>
                    <a:p>
                      <a:r>
                        <a:rPr lang="en-US" sz="800" b="1" dirty="0">
                          <a:latin typeface="Arial Narrow" pitchFamily="34" charset="0"/>
                        </a:rPr>
                        <a:t>3.0 Maintenance</a:t>
                      </a:r>
                    </a:p>
                  </a:txBody>
                  <a:tcPr marT="45696" marB="45696">
                    <a:solidFill>
                      <a:schemeClr val="accent6">
                        <a:lumMod val="40000"/>
                        <a:lumOff val="60000"/>
                      </a:schemeClr>
                    </a:solidFill>
                  </a:tcPr>
                </a:tc>
                <a:tc>
                  <a:txBody>
                    <a:bodyPr/>
                    <a:lstStyle/>
                    <a:p>
                      <a:pPr algn="ctr"/>
                      <a:r>
                        <a:rPr lang="en-US" sz="800" dirty="0"/>
                        <a:t>0.739</a:t>
                      </a:r>
                    </a:p>
                  </a:txBody>
                  <a:tcPr marT="45696" marB="45696">
                    <a:solidFill>
                      <a:schemeClr val="accent6">
                        <a:lumMod val="40000"/>
                        <a:lumOff val="60000"/>
                      </a:schemeClr>
                    </a:solidFill>
                  </a:tcPr>
                </a:tc>
                <a:tc>
                  <a:txBody>
                    <a:bodyPr/>
                    <a:lstStyle/>
                    <a:p>
                      <a:pPr algn="ctr"/>
                      <a:r>
                        <a:rPr lang="en-US" sz="800" dirty="0"/>
                        <a:t>0.605</a:t>
                      </a:r>
                    </a:p>
                  </a:txBody>
                  <a:tcPr marT="45696" marB="45696">
                    <a:solidFill>
                      <a:schemeClr val="accent6">
                        <a:lumMod val="40000"/>
                        <a:lumOff val="60000"/>
                      </a:schemeClr>
                    </a:solidFill>
                  </a:tcPr>
                </a:tc>
                <a:tc>
                  <a:txBody>
                    <a:bodyPr/>
                    <a:lstStyle/>
                    <a:p>
                      <a:pPr algn="ctr"/>
                      <a:r>
                        <a:rPr lang="en-US" sz="800" dirty="0"/>
                        <a:t>0.688</a:t>
                      </a:r>
                    </a:p>
                  </a:txBody>
                  <a:tcPr marT="45696" marB="45696">
                    <a:solidFill>
                      <a:srgbClr val="00FF00"/>
                    </a:solidFill>
                  </a:tcPr>
                </a:tc>
                <a:extLst>
                  <a:ext uri="{0D108BD9-81ED-4DB2-BD59-A6C34878D82A}">
                    <a16:rowId xmlns:a16="http://schemas.microsoft.com/office/drawing/2014/main" val="10003"/>
                  </a:ext>
                </a:extLst>
              </a:tr>
              <a:tr h="223280">
                <a:tc>
                  <a:txBody>
                    <a:bodyPr/>
                    <a:lstStyle/>
                    <a:p>
                      <a:r>
                        <a:rPr lang="en-US" sz="800" b="1" dirty="0">
                          <a:latin typeface="Arial Narrow" pitchFamily="34" charset="0"/>
                        </a:rPr>
                        <a:t>4.0 Sustaining Support</a:t>
                      </a:r>
                    </a:p>
                  </a:txBody>
                  <a:tcPr marT="45696" marB="45696">
                    <a:solidFill>
                      <a:schemeClr val="accent6">
                        <a:lumMod val="40000"/>
                        <a:lumOff val="60000"/>
                      </a:schemeClr>
                    </a:solidFill>
                  </a:tcPr>
                </a:tc>
                <a:tc>
                  <a:txBody>
                    <a:bodyPr/>
                    <a:lstStyle/>
                    <a:p>
                      <a:pPr algn="ctr"/>
                      <a:r>
                        <a:rPr lang="en-US" sz="800" dirty="0"/>
                        <a:t>2.298</a:t>
                      </a:r>
                    </a:p>
                  </a:txBody>
                  <a:tcPr marT="45696" marB="45696">
                    <a:solidFill>
                      <a:schemeClr val="accent6">
                        <a:lumMod val="40000"/>
                        <a:lumOff val="60000"/>
                      </a:schemeClr>
                    </a:solidFill>
                  </a:tcPr>
                </a:tc>
                <a:tc>
                  <a:txBody>
                    <a:bodyPr/>
                    <a:lstStyle/>
                    <a:p>
                      <a:pPr algn="ctr"/>
                      <a:r>
                        <a:rPr lang="en-US" sz="800" dirty="0"/>
                        <a:t>2.401</a:t>
                      </a:r>
                    </a:p>
                  </a:txBody>
                  <a:tcPr marT="45696" marB="45696">
                    <a:solidFill>
                      <a:schemeClr val="accent6">
                        <a:lumMod val="40000"/>
                        <a:lumOff val="60000"/>
                      </a:schemeClr>
                    </a:solidFill>
                  </a:tcPr>
                </a:tc>
                <a:tc>
                  <a:txBody>
                    <a:bodyPr/>
                    <a:lstStyle/>
                    <a:p>
                      <a:pPr algn="ctr"/>
                      <a:r>
                        <a:rPr lang="en-US" sz="800" dirty="0"/>
                        <a:t>2.401</a:t>
                      </a:r>
                    </a:p>
                  </a:txBody>
                  <a:tcPr marT="45696" marB="45696">
                    <a:solidFill>
                      <a:srgbClr val="00FF00"/>
                    </a:solidFill>
                  </a:tcPr>
                </a:tc>
                <a:extLst>
                  <a:ext uri="{0D108BD9-81ED-4DB2-BD59-A6C34878D82A}">
                    <a16:rowId xmlns:a16="http://schemas.microsoft.com/office/drawing/2014/main" val="10004"/>
                  </a:ext>
                </a:extLst>
              </a:tr>
              <a:tr h="223280">
                <a:tc>
                  <a:txBody>
                    <a:bodyPr/>
                    <a:lstStyle/>
                    <a:p>
                      <a:r>
                        <a:rPr lang="en-US" sz="800" b="1" dirty="0">
                          <a:latin typeface="Arial Narrow" pitchFamily="34" charset="0"/>
                        </a:rPr>
                        <a:t>5.0 Continuing System</a:t>
                      </a:r>
                      <a:r>
                        <a:rPr lang="en-US" sz="800" b="1" baseline="0" dirty="0">
                          <a:latin typeface="Arial Narrow" pitchFamily="34" charset="0"/>
                        </a:rPr>
                        <a:t> Improvements</a:t>
                      </a:r>
                      <a:endParaRPr lang="en-US" sz="800" b="1" dirty="0">
                        <a:latin typeface="Arial Narrow" pitchFamily="34" charset="0"/>
                      </a:endParaRPr>
                    </a:p>
                  </a:txBody>
                  <a:tcPr marT="45696" marB="45696">
                    <a:solidFill>
                      <a:schemeClr val="accent6">
                        <a:lumMod val="40000"/>
                        <a:lumOff val="60000"/>
                      </a:schemeClr>
                    </a:solidFill>
                  </a:tcPr>
                </a:tc>
                <a:tc>
                  <a:txBody>
                    <a:bodyPr/>
                    <a:lstStyle/>
                    <a:p>
                      <a:pPr algn="ctr"/>
                      <a:r>
                        <a:rPr lang="en-US" sz="800" dirty="0"/>
                        <a:t>0.129</a:t>
                      </a:r>
                    </a:p>
                  </a:txBody>
                  <a:tcPr marT="45696" marB="45696">
                    <a:solidFill>
                      <a:schemeClr val="accent6">
                        <a:lumMod val="40000"/>
                        <a:lumOff val="60000"/>
                      </a:schemeClr>
                    </a:solidFill>
                  </a:tcPr>
                </a:tc>
                <a:tc>
                  <a:txBody>
                    <a:bodyPr/>
                    <a:lstStyle/>
                    <a:p>
                      <a:pPr algn="ctr"/>
                      <a:r>
                        <a:rPr lang="en-US" sz="800" dirty="0"/>
                        <a:t>0.025</a:t>
                      </a:r>
                    </a:p>
                  </a:txBody>
                  <a:tcPr marT="45696" marB="45696">
                    <a:solidFill>
                      <a:schemeClr val="accent6">
                        <a:lumMod val="40000"/>
                        <a:lumOff val="60000"/>
                      </a:schemeClr>
                    </a:solidFill>
                  </a:tcPr>
                </a:tc>
                <a:tc>
                  <a:txBody>
                    <a:bodyPr/>
                    <a:lstStyle/>
                    <a:p>
                      <a:pPr algn="ctr"/>
                      <a:r>
                        <a:rPr lang="en-US" sz="800" dirty="0"/>
                        <a:t>0.035</a:t>
                      </a:r>
                    </a:p>
                  </a:txBody>
                  <a:tcPr marT="45696" marB="45696">
                    <a:solidFill>
                      <a:srgbClr val="FFFF00"/>
                    </a:solidFill>
                  </a:tcPr>
                </a:tc>
                <a:extLst>
                  <a:ext uri="{0D108BD9-81ED-4DB2-BD59-A6C34878D82A}">
                    <a16:rowId xmlns:a16="http://schemas.microsoft.com/office/drawing/2014/main" val="10005"/>
                  </a:ext>
                </a:extLst>
              </a:tr>
              <a:tr h="223280">
                <a:tc>
                  <a:txBody>
                    <a:bodyPr/>
                    <a:lstStyle/>
                    <a:p>
                      <a:r>
                        <a:rPr lang="en-US" sz="800" b="1" dirty="0">
                          <a:latin typeface="Arial Narrow" pitchFamily="34" charset="0"/>
                        </a:rPr>
                        <a:t>6.0 Indirect Support</a:t>
                      </a:r>
                    </a:p>
                  </a:txBody>
                  <a:tcPr marT="45696" marB="45696">
                    <a:solidFill>
                      <a:schemeClr val="accent6">
                        <a:lumMod val="40000"/>
                        <a:lumOff val="60000"/>
                      </a:schemeClr>
                    </a:solidFill>
                  </a:tcPr>
                </a:tc>
                <a:tc>
                  <a:txBody>
                    <a:bodyPr/>
                    <a:lstStyle/>
                    <a:p>
                      <a:pPr algn="ctr"/>
                      <a:r>
                        <a:rPr lang="en-US" sz="800" dirty="0"/>
                        <a:t>1.846</a:t>
                      </a:r>
                    </a:p>
                  </a:txBody>
                  <a:tcPr marT="45696" marB="45696">
                    <a:solidFill>
                      <a:schemeClr val="accent6">
                        <a:lumMod val="40000"/>
                        <a:lumOff val="60000"/>
                      </a:schemeClr>
                    </a:solidFill>
                  </a:tcPr>
                </a:tc>
                <a:tc>
                  <a:txBody>
                    <a:bodyPr/>
                    <a:lstStyle/>
                    <a:p>
                      <a:pPr algn="ctr"/>
                      <a:r>
                        <a:rPr lang="en-US" sz="800" dirty="0"/>
                        <a:t>1.925</a:t>
                      </a:r>
                    </a:p>
                  </a:txBody>
                  <a:tcPr marT="45696" marB="45696">
                    <a:solidFill>
                      <a:schemeClr val="accent6">
                        <a:lumMod val="40000"/>
                        <a:lumOff val="60000"/>
                      </a:schemeClr>
                    </a:solidFill>
                  </a:tcPr>
                </a:tc>
                <a:tc>
                  <a:txBody>
                    <a:bodyPr/>
                    <a:lstStyle/>
                    <a:p>
                      <a:pPr algn="ctr"/>
                      <a:r>
                        <a:rPr lang="en-US" sz="800" dirty="0"/>
                        <a:t>1.956</a:t>
                      </a:r>
                    </a:p>
                  </a:txBody>
                  <a:tcPr marT="45696" marB="45696">
                    <a:solidFill>
                      <a:srgbClr val="00FF00"/>
                    </a:solidFill>
                  </a:tcPr>
                </a:tc>
                <a:extLst>
                  <a:ext uri="{0D108BD9-81ED-4DB2-BD59-A6C34878D82A}">
                    <a16:rowId xmlns:a16="http://schemas.microsoft.com/office/drawing/2014/main" val="10006"/>
                  </a:ext>
                </a:extLst>
              </a:tr>
              <a:tr h="223280">
                <a:tc>
                  <a:txBody>
                    <a:bodyPr/>
                    <a:lstStyle/>
                    <a:p>
                      <a:pPr defTabSz="1371600"/>
                      <a:r>
                        <a:rPr lang="en-US" sz="800" b="1" dirty="0">
                          <a:latin typeface="Arial Narrow" pitchFamily="34" charset="0"/>
                        </a:rPr>
                        <a:t>	Total</a:t>
                      </a:r>
                    </a:p>
                  </a:txBody>
                  <a:tcPr marT="45696" marB="45696">
                    <a:solidFill>
                      <a:schemeClr val="accent6">
                        <a:lumMod val="40000"/>
                        <a:lumOff val="60000"/>
                      </a:schemeClr>
                    </a:solidFill>
                  </a:tcPr>
                </a:tc>
                <a:tc>
                  <a:txBody>
                    <a:bodyPr/>
                    <a:lstStyle/>
                    <a:p>
                      <a:pPr algn="ctr"/>
                      <a:r>
                        <a:rPr lang="en-US" sz="800" b="1" dirty="0"/>
                        <a:t>15.046</a:t>
                      </a:r>
                    </a:p>
                  </a:txBody>
                  <a:tcPr marT="45696" marB="45696">
                    <a:solidFill>
                      <a:schemeClr val="accent6">
                        <a:lumMod val="40000"/>
                        <a:lumOff val="60000"/>
                      </a:schemeClr>
                    </a:solidFill>
                  </a:tcPr>
                </a:tc>
                <a:tc>
                  <a:txBody>
                    <a:bodyPr/>
                    <a:lstStyle/>
                    <a:p>
                      <a:pPr algn="ctr"/>
                      <a:r>
                        <a:rPr lang="en-US" sz="800" b="1" dirty="0"/>
                        <a:t>16.951</a:t>
                      </a:r>
                    </a:p>
                  </a:txBody>
                  <a:tcPr marT="45696" marB="45696">
                    <a:solidFill>
                      <a:schemeClr val="accent6">
                        <a:lumMod val="40000"/>
                        <a:lumOff val="60000"/>
                      </a:schemeClr>
                    </a:solidFill>
                  </a:tcPr>
                </a:tc>
                <a:tc>
                  <a:txBody>
                    <a:bodyPr/>
                    <a:lstStyle/>
                    <a:p>
                      <a:pPr algn="ctr"/>
                      <a:r>
                        <a:rPr lang="en-US" sz="800" b="1" dirty="0"/>
                        <a:t>17.682</a:t>
                      </a:r>
                    </a:p>
                  </a:txBody>
                  <a:tcPr marT="45696" marB="45696">
                    <a:solidFill>
                      <a:srgbClr val="00FF00"/>
                    </a:solidFill>
                  </a:tcPr>
                </a:tc>
                <a:extLst>
                  <a:ext uri="{0D108BD9-81ED-4DB2-BD59-A6C34878D82A}">
                    <a16:rowId xmlns:a16="http://schemas.microsoft.com/office/drawing/2014/main" val="10007"/>
                  </a:ext>
                </a:extLst>
              </a:tr>
            </a:tbl>
          </a:graphicData>
        </a:graphic>
      </p:graphicFrame>
      <p:sp>
        <p:nvSpPr>
          <p:cNvPr id="54423" name="Text Box 303"/>
          <p:cNvSpPr txBox="1">
            <a:spLocks noChangeArrowheads="1"/>
          </p:cNvSpPr>
          <p:nvPr/>
        </p:nvSpPr>
        <p:spPr bwMode="auto">
          <a:xfrm>
            <a:off x="9250959" y="3708277"/>
            <a:ext cx="29718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900" i="1" dirty="0">
                <a:solidFill>
                  <a:srgbClr val="000000"/>
                </a:solidFill>
              </a:rPr>
              <a:t>Cost based on average annual cost per squadron</a:t>
            </a:r>
          </a:p>
        </p:txBody>
      </p:sp>
      <p:graphicFrame>
        <p:nvGraphicFramePr>
          <p:cNvPr id="80" name="Table 79"/>
          <p:cNvGraphicFramePr>
            <a:graphicFrameLocks noGrp="1"/>
          </p:cNvGraphicFramePr>
          <p:nvPr/>
        </p:nvGraphicFramePr>
        <p:xfrm>
          <a:off x="6888759" y="5888224"/>
          <a:ext cx="4343400" cy="751019"/>
        </p:xfrm>
        <a:graphic>
          <a:graphicData uri="http://schemas.openxmlformats.org/drawingml/2006/table">
            <a:tbl>
              <a:tblPr firstRow="1" bandRow="1">
                <a:tableStyleId>{5C22544A-7EE6-4342-B048-85BDC9FD1C3A}</a:tableStyleId>
              </a:tblPr>
              <a:tblGrid>
                <a:gridCol w="2317971">
                  <a:extLst>
                    <a:ext uri="{9D8B030D-6E8A-4147-A177-3AD203B41FA5}">
                      <a16:colId xmlns:a16="http://schemas.microsoft.com/office/drawing/2014/main" val="20000"/>
                    </a:ext>
                  </a:extLst>
                </a:gridCol>
                <a:gridCol w="1050814">
                  <a:extLst>
                    <a:ext uri="{9D8B030D-6E8A-4147-A177-3AD203B41FA5}">
                      <a16:colId xmlns:a16="http://schemas.microsoft.com/office/drawing/2014/main" val="20001"/>
                    </a:ext>
                  </a:extLst>
                </a:gridCol>
                <a:gridCol w="974615">
                  <a:extLst>
                    <a:ext uri="{9D8B030D-6E8A-4147-A177-3AD203B41FA5}">
                      <a16:colId xmlns:a16="http://schemas.microsoft.com/office/drawing/2014/main" val="20002"/>
                    </a:ext>
                  </a:extLst>
                </a:gridCol>
              </a:tblGrid>
              <a:tr h="293819">
                <a:tc>
                  <a:txBody>
                    <a:bodyPr/>
                    <a:lstStyle/>
                    <a:p>
                      <a:pPr algn="ctr"/>
                      <a:r>
                        <a:rPr lang="en-US" sz="900" dirty="0">
                          <a:latin typeface="Arial Narrow" pitchFamily="34" charset="0"/>
                        </a:rPr>
                        <a:t>Total O&amp;S Costs</a:t>
                      </a:r>
                    </a:p>
                  </a:txBody>
                  <a:tcPr anchor="ctr">
                    <a:solidFill>
                      <a:schemeClr val="accent1">
                        <a:lumMod val="75000"/>
                      </a:schemeClr>
                    </a:solidFill>
                  </a:tcPr>
                </a:tc>
                <a:tc>
                  <a:txBody>
                    <a:bodyPr/>
                    <a:lstStyle/>
                    <a:p>
                      <a:pPr algn="ctr"/>
                      <a:r>
                        <a:rPr lang="en-US" sz="900" dirty="0">
                          <a:latin typeface="Arial Narrow" pitchFamily="34" charset="0"/>
                        </a:rPr>
                        <a:t>Antecedent</a:t>
                      </a:r>
                    </a:p>
                  </a:txBody>
                  <a:tcPr anchor="ctr">
                    <a:solidFill>
                      <a:schemeClr val="accent1">
                        <a:lumMod val="75000"/>
                      </a:schemeClr>
                    </a:solidFill>
                  </a:tcPr>
                </a:tc>
                <a:tc>
                  <a:txBody>
                    <a:bodyPr/>
                    <a:lstStyle/>
                    <a:p>
                      <a:pPr algn="ctr"/>
                      <a:r>
                        <a:rPr lang="en-US" sz="900" dirty="0">
                          <a:latin typeface="Arial Narrow" pitchFamily="34" charset="0"/>
                        </a:rPr>
                        <a:t>ABC</a:t>
                      </a:r>
                    </a:p>
                  </a:txBody>
                  <a:tcPr anchor="ctr">
                    <a:solidFill>
                      <a:schemeClr val="accent1">
                        <a:lumMod val="75000"/>
                      </a:schemeClr>
                    </a:solidFill>
                  </a:tcPr>
                </a:tc>
                <a:extLst>
                  <a:ext uri="{0D108BD9-81ED-4DB2-BD59-A6C34878D82A}">
                    <a16:rowId xmlns:a16="http://schemas.microsoft.com/office/drawing/2014/main" val="10000"/>
                  </a:ext>
                </a:extLst>
              </a:tr>
              <a:tr h="165100">
                <a:tc>
                  <a:txBody>
                    <a:bodyPr/>
                    <a:lstStyle/>
                    <a:p>
                      <a:pPr algn="ctr"/>
                      <a:r>
                        <a:rPr lang="en-US" sz="900" b="1" dirty="0">
                          <a:latin typeface="Arial Narrow" pitchFamily="34" charset="0"/>
                        </a:rPr>
                        <a:t>Base Year $M</a:t>
                      </a:r>
                    </a:p>
                  </a:txBody>
                  <a:tcPr>
                    <a:solidFill>
                      <a:schemeClr val="accent6">
                        <a:lumMod val="40000"/>
                        <a:lumOff val="60000"/>
                      </a:schemeClr>
                    </a:solidFill>
                  </a:tcPr>
                </a:tc>
                <a:tc>
                  <a:txBody>
                    <a:bodyPr/>
                    <a:lstStyle/>
                    <a:p>
                      <a:pPr algn="ctr"/>
                      <a:r>
                        <a:rPr lang="en-US" sz="900" dirty="0"/>
                        <a:t>102,995.2</a:t>
                      </a:r>
                    </a:p>
                  </a:txBody>
                  <a:tcPr>
                    <a:solidFill>
                      <a:schemeClr val="accent6">
                        <a:lumMod val="40000"/>
                        <a:lumOff val="60000"/>
                      </a:schemeClr>
                    </a:solidFill>
                  </a:tcPr>
                </a:tc>
                <a:tc>
                  <a:txBody>
                    <a:bodyPr/>
                    <a:lstStyle/>
                    <a:p>
                      <a:pPr algn="ctr"/>
                      <a:r>
                        <a:rPr lang="en-US" sz="900" dirty="0"/>
                        <a:t>184,011.9</a:t>
                      </a:r>
                    </a:p>
                  </a:txBody>
                  <a:tcPr>
                    <a:solidFill>
                      <a:schemeClr val="accent6">
                        <a:lumMod val="40000"/>
                        <a:lumOff val="60000"/>
                      </a:schemeClr>
                    </a:solidFill>
                  </a:tcPr>
                </a:tc>
                <a:extLst>
                  <a:ext uri="{0D108BD9-81ED-4DB2-BD59-A6C34878D82A}">
                    <a16:rowId xmlns:a16="http://schemas.microsoft.com/office/drawing/2014/main" val="10001"/>
                  </a:ext>
                </a:extLst>
              </a:tr>
              <a:tr h="165100">
                <a:tc>
                  <a:txBody>
                    <a:bodyPr/>
                    <a:lstStyle/>
                    <a:p>
                      <a:pPr algn="ctr"/>
                      <a:r>
                        <a:rPr lang="en-US" sz="900" b="1" dirty="0">
                          <a:latin typeface="Arial Narrow" pitchFamily="34" charset="0"/>
                        </a:rPr>
                        <a:t>Then Year $M</a:t>
                      </a:r>
                    </a:p>
                  </a:txBody>
                  <a:tcPr>
                    <a:solidFill>
                      <a:schemeClr val="accent6">
                        <a:lumMod val="40000"/>
                        <a:lumOff val="60000"/>
                      </a:schemeClr>
                    </a:solidFill>
                  </a:tcPr>
                </a:tc>
                <a:tc>
                  <a:txBody>
                    <a:bodyPr/>
                    <a:lstStyle/>
                    <a:p>
                      <a:pPr algn="ctr"/>
                      <a:r>
                        <a:rPr lang="en-US" sz="900" dirty="0"/>
                        <a:t>245,665.3</a:t>
                      </a:r>
                    </a:p>
                  </a:txBody>
                  <a:tcPr>
                    <a:solidFill>
                      <a:schemeClr val="accent6">
                        <a:lumMod val="40000"/>
                        <a:lumOff val="60000"/>
                      </a:schemeClr>
                    </a:solidFill>
                  </a:tcPr>
                </a:tc>
                <a:tc>
                  <a:txBody>
                    <a:bodyPr/>
                    <a:lstStyle/>
                    <a:p>
                      <a:pPr algn="ctr"/>
                      <a:r>
                        <a:rPr lang="en-US" sz="900" dirty="0"/>
                        <a:t>395,147.2</a:t>
                      </a:r>
                    </a:p>
                  </a:txBody>
                  <a:tcPr>
                    <a:solidFill>
                      <a:schemeClr val="accent6">
                        <a:lumMod val="40000"/>
                        <a:lumOff val="60000"/>
                      </a:schemeClr>
                    </a:solidFill>
                  </a:tcPr>
                </a:tc>
                <a:extLst>
                  <a:ext uri="{0D108BD9-81ED-4DB2-BD59-A6C34878D82A}">
                    <a16:rowId xmlns:a16="http://schemas.microsoft.com/office/drawing/2014/main" val="10002"/>
                  </a:ext>
                </a:extLst>
              </a:tr>
            </a:tbl>
          </a:graphicData>
        </a:graphic>
      </p:graphicFrame>
      <p:cxnSp>
        <p:nvCxnSpPr>
          <p:cNvPr id="54443" name="Straight Connector 73"/>
          <p:cNvCxnSpPr>
            <a:cxnSpLocks noChangeShapeType="1"/>
          </p:cNvCxnSpPr>
          <p:nvPr/>
        </p:nvCxnSpPr>
        <p:spPr bwMode="auto">
          <a:xfrm rot="10800000" flipV="1">
            <a:off x="1264642" y="4127793"/>
            <a:ext cx="0" cy="2194560"/>
          </a:xfrm>
          <a:prstGeom prst="line">
            <a:avLst/>
          </a:prstGeom>
          <a:noFill/>
          <a:ln w="22225" algn="ctr">
            <a:solidFill>
              <a:srgbClr val="FF0000"/>
            </a:solidFill>
            <a:prstDash val="lgDash"/>
            <a:round/>
            <a:headEnd/>
            <a:tailEnd/>
          </a:ln>
          <a:extLst>
            <a:ext uri="{909E8E84-426E-40DD-AFC4-6F175D3DCCD1}">
              <a14:hiddenFill xmlns:a14="http://schemas.microsoft.com/office/drawing/2010/main">
                <a:noFill/>
              </a14:hiddenFill>
            </a:ext>
          </a:extLst>
        </p:spPr>
      </p:cxnSp>
      <p:sp>
        <p:nvSpPr>
          <p:cNvPr id="54444" name="TextBox 76"/>
          <p:cNvSpPr txBox="1">
            <a:spLocks noChangeArrowheads="1"/>
          </p:cNvSpPr>
          <p:nvPr/>
        </p:nvSpPr>
        <p:spPr bwMode="auto">
          <a:xfrm>
            <a:off x="882592" y="3756720"/>
            <a:ext cx="762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dirty="0">
                <a:solidFill>
                  <a:srgbClr val="FF0000"/>
                </a:solidFill>
              </a:rPr>
              <a:t>Today</a:t>
            </a:r>
          </a:p>
        </p:txBody>
      </p:sp>
      <p:sp>
        <p:nvSpPr>
          <p:cNvPr id="54447" name="Slide Number Placeholder 76"/>
          <p:cNvSpPr>
            <a:spLocks noGrp="1"/>
          </p:cNvSpPr>
          <p:nvPr>
            <p:ph type="sldNum" sz="quarter" idx="11"/>
          </p:nvPr>
        </p:nvSpPr>
        <p:spPr>
          <a:xfrm>
            <a:off x="10058400" y="645668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5B9E4FD7-502D-4FFF-B34C-0B3A7238920A}" type="slidenum">
              <a:rPr lang="en-US" altLang="en-US" sz="1000">
                <a:solidFill>
                  <a:srgbClr val="898989"/>
                </a:solidFill>
              </a:rPr>
              <a:pPr algn="r"/>
              <a:t>13</a:t>
            </a:fld>
            <a:endParaRPr lang="en-US" altLang="en-US" sz="1000" dirty="0">
              <a:solidFill>
                <a:srgbClr val="898989"/>
              </a:solidFill>
            </a:endParaRPr>
          </a:p>
        </p:txBody>
      </p:sp>
      <p:sp>
        <p:nvSpPr>
          <p:cNvPr id="76" name="Rectangle 2"/>
          <p:cNvSpPr txBox="1">
            <a:spLocks noChangeArrowheads="1"/>
          </p:cNvSpPr>
          <p:nvPr/>
        </p:nvSpPr>
        <p:spPr>
          <a:xfrm>
            <a:off x="3974571" y="239248"/>
            <a:ext cx="7772400" cy="814387"/>
          </a:xfrm>
          <a:prstGeom prst="rect">
            <a:avLst/>
          </a:prstGeom>
        </p:spPr>
        <p:txBody>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altLang="en-US" kern="0" dirty="0"/>
              <a:t>Product Support</a:t>
            </a:r>
          </a:p>
        </p:txBody>
      </p:sp>
    </p:spTree>
    <p:extLst>
      <p:ext uri="{BB962C8B-B14F-4D97-AF65-F5344CB8AC3E}">
        <p14:creationId xmlns:p14="http://schemas.microsoft.com/office/powerpoint/2010/main" val="2061008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5220546" y="172224"/>
            <a:ext cx="6477000" cy="712869"/>
          </a:xfrm>
        </p:spPr>
        <p:txBody>
          <a:bodyPr anchor="b"/>
          <a:lstStyle/>
          <a:p>
            <a:br>
              <a:rPr lang="en-US" altLang="en-US" dirty="0"/>
            </a:br>
            <a:br>
              <a:rPr lang="en-US" altLang="en-US" dirty="0"/>
            </a:br>
            <a:br>
              <a:rPr lang="en-US" altLang="en-US" dirty="0"/>
            </a:br>
            <a:r>
              <a:rPr lang="en-US" altLang="en-US" dirty="0"/>
              <a:t>Program Schedule</a:t>
            </a:r>
          </a:p>
        </p:txBody>
      </p:sp>
      <p:grpSp>
        <p:nvGrpSpPr>
          <p:cNvPr id="56326" name="Group 1"/>
          <p:cNvGrpSpPr>
            <a:grpSpLocks/>
          </p:cNvGrpSpPr>
          <p:nvPr/>
        </p:nvGrpSpPr>
        <p:grpSpPr bwMode="auto">
          <a:xfrm>
            <a:off x="1569353" y="1573999"/>
            <a:ext cx="9208752" cy="4721152"/>
            <a:chOff x="0" y="1414463"/>
            <a:chExt cx="9208752" cy="5091112"/>
          </a:xfrm>
        </p:grpSpPr>
        <p:sp>
          <p:nvSpPr>
            <p:cNvPr id="258" name="Rectangle 257"/>
            <p:cNvSpPr/>
            <p:nvPr/>
          </p:nvSpPr>
          <p:spPr bwMode="auto">
            <a:xfrm>
              <a:off x="5942013" y="4114482"/>
              <a:ext cx="3201987" cy="1170700"/>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32" name="Rectangle 231"/>
            <p:cNvSpPr/>
            <p:nvPr/>
          </p:nvSpPr>
          <p:spPr bwMode="auto">
            <a:xfrm>
              <a:off x="4222750" y="3277209"/>
              <a:ext cx="4832350" cy="865429"/>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56" name="Rectangle 255"/>
            <p:cNvSpPr/>
            <p:nvPr/>
          </p:nvSpPr>
          <p:spPr bwMode="auto">
            <a:xfrm>
              <a:off x="6388100" y="1710843"/>
              <a:ext cx="2546350" cy="792815"/>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55" name="Rectangle 254"/>
            <p:cNvSpPr/>
            <p:nvPr/>
          </p:nvSpPr>
          <p:spPr bwMode="auto">
            <a:xfrm>
              <a:off x="4483100" y="2482911"/>
              <a:ext cx="3240088" cy="866911"/>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254" name="Rectangle 253"/>
            <p:cNvSpPr/>
            <p:nvPr/>
          </p:nvSpPr>
          <p:spPr bwMode="auto">
            <a:xfrm>
              <a:off x="77788" y="3275728"/>
              <a:ext cx="1289050" cy="865429"/>
            </a:xfrm>
            <a:prstGeom prst="rect">
              <a:avLst/>
            </a:prstGeom>
            <a:solidFill>
              <a:schemeClr val="accent2">
                <a:lumMod val="20000"/>
                <a:lumOff val="80000"/>
              </a:schemeClr>
            </a:solidFill>
            <a:ln w="9525" cap="flat" cmpd="sng" algn="ctr">
              <a:no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grpSp>
          <p:nvGrpSpPr>
            <p:cNvPr id="56334" name="Group 348"/>
            <p:cNvGrpSpPr>
              <a:grpSpLocks/>
            </p:cNvGrpSpPr>
            <p:nvPr/>
          </p:nvGrpSpPr>
          <p:grpSpPr bwMode="auto">
            <a:xfrm>
              <a:off x="1374775" y="1495425"/>
              <a:ext cx="7081838" cy="4983163"/>
              <a:chOff x="1374775" y="1219201"/>
              <a:chExt cx="7081838" cy="5468143"/>
            </a:xfrm>
          </p:grpSpPr>
          <p:sp>
            <p:nvSpPr>
              <p:cNvPr id="176" name="Line 8"/>
              <p:cNvSpPr>
                <a:spLocks noChangeShapeType="1"/>
              </p:cNvSpPr>
              <p:nvPr/>
            </p:nvSpPr>
            <p:spPr bwMode="auto">
              <a:xfrm>
                <a:off x="8456613" y="1219796"/>
                <a:ext cx="0" cy="5467023"/>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77" name="Line 43"/>
              <p:cNvSpPr>
                <a:spLocks noChangeShapeType="1"/>
              </p:cNvSpPr>
              <p:nvPr/>
            </p:nvSpPr>
            <p:spPr bwMode="auto">
              <a:xfrm>
                <a:off x="1374775"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78" name="Line 44"/>
              <p:cNvSpPr>
                <a:spLocks noChangeShapeType="1"/>
              </p:cNvSpPr>
              <p:nvPr/>
            </p:nvSpPr>
            <p:spPr bwMode="auto">
              <a:xfrm>
                <a:off x="1962150"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79" name="Line 45"/>
              <p:cNvSpPr>
                <a:spLocks noChangeShapeType="1"/>
              </p:cNvSpPr>
              <p:nvPr/>
            </p:nvSpPr>
            <p:spPr bwMode="auto">
              <a:xfrm>
                <a:off x="2551113"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0" name="Line 46"/>
              <p:cNvSpPr>
                <a:spLocks noChangeShapeType="1"/>
              </p:cNvSpPr>
              <p:nvPr/>
            </p:nvSpPr>
            <p:spPr bwMode="auto">
              <a:xfrm>
                <a:off x="3140075"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1" name="Line 47"/>
              <p:cNvSpPr>
                <a:spLocks noChangeShapeType="1"/>
              </p:cNvSpPr>
              <p:nvPr/>
            </p:nvSpPr>
            <p:spPr bwMode="auto">
              <a:xfrm>
                <a:off x="3733800" y="1219796"/>
                <a:ext cx="0" cy="5436128"/>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2" name="Line 48"/>
              <p:cNvSpPr>
                <a:spLocks noChangeShapeType="1"/>
              </p:cNvSpPr>
              <p:nvPr/>
            </p:nvSpPr>
            <p:spPr bwMode="auto">
              <a:xfrm>
                <a:off x="4319588"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3" name="Line 49"/>
              <p:cNvSpPr>
                <a:spLocks noChangeShapeType="1"/>
              </p:cNvSpPr>
              <p:nvPr/>
            </p:nvSpPr>
            <p:spPr bwMode="auto">
              <a:xfrm>
                <a:off x="5499100"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4" name="Line 50"/>
              <p:cNvSpPr>
                <a:spLocks noChangeShapeType="1"/>
              </p:cNvSpPr>
              <p:nvPr/>
            </p:nvSpPr>
            <p:spPr bwMode="auto">
              <a:xfrm>
                <a:off x="6091238"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5" name="Line 51"/>
              <p:cNvSpPr>
                <a:spLocks noChangeShapeType="1"/>
              </p:cNvSpPr>
              <p:nvPr/>
            </p:nvSpPr>
            <p:spPr bwMode="auto">
              <a:xfrm>
                <a:off x="6680200"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6" name="Line 52"/>
              <p:cNvSpPr>
                <a:spLocks noChangeShapeType="1"/>
              </p:cNvSpPr>
              <p:nvPr/>
            </p:nvSpPr>
            <p:spPr bwMode="auto">
              <a:xfrm>
                <a:off x="7270750" y="1219796"/>
                <a:ext cx="0" cy="5434501"/>
              </a:xfrm>
              <a:prstGeom prst="line">
                <a:avLst/>
              </a:prstGeom>
              <a:ln>
                <a:solidFill>
                  <a:schemeClr val="accent3">
                    <a:lumMod val="65000"/>
                  </a:schemeClr>
                </a:solidFill>
                <a:headEnd/>
                <a:tailEnd/>
              </a:ln>
            </p:spPr>
            <p:style>
              <a:lnRef idx="1">
                <a:schemeClr val="dk1"/>
              </a:lnRef>
              <a:fillRef idx="0">
                <a:schemeClr val="dk1"/>
              </a:fillRef>
              <a:effectRef idx="0">
                <a:schemeClr val="dk1"/>
              </a:effectRef>
              <a:fontRef idx="minor">
                <a:schemeClr val="tx1"/>
              </a:fontRef>
            </p:style>
            <p:txBody>
              <a:bodyPr lIns="0" tIns="50941" rIns="0" bIns="50941">
                <a:spAutoFit/>
              </a:bodyPr>
              <a:lstStyle/>
              <a:p>
                <a:pPr algn="ctr">
                  <a:defRPr/>
                </a:pPr>
                <a:endParaRPr lang="en-US" sz="1000" dirty="0">
                  <a:solidFill>
                    <a:srgbClr val="000000"/>
                  </a:solidFill>
                  <a:latin typeface="Calibri" pitchFamily="34" charset="0"/>
                </a:endParaRPr>
              </a:p>
            </p:txBody>
          </p:sp>
          <p:sp>
            <p:nvSpPr>
              <p:cNvPr id="187" name="Line 53"/>
              <p:cNvSpPr>
                <a:spLocks noChangeShapeType="1"/>
              </p:cNvSpPr>
              <p:nvPr/>
            </p:nvSpPr>
            <p:spPr bwMode="auto">
              <a:xfrm>
                <a:off x="7859713"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88" name="Line 180"/>
              <p:cNvSpPr>
                <a:spLocks noChangeShapeType="1"/>
              </p:cNvSpPr>
              <p:nvPr/>
            </p:nvSpPr>
            <p:spPr bwMode="auto">
              <a:xfrm>
                <a:off x="4910138" y="1219796"/>
                <a:ext cx="0" cy="5434501"/>
              </a:xfrm>
              <a:prstGeom prst="line">
                <a:avLst/>
              </a:prstGeom>
              <a:noFill/>
              <a:ln w="9525">
                <a:solidFill>
                  <a:schemeClr val="accent3">
                    <a:lumMod val="65000"/>
                  </a:schemeClr>
                </a:solidFill>
                <a:prstDash val="solid"/>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grpSp>
        <p:grpSp>
          <p:nvGrpSpPr>
            <p:cNvPr id="56335" name="Group 349"/>
            <p:cNvGrpSpPr>
              <a:grpSpLocks/>
            </p:cNvGrpSpPr>
            <p:nvPr/>
          </p:nvGrpSpPr>
          <p:grpSpPr bwMode="auto">
            <a:xfrm>
              <a:off x="1524000" y="1443038"/>
              <a:ext cx="7392988" cy="5062537"/>
              <a:chOff x="1520825" y="1512888"/>
              <a:chExt cx="7392988" cy="5164138"/>
            </a:xfrm>
          </p:grpSpPr>
          <p:sp>
            <p:nvSpPr>
              <p:cNvPr id="190" name="Line 154"/>
              <p:cNvSpPr>
                <a:spLocks noChangeShapeType="1"/>
              </p:cNvSpPr>
              <p:nvPr/>
            </p:nvSpPr>
            <p:spPr bwMode="auto">
              <a:xfrm>
                <a:off x="8913813" y="1512460"/>
                <a:ext cx="0" cy="514410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1" name="Line 23"/>
              <p:cNvSpPr>
                <a:spLocks noChangeShapeType="1"/>
              </p:cNvSpPr>
              <p:nvPr/>
            </p:nvSpPr>
            <p:spPr bwMode="auto">
              <a:xfrm>
                <a:off x="3589338"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2" name="Line 6"/>
              <p:cNvSpPr>
                <a:spLocks noChangeShapeType="1"/>
              </p:cNvSpPr>
              <p:nvPr/>
            </p:nvSpPr>
            <p:spPr bwMode="auto">
              <a:xfrm>
                <a:off x="8154988" y="1512460"/>
                <a:ext cx="0" cy="5165271"/>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3" name="Line 7"/>
              <p:cNvSpPr>
                <a:spLocks noChangeShapeType="1"/>
              </p:cNvSpPr>
              <p:nvPr/>
            </p:nvSpPr>
            <p:spPr bwMode="auto">
              <a:xfrm>
                <a:off x="8318500"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4" name="Line 10"/>
              <p:cNvSpPr>
                <a:spLocks noChangeShapeType="1"/>
              </p:cNvSpPr>
              <p:nvPr/>
            </p:nvSpPr>
            <p:spPr bwMode="auto">
              <a:xfrm>
                <a:off x="4468813" y="1512460"/>
                <a:ext cx="0" cy="514108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5" name="Line 11"/>
              <p:cNvSpPr>
                <a:spLocks noChangeShapeType="1"/>
              </p:cNvSpPr>
              <p:nvPr/>
            </p:nvSpPr>
            <p:spPr bwMode="auto">
              <a:xfrm>
                <a:off x="8007350"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6" name="Line 12"/>
              <p:cNvSpPr>
                <a:spLocks noChangeShapeType="1"/>
              </p:cNvSpPr>
              <p:nvPr/>
            </p:nvSpPr>
            <p:spPr bwMode="auto">
              <a:xfrm>
                <a:off x="6388100"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7" name="Line 13"/>
              <p:cNvSpPr>
                <a:spLocks noChangeShapeType="1"/>
              </p:cNvSpPr>
              <p:nvPr/>
            </p:nvSpPr>
            <p:spPr bwMode="auto">
              <a:xfrm>
                <a:off x="6238875" y="1512460"/>
                <a:ext cx="0" cy="5147131"/>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8" name="Line 14"/>
              <p:cNvSpPr>
                <a:spLocks noChangeShapeType="1"/>
              </p:cNvSpPr>
              <p:nvPr/>
            </p:nvSpPr>
            <p:spPr bwMode="auto">
              <a:xfrm>
                <a:off x="4614863"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199" name="Line 15"/>
              <p:cNvSpPr>
                <a:spLocks noChangeShapeType="1"/>
              </p:cNvSpPr>
              <p:nvPr/>
            </p:nvSpPr>
            <p:spPr bwMode="auto">
              <a:xfrm>
                <a:off x="4762500"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0" name="Line 16"/>
              <p:cNvSpPr>
                <a:spLocks noChangeShapeType="1"/>
              </p:cNvSpPr>
              <p:nvPr/>
            </p:nvSpPr>
            <p:spPr bwMode="auto">
              <a:xfrm>
                <a:off x="5057775"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1" name="Line 17"/>
              <p:cNvSpPr>
                <a:spLocks noChangeShapeType="1"/>
              </p:cNvSpPr>
              <p:nvPr/>
            </p:nvSpPr>
            <p:spPr bwMode="auto">
              <a:xfrm>
                <a:off x="5205413" y="1512460"/>
                <a:ext cx="0" cy="5147131"/>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2" name="Line 18"/>
              <p:cNvSpPr>
                <a:spLocks noChangeShapeType="1"/>
              </p:cNvSpPr>
              <p:nvPr/>
            </p:nvSpPr>
            <p:spPr bwMode="auto">
              <a:xfrm>
                <a:off x="5351463"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3" name="Line 19"/>
              <p:cNvSpPr>
                <a:spLocks noChangeShapeType="1"/>
              </p:cNvSpPr>
              <p:nvPr/>
            </p:nvSpPr>
            <p:spPr bwMode="auto">
              <a:xfrm>
                <a:off x="5646738" y="1512460"/>
                <a:ext cx="0" cy="5145619"/>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4" name="Line 20"/>
              <p:cNvSpPr>
                <a:spLocks noChangeShapeType="1"/>
              </p:cNvSpPr>
              <p:nvPr/>
            </p:nvSpPr>
            <p:spPr bwMode="auto">
              <a:xfrm>
                <a:off x="5794375" y="1512460"/>
                <a:ext cx="3175" cy="514410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5" name="Line 21"/>
              <p:cNvSpPr>
                <a:spLocks noChangeShapeType="1"/>
              </p:cNvSpPr>
              <p:nvPr/>
            </p:nvSpPr>
            <p:spPr bwMode="auto">
              <a:xfrm>
                <a:off x="5945188"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6" name="Line 22"/>
              <p:cNvSpPr>
                <a:spLocks noChangeShapeType="1"/>
              </p:cNvSpPr>
              <p:nvPr/>
            </p:nvSpPr>
            <p:spPr bwMode="auto">
              <a:xfrm>
                <a:off x="3289300"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7" name="Line 23"/>
              <p:cNvSpPr>
                <a:spLocks noChangeShapeType="1"/>
              </p:cNvSpPr>
              <p:nvPr/>
            </p:nvSpPr>
            <p:spPr bwMode="auto">
              <a:xfrm>
                <a:off x="3436938"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8" name="Line 25"/>
              <p:cNvSpPr>
                <a:spLocks noChangeShapeType="1"/>
              </p:cNvSpPr>
              <p:nvPr/>
            </p:nvSpPr>
            <p:spPr bwMode="auto">
              <a:xfrm>
                <a:off x="3879850"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09" name="Line 26"/>
              <p:cNvSpPr>
                <a:spLocks noChangeShapeType="1"/>
              </p:cNvSpPr>
              <p:nvPr/>
            </p:nvSpPr>
            <p:spPr bwMode="auto">
              <a:xfrm>
                <a:off x="4027488"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0" name="Line 27"/>
              <p:cNvSpPr>
                <a:spLocks noChangeShapeType="1"/>
              </p:cNvSpPr>
              <p:nvPr/>
            </p:nvSpPr>
            <p:spPr bwMode="auto">
              <a:xfrm>
                <a:off x="4171950" y="1512460"/>
                <a:ext cx="0" cy="516073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1" name="Line 28"/>
              <p:cNvSpPr>
                <a:spLocks noChangeShapeType="1"/>
              </p:cNvSpPr>
              <p:nvPr/>
            </p:nvSpPr>
            <p:spPr bwMode="auto">
              <a:xfrm>
                <a:off x="2700338"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2" name="Line 29"/>
              <p:cNvSpPr>
                <a:spLocks noChangeShapeType="1"/>
              </p:cNvSpPr>
              <p:nvPr/>
            </p:nvSpPr>
            <p:spPr bwMode="auto">
              <a:xfrm>
                <a:off x="2847975"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3" name="Line 30"/>
              <p:cNvSpPr>
                <a:spLocks noChangeShapeType="1"/>
              </p:cNvSpPr>
              <p:nvPr/>
            </p:nvSpPr>
            <p:spPr bwMode="auto">
              <a:xfrm>
                <a:off x="2995613"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4" name="Line 31"/>
              <p:cNvSpPr>
                <a:spLocks noChangeShapeType="1"/>
              </p:cNvSpPr>
              <p:nvPr/>
            </p:nvSpPr>
            <p:spPr bwMode="auto">
              <a:xfrm>
                <a:off x="6827838" y="1512460"/>
                <a:ext cx="0" cy="516073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5" name="Line 32"/>
              <p:cNvSpPr>
                <a:spLocks noChangeShapeType="1"/>
              </p:cNvSpPr>
              <p:nvPr/>
            </p:nvSpPr>
            <p:spPr bwMode="auto">
              <a:xfrm>
                <a:off x="6977063"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6" name="Line 33"/>
              <p:cNvSpPr>
                <a:spLocks noChangeShapeType="1"/>
              </p:cNvSpPr>
              <p:nvPr/>
            </p:nvSpPr>
            <p:spPr bwMode="auto">
              <a:xfrm>
                <a:off x="7123113" y="1512460"/>
                <a:ext cx="0" cy="5165271"/>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7" name="Line 34"/>
              <p:cNvSpPr>
                <a:spLocks noChangeShapeType="1"/>
              </p:cNvSpPr>
              <p:nvPr/>
            </p:nvSpPr>
            <p:spPr bwMode="auto">
              <a:xfrm>
                <a:off x="7567613"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8" name="Line 35"/>
              <p:cNvSpPr>
                <a:spLocks noChangeShapeType="1"/>
              </p:cNvSpPr>
              <p:nvPr/>
            </p:nvSpPr>
            <p:spPr bwMode="auto">
              <a:xfrm>
                <a:off x="7712075" y="1512460"/>
                <a:ext cx="0" cy="516073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19" name="Line 36"/>
              <p:cNvSpPr>
                <a:spLocks noChangeShapeType="1"/>
              </p:cNvSpPr>
              <p:nvPr/>
            </p:nvSpPr>
            <p:spPr bwMode="auto">
              <a:xfrm>
                <a:off x="7418388"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0" name="Line 37"/>
              <p:cNvSpPr>
                <a:spLocks noChangeShapeType="1"/>
              </p:cNvSpPr>
              <p:nvPr/>
            </p:nvSpPr>
            <p:spPr bwMode="auto">
              <a:xfrm>
                <a:off x="2109788"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1" name="Line 38"/>
              <p:cNvSpPr>
                <a:spLocks noChangeShapeType="1"/>
              </p:cNvSpPr>
              <p:nvPr/>
            </p:nvSpPr>
            <p:spPr bwMode="auto">
              <a:xfrm>
                <a:off x="2257425"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2" name="Line 39"/>
              <p:cNvSpPr>
                <a:spLocks noChangeShapeType="1"/>
              </p:cNvSpPr>
              <p:nvPr/>
            </p:nvSpPr>
            <p:spPr bwMode="auto">
              <a:xfrm>
                <a:off x="2405063" y="1512460"/>
                <a:ext cx="0" cy="515166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3" name="Line 40"/>
              <p:cNvSpPr>
                <a:spLocks noChangeShapeType="1"/>
              </p:cNvSpPr>
              <p:nvPr/>
            </p:nvSpPr>
            <p:spPr bwMode="auto">
              <a:xfrm>
                <a:off x="1668463" y="1512460"/>
                <a:ext cx="0" cy="5157712"/>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4" name="Line 41"/>
              <p:cNvSpPr>
                <a:spLocks noChangeShapeType="1"/>
              </p:cNvSpPr>
              <p:nvPr/>
            </p:nvSpPr>
            <p:spPr bwMode="auto">
              <a:xfrm>
                <a:off x="1520825" y="1512460"/>
                <a:ext cx="0" cy="5150155"/>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5" name="Line 42"/>
              <p:cNvSpPr>
                <a:spLocks noChangeShapeType="1"/>
              </p:cNvSpPr>
              <p:nvPr/>
            </p:nvSpPr>
            <p:spPr bwMode="auto">
              <a:xfrm>
                <a:off x="1816100" y="1512460"/>
                <a:ext cx="0" cy="515317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6" name="Line 153"/>
              <p:cNvSpPr>
                <a:spLocks noChangeShapeType="1"/>
              </p:cNvSpPr>
              <p:nvPr/>
            </p:nvSpPr>
            <p:spPr bwMode="auto">
              <a:xfrm>
                <a:off x="8605838" y="1512460"/>
                <a:ext cx="0" cy="5136550"/>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7" name="Line 154"/>
              <p:cNvSpPr>
                <a:spLocks noChangeShapeType="1"/>
              </p:cNvSpPr>
              <p:nvPr/>
            </p:nvSpPr>
            <p:spPr bwMode="auto">
              <a:xfrm>
                <a:off x="8751888" y="1512460"/>
                <a:ext cx="0" cy="5144108"/>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sp>
            <p:nvSpPr>
              <p:cNvPr id="228" name="Line 181"/>
              <p:cNvSpPr>
                <a:spLocks noChangeShapeType="1"/>
              </p:cNvSpPr>
              <p:nvPr/>
            </p:nvSpPr>
            <p:spPr bwMode="auto">
              <a:xfrm>
                <a:off x="6534150" y="1512460"/>
                <a:ext cx="0" cy="5160736"/>
              </a:xfrm>
              <a:prstGeom prst="line">
                <a:avLst/>
              </a:prstGeom>
              <a:noFill/>
              <a:ln w="9525">
                <a:solidFill>
                  <a:schemeClr val="accent3">
                    <a:lumMod val="65000"/>
                  </a:schemeClr>
                </a:solidFill>
                <a:prstDash val="sysDot"/>
                <a:round/>
                <a:headEnd/>
                <a:tailEnd/>
              </a:ln>
            </p:spPr>
            <p:txBody>
              <a:bodyPr lIns="0" tIns="50941" rIns="0" bIns="50941">
                <a:spAutoFit/>
              </a:bodyPr>
              <a:lstStyle/>
              <a:p>
                <a:pPr algn="ctr">
                  <a:defRPr/>
                </a:pPr>
                <a:endParaRPr lang="en-US" sz="1000" dirty="0">
                  <a:solidFill>
                    <a:srgbClr val="000000"/>
                  </a:solidFill>
                  <a:latin typeface="Calibri" pitchFamily="34" charset="0"/>
                  <a:cs typeface="Arial" charset="0"/>
                </a:endParaRPr>
              </a:p>
            </p:txBody>
          </p:sp>
        </p:grpSp>
        <p:sp>
          <p:nvSpPr>
            <p:cNvPr id="56336" name="Rectangle 245"/>
            <p:cNvSpPr>
              <a:spLocks noChangeArrowheads="1"/>
            </p:cNvSpPr>
            <p:nvPr/>
          </p:nvSpPr>
          <p:spPr bwMode="auto">
            <a:xfrm>
              <a:off x="65088" y="1414463"/>
              <a:ext cx="9002712" cy="50514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8495" tIns="49248" rIns="98495" bIns="49248" anchor="ctr"/>
            <a:lstStyle>
              <a:lvl1pPr algn="ctr" defTabSz="884238">
                <a:defRPr sz="1400">
                  <a:solidFill>
                    <a:schemeClr val="tx1"/>
                  </a:solidFill>
                  <a:latin typeface="Arial" panose="020B0604020202020204" pitchFamily="34" charset="0"/>
                </a:defRPr>
              </a:lvl1pPr>
              <a:lvl2pPr marL="742950" indent="-285750" algn="ctr" defTabSz="884238">
                <a:defRPr sz="1400">
                  <a:solidFill>
                    <a:schemeClr val="tx1"/>
                  </a:solidFill>
                  <a:latin typeface="Arial" panose="020B0604020202020204" pitchFamily="34" charset="0"/>
                </a:defRPr>
              </a:lvl2pPr>
              <a:lvl3pPr marL="1143000" indent="-228600" algn="ctr" defTabSz="884238">
                <a:defRPr sz="1400">
                  <a:solidFill>
                    <a:schemeClr val="tx1"/>
                  </a:solidFill>
                  <a:latin typeface="Arial" panose="020B0604020202020204" pitchFamily="34" charset="0"/>
                </a:defRPr>
              </a:lvl3pPr>
              <a:lvl4pPr marL="1600200" indent="-228600" algn="ctr" defTabSz="884238">
                <a:defRPr sz="1400">
                  <a:solidFill>
                    <a:schemeClr val="tx1"/>
                  </a:solidFill>
                  <a:latin typeface="Arial" panose="020B0604020202020204" pitchFamily="34" charset="0"/>
                </a:defRPr>
              </a:lvl4pPr>
              <a:lvl5pPr marL="2057400" indent="-228600" algn="ctr" defTabSz="884238">
                <a:defRPr sz="1400">
                  <a:solidFill>
                    <a:schemeClr val="tx1"/>
                  </a:solidFill>
                  <a:latin typeface="Arial" panose="020B0604020202020204" pitchFamily="34" charset="0"/>
                </a:defRPr>
              </a:lvl5pPr>
              <a:lvl6pPr marL="2514600" indent="-228600" algn="ctr" defTabSz="8842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842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842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84238"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a:solidFill>
                  <a:srgbClr val="000000"/>
                </a:solidFill>
                <a:latin typeface="Calibri" panose="020F0502020204030204" pitchFamily="34" charset="0"/>
                <a:cs typeface="Arial" panose="020B0604020202020204" pitchFamily="34" charset="0"/>
              </a:endParaRPr>
            </a:p>
          </p:txBody>
        </p:sp>
        <p:sp>
          <p:nvSpPr>
            <p:cNvPr id="56337" name="TextBox 243"/>
            <p:cNvSpPr txBox="1">
              <a:spLocks noChangeArrowheads="1"/>
            </p:cNvSpPr>
            <p:nvPr/>
          </p:nvSpPr>
          <p:spPr bwMode="auto">
            <a:xfrm>
              <a:off x="218534" y="4438650"/>
              <a:ext cx="991682" cy="488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latin typeface="Calibri" panose="020F0502020204030204" pitchFamily="34" charset="0"/>
                  <a:cs typeface="Arial" panose="020B0604020202020204" pitchFamily="34" charset="0"/>
                </a:rPr>
                <a:t>F-35B &amp; C</a:t>
              </a:r>
            </a:p>
            <a:p>
              <a:r>
                <a:rPr lang="en-US" altLang="en-US">
                  <a:solidFill>
                    <a:srgbClr val="000000"/>
                  </a:solidFill>
                  <a:latin typeface="Calibri" panose="020F0502020204030204" pitchFamily="34" charset="0"/>
                  <a:cs typeface="Arial" panose="020B0604020202020204" pitchFamily="34" charset="0"/>
                </a:rPr>
                <a:t>Integration</a:t>
              </a:r>
            </a:p>
          </p:txBody>
        </p:sp>
        <p:grpSp>
          <p:nvGrpSpPr>
            <p:cNvPr id="56338" name="Group 259"/>
            <p:cNvGrpSpPr>
              <a:grpSpLocks/>
            </p:cNvGrpSpPr>
            <p:nvPr/>
          </p:nvGrpSpPr>
          <p:grpSpPr bwMode="auto">
            <a:xfrm>
              <a:off x="3089482" y="4078910"/>
              <a:ext cx="417102" cy="359749"/>
              <a:chOff x="2071577" y="4130052"/>
              <a:chExt cx="416003" cy="359302"/>
            </a:xfrm>
          </p:grpSpPr>
          <p:sp>
            <p:nvSpPr>
              <p:cNvPr id="234" name="Isosceles Triangle 233"/>
              <p:cNvSpPr/>
              <p:nvPr/>
            </p:nvSpPr>
            <p:spPr bwMode="auto">
              <a:xfrm>
                <a:off x="2204372" y="4130052"/>
                <a:ext cx="158332" cy="156886"/>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509" name="TextBox 87"/>
              <p:cNvSpPr txBox="1">
                <a:spLocks noChangeArrowheads="1"/>
              </p:cNvSpPr>
              <p:nvPr/>
            </p:nvSpPr>
            <p:spPr bwMode="auto">
              <a:xfrm>
                <a:off x="2071577" y="4259798"/>
                <a:ext cx="416003" cy="229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 CTV</a:t>
                </a:r>
              </a:p>
            </p:txBody>
          </p:sp>
        </p:grpSp>
        <p:grpSp>
          <p:nvGrpSpPr>
            <p:cNvPr id="56339" name="Group 259"/>
            <p:cNvGrpSpPr>
              <a:grpSpLocks/>
            </p:cNvGrpSpPr>
            <p:nvPr/>
          </p:nvGrpSpPr>
          <p:grpSpPr bwMode="auto">
            <a:xfrm>
              <a:off x="3401511" y="4083367"/>
              <a:ext cx="399468" cy="350749"/>
              <a:chOff x="2090992" y="4129737"/>
              <a:chExt cx="401403" cy="350607"/>
            </a:xfrm>
          </p:grpSpPr>
          <p:sp>
            <p:nvSpPr>
              <p:cNvPr id="237" name="Isosceles Triangle 236"/>
              <p:cNvSpPr/>
              <p:nvPr/>
            </p:nvSpPr>
            <p:spPr bwMode="auto">
              <a:xfrm>
                <a:off x="2204755" y="4129737"/>
                <a:ext cx="157924" cy="157018"/>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507" name="TextBox 87"/>
              <p:cNvSpPr txBox="1">
                <a:spLocks noChangeArrowheads="1"/>
              </p:cNvSpPr>
              <p:nvPr/>
            </p:nvSpPr>
            <p:spPr bwMode="auto">
              <a:xfrm>
                <a:off x="2090992" y="4250594"/>
                <a:ext cx="401403" cy="22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GTV</a:t>
                </a:r>
              </a:p>
            </p:txBody>
          </p:sp>
        </p:grpSp>
        <p:sp>
          <p:nvSpPr>
            <p:cNvPr id="239" name="Rectangle 67"/>
            <p:cNvSpPr>
              <a:spLocks noChangeArrowheads="1"/>
            </p:cNvSpPr>
            <p:nvPr/>
          </p:nvSpPr>
          <p:spPr bwMode="auto">
            <a:xfrm>
              <a:off x="4229100" y="3641756"/>
              <a:ext cx="4914900" cy="197093"/>
            </a:xfrm>
            <a:prstGeom prst="rect">
              <a:avLst/>
            </a:prstGeom>
            <a:solidFill>
              <a:srgbClr val="00B050"/>
            </a:solidFill>
            <a:ln>
              <a:solidFill>
                <a:srgbClr val="008000"/>
              </a:solidFill>
              <a:headEnd/>
              <a:tailEnd/>
            </a:ln>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defRPr/>
              </a:pPr>
              <a:r>
                <a:rPr lang="en-US" sz="1000" dirty="0">
                  <a:solidFill>
                    <a:srgbClr val="FFFFFF"/>
                  </a:solidFill>
                  <a:cs typeface="Arial" pitchFamily="34" charset="0"/>
                </a:rPr>
                <a:t>EMD</a:t>
              </a:r>
            </a:p>
          </p:txBody>
        </p:sp>
        <p:sp>
          <p:nvSpPr>
            <p:cNvPr id="56341" name="TextBox 241"/>
            <p:cNvSpPr txBox="1">
              <a:spLocks noChangeArrowheads="1"/>
            </p:cNvSpPr>
            <p:nvPr/>
          </p:nvSpPr>
          <p:spPr bwMode="auto">
            <a:xfrm>
              <a:off x="152675" y="3324225"/>
              <a:ext cx="1171025" cy="689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latin typeface="Calibri" panose="020F0502020204030204" pitchFamily="34" charset="0"/>
                  <a:cs typeface="Arial" panose="020B0604020202020204" pitchFamily="34" charset="0"/>
                </a:rPr>
                <a:t>SDB-II</a:t>
              </a:r>
            </a:p>
            <a:p>
              <a:r>
                <a:rPr lang="en-US" altLang="en-US">
                  <a:solidFill>
                    <a:srgbClr val="000000"/>
                  </a:solidFill>
                  <a:latin typeface="Calibri" panose="020F0502020204030204" pitchFamily="34" charset="0"/>
                  <a:cs typeface="Arial" panose="020B0604020202020204" pitchFamily="34" charset="0"/>
                </a:rPr>
                <a:t>Development</a:t>
              </a:r>
            </a:p>
            <a:p>
              <a:r>
                <a:rPr lang="en-US" altLang="en-US">
                  <a:solidFill>
                    <a:srgbClr val="000000"/>
                  </a:solidFill>
                  <a:latin typeface="Calibri" panose="020F0502020204030204" pitchFamily="34" charset="0"/>
                  <a:cs typeface="Arial" panose="020B0604020202020204" pitchFamily="34" charset="0"/>
                </a:rPr>
                <a:t>Timeline*</a:t>
              </a:r>
            </a:p>
          </p:txBody>
        </p:sp>
        <p:grpSp>
          <p:nvGrpSpPr>
            <p:cNvPr id="56342" name="Group 344"/>
            <p:cNvGrpSpPr>
              <a:grpSpLocks/>
            </p:cNvGrpSpPr>
            <p:nvPr/>
          </p:nvGrpSpPr>
          <p:grpSpPr bwMode="auto">
            <a:xfrm>
              <a:off x="4113216" y="3859213"/>
              <a:ext cx="458780" cy="350735"/>
              <a:chOff x="3629029" y="3963988"/>
              <a:chExt cx="458779" cy="350735"/>
            </a:xfrm>
          </p:grpSpPr>
          <p:sp>
            <p:nvSpPr>
              <p:cNvPr id="56504" name="Isosceles Triangle 172"/>
              <p:cNvSpPr>
                <a:spLocks noChangeArrowheads="1"/>
              </p:cNvSpPr>
              <p:nvPr/>
            </p:nvSpPr>
            <p:spPr bwMode="auto">
              <a:xfrm>
                <a:off x="3786188" y="3963988"/>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505" name="TextBox 87"/>
              <p:cNvSpPr txBox="1">
                <a:spLocks noChangeArrowheads="1"/>
              </p:cNvSpPr>
              <p:nvPr/>
            </p:nvSpPr>
            <p:spPr bwMode="auto">
              <a:xfrm>
                <a:off x="3629029" y="4084881"/>
                <a:ext cx="458779"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  CDR</a:t>
                </a:r>
              </a:p>
            </p:txBody>
          </p:sp>
        </p:grpSp>
        <p:grpSp>
          <p:nvGrpSpPr>
            <p:cNvPr id="56343" name="Group 259"/>
            <p:cNvGrpSpPr>
              <a:grpSpLocks/>
            </p:cNvGrpSpPr>
            <p:nvPr/>
          </p:nvGrpSpPr>
          <p:grpSpPr bwMode="auto">
            <a:xfrm>
              <a:off x="2792709" y="4083366"/>
              <a:ext cx="397865" cy="350643"/>
              <a:chOff x="2091733" y="4129734"/>
              <a:chExt cx="398634" cy="350810"/>
            </a:xfrm>
          </p:grpSpPr>
          <p:sp>
            <p:nvSpPr>
              <p:cNvPr id="245" name="Isosceles Triangle 244"/>
              <p:cNvSpPr/>
              <p:nvPr/>
            </p:nvSpPr>
            <p:spPr bwMode="auto">
              <a:xfrm>
                <a:off x="2204364" y="4129734"/>
                <a:ext cx="159057" cy="157156"/>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503" name="TextBox 87"/>
              <p:cNvSpPr txBox="1">
                <a:spLocks noChangeArrowheads="1"/>
              </p:cNvSpPr>
              <p:nvPr/>
            </p:nvSpPr>
            <p:spPr bwMode="auto">
              <a:xfrm>
                <a:off x="2091733" y="4250592"/>
                <a:ext cx="398634" cy="229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PDR</a:t>
                </a:r>
              </a:p>
            </p:txBody>
          </p:sp>
        </p:grpSp>
        <p:grpSp>
          <p:nvGrpSpPr>
            <p:cNvPr id="56344" name="Group 260"/>
            <p:cNvGrpSpPr>
              <a:grpSpLocks/>
            </p:cNvGrpSpPr>
            <p:nvPr/>
          </p:nvGrpSpPr>
          <p:grpSpPr bwMode="auto">
            <a:xfrm>
              <a:off x="1725989" y="4081876"/>
              <a:ext cx="381835" cy="331507"/>
              <a:chOff x="1524911" y="4146057"/>
              <a:chExt cx="383884" cy="333155"/>
            </a:xfrm>
          </p:grpSpPr>
          <p:sp>
            <p:nvSpPr>
              <p:cNvPr id="248" name="Isosceles Triangle 247"/>
              <p:cNvSpPr/>
              <p:nvPr/>
            </p:nvSpPr>
            <p:spPr bwMode="auto">
              <a:xfrm>
                <a:off x="1647426" y="4146057"/>
                <a:ext cx="158006" cy="157862"/>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501" name="TextBox 87"/>
              <p:cNvSpPr txBox="1">
                <a:spLocks noChangeArrowheads="1"/>
              </p:cNvSpPr>
              <p:nvPr/>
            </p:nvSpPr>
            <p:spPr bwMode="auto">
              <a:xfrm>
                <a:off x="1524911" y="4248228"/>
                <a:ext cx="383884" cy="230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SRR</a:t>
                </a:r>
              </a:p>
            </p:txBody>
          </p:sp>
        </p:grpSp>
        <p:sp>
          <p:nvSpPr>
            <p:cNvPr id="250" name="Isosceles Triangle 249"/>
            <p:cNvSpPr/>
            <p:nvPr/>
          </p:nvSpPr>
          <p:spPr bwMode="auto">
            <a:xfrm>
              <a:off x="4657725" y="3469856"/>
              <a:ext cx="155575" cy="157081"/>
            </a:xfrm>
            <a:prstGeom prst="triangle">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346" name="TextBox 92"/>
            <p:cNvSpPr txBox="1">
              <a:spLocks noChangeArrowheads="1"/>
            </p:cNvSpPr>
            <p:nvPr/>
          </p:nvSpPr>
          <p:spPr bwMode="auto">
            <a:xfrm>
              <a:off x="4366142" y="3306763"/>
              <a:ext cx="845103"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1</a:t>
              </a:r>
              <a:r>
                <a:rPr lang="en-US" altLang="en-US" sz="1000" baseline="30000">
                  <a:solidFill>
                    <a:srgbClr val="000000"/>
                  </a:solidFill>
                  <a:latin typeface="Calibri" panose="020F0502020204030204" pitchFamily="34" charset="0"/>
                  <a:cs typeface="Arial" panose="020B0604020202020204" pitchFamily="34" charset="0"/>
                </a:rPr>
                <a:t>st</a:t>
              </a:r>
              <a:r>
                <a:rPr lang="en-US" altLang="en-US" sz="1000">
                  <a:solidFill>
                    <a:srgbClr val="000000"/>
                  </a:solidFill>
                  <a:latin typeface="Calibri" panose="020F0502020204030204" pitchFamily="34" charset="0"/>
                  <a:cs typeface="Arial" panose="020B0604020202020204" pitchFamily="34" charset="0"/>
                </a:rPr>
                <a:t> AUR Avail</a:t>
              </a:r>
            </a:p>
          </p:txBody>
        </p:sp>
        <p:sp>
          <p:nvSpPr>
            <p:cNvPr id="252" name="Rectangle 67"/>
            <p:cNvSpPr>
              <a:spLocks noChangeArrowheads="1"/>
            </p:cNvSpPr>
            <p:nvPr/>
          </p:nvSpPr>
          <p:spPr bwMode="auto">
            <a:xfrm>
              <a:off x="1516063" y="3386870"/>
              <a:ext cx="2220912" cy="684637"/>
            </a:xfrm>
            <a:prstGeom prst="rect">
              <a:avLst/>
            </a:prstGeom>
            <a:solidFill>
              <a:schemeClr val="bg1">
                <a:lumMod val="50000"/>
              </a:schemeClr>
            </a:solidFill>
            <a:ln w="12700">
              <a:solidFill>
                <a:schemeClr val="tx1">
                  <a:lumMod val="95000"/>
                  <a:lumOff val="5000"/>
                </a:schemeClr>
              </a:solidFill>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RISK REDUCTION</a:t>
              </a:r>
            </a:p>
            <a:p>
              <a:pPr algn="ctr">
                <a:spcBef>
                  <a:spcPct val="50000"/>
                </a:spcBef>
                <a:defRPr/>
              </a:pPr>
              <a:r>
                <a:rPr lang="en-US" sz="1000" dirty="0">
                  <a:solidFill>
                    <a:srgbClr val="FFFFFF"/>
                  </a:solidFill>
                  <a:latin typeface="Calibri" pitchFamily="34" charset="0"/>
                </a:rPr>
                <a:t>2 COMPETITIVE CONTRACTS</a:t>
              </a:r>
            </a:p>
          </p:txBody>
        </p:sp>
        <p:grpSp>
          <p:nvGrpSpPr>
            <p:cNvPr id="56348" name="Group 298"/>
            <p:cNvGrpSpPr>
              <a:grpSpLocks/>
            </p:cNvGrpSpPr>
            <p:nvPr/>
          </p:nvGrpSpPr>
          <p:grpSpPr bwMode="auto">
            <a:xfrm>
              <a:off x="4000491" y="3074984"/>
              <a:ext cx="461985" cy="348261"/>
              <a:chOff x="2767049" y="3545777"/>
              <a:chExt cx="462256" cy="348394"/>
            </a:xfrm>
          </p:grpSpPr>
          <p:sp>
            <p:nvSpPr>
              <p:cNvPr id="56498" name="Isosceles Triangle 293"/>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99" name="TextBox 87"/>
              <p:cNvSpPr txBox="1">
                <a:spLocks noChangeArrowheads="1"/>
              </p:cNvSpPr>
              <p:nvPr/>
            </p:nvSpPr>
            <p:spPr bwMode="auto">
              <a:xfrm>
                <a:off x="2767049" y="3664241"/>
                <a:ext cx="462256" cy="229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MS-B</a:t>
                </a:r>
              </a:p>
            </p:txBody>
          </p:sp>
        </p:grpSp>
        <p:cxnSp>
          <p:nvCxnSpPr>
            <p:cNvPr id="56349" name="Straight Connector 355"/>
            <p:cNvCxnSpPr>
              <a:cxnSpLocks noChangeShapeType="1"/>
              <a:stCxn id="252" idx="1"/>
              <a:endCxn id="252" idx="3"/>
            </p:cNvCxnSpPr>
            <p:nvPr/>
          </p:nvCxnSpPr>
          <p:spPr bwMode="auto">
            <a:xfrm rot="10800000" flipH="1">
              <a:off x="1516063" y="3729038"/>
              <a:ext cx="2220912"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6350" name="Rectangle 67"/>
            <p:cNvSpPr>
              <a:spLocks noChangeArrowheads="1"/>
            </p:cNvSpPr>
            <p:nvPr/>
          </p:nvSpPr>
          <p:spPr bwMode="auto">
            <a:xfrm>
              <a:off x="3221038" y="2276475"/>
              <a:ext cx="1838325" cy="177800"/>
            </a:xfrm>
            <a:prstGeom prst="rect">
              <a:avLst/>
            </a:prstGeom>
            <a:solidFill>
              <a:srgbClr val="00FFFF"/>
            </a:solidFill>
            <a:ln w="12700" algn="ctr">
              <a:solidFill>
                <a:schemeClr val="tx1"/>
              </a:solidFill>
              <a:round/>
              <a:headEnd/>
              <a:tailEnd/>
            </a:ln>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F-15E Suite 7E OFP</a:t>
              </a:r>
            </a:p>
          </p:txBody>
        </p:sp>
        <p:sp>
          <p:nvSpPr>
            <p:cNvPr id="56351" name="Rectangle 67"/>
            <p:cNvSpPr>
              <a:spLocks noChangeArrowheads="1"/>
            </p:cNvSpPr>
            <p:nvPr/>
          </p:nvSpPr>
          <p:spPr bwMode="auto">
            <a:xfrm>
              <a:off x="6319838" y="2836863"/>
              <a:ext cx="1100137" cy="184150"/>
            </a:xfrm>
            <a:prstGeom prst="rect">
              <a:avLst/>
            </a:prstGeom>
            <a:solidFill>
              <a:srgbClr val="00FFFF"/>
            </a:solidFill>
            <a:ln w="12700" algn="ctr">
              <a:solidFill>
                <a:schemeClr val="tx1"/>
              </a:solidFill>
              <a:round/>
              <a:headEnd/>
              <a:tailEnd/>
            </a:ln>
          </p:spPr>
          <p:txBody>
            <a:bodyPr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  DT                  IT    OT</a:t>
              </a:r>
            </a:p>
          </p:txBody>
        </p:sp>
        <p:cxnSp>
          <p:nvCxnSpPr>
            <p:cNvPr id="56352" name="Straight Connector 286"/>
            <p:cNvCxnSpPr>
              <a:cxnSpLocks noChangeShapeType="1"/>
            </p:cNvCxnSpPr>
            <p:nvPr/>
          </p:nvCxnSpPr>
          <p:spPr bwMode="auto">
            <a:xfrm rot="10800000" flipV="1">
              <a:off x="6413500" y="2844800"/>
              <a:ext cx="711200" cy="177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6353" name="Rectangle 67"/>
            <p:cNvSpPr>
              <a:spLocks noChangeArrowheads="1"/>
            </p:cNvSpPr>
            <p:nvPr/>
          </p:nvSpPr>
          <p:spPr bwMode="auto">
            <a:xfrm>
              <a:off x="1200150" y="2038350"/>
              <a:ext cx="1357313" cy="365125"/>
            </a:xfrm>
            <a:prstGeom prst="rect">
              <a:avLst/>
            </a:prstGeom>
            <a:solidFill>
              <a:srgbClr val="00FFFF"/>
            </a:solidFill>
            <a:ln w="12700"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F-15E APG-70 GMTT</a:t>
              </a:r>
            </a:p>
            <a:p>
              <a:r>
                <a:rPr lang="en-US" altLang="en-US" sz="1000">
                  <a:solidFill>
                    <a:srgbClr val="000000"/>
                  </a:solidFill>
                  <a:latin typeface="Calibri" panose="020F0502020204030204" pitchFamily="34" charset="0"/>
                  <a:cs typeface="Arial" panose="020B0604020202020204" pitchFamily="34" charset="0"/>
                </a:rPr>
                <a:t>Dev &amp; Test</a:t>
              </a:r>
            </a:p>
          </p:txBody>
        </p:sp>
        <p:cxnSp>
          <p:nvCxnSpPr>
            <p:cNvPr id="56354" name="Straight Arrow Connector 311"/>
            <p:cNvCxnSpPr>
              <a:cxnSpLocks noChangeShapeType="1"/>
            </p:cNvCxnSpPr>
            <p:nvPr/>
          </p:nvCxnSpPr>
          <p:spPr bwMode="auto">
            <a:xfrm rot="5400000">
              <a:off x="4901406" y="2516982"/>
              <a:ext cx="174625"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6355" name="TextBox 242"/>
            <p:cNvSpPr txBox="1">
              <a:spLocks noChangeArrowheads="1"/>
            </p:cNvSpPr>
            <p:nvPr/>
          </p:nvSpPr>
          <p:spPr bwMode="auto">
            <a:xfrm>
              <a:off x="217740" y="1927225"/>
              <a:ext cx="991682" cy="488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latin typeface="Calibri" panose="020F0502020204030204" pitchFamily="34" charset="0"/>
                  <a:cs typeface="Arial" panose="020B0604020202020204" pitchFamily="34" charset="0"/>
                </a:rPr>
                <a:t>F-15E</a:t>
              </a:r>
            </a:p>
            <a:p>
              <a:r>
                <a:rPr lang="en-US" altLang="en-US">
                  <a:solidFill>
                    <a:srgbClr val="000000"/>
                  </a:solidFill>
                  <a:latin typeface="Calibri" panose="020F0502020204030204" pitchFamily="34" charset="0"/>
                  <a:cs typeface="Arial" panose="020B0604020202020204" pitchFamily="34" charset="0"/>
                </a:rPr>
                <a:t>Integration</a:t>
              </a:r>
            </a:p>
          </p:txBody>
        </p:sp>
        <p:sp>
          <p:nvSpPr>
            <p:cNvPr id="56356" name="TextBox 495"/>
            <p:cNvSpPr txBox="1">
              <a:spLocks noChangeArrowheads="1"/>
            </p:cNvSpPr>
            <p:nvPr/>
          </p:nvSpPr>
          <p:spPr bwMode="auto">
            <a:xfrm>
              <a:off x="4685652" y="2768600"/>
              <a:ext cx="92204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Normal attack</a:t>
              </a:r>
            </a:p>
          </p:txBody>
        </p:sp>
        <p:sp>
          <p:nvSpPr>
            <p:cNvPr id="56357" name="TextBox 496"/>
            <p:cNvSpPr txBox="1">
              <a:spLocks noChangeArrowheads="1"/>
            </p:cNvSpPr>
            <p:nvPr/>
          </p:nvSpPr>
          <p:spPr bwMode="auto">
            <a:xfrm>
              <a:off x="6087823" y="2989263"/>
              <a:ext cx="673581"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CAM/SAL</a:t>
              </a:r>
            </a:p>
          </p:txBody>
        </p:sp>
        <p:grpSp>
          <p:nvGrpSpPr>
            <p:cNvPr id="56358" name="Group 142"/>
            <p:cNvGrpSpPr>
              <a:grpSpLocks/>
            </p:cNvGrpSpPr>
            <p:nvPr/>
          </p:nvGrpSpPr>
          <p:grpSpPr bwMode="auto">
            <a:xfrm>
              <a:off x="4333875" y="4265613"/>
              <a:ext cx="2652713" cy="239418"/>
              <a:chOff x="3886200" y="4621150"/>
              <a:chExt cx="2819400" cy="239477"/>
            </a:xfrm>
          </p:grpSpPr>
          <p:grpSp>
            <p:nvGrpSpPr>
              <p:cNvPr id="56494" name="Group 447"/>
              <p:cNvGrpSpPr>
                <a:grpSpLocks/>
              </p:cNvGrpSpPr>
              <p:nvPr/>
            </p:nvGrpSpPr>
            <p:grpSpPr bwMode="auto">
              <a:xfrm>
                <a:off x="3886200" y="4630728"/>
                <a:ext cx="2819400" cy="229899"/>
                <a:chOff x="3886200" y="5380038"/>
                <a:chExt cx="2819400" cy="230048"/>
              </a:xfrm>
            </p:grpSpPr>
            <p:sp>
              <p:nvSpPr>
                <p:cNvPr id="281" name="Rectangle 67"/>
                <p:cNvSpPr>
                  <a:spLocks noChangeArrowheads="1"/>
                </p:cNvSpPr>
                <p:nvPr/>
              </p:nvSpPr>
              <p:spPr bwMode="auto">
                <a:xfrm>
                  <a:off x="3886200" y="5397164"/>
                  <a:ext cx="2819400" cy="182436"/>
                </a:xfrm>
                <a:prstGeom prst="rect">
                  <a:avLst/>
                </a:prstGeom>
                <a:solidFill>
                  <a:srgbClr val="FFC000"/>
                </a:solidFill>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endParaRPr lang="en-US" sz="1000" dirty="0">
                    <a:solidFill>
                      <a:srgbClr val="000000"/>
                    </a:solidFill>
                    <a:latin typeface="Calibri" pitchFamily="34" charset="0"/>
                  </a:endParaRPr>
                </a:p>
              </p:txBody>
            </p:sp>
            <p:sp>
              <p:nvSpPr>
                <p:cNvPr id="56497" name="TextBox 518"/>
                <p:cNvSpPr txBox="1">
                  <a:spLocks noChangeArrowheads="1"/>
                </p:cNvSpPr>
                <p:nvPr/>
              </p:nvSpPr>
              <p:spPr bwMode="auto">
                <a:xfrm>
                  <a:off x="5498058" y="5380038"/>
                  <a:ext cx="196339" cy="230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a:solidFill>
                      <a:srgbClr val="000000"/>
                    </a:solidFill>
                    <a:latin typeface="Calibri" panose="020F0502020204030204" pitchFamily="34" charset="0"/>
                    <a:cs typeface="Arial" panose="020B0604020202020204" pitchFamily="34" charset="0"/>
                  </a:endParaRPr>
                </a:p>
              </p:txBody>
            </p:sp>
          </p:grpSp>
          <p:sp>
            <p:nvSpPr>
              <p:cNvPr id="56495" name="TextBox 519"/>
              <p:cNvSpPr txBox="1">
                <a:spLocks noChangeArrowheads="1"/>
              </p:cNvSpPr>
              <p:nvPr/>
            </p:nvSpPr>
            <p:spPr bwMode="auto">
              <a:xfrm>
                <a:off x="4759381" y="4621150"/>
                <a:ext cx="1227027" cy="22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F-35 Block 3.X OFP</a:t>
                </a:r>
              </a:p>
            </p:txBody>
          </p:sp>
        </p:grpSp>
        <p:grpSp>
          <p:nvGrpSpPr>
            <p:cNvPr id="56359" name="Group 531"/>
            <p:cNvGrpSpPr>
              <a:grpSpLocks/>
            </p:cNvGrpSpPr>
            <p:nvPr/>
          </p:nvGrpSpPr>
          <p:grpSpPr bwMode="auto">
            <a:xfrm>
              <a:off x="6978650" y="4487863"/>
              <a:ext cx="1884363" cy="376237"/>
              <a:chOff x="6086385" y="5047943"/>
              <a:chExt cx="1346516" cy="375603"/>
            </a:xfrm>
          </p:grpSpPr>
          <p:sp>
            <p:nvSpPr>
              <p:cNvPr id="56492" name="Rectangle 67"/>
              <p:cNvSpPr>
                <a:spLocks noChangeArrowheads="1"/>
              </p:cNvSpPr>
              <p:nvPr/>
            </p:nvSpPr>
            <p:spPr bwMode="auto">
              <a:xfrm>
                <a:off x="6108467" y="5240983"/>
                <a:ext cx="1324434" cy="182563"/>
              </a:xfrm>
              <a:prstGeom prst="rect">
                <a:avLst/>
              </a:prstGeom>
              <a:solidFill>
                <a:srgbClr val="FFC000"/>
              </a:solidFill>
              <a:ln w="12700" algn="ctr">
                <a:solidFill>
                  <a:schemeClr val="tx1"/>
                </a:solidFill>
                <a:round/>
                <a:headEnd/>
                <a:tailEnd/>
              </a:ln>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DT                                   IT          OT</a:t>
                </a:r>
              </a:p>
            </p:txBody>
          </p:sp>
          <p:sp>
            <p:nvSpPr>
              <p:cNvPr id="56493" name="TextBox 395"/>
              <p:cNvSpPr txBox="1">
                <a:spLocks noChangeArrowheads="1"/>
              </p:cNvSpPr>
              <p:nvPr/>
            </p:nvSpPr>
            <p:spPr bwMode="auto">
              <a:xfrm>
                <a:off x="6086385" y="5047943"/>
                <a:ext cx="448145" cy="229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F-35B</a:t>
                </a:r>
              </a:p>
            </p:txBody>
          </p:sp>
        </p:grpSp>
        <p:grpSp>
          <p:nvGrpSpPr>
            <p:cNvPr id="56360" name="Group 265"/>
            <p:cNvGrpSpPr>
              <a:grpSpLocks/>
            </p:cNvGrpSpPr>
            <p:nvPr/>
          </p:nvGrpSpPr>
          <p:grpSpPr bwMode="auto">
            <a:xfrm>
              <a:off x="66675" y="1497012"/>
              <a:ext cx="8994775" cy="287141"/>
              <a:chOff x="66675" y="1219198"/>
              <a:chExt cx="8994198" cy="286751"/>
            </a:xfrm>
          </p:grpSpPr>
          <p:sp>
            <p:nvSpPr>
              <p:cNvPr id="56476" name="Text Box 54"/>
              <p:cNvSpPr txBox="1">
                <a:spLocks noChangeArrowheads="1"/>
              </p:cNvSpPr>
              <p:nvPr/>
            </p:nvSpPr>
            <p:spPr bwMode="auto">
              <a:xfrm>
                <a:off x="66675" y="1219198"/>
                <a:ext cx="8994198" cy="286751"/>
              </a:xfrm>
              <a:prstGeom prst="rect">
                <a:avLst/>
              </a:prstGeom>
              <a:solidFill>
                <a:srgbClr val="008080"/>
              </a:solidFill>
              <a:ln w="9525">
                <a:solidFill>
                  <a:schemeClr val="bg1"/>
                </a:solidFill>
                <a:miter lim="800000"/>
                <a:headEnd/>
                <a:tailEnd/>
              </a:ln>
            </p:spPr>
            <p:txBody>
              <a:bodyPr lIns="81909" tIns="45634" rIns="81909" bIns="45634">
                <a:spAutoFit/>
              </a:bodyPr>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a:solidFill>
                    <a:srgbClr val="FFFFFF"/>
                  </a:solidFill>
                  <a:latin typeface="Calibri" panose="020F0502020204030204" pitchFamily="34" charset="0"/>
                  <a:cs typeface="Arial" panose="020B0604020202020204" pitchFamily="34" charset="0"/>
                </a:endParaRPr>
              </a:p>
            </p:txBody>
          </p:sp>
          <p:grpSp>
            <p:nvGrpSpPr>
              <p:cNvPr id="56477" name="Group 278"/>
              <p:cNvGrpSpPr>
                <a:grpSpLocks/>
              </p:cNvGrpSpPr>
              <p:nvPr/>
            </p:nvGrpSpPr>
            <p:grpSpPr bwMode="auto">
              <a:xfrm>
                <a:off x="192088" y="1228436"/>
                <a:ext cx="8737600" cy="201612"/>
                <a:chOff x="180975" y="1484313"/>
                <a:chExt cx="8737600" cy="201612"/>
              </a:xfrm>
            </p:grpSpPr>
            <p:sp>
              <p:nvSpPr>
                <p:cNvPr id="56478" name="Text Box 127"/>
                <p:cNvSpPr txBox="1">
                  <a:spLocks noChangeArrowheads="1"/>
                </p:cNvSpPr>
                <p:nvPr/>
              </p:nvSpPr>
              <p:spPr bwMode="auto">
                <a:xfrm>
                  <a:off x="180975" y="1484313"/>
                  <a:ext cx="952500"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FISCAL YEAR</a:t>
                  </a:r>
                </a:p>
              </p:txBody>
            </p:sp>
            <p:sp>
              <p:nvSpPr>
                <p:cNvPr id="56479" name="Text Box 128"/>
                <p:cNvSpPr txBox="1">
                  <a:spLocks noChangeArrowheads="1"/>
                </p:cNvSpPr>
                <p:nvPr/>
              </p:nvSpPr>
              <p:spPr bwMode="auto">
                <a:xfrm>
                  <a:off x="1319213" y="1485900"/>
                  <a:ext cx="5921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2012</a:t>
                  </a:r>
                </a:p>
              </p:txBody>
            </p:sp>
            <p:sp>
              <p:nvSpPr>
                <p:cNvPr id="56480" name="Text Box 129"/>
                <p:cNvSpPr txBox="1">
                  <a:spLocks noChangeArrowheads="1"/>
                </p:cNvSpPr>
                <p:nvPr/>
              </p:nvSpPr>
              <p:spPr bwMode="auto">
                <a:xfrm>
                  <a:off x="1940534" y="1485900"/>
                  <a:ext cx="5889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2013</a:t>
                  </a:r>
                </a:p>
              </p:txBody>
            </p:sp>
            <p:sp>
              <p:nvSpPr>
                <p:cNvPr id="56481" name="Text Box 130"/>
                <p:cNvSpPr txBox="1">
                  <a:spLocks noChangeArrowheads="1"/>
                </p:cNvSpPr>
                <p:nvPr/>
              </p:nvSpPr>
              <p:spPr bwMode="auto">
                <a:xfrm>
                  <a:off x="2500313"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2014</a:t>
                  </a:r>
                </a:p>
              </p:txBody>
            </p:sp>
            <p:sp>
              <p:nvSpPr>
                <p:cNvPr id="56482" name="Text Box 131"/>
                <p:cNvSpPr txBox="1">
                  <a:spLocks noChangeArrowheads="1"/>
                </p:cNvSpPr>
                <p:nvPr/>
              </p:nvSpPr>
              <p:spPr bwMode="auto">
                <a:xfrm>
                  <a:off x="3090863" y="1485900"/>
                  <a:ext cx="5889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2015</a:t>
                  </a:r>
                </a:p>
              </p:txBody>
            </p:sp>
            <p:sp>
              <p:nvSpPr>
                <p:cNvPr id="56483" name="Text Box 132"/>
                <p:cNvSpPr txBox="1">
                  <a:spLocks noChangeArrowheads="1"/>
                </p:cNvSpPr>
                <p:nvPr/>
              </p:nvSpPr>
              <p:spPr bwMode="auto">
                <a:xfrm>
                  <a:off x="3679825"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2016</a:t>
                  </a:r>
                </a:p>
              </p:txBody>
            </p:sp>
            <p:sp>
              <p:nvSpPr>
                <p:cNvPr id="56484" name="Text Box 133"/>
                <p:cNvSpPr txBox="1">
                  <a:spLocks noChangeArrowheads="1"/>
                </p:cNvSpPr>
                <p:nvPr/>
              </p:nvSpPr>
              <p:spPr bwMode="auto">
                <a:xfrm>
                  <a:off x="4270375"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2017</a:t>
                  </a:r>
                </a:p>
              </p:txBody>
            </p:sp>
            <p:sp>
              <p:nvSpPr>
                <p:cNvPr id="56485" name="Text Box 134"/>
                <p:cNvSpPr txBox="1">
                  <a:spLocks noChangeArrowheads="1"/>
                </p:cNvSpPr>
                <p:nvPr/>
              </p:nvSpPr>
              <p:spPr bwMode="auto">
                <a:xfrm>
                  <a:off x="4860925"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2018</a:t>
                  </a:r>
                </a:p>
              </p:txBody>
            </p:sp>
            <p:sp>
              <p:nvSpPr>
                <p:cNvPr id="56486" name="Text Box 135"/>
                <p:cNvSpPr txBox="1">
                  <a:spLocks noChangeArrowheads="1"/>
                </p:cNvSpPr>
                <p:nvPr/>
              </p:nvSpPr>
              <p:spPr bwMode="auto">
                <a:xfrm>
                  <a:off x="5451475" y="1485900"/>
                  <a:ext cx="5889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2019</a:t>
                  </a:r>
                </a:p>
              </p:txBody>
            </p:sp>
            <p:sp>
              <p:nvSpPr>
                <p:cNvPr id="56487" name="Text Box 136"/>
                <p:cNvSpPr txBox="1">
                  <a:spLocks noChangeArrowheads="1"/>
                </p:cNvSpPr>
                <p:nvPr/>
              </p:nvSpPr>
              <p:spPr bwMode="auto">
                <a:xfrm>
                  <a:off x="6069622"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2020</a:t>
                  </a:r>
                </a:p>
              </p:txBody>
            </p:sp>
            <p:sp>
              <p:nvSpPr>
                <p:cNvPr id="56488" name="Text Box 137"/>
                <p:cNvSpPr txBox="1">
                  <a:spLocks noChangeArrowheads="1"/>
                </p:cNvSpPr>
                <p:nvPr/>
              </p:nvSpPr>
              <p:spPr bwMode="auto">
                <a:xfrm>
                  <a:off x="6640716" y="1485900"/>
                  <a:ext cx="5905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2021</a:t>
                  </a:r>
                </a:p>
              </p:txBody>
            </p:sp>
            <p:sp>
              <p:nvSpPr>
                <p:cNvPr id="56489" name="Text Box 138"/>
                <p:cNvSpPr txBox="1">
                  <a:spLocks noChangeArrowheads="1"/>
                </p:cNvSpPr>
                <p:nvPr/>
              </p:nvSpPr>
              <p:spPr bwMode="auto">
                <a:xfrm>
                  <a:off x="7250722" y="1485900"/>
                  <a:ext cx="5889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2022</a:t>
                  </a:r>
                </a:p>
              </p:txBody>
            </p:sp>
            <p:sp>
              <p:nvSpPr>
                <p:cNvPr id="56490" name="Text Box 139"/>
                <p:cNvSpPr txBox="1">
                  <a:spLocks noChangeArrowheads="1"/>
                </p:cNvSpPr>
                <p:nvPr/>
              </p:nvSpPr>
              <p:spPr bwMode="auto">
                <a:xfrm>
                  <a:off x="7878596" y="1485900"/>
                  <a:ext cx="4937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 2023</a:t>
                  </a:r>
                </a:p>
              </p:txBody>
            </p:sp>
            <p:sp>
              <p:nvSpPr>
                <p:cNvPr id="56491" name="Text Box 168"/>
                <p:cNvSpPr txBox="1">
                  <a:spLocks noChangeArrowheads="1"/>
                </p:cNvSpPr>
                <p:nvPr/>
              </p:nvSpPr>
              <p:spPr bwMode="auto">
                <a:xfrm>
                  <a:off x="8424863" y="1485900"/>
                  <a:ext cx="49371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  </a:t>
                  </a:r>
                </a:p>
              </p:txBody>
            </p:sp>
          </p:grpSp>
        </p:grpSp>
        <p:sp>
          <p:nvSpPr>
            <p:cNvPr id="56361" name="TextBox 395"/>
            <p:cNvSpPr txBox="1">
              <a:spLocks noChangeArrowheads="1"/>
            </p:cNvSpPr>
            <p:nvPr/>
          </p:nvSpPr>
          <p:spPr bwMode="auto">
            <a:xfrm>
              <a:off x="6973776" y="4848225"/>
              <a:ext cx="482824"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F-35C</a:t>
              </a:r>
            </a:p>
          </p:txBody>
        </p:sp>
        <p:cxnSp>
          <p:nvCxnSpPr>
            <p:cNvPr id="317" name="Straight Arrow Connector 316"/>
            <p:cNvCxnSpPr/>
            <p:nvPr/>
          </p:nvCxnSpPr>
          <p:spPr bwMode="auto">
            <a:xfrm rot="10800000">
              <a:off x="47625" y="2994167"/>
              <a:ext cx="347663" cy="1481"/>
            </a:xfrm>
            <a:prstGeom prst="straightConnector1">
              <a:avLst/>
            </a:prstGeom>
            <a:ln>
              <a:headEnd type="none" w="sm" len="sm"/>
              <a:tailEnd type="arrow"/>
            </a:ln>
          </p:spPr>
          <p:style>
            <a:lnRef idx="2">
              <a:schemeClr val="accent4"/>
            </a:lnRef>
            <a:fillRef idx="0">
              <a:schemeClr val="accent4"/>
            </a:fillRef>
            <a:effectRef idx="1">
              <a:schemeClr val="accent4"/>
            </a:effectRef>
            <a:fontRef idx="minor">
              <a:schemeClr val="tx1"/>
            </a:fontRef>
          </p:style>
        </p:cxnSp>
        <p:grpSp>
          <p:nvGrpSpPr>
            <p:cNvPr id="56363" name="Group 298"/>
            <p:cNvGrpSpPr>
              <a:grpSpLocks/>
            </p:cNvGrpSpPr>
            <p:nvPr/>
          </p:nvGrpSpPr>
          <p:grpSpPr bwMode="auto">
            <a:xfrm>
              <a:off x="3302051" y="2881313"/>
              <a:ext cx="449161" cy="373494"/>
              <a:chOff x="2753249" y="3354708"/>
              <a:chExt cx="449326" cy="374478"/>
            </a:xfrm>
          </p:grpSpPr>
          <p:sp>
            <p:nvSpPr>
              <p:cNvPr id="56474" name="Isosceles Triangle 293"/>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75" name="TextBox 87"/>
              <p:cNvSpPr txBox="1">
                <a:spLocks noChangeArrowheads="1"/>
              </p:cNvSpPr>
              <p:nvPr/>
            </p:nvSpPr>
            <p:spPr bwMode="auto">
              <a:xfrm>
                <a:off x="2753249" y="3354708"/>
                <a:ext cx="449326" cy="374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JROC</a:t>
                </a:r>
              </a:p>
              <a:p>
                <a:endParaRPr lang="en-US" altLang="en-US" sz="1000">
                  <a:solidFill>
                    <a:srgbClr val="000000"/>
                  </a:solidFill>
                  <a:latin typeface="Calibri" panose="020F0502020204030204" pitchFamily="34" charset="0"/>
                  <a:cs typeface="Arial" panose="020B0604020202020204" pitchFamily="34" charset="0"/>
                </a:endParaRPr>
              </a:p>
            </p:txBody>
          </p:sp>
        </p:grpSp>
        <p:sp>
          <p:nvSpPr>
            <p:cNvPr id="56364" name="Isosceles Triangle 293"/>
            <p:cNvSpPr>
              <a:spLocks noChangeArrowheads="1"/>
            </p:cNvSpPr>
            <p:nvPr/>
          </p:nvSpPr>
          <p:spPr bwMode="auto">
            <a:xfrm>
              <a:off x="412750" y="2895600"/>
              <a:ext cx="157163" cy="157163"/>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365" name="TextBox 87"/>
            <p:cNvSpPr txBox="1">
              <a:spLocks noChangeArrowheads="1"/>
            </p:cNvSpPr>
            <p:nvPr/>
          </p:nvSpPr>
          <p:spPr bwMode="auto">
            <a:xfrm>
              <a:off x="287543" y="2701925"/>
              <a:ext cx="417101"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AOA</a:t>
              </a:r>
            </a:p>
          </p:txBody>
        </p:sp>
        <p:sp>
          <p:nvSpPr>
            <p:cNvPr id="56366" name="TextBox 87"/>
            <p:cNvSpPr txBox="1">
              <a:spLocks noChangeArrowheads="1"/>
            </p:cNvSpPr>
            <p:nvPr/>
          </p:nvSpPr>
          <p:spPr bwMode="auto">
            <a:xfrm>
              <a:off x="144651" y="3016250"/>
              <a:ext cx="748923"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1998-2000</a:t>
              </a:r>
            </a:p>
          </p:txBody>
        </p:sp>
        <p:sp>
          <p:nvSpPr>
            <p:cNvPr id="56367" name="Rectangle 344"/>
            <p:cNvSpPr>
              <a:spLocks noChangeArrowheads="1"/>
            </p:cNvSpPr>
            <p:nvPr/>
          </p:nvSpPr>
          <p:spPr bwMode="auto">
            <a:xfrm>
              <a:off x="8401050" y="3195638"/>
              <a:ext cx="733425" cy="404812"/>
            </a:xfrm>
            <a:prstGeom prst="rect">
              <a:avLst/>
            </a:prstGeom>
            <a:solidFill>
              <a:schemeClr val="bg1"/>
            </a:solidFill>
            <a:ln w="28575"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b="1">
                  <a:solidFill>
                    <a:srgbClr val="000000"/>
                  </a:solidFill>
                  <a:latin typeface="Calibri" panose="020F0502020204030204" pitchFamily="34" charset="0"/>
                  <a:cs typeface="Arial" panose="020B0604020202020204" pitchFamily="34" charset="0"/>
                </a:rPr>
                <a:t>To Complete</a:t>
              </a:r>
            </a:p>
            <a:p>
              <a:r>
                <a:rPr lang="en-US" altLang="en-US" sz="800" b="1">
                  <a:solidFill>
                    <a:srgbClr val="000000"/>
                  </a:solidFill>
                  <a:latin typeface="Calibri" panose="020F0502020204030204" pitchFamily="34" charset="0"/>
                  <a:cs typeface="Arial" panose="020B0604020202020204" pitchFamily="34" charset="0"/>
                </a:rPr>
                <a:t>FY19-FY23</a:t>
              </a:r>
            </a:p>
            <a:p>
              <a:r>
                <a:rPr lang="en-US" altLang="en-US" sz="800" b="1">
                  <a:solidFill>
                    <a:srgbClr val="000000"/>
                  </a:solidFill>
                  <a:latin typeface="Calibri" panose="020F0502020204030204" pitchFamily="34" charset="0"/>
                  <a:cs typeface="Arial" panose="020B0604020202020204" pitchFamily="34" charset="0"/>
                </a:rPr>
                <a:t>12,966</a:t>
              </a:r>
            </a:p>
          </p:txBody>
        </p:sp>
        <p:grpSp>
          <p:nvGrpSpPr>
            <p:cNvPr id="56368" name="Group 299"/>
            <p:cNvGrpSpPr>
              <a:grpSpLocks/>
            </p:cNvGrpSpPr>
            <p:nvPr/>
          </p:nvGrpSpPr>
          <p:grpSpPr bwMode="auto">
            <a:xfrm>
              <a:off x="6777915" y="2241552"/>
              <a:ext cx="934871" cy="373495"/>
              <a:chOff x="3565538" y="3369959"/>
              <a:chExt cx="934938" cy="374505"/>
            </a:xfrm>
          </p:grpSpPr>
          <p:sp>
            <p:nvSpPr>
              <p:cNvPr id="56472"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73" name="TextBox 87"/>
              <p:cNvSpPr txBox="1">
                <a:spLocks noChangeArrowheads="1"/>
              </p:cNvSpPr>
              <p:nvPr/>
            </p:nvSpPr>
            <p:spPr bwMode="auto">
              <a:xfrm>
                <a:off x="3565538" y="3369959"/>
                <a:ext cx="934938" cy="37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Normal Attack</a:t>
                </a:r>
              </a:p>
              <a:p>
                <a:r>
                  <a:rPr lang="en-US" altLang="en-US" sz="1000">
                    <a:solidFill>
                      <a:srgbClr val="000000"/>
                    </a:solidFill>
                    <a:latin typeface="Calibri" panose="020F0502020204030204" pitchFamily="34" charset="0"/>
                    <a:cs typeface="Arial" panose="020B0604020202020204" pitchFamily="34" charset="0"/>
                  </a:rPr>
                  <a:t>OTRR</a:t>
                </a:r>
              </a:p>
            </p:txBody>
          </p:sp>
        </p:grpSp>
        <p:grpSp>
          <p:nvGrpSpPr>
            <p:cNvPr id="56369" name="Group 299"/>
            <p:cNvGrpSpPr>
              <a:grpSpLocks/>
            </p:cNvGrpSpPr>
            <p:nvPr/>
          </p:nvGrpSpPr>
          <p:grpSpPr bwMode="auto">
            <a:xfrm>
              <a:off x="6887680" y="2970215"/>
              <a:ext cx="673581" cy="373495"/>
              <a:chOff x="3855045" y="3379035"/>
              <a:chExt cx="673087" cy="374505"/>
            </a:xfrm>
          </p:grpSpPr>
          <p:sp>
            <p:nvSpPr>
              <p:cNvPr id="56470"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71" name="TextBox 87"/>
              <p:cNvSpPr txBox="1">
                <a:spLocks noChangeArrowheads="1"/>
              </p:cNvSpPr>
              <p:nvPr/>
            </p:nvSpPr>
            <p:spPr bwMode="auto">
              <a:xfrm>
                <a:off x="3855045" y="3379035"/>
                <a:ext cx="673087" cy="37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1000">
                    <a:solidFill>
                      <a:srgbClr val="000000"/>
                    </a:solidFill>
                    <a:latin typeface="Calibri" panose="020F0502020204030204" pitchFamily="34" charset="0"/>
                    <a:cs typeface="Arial" panose="020B0604020202020204" pitchFamily="34" charset="0"/>
                  </a:rPr>
                  <a:t>CAM/SAL</a:t>
                </a:r>
              </a:p>
              <a:p>
                <a:pPr algn="r"/>
                <a:r>
                  <a:rPr lang="en-US" altLang="en-US" sz="1000">
                    <a:solidFill>
                      <a:srgbClr val="000000"/>
                    </a:solidFill>
                    <a:latin typeface="Calibri" panose="020F0502020204030204" pitchFamily="34" charset="0"/>
                    <a:cs typeface="Arial" panose="020B0604020202020204" pitchFamily="34" charset="0"/>
                  </a:rPr>
                  <a:t>OTRR</a:t>
                </a:r>
              </a:p>
            </p:txBody>
          </p:sp>
        </p:grpSp>
        <p:grpSp>
          <p:nvGrpSpPr>
            <p:cNvPr id="56370" name="Group 299"/>
            <p:cNvGrpSpPr>
              <a:grpSpLocks/>
            </p:cNvGrpSpPr>
            <p:nvPr/>
          </p:nvGrpSpPr>
          <p:grpSpPr bwMode="auto">
            <a:xfrm>
              <a:off x="7301660" y="4335465"/>
              <a:ext cx="999377" cy="373495"/>
              <a:chOff x="3134650" y="3379035"/>
              <a:chExt cx="997440" cy="374505"/>
            </a:xfrm>
          </p:grpSpPr>
          <p:sp>
            <p:nvSpPr>
              <p:cNvPr id="56468" name="Isosceles Triangle 296"/>
              <p:cNvSpPr>
                <a:spLocks noChangeArrowheads="1"/>
              </p:cNvSpPr>
              <p:nvPr/>
            </p:nvSpPr>
            <p:spPr bwMode="auto">
              <a:xfrm>
                <a:off x="3974864" y="3545740"/>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69" name="TextBox 87"/>
              <p:cNvSpPr txBox="1">
                <a:spLocks noChangeArrowheads="1"/>
              </p:cNvSpPr>
              <p:nvPr/>
            </p:nvSpPr>
            <p:spPr bwMode="auto">
              <a:xfrm>
                <a:off x="3134650" y="3379035"/>
                <a:ext cx="926659" cy="37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1000">
                    <a:solidFill>
                      <a:srgbClr val="000000"/>
                    </a:solidFill>
                    <a:latin typeface="Calibri" panose="020F0502020204030204" pitchFamily="34" charset="0"/>
                    <a:cs typeface="Arial" panose="020B0604020202020204" pitchFamily="34" charset="0"/>
                  </a:rPr>
                  <a:t>F-35B &amp; F-35C</a:t>
                </a:r>
              </a:p>
              <a:p>
                <a:pPr algn="r"/>
                <a:r>
                  <a:rPr lang="en-US" altLang="en-US" sz="1000">
                    <a:solidFill>
                      <a:srgbClr val="000000"/>
                    </a:solidFill>
                    <a:latin typeface="Calibri" panose="020F0502020204030204" pitchFamily="34" charset="0"/>
                    <a:cs typeface="Arial" panose="020B0604020202020204" pitchFamily="34" charset="0"/>
                  </a:rPr>
                  <a:t>OTRR</a:t>
                </a:r>
              </a:p>
            </p:txBody>
          </p:sp>
        </p:grpSp>
        <p:grpSp>
          <p:nvGrpSpPr>
            <p:cNvPr id="56371" name="Group 232"/>
            <p:cNvGrpSpPr>
              <a:grpSpLocks/>
            </p:cNvGrpSpPr>
            <p:nvPr/>
          </p:nvGrpSpPr>
          <p:grpSpPr bwMode="auto">
            <a:xfrm>
              <a:off x="6826170" y="1847176"/>
              <a:ext cx="476412" cy="488179"/>
              <a:chOff x="6395503" y="1766369"/>
              <a:chExt cx="476543" cy="487901"/>
            </a:xfrm>
          </p:grpSpPr>
          <p:sp>
            <p:nvSpPr>
              <p:cNvPr id="56466" name="TextBox 123"/>
              <p:cNvSpPr txBox="1">
                <a:spLocks noChangeArrowheads="1"/>
              </p:cNvSpPr>
              <p:nvPr/>
            </p:nvSpPr>
            <p:spPr bwMode="auto">
              <a:xfrm>
                <a:off x="6395503" y="1880988"/>
                <a:ext cx="476543" cy="373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F-15E</a:t>
                </a:r>
              </a:p>
              <a:p>
                <a:r>
                  <a:rPr lang="en-US" altLang="en-US" sz="1000">
                    <a:solidFill>
                      <a:srgbClr val="000000"/>
                    </a:solidFill>
                    <a:latin typeface="Calibri" panose="020F0502020204030204" pitchFamily="34" charset="0"/>
                    <a:cs typeface="Arial" panose="020B0604020202020204" pitchFamily="34" charset="0"/>
                  </a:rPr>
                  <a:t>RAA</a:t>
                </a:r>
              </a:p>
            </p:txBody>
          </p:sp>
          <p:sp>
            <p:nvSpPr>
              <p:cNvPr id="242" name="Isosceles Triangle 93"/>
              <p:cNvSpPr>
                <a:spLocks noChangeArrowheads="1"/>
              </p:cNvSpPr>
              <p:nvPr/>
            </p:nvSpPr>
            <p:spPr bwMode="auto">
              <a:xfrm>
                <a:off x="6568670" y="1766369"/>
                <a:ext cx="157205" cy="156992"/>
              </a:xfrm>
              <a:prstGeom prst="triangle">
                <a:avLst>
                  <a:gd name="adj" fmla="val 50000"/>
                </a:avLst>
              </a:prstGeom>
              <a:solidFill>
                <a:schemeClr val="bg2">
                  <a:lumMod val="20000"/>
                  <a:lumOff val="80000"/>
                </a:schemeClr>
              </a:solidFill>
              <a:ln w="9525" algn="ctr">
                <a:solidFill>
                  <a:schemeClr val="tx1"/>
                </a:solidFill>
                <a:round/>
                <a:headEnd/>
                <a:tailEnd/>
              </a:ln>
            </p:spPr>
            <p:txBody>
              <a:bodyPr/>
              <a:lstStyle/>
              <a:p>
                <a:pPr algn="ctr">
                  <a:spcBef>
                    <a:spcPct val="50000"/>
                  </a:spcBef>
                  <a:defRPr/>
                </a:pPr>
                <a:endParaRPr lang="en-US" sz="1000" dirty="0">
                  <a:solidFill>
                    <a:srgbClr val="000000"/>
                  </a:solidFill>
                  <a:latin typeface="Calibri" pitchFamily="34" charset="0"/>
                  <a:cs typeface="Arial" charset="0"/>
                </a:endParaRPr>
              </a:p>
            </p:txBody>
          </p:sp>
        </p:grpSp>
        <p:sp>
          <p:nvSpPr>
            <p:cNvPr id="56372" name="TextBox 124"/>
            <p:cNvSpPr txBox="1">
              <a:spLocks noChangeArrowheads="1"/>
            </p:cNvSpPr>
            <p:nvPr/>
          </p:nvSpPr>
          <p:spPr bwMode="auto">
            <a:xfrm>
              <a:off x="8076843" y="1952625"/>
              <a:ext cx="697627" cy="517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F-15E</a:t>
              </a:r>
            </a:p>
            <a:p>
              <a:r>
                <a:rPr lang="en-US" altLang="en-US" sz="1000">
                  <a:solidFill>
                    <a:srgbClr val="000000"/>
                  </a:solidFill>
                  <a:latin typeface="Calibri" panose="020F0502020204030204" pitchFamily="34" charset="0"/>
                  <a:cs typeface="Arial" panose="020B0604020202020204" pitchFamily="34" charset="0"/>
                </a:rPr>
                <a:t>Full</a:t>
              </a:r>
            </a:p>
            <a:p>
              <a:r>
                <a:rPr lang="en-US" altLang="en-US" sz="1000">
                  <a:solidFill>
                    <a:srgbClr val="000000"/>
                  </a:solidFill>
                  <a:latin typeface="Calibri" panose="020F0502020204030204" pitchFamily="34" charset="0"/>
                  <a:cs typeface="Arial" panose="020B0604020202020204" pitchFamily="34" charset="0"/>
                </a:rPr>
                <a:t>Capability</a:t>
              </a:r>
            </a:p>
          </p:txBody>
        </p:sp>
        <p:sp>
          <p:nvSpPr>
            <p:cNvPr id="56373" name="Isosceles Triangle 94"/>
            <p:cNvSpPr>
              <a:spLocks noChangeArrowheads="1"/>
            </p:cNvSpPr>
            <p:nvPr/>
          </p:nvSpPr>
          <p:spPr bwMode="auto">
            <a:xfrm>
              <a:off x="8180388" y="1847850"/>
              <a:ext cx="155575" cy="157163"/>
            </a:xfrm>
            <a:prstGeom prst="triangle">
              <a:avLst>
                <a:gd name="adj" fmla="val 50000"/>
              </a:avLst>
            </a:prstGeom>
            <a:solidFill>
              <a:srgbClr val="9999FF"/>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grpSp>
          <p:nvGrpSpPr>
            <p:cNvPr id="56374" name="Group 246"/>
            <p:cNvGrpSpPr>
              <a:grpSpLocks/>
            </p:cNvGrpSpPr>
            <p:nvPr/>
          </p:nvGrpSpPr>
          <p:grpSpPr bwMode="auto">
            <a:xfrm>
              <a:off x="7586582" y="1847850"/>
              <a:ext cx="476412" cy="481072"/>
              <a:chOff x="6755375" y="1898222"/>
              <a:chExt cx="476412" cy="480625"/>
            </a:xfrm>
          </p:grpSpPr>
          <p:sp>
            <p:nvSpPr>
              <p:cNvPr id="56464" name="TextBox 124"/>
              <p:cNvSpPr txBox="1">
                <a:spLocks noChangeArrowheads="1"/>
              </p:cNvSpPr>
              <p:nvPr/>
            </p:nvSpPr>
            <p:spPr bwMode="auto">
              <a:xfrm>
                <a:off x="6755375" y="2005700"/>
                <a:ext cx="476412" cy="373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F-15E</a:t>
                </a:r>
              </a:p>
              <a:p>
                <a:r>
                  <a:rPr lang="en-US" altLang="en-US" sz="1000">
                    <a:solidFill>
                      <a:srgbClr val="000000"/>
                    </a:solidFill>
                    <a:latin typeface="Calibri" panose="020F0502020204030204" pitchFamily="34" charset="0"/>
                    <a:cs typeface="Arial" panose="020B0604020202020204" pitchFamily="34" charset="0"/>
                  </a:rPr>
                  <a:t>RAA</a:t>
                </a:r>
              </a:p>
            </p:txBody>
          </p:sp>
          <p:sp>
            <p:nvSpPr>
              <p:cNvPr id="56465" name="Isosceles Triangle 94"/>
              <p:cNvSpPr>
                <a:spLocks noChangeArrowheads="1"/>
              </p:cNvSpPr>
              <p:nvPr/>
            </p:nvSpPr>
            <p:spPr bwMode="auto">
              <a:xfrm>
                <a:off x="6869585" y="1898222"/>
                <a:ext cx="155575" cy="157163"/>
              </a:xfrm>
              <a:prstGeom prst="triangle">
                <a:avLst>
                  <a:gd name="adj" fmla="val 50000"/>
                </a:avLst>
              </a:prstGeom>
              <a:solidFill>
                <a:srgbClr val="9999FF"/>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grpSp>
        <p:sp>
          <p:nvSpPr>
            <p:cNvPr id="253" name="TextBox 228"/>
            <p:cNvSpPr txBox="1">
              <a:spLocks noChangeArrowheads="1"/>
            </p:cNvSpPr>
            <p:nvPr/>
          </p:nvSpPr>
          <p:spPr bwMode="auto">
            <a:xfrm>
              <a:off x="0" y="4072989"/>
              <a:ext cx="1476375" cy="387859"/>
            </a:xfrm>
            <a:prstGeom prst="rect">
              <a:avLst/>
            </a:prstGeom>
            <a:noFill/>
            <a:ln w="9525">
              <a:noFill/>
              <a:miter lim="800000"/>
              <a:headEnd/>
              <a:tailEnd/>
            </a:ln>
          </p:spPr>
          <p:txBody>
            <a:bodyPr>
              <a:spAutoFit/>
            </a:bodyPr>
            <a:lstStyle/>
            <a:p>
              <a:pPr algn="ctr">
                <a:defRPr/>
              </a:pPr>
              <a:r>
                <a:rPr lang="en-US" sz="1050" dirty="0">
                  <a:solidFill>
                    <a:srgbClr val="000000"/>
                  </a:solidFill>
                  <a:cs typeface="Arial" charset="0"/>
                </a:rPr>
                <a:t>*Will be updated after</a:t>
              </a:r>
            </a:p>
            <a:p>
              <a:pPr algn="ctr">
                <a:defRPr/>
              </a:pPr>
              <a:r>
                <a:rPr lang="en-US" sz="1050" dirty="0">
                  <a:solidFill>
                    <a:srgbClr val="000000"/>
                  </a:solidFill>
                  <a:cs typeface="Arial" charset="0"/>
                </a:rPr>
                <a:t> contract award</a:t>
              </a:r>
              <a:endParaRPr lang="en-US" sz="1050" b="1" dirty="0">
                <a:solidFill>
                  <a:srgbClr val="000000"/>
                </a:solidFill>
                <a:cs typeface="Arial" charset="0"/>
              </a:endParaRPr>
            </a:p>
          </p:txBody>
        </p:sp>
        <p:grpSp>
          <p:nvGrpSpPr>
            <p:cNvPr id="56376" name="Group 259"/>
            <p:cNvGrpSpPr>
              <a:grpSpLocks/>
            </p:cNvGrpSpPr>
            <p:nvPr/>
          </p:nvGrpSpPr>
          <p:grpSpPr bwMode="auto">
            <a:xfrm>
              <a:off x="8231604" y="4200525"/>
              <a:ext cx="909223" cy="506829"/>
              <a:chOff x="7550982" y="4162425"/>
              <a:chExt cx="908809" cy="506886"/>
            </a:xfrm>
          </p:grpSpPr>
          <p:sp>
            <p:nvSpPr>
              <p:cNvPr id="56462" name="TextBox 123"/>
              <p:cNvSpPr txBox="1">
                <a:spLocks noChangeArrowheads="1"/>
              </p:cNvSpPr>
              <p:nvPr/>
            </p:nvSpPr>
            <p:spPr bwMode="auto">
              <a:xfrm>
                <a:off x="7550982" y="4295775"/>
                <a:ext cx="908809" cy="373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1000">
                    <a:solidFill>
                      <a:srgbClr val="000000"/>
                    </a:solidFill>
                    <a:latin typeface="Calibri" panose="020F0502020204030204" pitchFamily="34" charset="0"/>
                    <a:cs typeface="Arial" panose="020B0604020202020204" pitchFamily="34" charset="0"/>
                  </a:rPr>
                  <a:t>F-35B/C </a:t>
                </a:r>
              </a:p>
              <a:p>
                <a:pPr algn="r"/>
                <a:r>
                  <a:rPr lang="en-US" altLang="en-US" sz="1000">
                    <a:solidFill>
                      <a:srgbClr val="000000"/>
                    </a:solidFill>
                    <a:latin typeface="Calibri" panose="020F0502020204030204" pitchFamily="34" charset="0"/>
                    <a:cs typeface="Arial" panose="020B0604020202020204" pitchFamily="34" charset="0"/>
                  </a:rPr>
                  <a:t>Initial Fielding</a:t>
                </a:r>
              </a:p>
            </p:txBody>
          </p:sp>
          <p:sp>
            <p:nvSpPr>
              <p:cNvPr id="56463" name="Isosceles Triangle 93"/>
              <p:cNvSpPr>
                <a:spLocks noChangeArrowheads="1"/>
              </p:cNvSpPr>
              <p:nvPr/>
            </p:nvSpPr>
            <p:spPr bwMode="auto">
              <a:xfrm>
                <a:off x="8179594" y="4162425"/>
                <a:ext cx="157163" cy="157163"/>
              </a:xfrm>
              <a:prstGeom prst="triangle">
                <a:avLst>
                  <a:gd name="adj" fmla="val 50000"/>
                </a:avLst>
              </a:prstGeom>
              <a:solidFill>
                <a:srgbClr val="9999FF"/>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grpSp>
        <p:sp>
          <p:nvSpPr>
            <p:cNvPr id="56377" name="Text Box 139"/>
            <p:cNvSpPr txBox="1">
              <a:spLocks noChangeArrowheads="1"/>
            </p:cNvSpPr>
            <p:nvPr/>
          </p:nvSpPr>
          <p:spPr bwMode="auto">
            <a:xfrm>
              <a:off x="8451850" y="1508125"/>
              <a:ext cx="4937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lgn="ctr" defTabSz="820738">
                <a:defRPr sz="1400">
                  <a:solidFill>
                    <a:schemeClr val="tx1"/>
                  </a:solidFill>
                  <a:latin typeface="Arial" panose="020B0604020202020204" pitchFamily="34" charset="0"/>
                </a:defRPr>
              </a:lvl1pPr>
              <a:lvl2pPr marL="742950" indent="-285750" algn="ctr" defTabSz="820738">
                <a:defRPr sz="1400">
                  <a:solidFill>
                    <a:schemeClr val="tx1"/>
                  </a:solidFill>
                  <a:latin typeface="Arial" panose="020B0604020202020204" pitchFamily="34" charset="0"/>
                </a:defRPr>
              </a:lvl2pPr>
              <a:lvl3pPr marL="1143000" indent="-228600" algn="ctr" defTabSz="820738">
                <a:defRPr sz="1400">
                  <a:solidFill>
                    <a:schemeClr val="tx1"/>
                  </a:solidFill>
                  <a:latin typeface="Arial" panose="020B0604020202020204" pitchFamily="34" charset="0"/>
                </a:defRPr>
              </a:lvl3pPr>
              <a:lvl4pPr marL="1600200" indent="-228600" algn="ctr" defTabSz="820738">
                <a:defRPr sz="1400">
                  <a:solidFill>
                    <a:schemeClr val="tx1"/>
                  </a:solidFill>
                  <a:latin typeface="Arial" panose="020B0604020202020204" pitchFamily="34" charset="0"/>
                </a:defRPr>
              </a:lvl4pPr>
              <a:lvl5pPr marL="2057400" indent="-228600" algn="ctr" defTabSz="820738">
                <a:defRPr sz="1400">
                  <a:solidFill>
                    <a:schemeClr val="tx1"/>
                  </a:solidFill>
                  <a:latin typeface="Arial" panose="020B0604020202020204" pitchFamily="34" charset="0"/>
                </a:defRPr>
              </a:lvl5pPr>
              <a:lvl6pPr marL="2514600" indent="-228600" algn="ctr" defTabSz="82073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82073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82073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820738"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rgbClr val="FFFFFF"/>
                  </a:solidFill>
                  <a:latin typeface="Calibri" panose="020F0502020204030204" pitchFamily="34" charset="0"/>
                  <a:cs typeface="Arial" panose="020B0604020202020204" pitchFamily="34" charset="0"/>
                </a:rPr>
                <a:t> 2024</a:t>
              </a:r>
            </a:p>
          </p:txBody>
        </p:sp>
        <p:cxnSp>
          <p:nvCxnSpPr>
            <p:cNvPr id="56378" name="Straight Connector 286"/>
            <p:cNvCxnSpPr>
              <a:cxnSpLocks noChangeShapeType="1"/>
            </p:cNvCxnSpPr>
            <p:nvPr/>
          </p:nvCxnSpPr>
          <p:spPr bwMode="auto">
            <a:xfrm rot="10800000" flipV="1">
              <a:off x="7577138" y="4686300"/>
              <a:ext cx="752475" cy="1809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56379" name="Group 267"/>
            <p:cNvGrpSpPr>
              <a:grpSpLocks/>
            </p:cNvGrpSpPr>
            <p:nvPr/>
          </p:nvGrpSpPr>
          <p:grpSpPr bwMode="auto">
            <a:xfrm>
              <a:off x="4735513" y="2609850"/>
              <a:ext cx="2894012" cy="184150"/>
              <a:chOff x="3678620" y="1876906"/>
              <a:chExt cx="2893629" cy="183665"/>
            </a:xfrm>
          </p:grpSpPr>
          <p:sp>
            <p:nvSpPr>
              <p:cNvPr id="56460" name="Rectangle 67"/>
              <p:cNvSpPr>
                <a:spLocks noChangeArrowheads="1"/>
              </p:cNvSpPr>
              <p:nvPr/>
            </p:nvSpPr>
            <p:spPr bwMode="auto">
              <a:xfrm>
                <a:off x="3678620" y="1876906"/>
                <a:ext cx="2893629" cy="182947"/>
              </a:xfrm>
              <a:prstGeom prst="rect">
                <a:avLst/>
              </a:prstGeom>
              <a:solidFill>
                <a:srgbClr val="00FFFF"/>
              </a:solidFill>
              <a:ln w="12700" algn="ctr">
                <a:solidFill>
                  <a:schemeClr val="tx1"/>
                </a:solidFill>
                <a:round/>
                <a:headEnd/>
                <a:tailEnd/>
              </a:ln>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DT                                                                           IT      OT</a:t>
                </a:r>
              </a:p>
            </p:txBody>
          </p:sp>
          <p:cxnSp>
            <p:nvCxnSpPr>
              <p:cNvPr id="56461" name="Straight Connector 284"/>
              <p:cNvCxnSpPr>
                <a:cxnSpLocks noChangeShapeType="1"/>
              </p:cNvCxnSpPr>
              <p:nvPr/>
            </p:nvCxnSpPr>
            <p:spPr bwMode="auto">
              <a:xfrm rot="10800000" flipV="1">
                <a:off x="4425953" y="1879595"/>
                <a:ext cx="1851027" cy="18097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6380" name="Straight Arrow Connector 330"/>
            <p:cNvCxnSpPr>
              <a:cxnSpLocks noChangeShapeType="1"/>
            </p:cNvCxnSpPr>
            <p:nvPr/>
          </p:nvCxnSpPr>
          <p:spPr bwMode="auto">
            <a:xfrm rot="16200000" flipV="1">
              <a:off x="4453732" y="2983706"/>
              <a:ext cx="573088" cy="95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6381" name="TextBox 243"/>
            <p:cNvSpPr txBox="1">
              <a:spLocks noChangeArrowheads="1"/>
            </p:cNvSpPr>
            <p:nvPr/>
          </p:nvSpPr>
          <p:spPr bwMode="auto">
            <a:xfrm>
              <a:off x="247808" y="5167313"/>
              <a:ext cx="899797" cy="287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solidFill>
                    <a:srgbClr val="000000"/>
                  </a:solidFill>
                  <a:latin typeface="Calibri" panose="020F0502020204030204" pitchFamily="34" charset="0"/>
                  <a:cs typeface="Arial" panose="020B0604020202020204" pitchFamily="34" charset="0"/>
                </a:rPr>
                <a:t>BRU-61/A</a:t>
              </a:r>
            </a:p>
          </p:txBody>
        </p:sp>
        <p:sp>
          <p:nvSpPr>
            <p:cNvPr id="263" name="Rectangle 67"/>
            <p:cNvSpPr>
              <a:spLocks noChangeArrowheads="1"/>
            </p:cNvSpPr>
            <p:nvPr/>
          </p:nvSpPr>
          <p:spPr bwMode="auto">
            <a:xfrm>
              <a:off x="3429000" y="5107354"/>
              <a:ext cx="1695450" cy="18375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Dual Power BRU-61/A </a:t>
              </a:r>
            </a:p>
          </p:txBody>
        </p:sp>
        <p:sp>
          <p:nvSpPr>
            <p:cNvPr id="265" name="Rectangle 67"/>
            <p:cNvSpPr>
              <a:spLocks noChangeArrowheads="1"/>
            </p:cNvSpPr>
            <p:nvPr/>
          </p:nvSpPr>
          <p:spPr bwMode="auto">
            <a:xfrm>
              <a:off x="3598863" y="5340012"/>
              <a:ext cx="3060700" cy="164491"/>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lstStyle/>
            <a:p>
              <a:pPr algn="ctr">
                <a:spcBef>
                  <a:spcPct val="50000"/>
                </a:spcBef>
                <a:defRPr/>
              </a:pPr>
              <a:r>
                <a:rPr lang="en-US" sz="1000" dirty="0">
                  <a:solidFill>
                    <a:srgbClr val="FFFFFF"/>
                  </a:solidFill>
                  <a:latin typeface="Calibri" pitchFamily="34" charset="0"/>
                </a:rPr>
                <a:t>Delta Qual BRU-61/A for F-35 environment</a:t>
              </a:r>
            </a:p>
          </p:txBody>
        </p:sp>
        <p:grpSp>
          <p:nvGrpSpPr>
            <p:cNvPr id="56384" name="Group 299"/>
            <p:cNvGrpSpPr>
              <a:grpSpLocks/>
            </p:cNvGrpSpPr>
            <p:nvPr/>
          </p:nvGrpSpPr>
          <p:grpSpPr bwMode="auto">
            <a:xfrm>
              <a:off x="5568947" y="3300418"/>
              <a:ext cx="460382" cy="345603"/>
              <a:chOff x="3970379" y="3560065"/>
              <a:chExt cx="460575" cy="346459"/>
            </a:xfrm>
          </p:grpSpPr>
          <p:sp>
            <p:nvSpPr>
              <p:cNvPr id="56458"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59" name="TextBox 87"/>
              <p:cNvSpPr txBox="1">
                <a:spLocks noChangeArrowheads="1"/>
              </p:cNvSpPr>
              <p:nvPr/>
            </p:nvSpPr>
            <p:spPr bwMode="auto">
              <a:xfrm>
                <a:off x="3970379" y="3676112"/>
                <a:ext cx="460575" cy="2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MS-C</a:t>
                </a:r>
              </a:p>
            </p:txBody>
          </p:sp>
        </p:grpSp>
        <p:grpSp>
          <p:nvGrpSpPr>
            <p:cNvPr id="56385" name="Group 335"/>
            <p:cNvGrpSpPr>
              <a:grpSpLocks/>
            </p:cNvGrpSpPr>
            <p:nvPr/>
          </p:nvGrpSpPr>
          <p:grpSpPr bwMode="auto">
            <a:xfrm>
              <a:off x="7885113" y="3300413"/>
              <a:ext cx="385762" cy="346178"/>
              <a:chOff x="7327900" y="2838018"/>
              <a:chExt cx="385763" cy="347035"/>
            </a:xfrm>
          </p:grpSpPr>
          <p:sp>
            <p:nvSpPr>
              <p:cNvPr id="56456" name="TextBox 87"/>
              <p:cNvSpPr txBox="1">
                <a:spLocks noChangeArrowheads="1"/>
              </p:cNvSpPr>
              <p:nvPr/>
            </p:nvSpPr>
            <p:spPr bwMode="auto">
              <a:xfrm>
                <a:off x="7327900" y="2954642"/>
                <a:ext cx="385763" cy="230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FRP</a:t>
                </a:r>
              </a:p>
            </p:txBody>
          </p:sp>
          <p:sp>
            <p:nvSpPr>
              <p:cNvPr id="56457" name="Isosceles Triangle 302"/>
              <p:cNvSpPr>
                <a:spLocks noChangeArrowheads="1"/>
              </p:cNvSpPr>
              <p:nvPr/>
            </p:nvSpPr>
            <p:spPr bwMode="auto">
              <a:xfrm>
                <a:off x="7429190" y="2838018"/>
                <a:ext cx="157016" cy="15677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grpSp>
        <p:sp>
          <p:nvSpPr>
            <p:cNvPr id="56386" name="Rectangle 394"/>
            <p:cNvSpPr>
              <a:spLocks noChangeArrowheads="1"/>
            </p:cNvSpPr>
            <p:nvPr/>
          </p:nvSpPr>
          <p:spPr bwMode="auto">
            <a:xfrm>
              <a:off x="8242300" y="3657600"/>
              <a:ext cx="939800"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FFFFFF"/>
                  </a:solidFill>
                  <a:latin typeface="Calibri" panose="020F0502020204030204" pitchFamily="34" charset="0"/>
                  <a:cs typeface="Arial" panose="020B0604020202020204" pitchFamily="34" charset="0"/>
                </a:rPr>
                <a:t> PRODUCTION</a:t>
              </a:r>
              <a:endParaRPr lang="en-US" altLang="en-US" sz="1000">
                <a:solidFill>
                  <a:srgbClr val="000000"/>
                </a:solidFill>
                <a:latin typeface="Times New Roman" panose="02020603050405020304" pitchFamily="18" charset="0"/>
                <a:cs typeface="Arial" panose="020B0604020202020204" pitchFamily="34" charset="0"/>
              </a:endParaRPr>
            </a:p>
          </p:txBody>
        </p:sp>
        <p:sp>
          <p:nvSpPr>
            <p:cNvPr id="56387" name="TextBox 87"/>
            <p:cNvSpPr txBox="1">
              <a:spLocks noChangeArrowheads="1"/>
            </p:cNvSpPr>
            <p:nvPr/>
          </p:nvSpPr>
          <p:spPr bwMode="auto">
            <a:xfrm>
              <a:off x="5670353" y="3789363"/>
              <a:ext cx="50045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LRIP 1</a:t>
              </a:r>
            </a:p>
          </p:txBody>
        </p:sp>
        <p:sp>
          <p:nvSpPr>
            <p:cNvPr id="56388" name="TextBox 87"/>
            <p:cNvSpPr txBox="1">
              <a:spLocks noChangeArrowheads="1"/>
            </p:cNvSpPr>
            <p:nvPr/>
          </p:nvSpPr>
          <p:spPr bwMode="auto">
            <a:xfrm>
              <a:off x="6265666" y="3789363"/>
              <a:ext cx="50045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LRIP 2</a:t>
              </a:r>
            </a:p>
          </p:txBody>
        </p:sp>
        <p:sp>
          <p:nvSpPr>
            <p:cNvPr id="56389" name="TextBox 87"/>
            <p:cNvSpPr txBox="1">
              <a:spLocks noChangeArrowheads="1"/>
            </p:cNvSpPr>
            <p:nvPr/>
          </p:nvSpPr>
          <p:spPr bwMode="auto">
            <a:xfrm>
              <a:off x="6851453" y="3789363"/>
              <a:ext cx="50045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LRIP 3</a:t>
              </a:r>
            </a:p>
          </p:txBody>
        </p:sp>
        <p:sp>
          <p:nvSpPr>
            <p:cNvPr id="56390" name="TextBox 87"/>
            <p:cNvSpPr txBox="1">
              <a:spLocks noChangeArrowheads="1"/>
            </p:cNvSpPr>
            <p:nvPr/>
          </p:nvSpPr>
          <p:spPr bwMode="auto">
            <a:xfrm>
              <a:off x="7442003" y="3789363"/>
              <a:ext cx="500457"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LRIP 4</a:t>
              </a:r>
            </a:p>
          </p:txBody>
        </p:sp>
        <p:sp>
          <p:nvSpPr>
            <p:cNvPr id="56391" name="TextBox 87"/>
            <p:cNvSpPr txBox="1">
              <a:spLocks noChangeArrowheads="1"/>
            </p:cNvSpPr>
            <p:nvPr/>
          </p:nvSpPr>
          <p:spPr bwMode="auto">
            <a:xfrm>
              <a:off x="8032685" y="3789363"/>
              <a:ext cx="473206"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FRP 1</a:t>
              </a:r>
            </a:p>
          </p:txBody>
        </p:sp>
        <p:sp>
          <p:nvSpPr>
            <p:cNvPr id="56392" name="TextBox 87"/>
            <p:cNvSpPr txBox="1">
              <a:spLocks noChangeArrowheads="1"/>
            </p:cNvSpPr>
            <p:nvPr/>
          </p:nvSpPr>
          <p:spPr bwMode="auto">
            <a:xfrm>
              <a:off x="8627998" y="3789363"/>
              <a:ext cx="473206"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FRP 2</a:t>
              </a:r>
            </a:p>
          </p:txBody>
        </p:sp>
        <p:grpSp>
          <p:nvGrpSpPr>
            <p:cNvPr id="56393" name="Group 317"/>
            <p:cNvGrpSpPr>
              <a:grpSpLocks/>
            </p:cNvGrpSpPr>
            <p:nvPr/>
          </p:nvGrpSpPr>
          <p:grpSpPr bwMode="auto">
            <a:xfrm>
              <a:off x="6583363" y="3940175"/>
              <a:ext cx="584200" cy="229842"/>
              <a:chOff x="5721350" y="3797300"/>
              <a:chExt cx="584200" cy="229842"/>
            </a:xfrm>
          </p:grpSpPr>
          <p:sp>
            <p:nvSpPr>
              <p:cNvPr id="56454" name="Rectangle 160"/>
              <p:cNvSpPr>
                <a:spLocks noChangeArrowheads="1"/>
              </p:cNvSpPr>
              <p:nvPr/>
            </p:nvSpPr>
            <p:spPr bwMode="auto">
              <a:xfrm>
                <a:off x="5721350"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55" name="TextBox 87"/>
              <p:cNvSpPr txBox="1">
                <a:spLocks noChangeArrowheads="1"/>
              </p:cNvSpPr>
              <p:nvPr/>
            </p:nvSpPr>
            <p:spPr bwMode="auto">
              <a:xfrm>
                <a:off x="5828093" y="3797300"/>
                <a:ext cx="3818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144</a:t>
                </a:r>
              </a:p>
            </p:txBody>
          </p:sp>
        </p:grpSp>
        <p:grpSp>
          <p:nvGrpSpPr>
            <p:cNvPr id="56394" name="Group 318"/>
            <p:cNvGrpSpPr>
              <a:grpSpLocks/>
            </p:cNvGrpSpPr>
            <p:nvPr/>
          </p:nvGrpSpPr>
          <p:grpSpPr bwMode="auto">
            <a:xfrm>
              <a:off x="7169150" y="3940175"/>
              <a:ext cx="584200" cy="229842"/>
              <a:chOff x="6307138" y="3797300"/>
              <a:chExt cx="584200" cy="229842"/>
            </a:xfrm>
          </p:grpSpPr>
          <p:sp>
            <p:nvSpPr>
              <p:cNvPr id="56452" name="Rectangle 155"/>
              <p:cNvSpPr>
                <a:spLocks noChangeArrowheads="1"/>
              </p:cNvSpPr>
              <p:nvPr/>
            </p:nvSpPr>
            <p:spPr bwMode="auto">
              <a:xfrm>
                <a:off x="6307138"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53" name="TextBox 87"/>
              <p:cNvSpPr txBox="1">
                <a:spLocks noChangeArrowheads="1"/>
              </p:cNvSpPr>
              <p:nvPr/>
            </p:nvSpPr>
            <p:spPr bwMode="auto">
              <a:xfrm>
                <a:off x="6409117" y="3797300"/>
                <a:ext cx="3818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250</a:t>
                </a:r>
              </a:p>
            </p:txBody>
          </p:sp>
        </p:grpSp>
        <p:grpSp>
          <p:nvGrpSpPr>
            <p:cNvPr id="56395" name="Group 319"/>
            <p:cNvGrpSpPr>
              <a:grpSpLocks/>
            </p:cNvGrpSpPr>
            <p:nvPr/>
          </p:nvGrpSpPr>
          <p:grpSpPr bwMode="auto">
            <a:xfrm>
              <a:off x="7754938" y="3940175"/>
              <a:ext cx="584200" cy="229842"/>
              <a:chOff x="6888163" y="3797300"/>
              <a:chExt cx="584200" cy="229842"/>
            </a:xfrm>
          </p:grpSpPr>
          <p:sp>
            <p:nvSpPr>
              <p:cNvPr id="56450" name="Rectangle 156"/>
              <p:cNvSpPr>
                <a:spLocks noChangeArrowheads="1"/>
              </p:cNvSpPr>
              <p:nvPr/>
            </p:nvSpPr>
            <p:spPr bwMode="auto">
              <a:xfrm>
                <a:off x="6888163"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51" name="TextBox 87"/>
              <p:cNvSpPr txBox="1">
                <a:spLocks noChangeArrowheads="1"/>
              </p:cNvSpPr>
              <p:nvPr/>
            </p:nvSpPr>
            <p:spPr bwMode="auto">
              <a:xfrm>
                <a:off x="7018720" y="3797300"/>
                <a:ext cx="3818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390</a:t>
                </a:r>
              </a:p>
            </p:txBody>
          </p:sp>
        </p:grpSp>
        <p:grpSp>
          <p:nvGrpSpPr>
            <p:cNvPr id="56396" name="Group 320"/>
            <p:cNvGrpSpPr>
              <a:grpSpLocks/>
            </p:cNvGrpSpPr>
            <p:nvPr/>
          </p:nvGrpSpPr>
          <p:grpSpPr bwMode="auto">
            <a:xfrm>
              <a:off x="8340725" y="3940175"/>
              <a:ext cx="584200" cy="229842"/>
              <a:chOff x="7473950" y="3797300"/>
              <a:chExt cx="584200" cy="229842"/>
            </a:xfrm>
          </p:grpSpPr>
          <p:sp>
            <p:nvSpPr>
              <p:cNvPr id="56448" name="Rectangle 157"/>
              <p:cNvSpPr>
                <a:spLocks noChangeArrowheads="1"/>
              </p:cNvSpPr>
              <p:nvPr/>
            </p:nvSpPr>
            <p:spPr bwMode="auto">
              <a:xfrm>
                <a:off x="7473950"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49" name="TextBox 87"/>
              <p:cNvSpPr txBox="1">
                <a:spLocks noChangeArrowheads="1"/>
              </p:cNvSpPr>
              <p:nvPr/>
            </p:nvSpPr>
            <p:spPr bwMode="auto">
              <a:xfrm>
                <a:off x="7566410" y="3797300"/>
                <a:ext cx="3818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550</a:t>
                </a:r>
              </a:p>
            </p:txBody>
          </p:sp>
        </p:grpSp>
        <p:grpSp>
          <p:nvGrpSpPr>
            <p:cNvPr id="56397" name="Group 321"/>
            <p:cNvGrpSpPr>
              <a:grpSpLocks/>
            </p:cNvGrpSpPr>
            <p:nvPr/>
          </p:nvGrpSpPr>
          <p:grpSpPr bwMode="auto">
            <a:xfrm>
              <a:off x="8818902" y="3963992"/>
              <a:ext cx="389850" cy="201113"/>
              <a:chOff x="7912903" y="3821456"/>
              <a:chExt cx="744264" cy="200688"/>
            </a:xfrm>
          </p:grpSpPr>
          <p:sp>
            <p:nvSpPr>
              <p:cNvPr id="56446" name="Rectangle 158"/>
              <p:cNvSpPr>
                <a:spLocks noChangeArrowheads="1"/>
              </p:cNvSpPr>
              <p:nvPr/>
            </p:nvSpPr>
            <p:spPr bwMode="auto">
              <a:xfrm>
                <a:off x="8059738" y="3829050"/>
                <a:ext cx="584200" cy="166688"/>
              </a:xfrm>
              <a:prstGeom prst="rect">
                <a:avLst/>
              </a:prstGeom>
              <a:solidFill>
                <a:schemeClr val="accent1"/>
              </a:solidFill>
              <a:ln w="12700" algn="ctr">
                <a:solidFill>
                  <a:schemeClr val="tx1"/>
                </a:solidFill>
                <a:round/>
                <a:headEnd type="none" w="sm" len="sm"/>
                <a:tailEnd type="none" w="sm" len="sm"/>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latin typeface="Times New Roman" panose="02020603050405020304" pitchFamily="18" charset="0"/>
                  <a:cs typeface="Arial" panose="020B0604020202020204" pitchFamily="34" charset="0"/>
                </a:endParaRPr>
              </a:p>
            </p:txBody>
          </p:sp>
          <p:sp>
            <p:nvSpPr>
              <p:cNvPr id="56447" name="TextBox 87"/>
              <p:cNvSpPr txBox="1">
                <a:spLocks noChangeArrowheads="1"/>
              </p:cNvSpPr>
              <p:nvPr/>
            </p:nvSpPr>
            <p:spPr bwMode="auto">
              <a:xfrm>
                <a:off x="7912903" y="3821456"/>
                <a:ext cx="744264" cy="20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latin typeface="Calibri" panose="020F0502020204030204" pitchFamily="34" charset="0"/>
                    <a:cs typeface="Arial" panose="020B0604020202020204" pitchFamily="34" charset="0"/>
                  </a:rPr>
                  <a:t>1050</a:t>
                </a:r>
              </a:p>
            </p:txBody>
          </p:sp>
        </p:grpSp>
        <p:sp>
          <p:nvSpPr>
            <p:cNvPr id="56398" name="TextBox 87"/>
            <p:cNvSpPr txBox="1">
              <a:spLocks noChangeArrowheads="1"/>
            </p:cNvSpPr>
            <p:nvPr/>
          </p:nvSpPr>
          <p:spPr bwMode="auto">
            <a:xfrm>
              <a:off x="5051347" y="3932238"/>
              <a:ext cx="639919"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Quantity</a:t>
              </a:r>
            </a:p>
          </p:txBody>
        </p:sp>
        <p:grpSp>
          <p:nvGrpSpPr>
            <p:cNvPr id="56399" name="Group 299"/>
            <p:cNvGrpSpPr>
              <a:grpSpLocks/>
            </p:cNvGrpSpPr>
            <p:nvPr/>
          </p:nvGrpSpPr>
          <p:grpSpPr bwMode="auto">
            <a:xfrm>
              <a:off x="7677515" y="3300416"/>
              <a:ext cx="385041" cy="345585"/>
              <a:chOff x="3867735" y="3560065"/>
              <a:chExt cx="383781" cy="346486"/>
            </a:xfrm>
          </p:grpSpPr>
          <p:sp>
            <p:nvSpPr>
              <p:cNvPr id="56444"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45" name="TextBox 87"/>
              <p:cNvSpPr txBox="1">
                <a:spLocks noChangeArrowheads="1"/>
              </p:cNvSpPr>
              <p:nvPr/>
            </p:nvSpPr>
            <p:spPr bwMode="auto">
              <a:xfrm>
                <a:off x="3867735" y="3676109"/>
                <a:ext cx="383781" cy="230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SVR</a:t>
                </a:r>
              </a:p>
            </p:txBody>
          </p:sp>
        </p:grpSp>
        <p:grpSp>
          <p:nvGrpSpPr>
            <p:cNvPr id="56400" name="Group 299"/>
            <p:cNvGrpSpPr>
              <a:grpSpLocks/>
            </p:cNvGrpSpPr>
            <p:nvPr/>
          </p:nvGrpSpPr>
          <p:grpSpPr bwMode="auto">
            <a:xfrm>
              <a:off x="6364608" y="3300418"/>
              <a:ext cx="393056" cy="337648"/>
              <a:chOff x="3800195" y="3560065"/>
              <a:chExt cx="392578" cy="338504"/>
            </a:xfrm>
          </p:grpSpPr>
          <p:sp>
            <p:nvSpPr>
              <p:cNvPr id="56442"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43" name="TextBox 87"/>
              <p:cNvSpPr txBox="1">
                <a:spLocks noChangeArrowheads="1"/>
              </p:cNvSpPr>
              <p:nvPr/>
            </p:nvSpPr>
            <p:spPr bwMode="auto">
              <a:xfrm>
                <a:off x="3800195" y="3668144"/>
                <a:ext cx="392578" cy="2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PCA</a:t>
                </a:r>
              </a:p>
            </p:txBody>
          </p:sp>
        </p:grpSp>
        <p:grpSp>
          <p:nvGrpSpPr>
            <p:cNvPr id="56401" name="Group 299"/>
            <p:cNvGrpSpPr>
              <a:grpSpLocks/>
            </p:cNvGrpSpPr>
            <p:nvPr/>
          </p:nvGrpSpPr>
          <p:grpSpPr bwMode="auto">
            <a:xfrm>
              <a:off x="5266098" y="3300415"/>
              <a:ext cx="385041" cy="345578"/>
              <a:chOff x="3824608" y="3560065"/>
              <a:chExt cx="384484" cy="346440"/>
            </a:xfrm>
          </p:grpSpPr>
          <p:sp>
            <p:nvSpPr>
              <p:cNvPr id="56440"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41" name="TextBox 87"/>
              <p:cNvSpPr txBox="1">
                <a:spLocks noChangeArrowheads="1"/>
              </p:cNvSpPr>
              <p:nvPr/>
            </p:nvSpPr>
            <p:spPr bwMode="auto">
              <a:xfrm>
                <a:off x="3824608" y="3676089"/>
                <a:ext cx="384484" cy="23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SVR</a:t>
                </a:r>
              </a:p>
            </p:txBody>
          </p:sp>
        </p:grpSp>
        <p:cxnSp>
          <p:nvCxnSpPr>
            <p:cNvPr id="56402" name="Straight Connector 286"/>
            <p:cNvCxnSpPr>
              <a:cxnSpLocks noChangeShapeType="1"/>
            </p:cNvCxnSpPr>
            <p:nvPr/>
          </p:nvCxnSpPr>
          <p:spPr bwMode="auto">
            <a:xfrm rot="16200000" flipH="1">
              <a:off x="8281987" y="4776788"/>
              <a:ext cx="1809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56403" name="Group 305"/>
            <p:cNvGrpSpPr>
              <a:grpSpLocks/>
            </p:cNvGrpSpPr>
            <p:nvPr/>
          </p:nvGrpSpPr>
          <p:grpSpPr bwMode="auto">
            <a:xfrm>
              <a:off x="7008813" y="5043488"/>
              <a:ext cx="1854200" cy="185737"/>
              <a:chOff x="6837949" y="5181364"/>
              <a:chExt cx="1853615" cy="186009"/>
            </a:xfrm>
          </p:grpSpPr>
          <p:sp>
            <p:nvSpPr>
              <p:cNvPr id="56437" name="Rectangle 67"/>
              <p:cNvSpPr>
                <a:spLocks noChangeArrowheads="1"/>
              </p:cNvSpPr>
              <p:nvPr/>
            </p:nvSpPr>
            <p:spPr bwMode="auto">
              <a:xfrm>
                <a:off x="6837949" y="5181364"/>
                <a:ext cx="1853615" cy="182816"/>
              </a:xfrm>
              <a:prstGeom prst="rect">
                <a:avLst/>
              </a:prstGeom>
              <a:solidFill>
                <a:srgbClr val="FFC000"/>
              </a:solidFill>
              <a:ln w="12700" algn="ctr">
                <a:solidFill>
                  <a:schemeClr val="tx1"/>
                </a:solidFill>
                <a:round/>
                <a:headEnd/>
                <a:tailEnd/>
              </a:ln>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sz="1000">
                    <a:solidFill>
                      <a:srgbClr val="000000"/>
                    </a:solidFill>
                    <a:latin typeface="Calibri" panose="020F0502020204030204" pitchFamily="34" charset="0"/>
                    <a:cs typeface="Arial" panose="020B0604020202020204" pitchFamily="34" charset="0"/>
                  </a:rPr>
                  <a:t>DT                                   IT          OT</a:t>
                </a:r>
              </a:p>
            </p:txBody>
          </p:sp>
          <p:cxnSp>
            <p:nvCxnSpPr>
              <p:cNvPr id="56438" name="Straight Connector 286"/>
              <p:cNvCxnSpPr>
                <a:cxnSpLocks noChangeShapeType="1"/>
              </p:cNvCxnSpPr>
              <p:nvPr/>
            </p:nvCxnSpPr>
            <p:spPr bwMode="auto">
              <a:xfrm rot="10800000" flipV="1">
                <a:off x="7405689" y="5186399"/>
                <a:ext cx="752475" cy="180974"/>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6439" name="Straight Connector 286"/>
              <p:cNvCxnSpPr>
                <a:cxnSpLocks noChangeShapeType="1"/>
              </p:cNvCxnSpPr>
              <p:nvPr/>
            </p:nvCxnSpPr>
            <p:spPr bwMode="auto">
              <a:xfrm rot="16200000" flipH="1">
                <a:off x="8110508" y="5276858"/>
                <a:ext cx="180975" cy="5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6404" name="Straight Connector 286"/>
            <p:cNvCxnSpPr>
              <a:cxnSpLocks noChangeShapeType="1"/>
            </p:cNvCxnSpPr>
            <p:nvPr/>
          </p:nvCxnSpPr>
          <p:spPr bwMode="auto">
            <a:xfrm rot="16200000" flipH="1">
              <a:off x="7246937" y="2700338"/>
              <a:ext cx="1809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6405" name="Straight Connector 286"/>
            <p:cNvCxnSpPr>
              <a:cxnSpLocks noChangeShapeType="1"/>
            </p:cNvCxnSpPr>
            <p:nvPr/>
          </p:nvCxnSpPr>
          <p:spPr bwMode="auto">
            <a:xfrm rot="16200000" flipH="1">
              <a:off x="7043737" y="2928938"/>
              <a:ext cx="1809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69" name="Isosceles Triangle 94"/>
            <p:cNvSpPr>
              <a:spLocks noChangeArrowheads="1"/>
            </p:cNvSpPr>
            <p:nvPr/>
          </p:nvSpPr>
          <p:spPr bwMode="auto">
            <a:xfrm>
              <a:off x="8189913" y="4209324"/>
              <a:ext cx="155575" cy="158563"/>
            </a:xfrm>
            <a:prstGeom prst="triangle">
              <a:avLst>
                <a:gd name="adj" fmla="val 50000"/>
              </a:avLst>
            </a:prstGeom>
            <a:solidFill>
              <a:schemeClr val="bg2">
                <a:lumMod val="20000"/>
                <a:lumOff val="80000"/>
              </a:schemeClr>
            </a:solidFill>
            <a:ln w="9525" algn="ctr">
              <a:solidFill>
                <a:schemeClr val="tx1"/>
              </a:solidFill>
              <a:round/>
              <a:headEnd/>
              <a:tailEnd/>
            </a:ln>
          </p:spPr>
          <p:txBody>
            <a:bodyPr/>
            <a:lstStyle/>
            <a:p>
              <a:pPr algn="ctr">
                <a:spcBef>
                  <a:spcPct val="50000"/>
                </a:spcBef>
                <a:defRPr/>
              </a:pPr>
              <a:endParaRPr lang="en-US" sz="1000" dirty="0">
                <a:solidFill>
                  <a:srgbClr val="000000"/>
                </a:solidFill>
                <a:latin typeface="Calibri" pitchFamily="34" charset="0"/>
                <a:cs typeface="Arial" charset="0"/>
              </a:endParaRPr>
            </a:p>
          </p:txBody>
        </p:sp>
        <p:sp>
          <p:nvSpPr>
            <p:cNvPr id="56407" name="Rectangle 293"/>
            <p:cNvSpPr>
              <a:spLocks noChangeArrowheads="1"/>
            </p:cNvSpPr>
            <p:nvPr/>
          </p:nvSpPr>
          <p:spPr bwMode="auto">
            <a:xfrm>
              <a:off x="8048498" y="1711325"/>
              <a:ext cx="486030" cy="20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latin typeface="Calibri" panose="020F0502020204030204" pitchFamily="34" charset="0"/>
                  <a:cs typeface="Arial" panose="020B0604020202020204" pitchFamily="34" charset="0"/>
                </a:rPr>
                <a:t>83 mos</a:t>
              </a:r>
            </a:p>
          </p:txBody>
        </p:sp>
        <p:sp>
          <p:nvSpPr>
            <p:cNvPr id="56408" name="Rectangle 299"/>
            <p:cNvSpPr>
              <a:spLocks noChangeArrowheads="1"/>
            </p:cNvSpPr>
            <p:nvPr/>
          </p:nvSpPr>
          <p:spPr bwMode="auto">
            <a:xfrm>
              <a:off x="8048498" y="4073525"/>
              <a:ext cx="486030" cy="20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latin typeface="Calibri" panose="020F0502020204030204" pitchFamily="34" charset="0"/>
                  <a:cs typeface="Arial" panose="020B0604020202020204" pitchFamily="34" charset="0"/>
                </a:rPr>
                <a:t>83 mos</a:t>
              </a:r>
            </a:p>
          </p:txBody>
        </p:sp>
        <p:sp>
          <p:nvSpPr>
            <p:cNvPr id="56409" name="Rectangle 302"/>
            <p:cNvSpPr>
              <a:spLocks noChangeArrowheads="1"/>
            </p:cNvSpPr>
            <p:nvPr/>
          </p:nvSpPr>
          <p:spPr bwMode="auto">
            <a:xfrm>
              <a:off x="6876923" y="1711325"/>
              <a:ext cx="486030" cy="20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solidFill>
                    <a:srgbClr val="000000"/>
                  </a:solidFill>
                  <a:latin typeface="Calibri" panose="020F0502020204030204" pitchFamily="34" charset="0"/>
                  <a:cs typeface="Arial" panose="020B0604020202020204" pitchFamily="34" charset="0"/>
                </a:rPr>
                <a:t>59 mos</a:t>
              </a:r>
            </a:p>
          </p:txBody>
        </p:sp>
        <p:cxnSp>
          <p:nvCxnSpPr>
            <p:cNvPr id="56410" name="Straight Arrow Connector 308"/>
            <p:cNvCxnSpPr>
              <a:cxnSpLocks noChangeShapeType="1"/>
            </p:cNvCxnSpPr>
            <p:nvPr/>
          </p:nvCxnSpPr>
          <p:spPr bwMode="auto">
            <a:xfrm>
              <a:off x="7124700" y="1952625"/>
              <a:ext cx="569913" cy="1588"/>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56411" name="Straight Arrow Connector 315"/>
            <p:cNvCxnSpPr>
              <a:cxnSpLocks noChangeShapeType="1"/>
            </p:cNvCxnSpPr>
            <p:nvPr/>
          </p:nvCxnSpPr>
          <p:spPr bwMode="auto">
            <a:xfrm>
              <a:off x="8310563" y="4294188"/>
              <a:ext cx="568325" cy="1587"/>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324" name="5-Point Star 323"/>
            <p:cNvSpPr/>
            <p:nvPr/>
          </p:nvSpPr>
          <p:spPr bwMode="auto">
            <a:xfrm>
              <a:off x="5643563" y="3829958"/>
              <a:ext cx="109537"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5" name="5-Point Star 324"/>
            <p:cNvSpPr/>
            <p:nvPr/>
          </p:nvSpPr>
          <p:spPr bwMode="auto">
            <a:xfrm>
              <a:off x="6229350" y="3829958"/>
              <a:ext cx="109538"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6" name="5-Point Star 325"/>
            <p:cNvSpPr/>
            <p:nvPr/>
          </p:nvSpPr>
          <p:spPr bwMode="auto">
            <a:xfrm>
              <a:off x="6810375" y="3829958"/>
              <a:ext cx="109538"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7" name="5-Point Star 326"/>
            <p:cNvSpPr/>
            <p:nvPr/>
          </p:nvSpPr>
          <p:spPr bwMode="auto">
            <a:xfrm>
              <a:off x="7405688" y="3829958"/>
              <a:ext cx="109537"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8" name="5-Point Star 327"/>
            <p:cNvSpPr/>
            <p:nvPr/>
          </p:nvSpPr>
          <p:spPr bwMode="auto">
            <a:xfrm>
              <a:off x="7996238" y="3829958"/>
              <a:ext cx="109537"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329" name="5-Point Star 328"/>
            <p:cNvSpPr/>
            <p:nvPr/>
          </p:nvSpPr>
          <p:spPr bwMode="auto">
            <a:xfrm>
              <a:off x="8591550" y="3829958"/>
              <a:ext cx="109538" cy="109660"/>
            </a:xfrm>
            <a:prstGeom prst="star5">
              <a:avLst/>
            </a:prstGeom>
            <a:solidFill>
              <a:srgbClr val="00B0F0"/>
            </a:solidFill>
            <a:ln w="12700" cap="flat" cmpd="sng" algn="ctr">
              <a:solidFill>
                <a:schemeClr val="accent2">
                  <a:lumMod val="50000"/>
                </a:schemeClr>
              </a:solidFill>
              <a:prstDash val="solid"/>
              <a:round/>
              <a:headEnd type="none" w="sm" len="sm"/>
              <a:tailEnd type="none" w="sm" len="sm"/>
            </a:ln>
            <a:effectLst/>
          </p:spPr>
          <p:txBody>
            <a:bodyPr wrap="none" anchor="ctr"/>
            <a:lstStyle/>
            <a:p>
              <a:pPr algn="ctr">
                <a:defRPr/>
              </a:pPr>
              <a:endParaRPr lang="en-US" dirty="0">
                <a:ln>
                  <a:solidFill>
                    <a:srgbClr val="FFFF00"/>
                  </a:solidFill>
                </a:ln>
                <a:solidFill>
                  <a:srgbClr val="FFFF00"/>
                </a:solidFill>
                <a:latin typeface="Times New Roman" pitchFamily="18" charset="0"/>
              </a:endParaRPr>
            </a:p>
          </p:txBody>
        </p:sp>
        <p:sp>
          <p:nvSpPr>
            <p:cNvPr id="56418" name="TextBox 87"/>
            <p:cNvSpPr txBox="1">
              <a:spLocks noChangeArrowheads="1"/>
            </p:cNvSpPr>
            <p:nvPr/>
          </p:nvSpPr>
          <p:spPr bwMode="auto">
            <a:xfrm>
              <a:off x="5166120" y="3789363"/>
              <a:ext cx="542135" cy="22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CA/Lot</a:t>
              </a:r>
            </a:p>
          </p:txBody>
        </p:sp>
        <p:cxnSp>
          <p:nvCxnSpPr>
            <p:cNvPr id="56419" name="Elbow Connector 331"/>
            <p:cNvCxnSpPr>
              <a:cxnSpLocks noChangeShapeType="1"/>
            </p:cNvCxnSpPr>
            <p:nvPr/>
          </p:nvCxnSpPr>
          <p:spPr bwMode="auto">
            <a:xfrm>
              <a:off x="5703888" y="3908425"/>
              <a:ext cx="874712" cy="142875"/>
            </a:xfrm>
            <a:prstGeom prst="bentConnector3">
              <a:avLst>
                <a:gd name="adj1" fmla="val -1676"/>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56420" name="Straight Arrow Connector 330"/>
            <p:cNvCxnSpPr>
              <a:cxnSpLocks noChangeShapeType="1"/>
              <a:stCxn id="265" idx="3"/>
            </p:cNvCxnSpPr>
            <p:nvPr/>
          </p:nvCxnSpPr>
          <p:spPr bwMode="auto">
            <a:xfrm flipV="1">
              <a:off x="6659563" y="4933950"/>
              <a:ext cx="350837" cy="48736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92" name="TextBox 5"/>
            <p:cNvSpPr txBox="1">
              <a:spLocks noChangeArrowheads="1"/>
            </p:cNvSpPr>
            <p:nvPr/>
          </p:nvSpPr>
          <p:spPr bwMode="auto">
            <a:xfrm>
              <a:off x="57150" y="5541550"/>
              <a:ext cx="9023350" cy="840361"/>
            </a:xfrm>
            <a:prstGeom prst="rect">
              <a:avLst/>
            </a:prstGeom>
            <a:noFill/>
            <a:ln w="9525">
              <a:noFill/>
              <a:miter lim="800000"/>
              <a:headEnd/>
              <a:tailEnd/>
            </a:ln>
          </p:spPr>
          <p:txBody>
            <a:bodyPr>
              <a:spAutoFit/>
            </a:bodyPr>
            <a:lstStyle/>
            <a:p>
              <a:pPr algn="ctr">
                <a:defRPr/>
              </a:pPr>
              <a:r>
                <a:rPr lang="en-US" sz="1050" dirty="0">
                  <a:solidFill>
                    <a:srgbClr val="000000"/>
                  </a:solidFill>
                </a:rPr>
                <a:t>Excerpt from 28 Jul 09 SDB II CDD, Cpt 11: </a:t>
              </a:r>
            </a:p>
            <a:p>
              <a:pPr algn="ctr">
                <a:buFontTx/>
                <a:buChar char="-"/>
                <a:defRPr/>
              </a:pPr>
              <a:r>
                <a:rPr lang="en-US" sz="1050" dirty="0">
                  <a:solidFill>
                    <a:srgbClr val="000000"/>
                  </a:solidFill>
                </a:rPr>
                <a:t> Required Assets Available (RAA):  SDB II RAA is the capability to arm twelve (12) F-15Es with two (2) fully loaded BRU-61/A carriage systems each for 1.5 sorties (144 assets total)</a:t>
              </a:r>
            </a:p>
            <a:p>
              <a:pPr algn="ctr">
                <a:buFontTx/>
                <a:buChar char="-"/>
                <a:defRPr/>
              </a:pPr>
              <a:r>
                <a:rPr lang="en-US" sz="1050" dirty="0">
                  <a:solidFill>
                    <a:srgbClr val="000000"/>
                  </a:solidFill>
                </a:rPr>
                <a:t> DoN Assets for Initial Fielding:  Initial quantity of SDB II weapons required is 90 weapons and 22 carriage systems based upon one ten (10) plane squadron with two (2) fully loaded carriage systems each plus ten spare weapons.</a:t>
              </a:r>
            </a:p>
          </p:txBody>
        </p:sp>
        <p:grpSp>
          <p:nvGrpSpPr>
            <p:cNvPr id="56422" name="Group 298"/>
            <p:cNvGrpSpPr>
              <a:grpSpLocks/>
            </p:cNvGrpSpPr>
            <p:nvPr/>
          </p:nvGrpSpPr>
          <p:grpSpPr bwMode="auto">
            <a:xfrm>
              <a:off x="3741205" y="2886077"/>
              <a:ext cx="405880" cy="373495"/>
              <a:chOff x="2769635" y="3354707"/>
              <a:chExt cx="407101" cy="373054"/>
            </a:xfrm>
          </p:grpSpPr>
          <p:sp>
            <p:nvSpPr>
              <p:cNvPr id="56435" name="Isosceles Triangle 293"/>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36" name="TextBox 87"/>
              <p:cNvSpPr txBox="1">
                <a:spLocks noChangeArrowheads="1"/>
              </p:cNvSpPr>
              <p:nvPr/>
            </p:nvSpPr>
            <p:spPr bwMode="auto">
              <a:xfrm>
                <a:off x="2769635" y="3354707"/>
                <a:ext cx="407101" cy="373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EOA</a:t>
                </a:r>
              </a:p>
              <a:p>
                <a:endParaRPr lang="en-US" altLang="en-US" sz="1000">
                  <a:solidFill>
                    <a:srgbClr val="000000"/>
                  </a:solidFill>
                  <a:latin typeface="Calibri" panose="020F0502020204030204" pitchFamily="34" charset="0"/>
                  <a:cs typeface="Arial" panose="020B0604020202020204" pitchFamily="34" charset="0"/>
                </a:endParaRPr>
              </a:p>
            </p:txBody>
          </p:sp>
        </p:grpSp>
        <p:grpSp>
          <p:nvGrpSpPr>
            <p:cNvPr id="56423" name="Group 298"/>
            <p:cNvGrpSpPr>
              <a:grpSpLocks/>
            </p:cNvGrpSpPr>
            <p:nvPr/>
          </p:nvGrpSpPr>
          <p:grpSpPr bwMode="auto">
            <a:xfrm>
              <a:off x="5269477" y="2886077"/>
              <a:ext cx="343363" cy="373495"/>
              <a:chOff x="2812244" y="3366922"/>
              <a:chExt cx="342370" cy="373054"/>
            </a:xfrm>
          </p:grpSpPr>
          <p:sp>
            <p:nvSpPr>
              <p:cNvPr id="56433" name="Isosceles Triangle 293"/>
              <p:cNvSpPr>
                <a:spLocks noChangeArrowheads="1"/>
              </p:cNvSpPr>
              <p:nvPr/>
            </p:nvSpPr>
            <p:spPr bwMode="auto">
              <a:xfrm>
                <a:off x="2902538" y="3545777"/>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34" name="TextBox 87"/>
              <p:cNvSpPr txBox="1">
                <a:spLocks noChangeArrowheads="1"/>
              </p:cNvSpPr>
              <p:nvPr/>
            </p:nvSpPr>
            <p:spPr bwMode="auto">
              <a:xfrm>
                <a:off x="2812244" y="3366922"/>
                <a:ext cx="342370" cy="373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OA</a:t>
                </a:r>
              </a:p>
              <a:p>
                <a:endParaRPr lang="en-US" altLang="en-US" sz="1000">
                  <a:solidFill>
                    <a:srgbClr val="000000"/>
                  </a:solidFill>
                  <a:latin typeface="Calibri" panose="020F0502020204030204" pitchFamily="34" charset="0"/>
                  <a:cs typeface="Arial" panose="020B0604020202020204" pitchFamily="34" charset="0"/>
                </a:endParaRPr>
              </a:p>
            </p:txBody>
          </p:sp>
        </p:grpSp>
        <p:grpSp>
          <p:nvGrpSpPr>
            <p:cNvPr id="56424" name="Group 299"/>
            <p:cNvGrpSpPr>
              <a:grpSpLocks/>
            </p:cNvGrpSpPr>
            <p:nvPr/>
          </p:nvGrpSpPr>
          <p:grpSpPr bwMode="auto">
            <a:xfrm>
              <a:off x="6662470" y="3300410"/>
              <a:ext cx="351378" cy="343130"/>
              <a:chOff x="3944333" y="3560065"/>
              <a:chExt cx="351491" cy="342818"/>
            </a:xfrm>
          </p:grpSpPr>
          <p:sp>
            <p:nvSpPr>
              <p:cNvPr id="56431" name="Isosceles Triangle 296"/>
              <p:cNvSpPr>
                <a:spLocks noChangeArrowheads="1"/>
              </p:cNvSpPr>
              <p:nvPr/>
            </p:nvSpPr>
            <p:spPr bwMode="auto">
              <a:xfrm>
                <a:off x="3974859" y="3560065"/>
                <a:ext cx="157226" cy="15753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32" name="TextBox 87"/>
              <p:cNvSpPr txBox="1">
                <a:spLocks noChangeArrowheads="1"/>
              </p:cNvSpPr>
              <p:nvPr/>
            </p:nvSpPr>
            <p:spPr bwMode="auto">
              <a:xfrm>
                <a:off x="3944333" y="3673250"/>
                <a:ext cx="351491" cy="229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IPR</a:t>
                </a:r>
              </a:p>
            </p:txBody>
          </p:sp>
        </p:grpSp>
        <p:grpSp>
          <p:nvGrpSpPr>
            <p:cNvPr id="56425" name="Group 344"/>
            <p:cNvGrpSpPr>
              <a:grpSpLocks/>
            </p:cNvGrpSpPr>
            <p:nvPr/>
          </p:nvGrpSpPr>
          <p:grpSpPr bwMode="auto">
            <a:xfrm>
              <a:off x="4407210" y="3854447"/>
              <a:ext cx="723275" cy="494316"/>
              <a:chOff x="3599176" y="3963988"/>
              <a:chExt cx="722650" cy="494604"/>
            </a:xfrm>
          </p:grpSpPr>
          <p:sp>
            <p:nvSpPr>
              <p:cNvPr id="56429" name="Isosceles Triangle 172"/>
              <p:cNvSpPr>
                <a:spLocks noChangeArrowheads="1"/>
              </p:cNvSpPr>
              <p:nvPr/>
            </p:nvSpPr>
            <p:spPr bwMode="auto">
              <a:xfrm>
                <a:off x="3786188" y="3963988"/>
                <a:ext cx="157162" cy="157162"/>
              </a:xfrm>
              <a:prstGeom prst="triangle">
                <a:avLst>
                  <a:gd name="adj" fmla="val 50000"/>
                </a:avLst>
              </a:prstGeom>
              <a:solidFill>
                <a:schemeClr val="tx1"/>
              </a:solidFill>
              <a:ln w="9525" algn="ctr">
                <a:solidFill>
                  <a:schemeClr val="tx1"/>
                </a:solidFill>
                <a:round/>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endParaRPr lang="en-US" altLang="en-US" sz="1000">
                  <a:solidFill>
                    <a:srgbClr val="000000"/>
                  </a:solidFill>
                  <a:latin typeface="Calibri" panose="020F0502020204030204" pitchFamily="34" charset="0"/>
                  <a:cs typeface="Arial" panose="020B0604020202020204" pitchFamily="34" charset="0"/>
                </a:endParaRPr>
              </a:p>
            </p:txBody>
          </p:sp>
          <p:sp>
            <p:nvSpPr>
              <p:cNvPr id="56430" name="TextBox 87"/>
              <p:cNvSpPr txBox="1">
                <a:spLocks noChangeArrowheads="1"/>
              </p:cNvSpPr>
              <p:nvPr/>
            </p:nvSpPr>
            <p:spPr bwMode="auto">
              <a:xfrm>
                <a:off x="3599176" y="4084881"/>
                <a:ext cx="722650" cy="373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latin typeface="Calibri" panose="020F0502020204030204" pitchFamily="34" charset="0"/>
                    <a:cs typeface="Arial" panose="020B0604020202020204" pitchFamily="34" charset="0"/>
                  </a:rPr>
                  <a:t>  Post-CDR</a:t>
                </a:r>
              </a:p>
              <a:p>
                <a:r>
                  <a:rPr lang="en-US" altLang="en-US" sz="1000">
                    <a:solidFill>
                      <a:srgbClr val="000000"/>
                    </a:solidFill>
                    <a:latin typeface="Calibri" panose="020F0502020204030204" pitchFamily="34" charset="0"/>
                    <a:cs typeface="Arial" panose="020B0604020202020204" pitchFamily="34" charset="0"/>
                  </a:rPr>
                  <a:t>Report</a:t>
                </a:r>
              </a:p>
            </p:txBody>
          </p:sp>
        </p:grpSp>
        <p:sp>
          <p:nvSpPr>
            <p:cNvPr id="56426" name="TextBox 243"/>
            <p:cNvSpPr txBox="1">
              <a:spLocks noChangeArrowheads="1"/>
            </p:cNvSpPr>
            <p:nvPr/>
          </p:nvSpPr>
          <p:spPr bwMode="auto">
            <a:xfrm>
              <a:off x="1403350" y="2478088"/>
              <a:ext cx="2593975" cy="373494"/>
            </a:xfrm>
            <a:prstGeom prst="rect">
              <a:avLst/>
            </a:prstGeom>
            <a:solidFill>
              <a:srgbClr val="FFFF66"/>
            </a:solidFill>
            <a:ln w="9525">
              <a:solidFill>
                <a:schemeClr val="tx1"/>
              </a:solidFill>
              <a:miter lim="800000"/>
              <a:headEnd/>
              <a:tailEnd/>
            </a:ln>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a:solidFill>
                    <a:srgbClr val="000000"/>
                  </a:solidFill>
                </a:rPr>
                <a:t>Note: Due to delay of MS B, shaded blue region will move right accordingly</a:t>
              </a:r>
            </a:p>
          </p:txBody>
        </p:sp>
        <p:cxnSp>
          <p:nvCxnSpPr>
            <p:cNvPr id="56427" name="Straight Arrow Connector 246"/>
            <p:cNvCxnSpPr>
              <a:cxnSpLocks noChangeShapeType="1"/>
              <a:stCxn id="56426" idx="3"/>
              <a:endCxn id="56498" idx="0"/>
            </p:cNvCxnSpPr>
            <p:nvPr/>
          </p:nvCxnSpPr>
          <p:spPr bwMode="auto">
            <a:xfrm>
              <a:off x="3997325" y="2664835"/>
              <a:ext cx="217111" cy="410148"/>
            </a:xfrm>
            <a:prstGeom prst="straightConnector1">
              <a:avLst/>
            </a:prstGeom>
            <a:noFill/>
            <a:ln w="31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6428" name="TextBox 237"/>
            <p:cNvSpPr txBox="1">
              <a:spLocks noChangeArrowheads="1"/>
            </p:cNvSpPr>
            <p:nvPr/>
          </p:nvSpPr>
          <p:spPr bwMode="auto">
            <a:xfrm>
              <a:off x="1973263" y="1679575"/>
              <a:ext cx="4035425" cy="287303"/>
            </a:xfrm>
            <a:prstGeom prst="rect">
              <a:avLst/>
            </a:prstGeom>
            <a:solidFill>
              <a:srgbClr val="FFFF00"/>
            </a:solidFill>
            <a:ln w="9525">
              <a:solidFill>
                <a:schemeClr val="tx1"/>
              </a:solidFill>
              <a:miter lim="800000"/>
              <a:headEnd/>
              <a:tailEnd/>
            </a:ln>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dirty="0">
                  <a:solidFill>
                    <a:srgbClr val="FF0000"/>
                  </a:solidFill>
                </a:rPr>
                <a:t>NEED TO ADD TOP LEVEL CRITICAL PATH</a:t>
              </a:r>
            </a:p>
          </p:txBody>
        </p:sp>
      </p:grpSp>
      <p:sp>
        <p:nvSpPr>
          <p:cNvPr id="238" name="Slide Number Placeholder 2"/>
          <p:cNvSpPr txBox="1">
            <a:spLocks/>
          </p:cNvSpPr>
          <p:nvPr/>
        </p:nvSpPr>
        <p:spPr>
          <a:xfrm>
            <a:off x="10651067" y="6524625"/>
            <a:ext cx="1524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altLang="en-US" sz="1100" dirty="0">
                <a:solidFill>
                  <a:schemeClr val="bg1">
                    <a:lumMod val="75000"/>
                  </a:schemeClr>
                </a:solidFill>
              </a:rPr>
              <a:t>13</a:t>
            </a:r>
          </a:p>
        </p:txBody>
      </p:sp>
    </p:spTree>
    <p:extLst>
      <p:ext uri="{BB962C8B-B14F-4D97-AF65-F5344CB8AC3E}">
        <p14:creationId xmlns:p14="http://schemas.microsoft.com/office/powerpoint/2010/main" val="4083891656"/>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4"/>
          <p:cNvSpPr>
            <a:spLocks noChangeArrowheads="1"/>
          </p:cNvSpPr>
          <p:nvPr/>
        </p:nvSpPr>
        <p:spPr bwMode="auto">
          <a:xfrm>
            <a:off x="2343151" y="1282701"/>
            <a:ext cx="7396163" cy="4638675"/>
          </a:xfrm>
          <a:prstGeom prst="rect">
            <a:avLst/>
          </a:prstGeom>
          <a:solidFill>
            <a:schemeClr val="bg1">
              <a:alpha val="58823"/>
            </a:schemeClr>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2000">
              <a:solidFill>
                <a:schemeClr val="bg1"/>
              </a:solidFill>
            </a:endParaRPr>
          </a:p>
        </p:txBody>
      </p:sp>
      <p:sp>
        <p:nvSpPr>
          <p:cNvPr id="58372" name="Rectangle 5"/>
          <p:cNvSpPr>
            <a:spLocks noChangeArrowheads="1"/>
          </p:cNvSpPr>
          <p:nvPr/>
        </p:nvSpPr>
        <p:spPr bwMode="auto">
          <a:xfrm>
            <a:off x="4448176" y="3686175"/>
            <a:ext cx="5332413" cy="242888"/>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373" name="Rectangle 6"/>
          <p:cNvSpPr>
            <a:spLocks noGrp="1" noChangeArrowheads="1"/>
          </p:cNvSpPr>
          <p:nvPr>
            <p:ph type="title"/>
          </p:nvPr>
        </p:nvSpPr>
        <p:spPr>
          <a:xfrm>
            <a:off x="3770314" y="181725"/>
            <a:ext cx="7883525" cy="914400"/>
          </a:xfrm>
        </p:spPr>
        <p:txBody>
          <a:bodyPr/>
          <a:lstStyle/>
          <a:p>
            <a:pPr>
              <a:lnSpc>
                <a:spcPct val="80000"/>
              </a:lnSpc>
            </a:pPr>
            <a:r>
              <a:rPr lang="en-US" altLang="en-US" dirty="0"/>
              <a:t>Program Schedule</a:t>
            </a:r>
          </a:p>
        </p:txBody>
      </p:sp>
      <p:sp>
        <p:nvSpPr>
          <p:cNvPr id="58374" name="Line 7"/>
          <p:cNvSpPr>
            <a:spLocks noChangeShapeType="1"/>
          </p:cNvSpPr>
          <p:nvPr/>
        </p:nvSpPr>
        <p:spPr bwMode="auto">
          <a:xfrm flipV="1">
            <a:off x="2400301" y="1609725"/>
            <a:ext cx="739616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5" name="Line 8"/>
          <p:cNvSpPr>
            <a:spLocks noChangeShapeType="1"/>
          </p:cNvSpPr>
          <p:nvPr/>
        </p:nvSpPr>
        <p:spPr bwMode="auto">
          <a:xfrm>
            <a:off x="3795713" y="1266825"/>
            <a:ext cx="0"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6" name="Line 9"/>
          <p:cNvSpPr>
            <a:spLocks noChangeShapeType="1"/>
          </p:cNvSpPr>
          <p:nvPr/>
        </p:nvSpPr>
        <p:spPr bwMode="auto">
          <a:xfrm>
            <a:off x="4710113" y="1247775"/>
            <a:ext cx="0"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7" name="Line 10"/>
          <p:cNvSpPr>
            <a:spLocks noChangeShapeType="1"/>
          </p:cNvSpPr>
          <p:nvPr/>
        </p:nvSpPr>
        <p:spPr bwMode="auto">
          <a:xfrm>
            <a:off x="5167313" y="1247775"/>
            <a:ext cx="0"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8" name="Line 11"/>
          <p:cNvSpPr>
            <a:spLocks noChangeShapeType="1"/>
          </p:cNvSpPr>
          <p:nvPr/>
        </p:nvSpPr>
        <p:spPr bwMode="auto">
          <a:xfrm>
            <a:off x="6091238" y="1247775"/>
            <a:ext cx="4762"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79" name="Line 12"/>
          <p:cNvSpPr>
            <a:spLocks noChangeShapeType="1"/>
          </p:cNvSpPr>
          <p:nvPr/>
        </p:nvSpPr>
        <p:spPr bwMode="auto">
          <a:xfrm>
            <a:off x="5619750" y="1243013"/>
            <a:ext cx="1588" cy="467836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0" name="Line 13"/>
          <p:cNvSpPr>
            <a:spLocks noChangeShapeType="1"/>
          </p:cNvSpPr>
          <p:nvPr/>
        </p:nvSpPr>
        <p:spPr bwMode="auto">
          <a:xfrm>
            <a:off x="6557964" y="1247775"/>
            <a:ext cx="20637"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1" name="Line 14"/>
          <p:cNvSpPr>
            <a:spLocks noChangeShapeType="1"/>
          </p:cNvSpPr>
          <p:nvPr/>
        </p:nvSpPr>
        <p:spPr bwMode="auto">
          <a:xfrm>
            <a:off x="7500938" y="1247776"/>
            <a:ext cx="6350" cy="4665663"/>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2" name="Line 15"/>
          <p:cNvSpPr>
            <a:spLocks noChangeShapeType="1"/>
          </p:cNvSpPr>
          <p:nvPr/>
        </p:nvSpPr>
        <p:spPr bwMode="auto">
          <a:xfrm>
            <a:off x="7010401" y="1247776"/>
            <a:ext cx="15875" cy="4665663"/>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3" name="Line 16"/>
          <p:cNvSpPr>
            <a:spLocks noChangeShapeType="1"/>
          </p:cNvSpPr>
          <p:nvPr/>
        </p:nvSpPr>
        <p:spPr bwMode="auto">
          <a:xfrm flipH="1">
            <a:off x="7935914" y="1247775"/>
            <a:ext cx="3175" cy="4673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4" name="Line 17"/>
          <p:cNvSpPr>
            <a:spLocks noChangeShapeType="1"/>
          </p:cNvSpPr>
          <p:nvPr/>
        </p:nvSpPr>
        <p:spPr bwMode="auto">
          <a:xfrm>
            <a:off x="8834438" y="1266825"/>
            <a:ext cx="6350"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5" name="Line 18"/>
          <p:cNvSpPr>
            <a:spLocks noChangeShapeType="1"/>
          </p:cNvSpPr>
          <p:nvPr/>
        </p:nvSpPr>
        <p:spPr bwMode="auto">
          <a:xfrm>
            <a:off x="8362950" y="1266825"/>
            <a:ext cx="0"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6" name="Line 19"/>
          <p:cNvSpPr>
            <a:spLocks noChangeShapeType="1"/>
          </p:cNvSpPr>
          <p:nvPr/>
        </p:nvSpPr>
        <p:spPr bwMode="auto">
          <a:xfrm flipH="1">
            <a:off x="9288464" y="1266825"/>
            <a:ext cx="3175" cy="46545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87" name="Text Box 20"/>
          <p:cNvSpPr txBox="1">
            <a:spLocks noChangeArrowheads="1"/>
          </p:cNvSpPr>
          <p:nvPr/>
        </p:nvSpPr>
        <p:spPr bwMode="auto">
          <a:xfrm>
            <a:off x="3770314" y="1282701"/>
            <a:ext cx="5991225" cy="27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t>FY13     FY14    FY15    FY16     FY17    FY18     FY19     FY20    FY21     FY22    FY23     FY24    FY25</a:t>
            </a:r>
          </a:p>
        </p:txBody>
      </p:sp>
      <p:sp>
        <p:nvSpPr>
          <p:cNvPr id="58388" name="Text Box 21"/>
          <p:cNvSpPr txBox="1">
            <a:spLocks noChangeArrowheads="1"/>
          </p:cNvSpPr>
          <p:nvPr/>
        </p:nvSpPr>
        <p:spPr bwMode="auto">
          <a:xfrm>
            <a:off x="2339975" y="2813050"/>
            <a:ext cx="1538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151C77"/>
                </a:solidFill>
              </a:rPr>
              <a:t>Requirements</a:t>
            </a:r>
          </a:p>
        </p:txBody>
      </p:sp>
      <p:sp>
        <p:nvSpPr>
          <p:cNvPr id="58389" name="AutoShape 22"/>
          <p:cNvSpPr>
            <a:spLocks noChangeArrowheads="1"/>
          </p:cNvSpPr>
          <p:nvPr/>
        </p:nvSpPr>
        <p:spPr bwMode="auto">
          <a:xfrm>
            <a:off x="3956051" y="2654300"/>
            <a:ext cx="188913"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0" name="Text Box 23"/>
          <p:cNvSpPr txBox="1">
            <a:spLocks noChangeArrowheads="1"/>
          </p:cNvSpPr>
          <p:nvPr/>
        </p:nvSpPr>
        <p:spPr bwMode="auto">
          <a:xfrm>
            <a:off x="4102101" y="2609851"/>
            <a:ext cx="403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ICD</a:t>
            </a:r>
          </a:p>
        </p:txBody>
      </p:sp>
      <p:sp>
        <p:nvSpPr>
          <p:cNvPr id="58391" name="Line 24"/>
          <p:cNvSpPr>
            <a:spLocks noChangeShapeType="1"/>
          </p:cNvSpPr>
          <p:nvPr/>
        </p:nvSpPr>
        <p:spPr bwMode="auto">
          <a:xfrm>
            <a:off x="2400300" y="3486150"/>
            <a:ext cx="73914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392" name="Text Box 25"/>
          <p:cNvSpPr txBox="1">
            <a:spLocks noChangeArrowheads="1"/>
          </p:cNvSpPr>
          <p:nvPr/>
        </p:nvSpPr>
        <p:spPr bwMode="auto">
          <a:xfrm>
            <a:off x="2425700" y="4633913"/>
            <a:ext cx="1290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151C77"/>
                </a:solidFill>
              </a:rPr>
              <a:t>Acquisition</a:t>
            </a:r>
          </a:p>
        </p:txBody>
      </p:sp>
      <p:sp>
        <p:nvSpPr>
          <p:cNvPr id="58393" name="AutoShape 26"/>
          <p:cNvSpPr>
            <a:spLocks noChangeArrowheads="1"/>
          </p:cNvSpPr>
          <p:nvPr/>
        </p:nvSpPr>
        <p:spPr bwMode="auto">
          <a:xfrm>
            <a:off x="5673726" y="1666875"/>
            <a:ext cx="187325"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4" name="Text Box 27"/>
          <p:cNvSpPr txBox="1">
            <a:spLocks noChangeArrowheads="1"/>
          </p:cNvSpPr>
          <p:nvPr/>
        </p:nvSpPr>
        <p:spPr bwMode="auto">
          <a:xfrm>
            <a:off x="5883276" y="1627189"/>
            <a:ext cx="4095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IOC</a:t>
            </a:r>
          </a:p>
        </p:txBody>
      </p:sp>
      <p:sp>
        <p:nvSpPr>
          <p:cNvPr id="58395" name="AutoShape 28"/>
          <p:cNvSpPr>
            <a:spLocks noChangeArrowheads="1"/>
          </p:cNvSpPr>
          <p:nvPr/>
        </p:nvSpPr>
        <p:spPr bwMode="auto">
          <a:xfrm>
            <a:off x="4349751" y="2214563"/>
            <a:ext cx="188913"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6" name="Text Box 29"/>
          <p:cNvSpPr txBox="1">
            <a:spLocks noChangeArrowheads="1"/>
          </p:cNvSpPr>
          <p:nvPr/>
        </p:nvSpPr>
        <p:spPr bwMode="auto">
          <a:xfrm>
            <a:off x="4687889" y="2155826"/>
            <a:ext cx="388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RIT</a:t>
            </a:r>
          </a:p>
        </p:txBody>
      </p:sp>
      <p:sp>
        <p:nvSpPr>
          <p:cNvPr id="58397" name="AutoShape 30"/>
          <p:cNvSpPr>
            <a:spLocks noChangeArrowheads="1"/>
          </p:cNvSpPr>
          <p:nvPr/>
        </p:nvSpPr>
        <p:spPr bwMode="auto">
          <a:xfrm>
            <a:off x="5283201" y="2209800"/>
            <a:ext cx="188913"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8" name="AutoShape 31"/>
          <p:cNvSpPr>
            <a:spLocks noChangeArrowheads="1"/>
          </p:cNvSpPr>
          <p:nvPr/>
        </p:nvSpPr>
        <p:spPr bwMode="auto">
          <a:xfrm>
            <a:off x="3884614" y="1666875"/>
            <a:ext cx="187325" cy="158750"/>
          </a:xfrm>
          <a:prstGeom prst="triangle">
            <a:avLst>
              <a:gd name="adj" fmla="val 50000"/>
            </a:avLst>
          </a:prstGeom>
          <a:solidFill>
            <a:schemeClr val="tx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399" name="Text Box 32"/>
          <p:cNvSpPr txBox="1">
            <a:spLocks noChangeArrowheads="1"/>
          </p:cNvSpPr>
          <p:nvPr/>
        </p:nvSpPr>
        <p:spPr bwMode="auto">
          <a:xfrm>
            <a:off x="4089401" y="1636714"/>
            <a:ext cx="474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MDD</a:t>
            </a:r>
          </a:p>
          <a:p>
            <a:endParaRPr lang="en-US" altLang="en-US" sz="1000" b="1">
              <a:solidFill>
                <a:srgbClr val="151C77"/>
              </a:solidFill>
            </a:endParaRPr>
          </a:p>
        </p:txBody>
      </p:sp>
      <p:sp>
        <p:nvSpPr>
          <p:cNvPr id="58400" name="Rectangle 33"/>
          <p:cNvSpPr>
            <a:spLocks noChangeArrowheads="1"/>
          </p:cNvSpPr>
          <p:nvPr/>
        </p:nvSpPr>
        <p:spPr bwMode="auto">
          <a:xfrm>
            <a:off x="3783014" y="4079875"/>
            <a:ext cx="2795587" cy="280988"/>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01" name="AutoShape 34"/>
          <p:cNvSpPr>
            <a:spLocks noChangeArrowheads="1"/>
          </p:cNvSpPr>
          <p:nvPr/>
        </p:nvSpPr>
        <p:spPr bwMode="auto">
          <a:xfrm>
            <a:off x="4611688" y="3724275"/>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2" name="AutoShape 35"/>
          <p:cNvSpPr>
            <a:spLocks noChangeArrowheads="1"/>
          </p:cNvSpPr>
          <p:nvPr/>
        </p:nvSpPr>
        <p:spPr bwMode="auto">
          <a:xfrm>
            <a:off x="5068888" y="3727450"/>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3" name="AutoShape 36"/>
          <p:cNvSpPr>
            <a:spLocks noChangeArrowheads="1"/>
          </p:cNvSpPr>
          <p:nvPr/>
        </p:nvSpPr>
        <p:spPr bwMode="auto">
          <a:xfrm>
            <a:off x="5526088" y="3727450"/>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4" name="AutoShape 37"/>
          <p:cNvSpPr>
            <a:spLocks noChangeArrowheads="1"/>
          </p:cNvSpPr>
          <p:nvPr/>
        </p:nvSpPr>
        <p:spPr bwMode="auto">
          <a:xfrm>
            <a:off x="6459538" y="3727450"/>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5" name="AutoShape 38"/>
          <p:cNvSpPr>
            <a:spLocks noChangeArrowheads="1"/>
          </p:cNvSpPr>
          <p:nvPr/>
        </p:nvSpPr>
        <p:spPr bwMode="auto">
          <a:xfrm>
            <a:off x="5992813" y="3727450"/>
            <a:ext cx="190500"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6" name="AutoShape 39"/>
          <p:cNvSpPr>
            <a:spLocks noChangeArrowheads="1"/>
          </p:cNvSpPr>
          <p:nvPr/>
        </p:nvSpPr>
        <p:spPr bwMode="auto">
          <a:xfrm>
            <a:off x="6913564" y="3727450"/>
            <a:ext cx="187325"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7" name="AutoShape 40"/>
          <p:cNvSpPr>
            <a:spLocks noChangeArrowheads="1"/>
          </p:cNvSpPr>
          <p:nvPr/>
        </p:nvSpPr>
        <p:spPr bwMode="auto">
          <a:xfrm>
            <a:off x="7402513" y="3727450"/>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8" name="AutoShape 41"/>
          <p:cNvSpPr>
            <a:spLocks noChangeArrowheads="1"/>
          </p:cNvSpPr>
          <p:nvPr/>
        </p:nvSpPr>
        <p:spPr bwMode="auto">
          <a:xfrm>
            <a:off x="7840663" y="3727450"/>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09" name="AutoShape 42"/>
          <p:cNvSpPr>
            <a:spLocks noChangeArrowheads="1"/>
          </p:cNvSpPr>
          <p:nvPr/>
        </p:nvSpPr>
        <p:spPr bwMode="auto">
          <a:xfrm>
            <a:off x="8266114" y="3727450"/>
            <a:ext cx="187325"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10" name="AutoShape 43"/>
          <p:cNvSpPr>
            <a:spLocks noChangeArrowheads="1"/>
          </p:cNvSpPr>
          <p:nvPr/>
        </p:nvSpPr>
        <p:spPr bwMode="auto">
          <a:xfrm>
            <a:off x="8745538" y="3727450"/>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11" name="AutoShape 44"/>
          <p:cNvSpPr>
            <a:spLocks noChangeArrowheads="1"/>
          </p:cNvSpPr>
          <p:nvPr/>
        </p:nvSpPr>
        <p:spPr bwMode="auto">
          <a:xfrm>
            <a:off x="9193213" y="3727450"/>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12" name="Text Box 45"/>
          <p:cNvSpPr txBox="1">
            <a:spLocks noChangeArrowheads="1"/>
          </p:cNvSpPr>
          <p:nvPr/>
        </p:nvSpPr>
        <p:spPr bwMode="auto">
          <a:xfrm>
            <a:off x="3863976" y="3592514"/>
            <a:ext cx="614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Annual</a:t>
            </a:r>
          </a:p>
          <a:p>
            <a:r>
              <a:rPr lang="en-US" altLang="en-US" sz="1000" b="1">
                <a:solidFill>
                  <a:srgbClr val="151C77"/>
                </a:solidFill>
              </a:rPr>
              <a:t>X-Plan</a:t>
            </a:r>
          </a:p>
        </p:txBody>
      </p:sp>
      <p:sp>
        <p:nvSpPr>
          <p:cNvPr id="58413" name="Line 46"/>
          <p:cNvSpPr>
            <a:spLocks noChangeShapeType="1"/>
          </p:cNvSpPr>
          <p:nvPr/>
        </p:nvSpPr>
        <p:spPr bwMode="auto">
          <a:xfrm>
            <a:off x="2400300" y="2495550"/>
            <a:ext cx="73914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414" name="Text Box 47"/>
          <p:cNvSpPr txBox="1">
            <a:spLocks noChangeArrowheads="1"/>
          </p:cNvSpPr>
          <p:nvPr/>
        </p:nvSpPr>
        <p:spPr bwMode="auto">
          <a:xfrm>
            <a:off x="2417764" y="1898650"/>
            <a:ext cx="1235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solidFill>
                  <a:srgbClr val="151C77"/>
                </a:solidFill>
              </a:rPr>
              <a:t>Milestones</a:t>
            </a:r>
          </a:p>
        </p:txBody>
      </p:sp>
      <p:sp>
        <p:nvSpPr>
          <p:cNvPr id="58415" name="Rectangle 48"/>
          <p:cNvSpPr>
            <a:spLocks noChangeArrowheads="1"/>
          </p:cNvSpPr>
          <p:nvPr/>
        </p:nvSpPr>
        <p:spPr bwMode="auto">
          <a:xfrm>
            <a:off x="4991100" y="3019425"/>
            <a:ext cx="4787900" cy="242888"/>
          </a:xfrm>
          <a:prstGeom prst="rect">
            <a:avLst/>
          </a:prstGeom>
          <a:solidFill>
            <a:srgbClr val="99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16" name="Line 49"/>
          <p:cNvSpPr>
            <a:spLocks noChangeShapeType="1"/>
          </p:cNvSpPr>
          <p:nvPr/>
        </p:nvSpPr>
        <p:spPr bwMode="auto">
          <a:xfrm>
            <a:off x="5389563" y="3228976"/>
            <a:ext cx="228600" cy="479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8417" name="Line 50"/>
          <p:cNvSpPr>
            <a:spLocks noChangeShapeType="1"/>
          </p:cNvSpPr>
          <p:nvPr/>
        </p:nvSpPr>
        <p:spPr bwMode="auto">
          <a:xfrm>
            <a:off x="5851525" y="3225801"/>
            <a:ext cx="236538" cy="473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8418" name="Line 51"/>
          <p:cNvSpPr>
            <a:spLocks noChangeShapeType="1"/>
          </p:cNvSpPr>
          <p:nvPr/>
        </p:nvSpPr>
        <p:spPr bwMode="auto">
          <a:xfrm>
            <a:off x="6313488" y="3224214"/>
            <a:ext cx="239712" cy="4778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8419" name="Line 52"/>
          <p:cNvSpPr>
            <a:spLocks noChangeShapeType="1"/>
          </p:cNvSpPr>
          <p:nvPr/>
        </p:nvSpPr>
        <p:spPr bwMode="auto">
          <a:xfrm>
            <a:off x="6784975" y="3224214"/>
            <a:ext cx="228600" cy="485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8420" name="Line 53"/>
          <p:cNvSpPr>
            <a:spLocks noChangeShapeType="1"/>
          </p:cNvSpPr>
          <p:nvPr/>
        </p:nvSpPr>
        <p:spPr bwMode="auto">
          <a:xfrm>
            <a:off x="4248150" y="1262063"/>
            <a:ext cx="0" cy="465931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8421" name="AutoShape 54"/>
          <p:cNvSpPr>
            <a:spLocks noChangeArrowheads="1"/>
          </p:cNvSpPr>
          <p:nvPr/>
        </p:nvSpPr>
        <p:spPr bwMode="auto">
          <a:xfrm>
            <a:off x="7112001" y="1670050"/>
            <a:ext cx="188913"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2" name="Text Box 55"/>
          <p:cNvSpPr txBox="1">
            <a:spLocks noChangeArrowheads="1"/>
          </p:cNvSpPr>
          <p:nvPr/>
        </p:nvSpPr>
        <p:spPr bwMode="auto">
          <a:xfrm>
            <a:off x="7000876" y="1841501"/>
            <a:ext cx="5381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AFRB</a:t>
            </a:r>
          </a:p>
        </p:txBody>
      </p:sp>
      <p:sp>
        <p:nvSpPr>
          <p:cNvPr id="58423" name="Text Box 56"/>
          <p:cNvSpPr txBox="1">
            <a:spLocks noChangeArrowheads="1"/>
          </p:cNvSpPr>
          <p:nvPr/>
        </p:nvSpPr>
        <p:spPr bwMode="auto">
          <a:xfrm>
            <a:off x="6219825" y="2584451"/>
            <a:ext cx="2298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Requirements Review/Management Board</a:t>
            </a:r>
          </a:p>
        </p:txBody>
      </p:sp>
      <p:sp>
        <p:nvSpPr>
          <p:cNvPr id="58424" name="AutoShape 57"/>
          <p:cNvSpPr>
            <a:spLocks noChangeArrowheads="1"/>
          </p:cNvSpPr>
          <p:nvPr/>
        </p:nvSpPr>
        <p:spPr bwMode="auto">
          <a:xfrm>
            <a:off x="7478713" y="1670050"/>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5" name="Text Box 58"/>
          <p:cNvSpPr txBox="1">
            <a:spLocks noChangeArrowheads="1"/>
          </p:cNvSpPr>
          <p:nvPr/>
        </p:nvSpPr>
        <p:spPr bwMode="auto">
          <a:xfrm>
            <a:off x="7615238" y="1630364"/>
            <a:ext cx="538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FDDR</a:t>
            </a:r>
          </a:p>
        </p:txBody>
      </p:sp>
      <p:sp>
        <p:nvSpPr>
          <p:cNvPr id="58426" name="AutoShape 61"/>
          <p:cNvSpPr>
            <a:spLocks noChangeArrowheads="1"/>
          </p:cNvSpPr>
          <p:nvPr/>
        </p:nvSpPr>
        <p:spPr bwMode="auto">
          <a:xfrm>
            <a:off x="5287963" y="3057525"/>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7" name="AutoShape 62"/>
          <p:cNvSpPr>
            <a:spLocks noChangeArrowheads="1"/>
          </p:cNvSpPr>
          <p:nvPr/>
        </p:nvSpPr>
        <p:spPr bwMode="auto">
          <a:xfrm>
            <a:off x="5754688" y="3062288"/>
            <a:ext cx="188912"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8" name="AutoShape 63"/>
          <p:cNvSpPr>
            <a:spLocks noChangeArrowheads="1"/>
          </p:cNvSpPr>
          <p:nvPr/>
        </p:nvSpPr>
        <p:spPr bwMode="auto">
          <a:xfrm>
            <a:off x="6216651" y="3062288"/>
            <a:ext cx="188913"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29" name="AutoShape 64"/>
          <p:cNvSpPr>
            <a:spLocks noChangeArrowheads="1"/>
          </p:cNvSpPr>
          <p:nvPr/>
        </p:nvSpPr>
        <p:spPr bwMode="auto">
          <a:xfrm>
            <a:off x="6692901" y="3062288"/>
            <a:ext cx="188913" cy="158750"/>
          </a:xfrm>
          <a:prstGeom prst="triangle">
            <a:avLst>
              <a:gd name="adj" fmla="val 50000"/>
            </a:avLst>
          </a:prstGeom>
          <a:solidFill>
            <a:schemeClr val="tx1"/>
          </a:solidFill>
          <a:ln w="19050"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0" name="AutoShape 65"/>
          <p:cNvSpPr>
            <a:spLocks noChangeArrowheads="1"/>
          </p:cNvSpPr>
          <p:nvPr/>
        </p:nvSpPr>
        <p:spPr bwMode="auto">
          <a:xfrm>
            <a:off x="7169151" y="3055938"/>
            <a:ext cx="188913"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1" name="AutoShape 66"/>
          <p:cNvSpPr>
            <a:spLocks noChangeArrowheads="1"/>
          </p:cNvSpPr>
          <p:nvPr/>
        </p:nvSpPr>
        <p:spPr bwMode="auto">
          <a:xfrm>
            <a:off x="7626351" y="3055938"/>
            <a:ext cx="188913"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2" name="AutoShape 67"/>
          <p:cNvSpPr>
            <a:spLocks noChangeArrowheads="1"/>
          </p:cNvSpPr>
          <p:nvPr/>
        </p:nvSpPr>
        <p:spPr bwMode="auto">
          <a:xfrm>
            <a:off x="8078788"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3" name="AutoShape 68"/>
          <p:cNvSpPr>
            <a:spLocks noChangeArrowheads="1"/>
          </p:cNvSpPr>
          <p:nvPr/>
        </p:nvSpPr>
        <p:spPr bwMode="auto">
          <a:xfrm>
            <a:off x="8507413"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4" name="AutoShape 69"/>
          <p:cNvSpPr>
            <a:spLocks noChangeArrowheads="1"/>
          </p:cNvSpPr>
          <p:nvPr/>
        </p:nvSpPr>
        <p:spPr bwMode="auto">
          <a:xfrm>
            <a:off x="8974138"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5" name="AutoShape 70"/>
          <p:cNvSpPr>
            <a:spLocks noChangeArrowheads="1"/>
          </p:cNvSpPr>
          <p:nvPr/>
        </p:nvSpPr>
        <p:spPr bwMode="auto">
          <a:xfrm>
            <a:off x="9440863" y="30559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6" name="Rectangle 71"/>
          <p:cNvSpPr>
            <a:spLocks noChangeArrowheads="1"/>
          </p:cNvSpPr>
          <p:nvPr/>
        </p:nvSpPr>
        <p:spPr bwMode="auto">
          <a:xfrm>
            <a:off x="6926264" y="4287839"/>
            <a:ext cx="2860675" cy="71437"/>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37" name="AutoShape 72"/>
          <p:cNvSpPr>
            <a:spLocks noChangeArrowheads="1"/>
          </p:cNvSpPr>
          <p:nvPr/>
        </p:nvSpPr>
        <p:spPr bwMode="auto">
          <a:xfrm>
            <a:off x="6567489" y="4079875"/>
            <a:ext cx="1241425" cy="279400"/>
          </a:xfrm>
          <a:prstGeom prst="rtTriangle">
            <a:avLst/>
          </a:prstGeom>
          <a:solidFill>
            <a:schemeClr val="accent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38" name="Text Box 73"/>
          <p:cNvSpPr txBox="1">
            <a:spLocks noChangeArrowheads="1"/>
          </p:cNvSpPr>
          <p:nvPr/>
        </p:nvSpPr>
        <p:spPr bwMode="auto">
          <a:xfrm>
            <a:off x="4214830" y="4067176"/>
            <a:ext cx="193354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solidFill>
                  <a:schemeClr val="bg1"/>
                </a:solidFill>
              </a:rPr>
              <a:t>Design &amp; Integration</a:t>
            </a:r>
          </a:p>
        </p:txBody>
      </p:sp>
      <p:sp>
        <p:nvSpPr>
          <p:cNvPr id="58439" name="Text Box 74"/>
          <p:cNvSpPr txBox="1">
            <a:spLocks noChangeArrowheads="1"/>
          </p:cNvSpPr>
          <p:nvPr/>
        </p:nvSpPr>
        <p:spPr bwMode="auto">
          <a:xfrm>
            <a:off x="7673975" y="4027489"/>
            <a:ext cx="1906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System/Architecture Studies</a:t>
            </a:r>
          </a:p>
        </p:txBody>
      </p:sp>
      <p:sp>
        <p:nvSpPr>
          <p:cNvPr id="58440" name="AutoShape 75"/>
          <p:cNvSpPr>
            <a:spLocks noChangeArrowheads="1"/>
          </p:cNvSpPr>
          <p:nvPr/>
        </p:nvSpPr>
        <p:spPr bwMode="auto">
          <a:xfrm flipH="1">
            <a:off x="4243388" y="5006975"/>
            <a:ext cx="920750" cy="279400"/>
          </a:xfrm>
          <a:prstGeom prst="rtTriangle">
            <a:avLst/>
          </a:prstGeom>
          <a:solidFill>
            <a:srgbClr val="0000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41" name="Rectangle 76"/>
          <p:cNvSpPr>
            <a:spLocks noChangeArrowheads="1"/>
          </p:cNvSpPr>
          <p:nvPr/>
        </p:nvSpPr>
        <p:spPr bwMode="auto">
          <a:xfrm>
            <a:off x="5160964" y="5006975"/>
            <a:ext cx="4637087" cy="280988"/>
          </a:xfrm>
          <a:prstGeom prst="rect">
            <a:avLst/>
          </a:prstGeom>
          <a:solidFill>
            <a:srgbClr val="0000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42" name="Text Box 77"/>
          <p:cNvSpPr txBox="1">
            <a:spLocks noChangeArrowheads="1"/>
          </p:cNvSpPr>
          <p:nvPr/>
        </p:nvSpPr>
        <p:spPr bwMode="auto">
          <a:xfrm>
            <a:off x="5137596" y="5003801"/>
            <a:ext cx="11881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solidFill>
                  <a:schemeClr val="bg1"/>
                </a:solidFill>
              </a:rPr>
              <a:t>Contracting</a:t>
            </a:r>
          </a:p>
        </p:txBody>
      </p:sp>
      <p:sp>
        <p:nvSpPr>
          <p:cNvPr id="58443" name="AutoShape 78"/>
          <p:cNvSpPr>
            <a:spLocks noChangeArrowheads="1"/>
          </p:cNvSpPr>
          <p:nvPr/>
        </p:nvSpPr>
        <p:spPr bwMode="auto">
          <a:xfrm flipH="1">
            <a:off x="4705350" y="5449888"/>
            <a:ext cx="812800" cy="279400"/>
          </a:xfrm>
          <a:prstGeom prst="rtTriangle">
            <a:avLst/>
          </a:prstGeom>
          <a:solidFill>
            <a:srgbClr val="66FF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44" name="Rectangle 79"/>
          <p:cNvSpPr>
            <a:spLocks noChangeArrowheads="1"/>
          </p:cNvSpPr>
          <p:nvPr/>
        </p:nvSpPr>
        <p:spPr bwMode="auto">
          <a:xfrm>
            <a:off x="5513388" y="5449889"/>
            <a:ext cx="4284662" cy="280987"/>
          </a:xfrm>
          <a:prstGeom prst="rect">
            <a:avLst/>
          </a:prstGeom>
          <a:solidFill>
            <a:srgbClr val="66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45" name="Text Box 80"/>
          <p:cNvSpPr txBox="1">
            <a:spLocks noChangeArrowheads="1"/>
          </p:cNvSpPr>
          <p:nvPr/>
        </p:nvSpPr>
        <p:spPr bwMode="auto">
          <a:xfrm>
            <a:off x="5302800" y="5430839"/>
            <a:ext cx="2044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b="1"/>
              <a:t>Operations &amp; Support</a:t>
            </a:r>
          </a:p>
        </p:txBody>
      </p:sp>
      <p:sp>
        <p:nvSpPr>
          <p:cNvPr id="58446" name="Line 81"/>
          <p:cNvSpPr>
            <a:spLocks noChangeShapeType="1"/>
          </p:cNvSpPr>
          <p:nvPr/>
        </p:nvSpPr>
        <p:spPr bwMode="auto">
          <a:xfrm>
            <a:off x="4438651" y="2366963"/>
            <a:ext cx="923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447" name="AutoShape 82"/>
          <p:cNvSpPr>
            <a:spLocks noChangeArrowheads="1"/>
          </p:cNvSpPr>
          <p:nvPr/>
        </p:nvSpPr>
        <p:spPr bwMode="auto">
          <a:xfrm flipH="1">
            <a:off x="4705350" y="4575175"/>
            <a:ext cx="812800" cy="279400"/>
          </a:xfrm>
          <a:prstGeom prst="rtTriangle">
            <a:avLst/>
          </a:prstGeom>
          <a:solidFill>
            <a:srgbClr val="6699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48" name="Rectangle 83"/>
          <p:cNvSpPr>
            <a:spLocks noChangeArrowheads="1"/>
          </p:cNvSpPr>
          <p:nvPr/>
        </p:nvSpPr>
        <p:spPr bwMode="auto">
          <a:xfrm>
            <a:off x="5513388" y="4575175"/>
            <a:ext cx="4284662" cy="280988"/>
          </a:xfrm>
          <a:prstGeom prst="rect">
            <a:avLst/>
          </a:prstGeom>
          <a:solidFill>
            <a:srgbClr val="6699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1000" b="1">
              <a:solidFill>
                <a:schemeClr val="bg1"/>
              </a:solidFill>
            </a:endParaRPr>
          </a:p>
        </p:txBody>
      </p:sp>
      <p:sp>
        <p:nvSpPr>
          <p:cNvPr id="58449" name="Text Box 84"/>
          <p:cNvSpPr txBox="1">
            <a:spLocks noChangeArrowheads="1"/>
          </p:cNvSpPr>
          <p:nvPr/>
        </p:nvSpPr>
        <p:spPr bwMode="auto">
          <a:xfrm>
            <a:off x="5351360" y="4556126"/>
            <a:ext cx="16717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b="1">
                <a:solidFill>
                  <a:schemeClr val="bg1"/>
                </a:solidFill>
              </a:rPr>
              <a:t>Test &amp; Evaluation</a:t>
            </a:r>
          </a:p>
        </p:txBody>
      </p:sp>
      <p:sp>
        <p:nvSpPr>
          <p:cNvPr id="58450" name="AutoShape 85"/>
          <p:cNvSpPr>
            <a:spLocks noChangeArrowheads="1"/>
          </p:cNvSpPr>
          <p:nvPr/>
        </p:nvSpPr>
        <p:spPr bwMode="auto">
          <a:xfrm>
            <a:off x="7221538" y="4630738"/>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51" name="AutoShape 86"/>
          <p:cNvSpPr>
            <a:spLocks noChangeArrowheads="1"/>
          </p:cNvSpPr>
          <p:nvPr/>
        </p:nvSpPr>
        <p:spPr bwMode="auto">
          <a:xfrm>
            <a:off x="7666038" y="4630738"/>
            <a:ext cx="190500"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52" name="Text Box 87"/>
          <p:cNvSpPr txBox="1">
            <a:spLocks noChangeArrowheads="1"/>
          </p:cNvSpPr>
          <p:nvPr/>
        </p:nvSpPr>
        <p:spPr bwMode="auto">
          <a:xfrm>
            <a:off x="7278689" y="4543426"/>
            <a:ext cx="4587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chemeClr val="bg1"/>
                </a:solidFill>
              </a:rPr>
              <a:t>OUE</a:t>
            </a:r>
          </a:p>
        </p:txBody>
      </p:sp>
      <p:sp>
        <p:nvSpPr>
          <p:cNvPr id="58453" name="Text Box 88"/>
          <p:cNvSpPr txBox="1">
            <a:spLocks noChangeArrowheads="1"/>
          </p:cNvSpPr>
          <p:nvPr/>
        </p:nvSpPr>
        <p:spPr bwMode="auto">
          <a:xfrm>
            <a:off x="7807326" y="4549776"/>
            <a:ext cx="5365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chemeClr val="bg1"/>
                </a:solidFill>
              </a:rPr>
              <a:t>OT&amp;E</a:t>
            </a:r>
          </a:p>
        </p:txBody>
      </p:sp>
      <p:sp>
        <p:nvSpPr>
          <p:cNvPr id="58454" name="AutoShape 89"/>
          <p:cNvSpPr>
            <a:spLocks noChangeArrowheads="1"/>
          </p:cNvSpPr>
          <p:nvPr/>
        </p:nvSpPr>
        <p:spPr bwMode="auto">
          <a:xfrm>
            <a:off x="8097838" y="2027238"/>
            <a:ext cx="188912" cy="158750"/>
          </a:xfrm>
          <a:prstGeom prst="triangle">
            <a:avLst>
              <a:gd name="adj" fmla="val 50000"/>
            </a:avLst>
          </a:prstGeom>
          <a:solidFill>
            <a:schemeClr val="bg1"/>
          </a:solidFill>
          <a:ln w="9525" algn="ctr">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55" name="Text Box 90"/>
          <p:cNvSpPr txBox="1">
            <a:spLocks noChangeArrowheads="1"/>
          </p:cNvSpPr>
          <p:nvPr/>
        </p:nvSpPr>
        <p:spPr bwMode="auto">
          <a:xfrm>
            <a:off x="8277225" y="1987551"/>
            <a:ext cx="4524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a:solidFill>
                  <a:srgbClr val="151C77"/>
                </a:solidFill>
              </a:rPr>
              <a:t>FOC</a:t>
            </a:r>
          </a:p>
        </p:txBody>
      </p:sp>
      <p:sp>
        <p:nvSpPr>
          <p:cNvPr id="58456" name="Rectangle 91"/>
          <p:cNvSpPr>
            <a:spLocks noChangeArrowheads="1"/>
          </p:cNvSpPr>
          <p:nvPr/>
        </p:nvSpPr>
        <p:spPr bwMode="auto">
          <a:xfrm>
            <a:off x="1524000" y="6027738"/>
            <a:ext cx="9144000" cy="276999"/>
          </a:xfrm>
          <a:prstGeom prst="rect">
            <a:avLst/>
          </a:prstGeom>
          <a:solidFill>
            <a:srgbClr val="FFFF00"/>
          </a:solidFill>
          <a:ln w="12700">
            <a:solidFill>
              <a:schemeClr val="tx1"/>
            </a:solidFill>
            <a:miter lim="800000"/>
            <a:headEnd/>
            <a:tailEnd/>
          </a:ln>
        </p:spPr>
        <p:txBody>
          <a:bodyPr>
            <a:spAutoFit/>
          </a:bodyPr>
          <a:lstStyle>
            <a:lvl1pPr marL="342900" indent="-342900" algn="ctr">
              <a:defRPr sz="1400">
                <a:solidFill>
                  <a:schemeClr val="tx1"/>
                </a:solidFill>
                <a:latin typeface="Arial" panose="020B0604020202020204" pitchFamily="34" charset="0"/>
              </a:defRPr>
            </a:lvl1pPr>
            <a:lvl2pPr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lvl="1">
              <a:spcBef>
                <a:spcPct val="20000"/>
              </a:spcBef>
              <a:buClr>
                <a:srgbClr val="151C77"/>
              </a:buClr>
              <a:buSzPct val="80000"/>
              <a:buFont typeface="Wingdings" panose="05000000000000000000" pitchFamily="2" charset="2"/>
              <a:buNone/>
            </a:pPr>
            <a:r>
              <a:rPr lang="en-US" altLang="en-US" sz="1200" dirty="0"/>
              <a:t>Strategic &amp; focused on Milestones and critical events between milestones.  Must communicate schedule changes</a:t>
            </a:r>
          </a:p>
        </p:txBody>
      </p:sp>
      <p:sp>
        <p:nvSpPr>
          <p:cNvPr id="58457" name="AutoShape 150"/>
          <p:cNvSpPr>
            <a:spLocks noChangeArrowheads="1"/>
          </p:cNvSpPr>
          <p:nvPr/>
        </p:nvSpPr>
        <p:spPr bwMode="auto">
          <a:xfrm>
            <a:off x="8421688" y="4276725"/>
            <a:ext cx="2227262" cy="450850"/>
          </a:xfrm>
          <a:prstGeom prst="wedgeRoundRectCallout">
            <a:avLst>
              <a:gd name="adj1" fmla="val -41778"/>
              <a:gd name="adj2" fmla="val -240704"/>
              <a:gd name="adj3" fmla="val 16667"/>
            </a:avLst>
          </a:prstGeom>
          <a:solidFill>
            <a:srgbClr val="FFCC00"/>
          </a:solidFill>
          <a:ln w="12700">
            <a:solidFill>
              <a:schemeClr val="tx1"/>
            </a:solidFill>
            <a:miter lim="800000"/>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t>Highlight critical path.</a:t>
            </a:r>
          </a:p>
        </p:txBody>
      </p:sp>
      <p:sp>
        <p:nvSpPr>
          <p:cNvPr id="58458" name="Flowchart: Decision 1"/>
          <p:cNvSpPr>
            <a:spLocks noChangeArrowheads="1"/>
          </p:cNvSpPr>
          <p:nvPr/>
        </p:nvSpPr>
        <p:spPr bwMode="auto">
          <a:xfrm>
            <a:off x="4170363" y="5146676"/>
            <a:ext cx="133350" cy="284163"/>
          </a:xfrm>
          <a:prstGeom prst="flowChartDecision">
            <a:avLst/>
          </a:prstGeom>
          <a:solidFill>
            <a:schemeClr val="accent1"/>
          </a:solidFill>
          <a:ln>
            <a:noFill/>
          </a:ln>
          <a:extLst>
            <a:ext uri="{91240B29-F687-4F45-9708-019B960494DF}">
              <a14:hiddenLine xmlns:a14="http://schemas.microsoft.com/office/drawing/2010/main" w="12700" algn="ctr">
                <a:solidFill>
                  <a:srgbClr val="000000"/>
                </a:solidFill>
                <a:round/>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58459" name="TextBox 2"/>
          <p:cNvSpPr txBox="1">
            <a:spLocks noChangeArrowheads="1"/>
          </p:cNvSpPr>
          <p:nvPr/>
        </p:nvSpPr>
        <p:spPr bwMode="auto">
          <a:xfrm>
            <a:off x="4020465" y="5427664"/>
            <a:ext cx="43473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t>CA</a:t>
            </a:r>
          </a:p>
        </p:txBody>
      </p:sp>
      <p:sp>
        <p:nvSpPr>
          <p:cNvPr id="3" name="Slide Number Placeholder 2"/>
          <p:cNvSpPr>
            <a:spLocks noGrp="1"/>
          </p:cNvSpPr>
          <p:nvPr>
            <p:ph type="sldNum" sz="quarter" idx="11"/>
          </p:nvPr>
        </p:nvSpPr>
        <p:spPr/>
        <p:txBody>
          <a:bodyPr/>
          <a:lstStyle/>
          <a:p>
            <a:pPr>
              <a:defRPr/>
            </a:pPr>
            <a:fld id="{D4DBAD9A-40A1-40C2-9A00-374A8DB796F0}" type="slidenum">
              <a:rPr lang="en-US" altLang="en-US" smtClean="0"/>
              <a:pPr>
                <a:defRPr/>
              </a:pPr>
              <a:t>15</a:t>
            </a:fld>
            <a:endParaRPr lang="en-US" altLang="en-US">
              <a:solidFill>
                <a:srgbClr val="808080"/>
              </a:solidFill>
            </a:endParaRPr>
          </a:p>
        </p:txBody>
      </p:sp>
    </p:spTree>
    <p:extLst>
      <p:ext uri="{BB962C8B-B14F-4D97-AF65-F5344CB8AC3E}">
        <p14:creationId xmlns:p14="http://schemas.microsoft.com/office/powerpoint/2010/main" val="1638733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a:t>Test and Evaluation</a:t>
            </a:r>
          </a:p>
        </p:txBody>
      </p:sp>
      <p:sp>
        <p:nvSpPr>
          <p:cNvPr id="5" name="Rectangle 1027"/>
          <p:cNvSpPr>
            <a:spLocks noGrp="1" noChangeArrowheads="1"/>
          </p:cNvSpPr>
          <p:nvPr>
            <p:ph idx="1"/>
          </p:nvPr>
        </p:nvSpPr>
        <p:spPr>
          <a:xfrm>
            <a:off x="478172" y="1343025"/>
            <a:ext cx="11265095" cy="4886325"/>
          </a:xfrm>
        </p:spPr>
        <p:txBody>
          <a:bodyPr/>
          <a:lstStyle/>
          <a:p>
            <a:pPr>
              <a:lnSpc>
                <a:spcPct val="95000"/>
              </a:lnSpc>
              <a:defRPr/>
            </a:pPr>
            <a:r>
              <a:rPr lang="en-US" dirty="0"/>
              <a:t>Describe the Strategy for T&amp;E and how it supports the acquisition, requirements, and cyber security strategies</a:t>
            </a:r>
          </a:p>
          <a:p>
            <a:pPr lvl="1">
              <a:lnSpc>
                <a:spcPct val="95000"/>
              </a:lnSpc>
              <a:defRPr/>
            </a:pPr>
            <a:r>
              <a:rPr lang="en-US" sz="1800" dirty="0"/>
              <a:t>Describe any disconnects between these 4 strategies  </a:t>
            </a:r>
            <a:r>
              <a:rPr lang="en-US" sz="1800" dirty="0">
                <a:solidFill>
                  <a:srgbClr val="0000FF"/>
                </a:solidFill>
              </a:rPr>
              <a:t> </a:t>
            </a:r>
          </a:p>
          <a:p>
            <a:pPr>
              <a:lnSpc>
                <a:spcPct val="95000"/>
              </a:lnSpc>
              <a:defRPr/>
            </a:pPr>
            <a:r>
              <a:rPr lang="en-US" dirty="0"/>
              <a:t>Any OSD issues with TEMP or </a:t>
            </a:r>
            <a:r>
              <a:rPr lang="en-US" dirty="0" err="1"/>
              <a:t>IOT&amp;E</a:t>
            </a:r>
            <a:r>
              <a:rPr lang="en-US" dirty="0"/>
              <a:t> plan approval?</a:t>
            </a:r>
          </a:p>
          <a:p>
            <a:pPr marL="684213" lvl="2">
              <a:lnSpc>
                <a:spcPct val="95000"/>
              </a:lnSpc>
              <a:defRPr/>
            </a:pPr>
            <a:r>
              <a:rPr lang="en-US" sz="1800" dirty="0"/>
              <a:t>Time constraints </a:t>
            </a:r>
          </a:p>
          <a:p>
            <a:pPr marL="684213" lvl="2">
              <a:lnSpc>
                <a:spcPct val="95000"/>
              </a:lnSpc>
              <a:defRPr/>
            </a:pPr>
            <a:r>
              <a:rPr lang="en-US" sz="1800" dirty="0"/>
              <a:t>Funding constraints</a:t>
            </a:r>
          </a:p>
          <a:p>
            <a:pPr marL="684213" lvl="2">
              <a:lnSpc>
                <a:spcPct val="95000"/>
              </a:lnSpc>
              <a:defRPr/>
            </a:pPr>
            <a:r>
              <a:rPr lang="en-US" sz="1800" dirty="0"/>
              <a:t>Test article and test facility/range constraints</a:t>
            </a:r>
          </a:p>
          <a:p>
            <a:pPr marL="684213" lvl="2">
              <a:lnSpc>
                <a:spcPct val="95000"/>
              </a:lnSpc>
              <a:defRPr/>
            </a:pPr>
            <a:r>
              <a:rPr lang="en-US" sz="1800" dirty="0"/>
              <a:t>Qualified T&amp;E personnel shortfalls  </a:t>
            </a:r>
          </a:p>
          <a:p>
            <a:pPr>
              <a:lnSpc>
                <a:spcPct val="95000"/>
              </a:lnSpc>
              <a:defRPr/>
            </a:pPr>
            <a:r>
              <a:rPr lang="en-US" dirty="0"/>
              <a:t>Has the system been certified ready for dedicated operational testing? </a:t>
            </a:r>
          </a:p>
          <a:p>
            <a:pPr lvl="1">
              <a:lnSpc>
                <a:spcPct val="95000"/>
              </a:lnSpc>
              <a:defRPr/>
            </a:pPr>
            <a:r>
              <a:rPr lang="en-US" sz="1800" dirty="0"/>
              <a:t>Are all Critical Operational Issues (</a:t>
            </a:r>
            <a:r>
              <a:rPr lang="en-US" sz="1800" dirty="0" err="1"/>
              <a:t>COI</a:t>
            </a:r>
            <a:r>
              <a:rPr lang="en-US" sz="1800" dirty="0"/>
              <a:t>), Critical Technical Parameters (CTP), and Measures of Effectiveness (MOE) linked and covered?</a:t>
            </a:r>
          </a:p>
          <a:p>
            <a:pPr lvl="1">
              <a:lnSpc>
                <a:spcPct val="95000"/>
              </a:lnSpc>
              <a:defRPr/>
            </a:pPr>
            <a:r>
              <a:rPr lang="en-US" sz="1800" dirty="0"/>
              <a:t>What problems and deficiencies remain unresolved from DT&amp;E?</a:t>
            </a:r>
          </a:p>
          <a:p>
            <a:pPr lvl="2">
              <a:lnSpc>
                <a:spcPct val="95000"/>
              </a:lnSpc>
              <a:defRPr/>
            </a:pPr>
            <a:r>
              <a:rPr lang="en-US" sz="1800" dirty="0"/>
              <a:t>Address negative Test results</a:t>
            </a:r>
          </a:p>
          <a:p>
            <a:pPr lvl="2">
              <a:lnSpc>
                <a:spcPct val="95000"/>
              </a:lnSpc>
              <a:defRPr/>
            </a:pPr>
            <a:r>
              <a:rPr lang="en-US" sz="1800" dirty="0"/>
              <a:t>Address DT&amp;E issues remaining</a:t>
            </a:r>
          </a:p>
          <a:p>
            <a:pPr>
              <a:lnSpc>
                <a:spcPct val="95000"/>
              </a:lnSpc>
              <a:defRPr/>
            </a:pPr>
            <a:endParaRPr lang="en-US" sz="1800" dirty="0"/>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16</a:t>
            </a:fld>
            <a:endParaRPr lang="en-US" altLang="en-US">
              <a:solidFill>
                <a:srgbClr val="808080"/>
              </a:solidFill>
            </a:endParaRPr>
          </a:p>
        </p:txBody>
      </p:sp>
    </p:spTree>
    <p:extLst>
      <p:ext uri="{BB962C8B-B14F-4D97-AF65-F5344CB8AC3E}">
        <p14:creationId xmlns:p14="http://schemas.microsoft.com/office/powerpoint/2010/main" val="683104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object 2"/>
          <p:cNvSpPr>
            <a:spLocks/>
          </p:cNvSpPr>
          <p:nvPr/>
        </p:nvSpPr>
        <p:spPr bwMode="auto">
          <a:xfrm>
            <a:off x="1905000" y="1231900"/>
            <a:ext cx="8382000" cy="0"/>
          </a:xfrm>
          <a:custGeom>
            <a:avLst/>
            <a:gdLst>
              <a:gd name="T0" fmla="*/ 0 w 8382000"/>
              <a:gd name="T1" fmla="*/ 8382000 w 8382000"/>
            </a:gdLst>
            <a:ahLst/>
            <a:cxnLst>
              <a:cxn ang="0">
                <a:pos x="T0" y="0"/>
              </a:cxn>
              <a:cxn ang="0">
                <a:pos x="T1" y="0"/>
              </a:cxn>
            </a:cxnLst>
            <a:rect l="0" t="0" r="r" b="b"/>
            <a:pathLst>
              <a:path w="8382000">
                <a:moveTo>
                  <a:pt x="0" y="0"/>
                </a:moveTo>
                <a:lnTo>
                  <a:pt x="8382000" y="0"/>
                </a:lnTo>
              </a:path>
            </a:pathLst>
          </a:custGeom>
          <a:noFill/>
          <a:ln w="57150">
            <a:solidFill>
              <a:srgbClr val="0C2D83"/>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 name="object 4"/>
          <p:cNvSpPr txBox="1">
            <a:spLocks noGrp="1"/>
          </p:cNvSpPr>
          <p:nvPr>
            <p:ph type="title"/>
          </p:nvPr>
        </p:nvSpPr>
        <p:spPr>
          <a:xfrm>
            <a:off x="3052763" y="212849"/>
            <a:ext cx="8613775" cy="819150"/>
          </a:xfrm>
        </p:spPr>
        <p:txBody>
          <a:bodyPr vert="horz" wrap="square" lIns="0" tIns="383504" rIns="0" bIns="0" numCol="1" rtlCol="0" anchor="ctr" anchorCtr="0" compatLnSpc="1">
            <a:prstTxWarp prst="textNoShape">
              <a:avLst/>
            </a:prstTxWarp>
            <a:spAutoFit/>
          </a:bodyPr>
          <a:lstStyle/>
          <a:p>
            <a:pPr marL="2049780">
              <a:defRPr/>
            </a:pPr>
            <a:r>
              <a:rPr lang="en-US" sz="2800" dirty="0"/>
              <a:t>SAMPLE </a:t>
            </a:r>
            <a:r>
              <a:rPr sz="2800" dirty="0"/>
              <a:t>A</a:t>
            </a:r>
            <a:r>
              <a:rPr sz="2800" spc="-5" dirty="0"/>
              <a:t>P</a:t>
            </a:r>
            <a:r>
              <a:rPr sz="2800" dirty="0"/>
              <a:t>T</a:t>
            </a:r>
            <a:r>
              <a:rPr sz="2800" spc="-10" dirty="0"/>
              <a:t> </a:t>
            </a:r>
            <a:r>
              <a:rPr sz="2800" spc="-5" dirty="0"/>
              <a:t>F</a:t>
            </a:r>
            <a:r>
              <a:rPr sz="2800" dirty="0"/>
              <a:t>ram</a:t>
            </a:r>
            <a:r>
              <a:rPr sz="2800" spc="-5" dirty="0"/>
              <a:t>in</a:t>
            </a:r>
            <a:r>
              <a:rPr sz="2800" dirty="0"/>
              <a:t>g Ass</a:t>
            </a:r>
            <a:r>
              <a:rPr sz="2800" spc="-5" dirty="0"/>
              <a:t>u</a:t>
            </a:r>
            <a:r>
              <a:rPr sz="2800" dirty="0"/>
              <a:t>m</a:t>
            </a:r>
            <a:r>
              <a:rPr sz="2800" spc="-5" dirty="0"/>
              <a:t>p</a:t>
            </a:r>
            <a:r>
              <a:rPr sz="2800" dirty="0"/>
              <a:t>t</a:t>
            </a:r>
            <a:r>
              <a:rPr sz="2800" spc="-5" dirty="0"/>
              <a:t>io</a:t>
            </a:r>
            <a:r>
              <a:rPr sz="2800" dirty="0"/>
              <a:t>n #1</a:t>
            </a:r>
          </a:p>
        </p:txBody>
      </p:sp>
      <p:sp>
        <p:nvSpPr>
          <p:cNvPr id="62469" name="object 5"/>
          <p:cNvSpPr>
            <a:spLocks/>
          </p:cNvSpPr>
          <p:nvPr/>
        </p:nvSpPr>
        <p:spPr bwMode="auto">
          <a:xfrm>
            <a:off x="1755775" y="3695701"/>
            <a:ext cx="8686800" cy="1927225"/>
          </a:xfrm>
          <a:custGeom>
            <a:avLst/>
            <a:gdLst>
              <a:gd name="T0" fmla="*/ 8493061 w 8686165"/>
              <a:gd name="T1" fmla="*/ 0 h 1926589"/>
              <a:gd name="T2" fmla="*/ 192646 w 8686165"/>
              <a:gd name="T3" fmla="*/ 0 h 1926589"/>
              <a:gd name="T4" fmla="*/ 176847 w 8686165"/>
              <a:gd name="T5" fmla="*/ 638 h 1926589"/>
              <a:gd name="T6" fmla="*/ 131758 w 8686165"/>
              <a:gd name="T7" fmla="*/ 9820 h 1926589"/>
              <a:gd name="T8" fmla="*/ 91171 w 8686165"/>
              <a:gd name="T9" fmla="*/ 28861 h 1926589"/>
              <a:gd name="T10" fmla="*/ 56427 w 8686165"/>
              <a:gd name="T11" fmla="*/ 56422 h 1926589"/>
              <a:gd name="T12" fmla="*/ 28864 w 8686165"/>
              <a:gd name="T13" fmla="*/ 91166 h 1926589"/>
              <a:gd name="T14" fmla="*/ 9821 w 8686165"/>
              <a:gd name="T15" fmla="*/ 131753 h 1926589"/>
              <a:gd name="T16" fmla="*/ 638 w 8686165"/>
              <a:gd name="T17" fmla="*/ 176845 h 1926589"/>
              <a:gd name="T18" fmla="*/ 0 w 8686165"/>
              <a:gd name="T19" fmla="*/ 192646 h 1926589"/>
              <a:gd name="T20" fmla="*/ 0 w 8686165"/>
              <a:gd name="T21" fmla="*/ 1733867 h 1926589"/>
              <a:gd name="T22" fmla="*/ 5599 w 8686165"/>
              <a:gd name="T23" fmla="*/ 1780160 h 1926589"/>
              <a:gd name="T24" fmla="*/ 21504 w 8686165"/>
              <a:gd name="T25" fmla="*/ 1822396 h 1926589"/>
              <a:gd name="T26" fmla="*/ 46375 w 8686165"/>
              <a:gd name="T27" fmla="*/ 1859236 h 1926589"/>
              <a:gd name="T28" fmla="*/ 78875 w 8686165"/>
              <a:gd name="T29" fmla="*/ 1889342 h 1926589"/>
              <a:gd name="T30" fmla="*/ 117662 w 8686165"/>
              <a:gd name="T31" fmla="*/ 1911373 h 1926589"/>
              <a:gd name="T32" fmla="*/ 161399 w 8686165"/>
              <a:gd name="T33" fmla="*/ 1923992 h 1926589"/>
              <a:gd name="T34" fmla="*/ 192646 w 8686165"/>
              <a:gd name="T35" fmla="*/ 1926513 h 1926589"/>
              <a:gd name="T36" fmla="*/ 8493061 w 8686165"/>
              <a:gd name="T37" fmla="*/ 1926513 h 1926589"/>
              <a:gd name="T38" fmla="*/ 8539359 w 8686165"/>
              <a:gd name="T39" fmla="*/ 1920914 h 1926589"/>
              <a:gd name="T40" fmla="*/ 8581598 w 8686165"/>
              <a:gd name="T41" fmla="*/ 1905009 h 1926589"/>
              <a:gd name="T42" fmla="*/ 8618441 w 8686165"/>
              <a:gd name="T43" fmla="*/ 1880137 h 1926589"/>
              <a:gd name="T44" fmla="*/ 8648547 w 8686165"/>
              <a:gd name="T45" fmla="*/ 1847638 h 1926589"/>
              <a:gd name="T46" fmla="*/ 8670580 w 8686165"/>
              <a:gd name="T47" fmla="*/ 1808850 h 1926589"/>
              <a:gd name="T48" fmla="*/ 8683198 w 8686165"/>
              <a:gd name="T49" fmla="*/ 1765113 h 1926589"/>
              <a:gd name="T50" fmla="*/ 8685720 w 8686165"/>
              <a:gd name="T51" fmla="*/ 1733867 h 1926589"/>
              <a:gd name="T52" fmla="*/ 8685720 w 8686165"/>
              <a:gd name="T53" fmla="*/ 192646 h 1926589"/>
              <a:gd name="T54" fmla="*/ 8680121 w 8686165"/>
              <a:gd name="T55" fmla="*/ 146349 h 1926589"/>
              <a:gd name="T56" fmla="*/ 8664215 w 8686165"/>
              <a:gd name="T57" fmla="*/ 104112 h 1926589"/>
              <a:gd name="T58" fmla="*/ 8639343 w 8686165"/>
              <a:gd name="T59" fmla="*/ 67272 h 1926589"/>
              <a:gd name="T60" fmla="*/ 8606842 w 8686165"/>
              <a:gd name="T61" fmla="*/ 37168 h 1926589"/>
              <a:gd name="T62" fmla="*/ 8568052 w 8686165"/>
              <a:gd name="T63" fmla="*/ 15138 h 1926589"/>
              <a:gd name="T64" fmla="*/ 8524311 w 8686165"/>
              <a:gd name="T65" fmla="*/ 2521 h 1926589"/>
              <a:gd name="T66" fmla="*/ 8493061 w 8686165"/>
              <a:gd name="T67" fmla="*/ 0 h 1926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686165" h="1926589">
                <a:moveTo>
                  <a:pt x="8493061" y="0"/>
                </a:moveTo>
                <a:lnTo>
                  <a:pt x="192646" y="0"/>
                </a:lnTo>
                <a:lnTo>
                  <a:pt x="176847" y="638"/>
                </a:lnTo>
                <a:lnTo>
                  <a:pt x="131758" y="9820"/>
                </a:lnTo>
                <a:lnTo>
                  <a:pt x="91171" y="28861"/>
                </a:lnTo>
                <a:lnTo>
                  <a:pt x="56427" y="56422"/>
                </a:lnTo>
                <a:lnTo>
                  <a:pt x="28864" y="91166"/>
                </a:lnTo>
                <a:lnTo>
                  <a:pt x="9821" y="131753"/>
                </a:lnTo>
                <a:lnTo>
                  <a:pt x="638" y="176845"/>
                </a:lnTo>
                <a:lnTo>
                  <a:pt x="0" y="192646"/>
                </a:lnTo>
                <a:lnTo>
                  <a:pt x="0" y="1733867"/>
                </a:lnTo>
                <a:lnTo>
                  <a:pt x="5599" y="1780160"/>
                </a:lnTo>
                <a:lnTo>
                  <a:pt x="21504" y="1822396"/>
                </a:lnTo>
                <a:lnTo>
                  <a:pt x="46375" y="1859236"/>
                </a:lnTo>
                <a:lnTo>
                  <a:pt x="78875" y="1889342"/>
                </a:lnTo>
                <a:lnTo>
                  <a:pt x="117662" y="1911373"/>
                </a:lnTo>
                <a:lnTo>
                  <a:pt x="161399" y="1923992"/>
                </a:lnTo>
                <a:lnTo>
                  <a:pt x="192646" y="1926513"/>
                </a:lnTo>
                <a:lnTo>
                  <a:pt x="8493061" y="1926513"/>
                </a:lnTo>
                <a:lnTo>
                  <a:pt x="8539359" y="1920914"/>
                </a:lnTo>
                <a:lnTo>
                  <a:pt x="8581598" y="1905009"/>
                </a:lnTo>
                <a:lnTo>
                  <a:pt x="8618441" y="1880137"/>
                </a:lnTo>
                <a:lnTo>
                  <a:pt x="8648547" y="1847638"/>
                </a:lnTo>
                <a:lnTo>
                  <a:pt x="8670580" y="1808850"/>
                </a:lnTo>
                <a:lnTo>
                  <a:pt x="8683198" y="1765113"/>
                </a:lnTo>
                <a:lnTo>
                  <a:pt x="8685720" y="1733867"/>
                </a:lnTo>
                <a:lnTo>
                  <a:pt x="8685720" y="192646"/>
                </a:lnTo>
                <a:lnTo>
                  <a:pt x="8680121" y="146349"/>
                </a:lnTo>
                <a:lnTo>
                  <a:pt x="8664215" y="104112"/>
                </a:lnTo>
                <a:lnTo>
                  <a:pt x="8639343" y="67272"/>
                </a:lnTo>
                <a:lnTo>
                  <a:pt x="8606842" y="37168"/>
                </a:lnTo>
                <a:lnTo>
                  <a:pt x="8568052" y="15138"/>
                </a:lnTo>
                <a:lnTo>
                  <a:pt x="8524311" y="2521"/>
                </a:lnTo>
                <a:lnTo>
                  <a:pt x="8493061"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p:cNvSpPr txBox="1"/>
          <p:nvPr/>
        </p:nvSpPr>
        <p:spPr>
          <a:xfrm>
            <a:off x="1857376" y="4545014"/>
            <a:ext cx="1285875" cy="246221"/>
          </a:xfrm>
          <a:prstGeom prst="rect">
            <a:avLst/>
          </a:prstGeom>
        </p:spPr>
        <p:txBody>
          <a:bodyPr lIns="0" tIns="0" rIns="0" bIns="0">
            <a:spAutoFit/>
          </a:bodyPr>
          <a:lstStyle/>
          <a:p>
            <a:pPr marL="12700" algn="ctr">
              <a:defRPr/>
            </a:pPr>
            <a:r>
              <a:rPr sz="1600" b="1" spc="-10" dirty="0">
                <a:latin typeface="Arial"/>
                <a:cs typeface="Arial"/>
              </a:rPr>
              <a:t>Ex</a:t>
            </a:r>
            <a:r>
              <a:rPr sz="1600" b="1" spc="-15" dirty="0">
                <a:latin typeface="Arial"/>
                <a:cs typeface="Arial"/>
              </a:rPr>
              <a:t>p</a:t>
            </a:r>
            <a:r>
              <a:rPr sz="1600" b="1" spc="-10" dirty="0">
                <a:latin typeface="Arial"/>
                <a:cs typeface="Arial"/>
              </a:rPr>
              <a:t>ec</a:t>
            </a:r>
            <a:r>
              <a:rPr sz="1600" b="1" spc="-15" dirty="0">
                <a:latin typeface="Arial"/>
                <a:cs typeface="Arial"/>
              </a:rPr>
              <a:t>t</a:t>
            </a:r>
            <a:r>
              <a:rPr sz="1600" b="1" spc="-10" dirty="0">
                <a:latin typeface="Arial"/>
                <a:cs typeface="Arial"/>
              </a:rPr>
              <a:t>a</a:t>
            </a:r>
            <a:r>
              <a:rPr sz="1600" b="1" spc="-15" dirty="0">
                <a:latin typeface="Arial"/>
                <a:cs typeface="Arial"/>
              </a:rPr>
              <a:t>t</a:t>
            </a:r>
            <a:r>
              <a:rPr sz="1600" b="1" spc="-5" dirty="0">
                <a:latin typeface="Arial"/>
                <a:cs typeface="Arial"/>
              </a:rPr>
              <a:t>i</a:t>
            </a:r>
            <a:r>
              <a:rPr sz="1600" b="1" spc="-15" dirty="0">
                <a:latin typeface="Arial"/>
                <a:cs typeface="Arial"/>
              </a:rPr>
              <a:t>ons</a:t>
            </a:r>
            <a:endParaRPr sz="1600" dirty="0">
              <a:latin typeface="Arial"/>
              <a:cs typeface="Arial"/>
            </a:endParaRPr>
          </a:p>
        </p:txBody>
      </p:sp>
      <p:sp>
        <p:nvSpPr>
          <p:cNvPr id="62471" name="object 7"/>
          <p:cNvSpPr>
            <a:spLocks/>
          </p:cNvSpPr>
          <p:nvPr/>
        </p:nvSpPr>
        <p:spPr bwMode="auto">
          <a:xfrm>
            <a:off x="1717675" y="2373314"/>
            <a:ext cx="8732838" cy="1228725"/>
          </a:xfrm>
          <a:custGeom>
            <a:avLst/>
            <a:gdLst>
              <a:gd name="T0" fmla="*/ 8610320 w 8733155"/>
              <a:gd name="T1" fmla="*/ 0 h 1228089"/>
              <a:gd name="T2" fmla="*/ 112874 w 8733155"/>
              <a:gd name="T3" fmla="*/ 394 h 1228089"/>
              <a:gd name="T4" fmla="*/ 71737 w 8733155"/>
              <a:gd name="T5" fmla="*/ 11081 h 1228089"/>
              <a:gd name="T6" fmla="*/ 37575 w 8733155"/>
              <a:gd name="T7" fmla="*/ 34378 h 1228089"/>
              <a:gd name="T8" fmla="*/ 13061 w 8733155"/>
              <a:gd name="T9" fmla="*/ 67616 h 1228089"/>
              <a:gd name="T10" fmla="*/ 865 w 8733155"/>
              <a:gd name="T11" fmla="*/ 108125 h 1228089"/>
              <a:gd name="T12" fmla="*/ 0 w 8733155"/>
              <a:gd name="T13" fmla="*/ 122783 h 1228089"/>
              <a:gd name="T14" fmla="*/ 394 w 8733155"/>
              <a:gd name="T15" fmla="*/ 1114962 h 1228089"/>
              <a:gd name="T16" fmla="*/ 11083 w 8733155"/>
              <a:gd name="T17" fmla="*/ 1156104 h 1228089"/>
              <a:gd name="T18" fmla="*/ 34383 w 8733155"/>
              <a:gd name="T19" fmla="*/ 1190265 h 1228089"/>
              <a:gd name="T20" fmla="*/ 67622 w 8733155"/>
              <a:gd name="T21" fmla="*/ 1214777 h 1228089"/>
              <a:gd name="T22" fmla="*/ 108128 w 8733155"/>
              <a:gd name="T23" fmla="*/ 1226970 h 1228089"/>
              <a:gd name="T24" fmla="*/ 122783 w 8733155"/>
              <a:gd name="T25" fmla="*/ 1227836 h 1228089"/>
              <a:gd name="T26" fmla="*/ 8620229 w 8733155"/>
              <a:gd name="T27" fmla="*/ 1227441 h 1228089"/>
              <a:gd name="T28" fmla="*/ 8661366 w 8733155"/>
              <a:gd name="T29" fmla="*/ 1216754 h 1228089"/>
              <a:gd name="T30" fmla="*/ 8695528 w 8733155"/>
              <a:gd name="T31" fmla="*/ 1193457 h 1228089"/>
              <a:gd name="T32" fmla="*/ 8720043 w 8733155"/>
              <a:gd name="T33" fmla="*/ 1160219 h 1228089"/>
              <a:gd name="T34" fmla="*/ 8732238 w 8733155"/>
              <a:gd name="T35" fmla="*/ 1119710 h 1228089"/>
              <a:gd name="T36" fmla="*/ 8733104 w 8733155"/>
              <a:gd name="T37" fmla="*/ 1105052 h 1228089"/>
              <a:gd name="T38" fmla="*/ 8732710 w 8733155"/>
              <a:gd name="T39" fmla="*/ 112873 h 1228089"/>
              <a:gd name="T40" fmla="*/ 8722020 w 8733155"/>
              <a:gd name="T41" fmla="*/ 71731 h 1228089"/>
              <a:gd name="T42" fmla="*/ 8698720 w 8733155"/>
              <a:gd name="T43" fmla="*/ 37570 h 1228089"/>
              <a:gd name="T44" fmla="*/ 8665482 w 8733155"/>
              <a:gd name="T45" fmla="*/ 13058 h 1228089"/>
              <a:gd name="T46" fmla="*/ 8624975 w 8733155"/>
              <a:gd name="T47" fmla="*/ 865 h 1228089"/>
              <a:gd name="T48" fmla="*/ 8610320 w 8733155"/>
              <a:gd name="T49" fmla="*/ 0 h 1228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733155" h="1228089">
                <a:moveTo>
                  <a:pt x="8610320" y="0"/>
                </a:moveTo>
                <a:lnTo>
                  <a:pt x="112874" y="394"/>
                </a:lnTo>
                <a:lnTo>
                  <a:pt x="71737" y="11081"/>
                </a:lnTo>
                <a:lnTo>
                  <a:pt x="37575" y="34378"/>
                </a:lnTo>
                <a:lnTo>
                  <a:pt x="13061" y="67616"/>
                </a:lnTo>
                <a:lnTo>
                  <a:pt x="865" y="108125"/>
                </a:lnTo>
                <a:lnTo>
                  <a:pt x="0" y="122783"/>
                </a:lnTo>
                <a:lnTo>
                  <a:pt x="394" y="1114962"/>
                </a:lnTo>
                <a:lnTo>
                  <a:pt x="11083" y="1156104"/>
                </a:lnTo>
                <a:lnTo>
                  <a:pt x="34383" y="1190265"/>
                </a:lnTo>
                <a:lnTo>
                  <a:pt x="67622" y="1214777"/>
                </a:lnTo>
                <a:lnTo>
                  <a:pt x="108128" y="1226970"/>
                </a:lnTo>
                <a:lnTo>
                  <a:pt x="122783" y="1227836"/>
                </a:lnTo>
                <a:lnTo>
                  <a:pt x="8620229" y="1227441"/>
                </a:lnTo>
                <a:lnTo>
                  <a:pt x="8661366" y="1216754"/>
                </a:lnTo>
                <a:lnTo>
                  <a:pt x="8695528" y="1193457"/>
                </a:lnTo>
                <a:lnTo>
                  <a:pt x="8720043" y="1160219"/>
                </a:lnTo>
                <a:lnTo>
                  <a:pt x="8732238" y="1119710"/>
                </a:lnTo>
                <a:lnTo>
                  <a:pt x="8733104" y="1105052"/>
                </a:lnTo>
                <a:lnTo>
                  <a:pt x="8732710" y="112873"/>
                </a:lnTo>
                <a:lnTo>
                  <a:pt x="8722020" y="71731"/>
                </a:lnTo>
                <a:lnTo>
                  <a:pt x="8698720" y="37570"/>
                </a:lnTo>
                <a:lnTo>
                  <a:pt x="8665482" y="13058"/>
                </a:lnTo>
                <a:lnTo>
                  <a:pt x="8624975" y="865"/>
                </a:lnTo>
                <a:lnTo>
                  <a:pt x="8610320"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 name="object 8"/>
          <p:cNvSpPr txBox="1"/>
          <p:nvPr/>
        </p:nvSpPr>
        <p:spPr>
          <a:xfrm>
            <a:off x="1817688" y="2873376"/>
            <a:ext cx="1206500" cy="246221"/>
          </a:xfrm>
          <a:prstGeom prst="rect">
            <a:avLst/>
          </a:prstGeom>
        </p:spPr>
        <p:txBody>
          <a:bodyPr lIns="0" tIns="0" rIns="0" bIns="0">
            <a:spAutoFit/>
          </a:bodyPr>
          <a:lstStyle/>
          <a:p>
            <a:pPr marL="12700" algn="ctr">
              <a:defRPr/>
            </a:pPr>
            <a:r>
              <a:rPr sz="1600" b="1" spc="-5" dirty="0">
                <a:latin typeface="Arial"/>
                <a:cs typeface="Arial"/>
              </a:rPr>
              <a:t>I</a:t>
            </a:r>
            <a:r>
              <a:rPr sz="1600" b="1" spc="-20" dirty="0">
                <a:latin typeface="Arial"/>
                <a:cs typeface="Arial"/>
              </a:rPr>
              <a:t>mp</a:t>
            </a:r>
            <a:r>
              <a:rPr sz="1600" b="1" spc="-10" dirty="0">
                <a:latin typeface="Arial"/>
                <a:cs typeface="Arial"/>
              </a:rPr>
              <a:t>lica</a:t>
            </a:r>
            <a:r>
              <a:rPr sz="1600" b="1" spc="-15" dirty="0">
                <a:latin typeface="Arial"/>
                <a:cs typeface="Arial"/>
              </a:rPr>
              <a:t>t</a:t>
            </a:r>
            <a:r>
              <a:rPr sz="1600" b="1" spc="-5" dirty="0">
                <a:latin typeface="Arial"/>
                <a:cs typeface="Arial"/>
              </a:rPr>
              <a:t>i</a:t>
            </a:r>
            <a:r>
              <a:rPr sz="1600" b="1" spc="-15" dirty="0">
                <a:latin typeface="Arial"/>
                <a:cs typeface="Arial"/>
              </a:rPr>
              <a:t>on</a:t>
            </a:r>
            <a:r>
              <a:rPr sz="1600" b="1" spc="-10" dirty="0">
                <a:latin typeface="Arial"/>
                <a:cs typeface="Arial"/>
              </a:rPr>
              <a:t>s</a:t>
            </a:r>
            <a:endParaRPr sz="1600" dirty="0">
              <a:latin typeface="Arial"/>
              <a:cs typeface="Arial"/>
            </a:endParaRPr>
          </a:p>
        </p:txBody>
      </p:sp>
      <p:sp>
        <p:nvSpPr>
          <p:cNvPr id="62473" name="object 9"/>
          <p:cNvSpPr>
            <a:spLocks/>
          </p:cNvSpPr>
          <p:nvPr/>
        </p:nvSpPr>
        <p:spPr bwMode="auto">
          <a:xfrm>
            <a:off x="1766888" y="1303338"/>
            <a:ext cx="8678862" cy="971550"/>
          </a:xfrm>
          <a:custGeom>
            <a:avLst/>
            <a:gdLst>
              <a:gd name="T0" fmla="*/ 8581847 w 8679180"/>
              <a:gd name="T1" fmla="*/ 0 h 972185"/>
              <a:gd name="T2" fmla="*/ 85131 w 8679180"/>
              <a:gd name="T3" fmla="*/ 742 h 972185"/>
              <a:gd name="T4" fmla="*/ 45581 w 8679180"/>
              <a:gd name="T5" fmla="*/ 14827 h 972185"/>
              <a:gd name="T6" fmla="*/ 16146 w 8679180"/>
              <a:gd name="T7" fmla="*/ 43538 h 972185"/>
              <a:gd name="T8" fmla="*/ 1088 w 8679180"/>
              <a:gd name="T9" fmla="*/ 82613 h 972185"/>
              <a:gd name="T10" fmla="*/ 0 w 8679180"/>
              <a:gd name="T11" fmla="*/ 97205 h 972185"/>
              <a:gd name="T12" fmla="*/ 742 w 8679180"/>
              <a:gd name="T13" fmla="*/ 886928 h 972185"/>
              <a:gd name="T14" fmla="*/ 14827 w 8679180"/>
              <a:gd name="T15" fmla="*/ 926482 h 972185"/>
              <a:gd name="T16" fmla="*/ 43538 w 8679180"/>
              <a:gd name="T17" fmla="*/ 955914 h 972185"/>
              <a:gd name="T18" fmla="*/ 82613 w 8679180"/>
              <a:gd name="T19" fmla="*/ 970970 h 972185"/>
              <a:gd name="T20" fmla="*/ 97205 w 8679180"/>
              <a:gd name="T21" fmla="*/ 972057 h 972185"/>
              <a:gd name="T22" fmla="*/ 8593933 w 8679180"/>
              <a:gd name="T23" fmla="*/ 971314 h 972185"/>
              <a:gd name="T24" fmla="*/ 8633486 w 8679180"/>
              <a:gd name="T25" fmla="*/ 957230 h 972185"/>
              <a:gd name="T26" fmla="*/ 8662920 w 8679180"/>
              <a:gd name="T27" fmla="*/ 928522 h 972185"/>
              <a:gd name="T28" fmla="*/ 8677977 w 8679180"/>
              <a:gd name="T29" fmla="*/ 889446 h 972185"/>
              <a:gd name="T30" fmla="*/ 8679065 w 8679180"/>
              <a:gd name="T31" fmla="*/ 874852 h 972185"/>
              <a:gd name="T32" fmla="*/ 8678321 w 8679180"/>
              <a:gd name="T33" fmla="*/ 85122 h 972185"/>
              <a:gd name="T34" fmla="*/ 8664234 w 8679180"/>
              <a:gd name="T35" fmla="*/ 45576 h 972185"/>
              <a:gd name="T36" fmla="*/ 8635521 w 8679180"/>
              <a:gd name="T37" fmla="*/ 16144 h 972185"/>
              <a:gd name="T38" fmla="*/ 8596441 w 8679180"/>
              <a:gd name="T39" fmla="*/ 1087 h 972185"/>
              <a:gd name="T40" fmla="*/ 8581847 w 8679180"/>
              <a:gd name="T41" fmla="*/ 0 h 972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679180" h="972185">
                <a:moveTo>
                  <a:pt x="8581847" y="0"/>
                </a:moveTo>
                <a:lnTo>
                  <a:pt x="85131" y="742"/>
                </a:lnTo>
                <a:lnTo>
                  <a:pt x="45581" y="14827"/>
                </a:lnTo>
                <a:lnTo>
                  <a:pt x="16146" y="43538"/>
                </a:lnTo>
                <a:lnTo>
                  <a:pt x="1088" y="82613"/>
                </a:lnTo>
                <a:lnTo>
                  <a:pt x="0" y="97205"/>
                </a:lnTo>
                <a:lnTo>
                  <a:pt x="742" y="886928"/>
                </a:lnTo>
                <a:lnTo>
                  <a:pt x="14827" y="926482"/>
                </a:lnTo>
                <a:lnTo>
                  <a:pt x="43538" y="955914"/>
                </a:lnTo>
                <a:lnTo>
                  <a:pt x="82613" y="970970"/>
                </a:lnTo>
                <a:lnTo>
                  <a:pt x="97205" y="972057"/>
                </a:lnTo>
                <a:lnTo>
                  <a:pt x="8593933" y="971314"/>
                </a:lnTo>
                <a:lnTo>
                  <a:pt x="8633486" y="957230"/>
                </a:lnTo>
                <a:lnTo>
                  <a:pt x="8662920" y="928522"/>
                </a:lnTo>
                <a:lnTo>
                  <a:pt x="8677977" y="889446"/>
                </a:lnTo>
                <a:lnTo>
                  <a:pt x="8679065" y="874852"/>
                </a:lnTo>
                <a:lnTo>
                  <a:pt x="8678321" y="85122"/>
                </a:lnTo>
                <a:lnTo>
                  <a:pt x="8664234" y="45576"/>
                </a:lnTo>
                <a:lnTo>
                  <a:pt x="8635521" y="16144"/>
                </a:lnTo>
                <a:lnTo>
                  <a:pt x="8596441" y="1087"/>
                </a:lnTo>
                <a:lnTo>
                  <a:pt x="8581847"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0" name="object 10"/>
          <p:cNvSpPr txBox="1"/>
          <p:nvPr/>
        </p:nvSpPr>
        <p:spPr>
          <a:xfrm>
            <a:off x="1868488" y="1674814"/>
            <a:ext cx="2044700" cy="246221"/>
          </a:xfrm>
          <a:prstGeom prst="rect">
            <a:avLst/>
          </a:prstGeom>
        </p:spPr>
        <p:txBody>
          <a:bodyPr lIns="0" tIns="0" rIns="0" bIns="0">
            <a:spAutoFit/>
          </a:bodyPr>
          <a:lstStyle/>
          <a:p>
            <a:pPr marL="12700" algn="ctr">
              <a:defRPr/>
            </a:pPr>
            <a:r>
              <a:rPr sz="1600" b="1" spc="-15" dirty="0">
                <a:latin typeface="Arial"/>
                <a:cs typeface="Arial"/>
              </a:rPr>
              <a:t>F</a:t>
            </a:r>
            <a:r>
              <a:rPr sz="1600" b="1" spc="-10" dirty="0">
                <a:latin typeface="Arial"/>
                <a:cs typeface="Arial"/>
              </a:rPr>
              <a:t>ra</a:t>
            </a:r>
            <a:r>
              <a:rPr sz="1600" b="1" spc="-20" dirty="0">
                <a:latin typeface="Arial"/>
                <a:cs typeface="Arial"/>
              </a:rPr>
              <a:t>m</a:t>
            </a:r>
            <a:r>
              <a:rPr sz="1600" b="1" spc="-5" dirty="0">
                <a:latin typeface="Arial"/>
                <a:cs typeface="Arial"/>
              </a:rPr>
              <a:t>i</a:t>
            </a:r>
            <a:r>
              <a:rPr sz="1600" b="1" spc="-15" dirty="0">
                <a:latin typeface="Arial"/>
                <a:cs typeface="Arial"/>
              </a:rPr>
              <a:t>n</a:t>
            </a:r>
            <a:r>
              <a:rPr sz="1600" b="1" spc="-10" dirty="0">
                <a:latin typeface="Arial"/>
                <a:cs typeface="Arial"/>
              </a:rPr>
              <a:t>g</a:t>
            </a:r>
            <a:r>
              <a:rPr sz="1600" b="1" spc="-40" dirty="0">
                <a:latin typeface="Arial"/>
                <a:cs typeface="Arial"/>
              </a:rPr>
              <a:t> </a:t>
            </a:r>
            <a:r>
              <a:rPr sz="1600" b="1" spc="-65" dirty="0">
                <a:latin typeface="Arial"/>
                <a:cs typeface="Arial"/>
              </a:rPr>
              <a:t>A</a:t>
            </a:r>
            <a:r>
              <a:rPr sz="1600" b="1" spc="-10" dirty="0">
                <a:latin typeface="Arial"/>
                <a:cs typeface="Arial"/>
              </a:rPr>
              <a:t>ss</a:t>
            </a:r>
            <a:r>
              <a:rPr sz="1600" b="1" spc="-5" dirty="0">
                <a:latin typeface="Arial"/>
                <a:cs typeface="Arial"/>
              </a:rPr>
              <a:t>u</a:t>
            </a:r>
            <a:r>
              <a:rPr sz="1600" b="1" spc="-20" dirty="0">
                <a:latin typeface="Arial"/>
                <a:cs typeface="Arial"/>
              </a:rPr>
              <a:t>m</a:t>
            </a:r>
            <a:r>
              <a:rPr sz="1600" b="1" spc="-5" dirty="0">
                <a:latin typeface="Arial"/>
                <a:cs typeface="Arial"/>
              </a:rPr>
              <a:t>p</a:t>
            </a:r>
            <a:r>
              <a:rPr sz="1600" b="1" spc="-15" dirty="0">
                <a:latin typeface="Arial"/>
                <a:cs typeface="Arial"/>
              </a:rPr>
              <a:t>t</a:t>
            </a:r>
            <a:r>
              <a:rPr sz="1600" b="1" spc="-5" dirty="0">
                <a:latin typeface="Arial"/>
                <a:cs typeface="Arial"/>
              </a:rPr>
              <a:t>io</a:t>
            </a:r>
            <a:r>
              <a:rPr sz="1600" b="1" spc="-10" dirty="0">
                <a:latin typeface="Arial"/>
                <a:cs typeface="Arial"/>
              </a:rPr>
              <a:t>n</a:t>
            </a:r>
            <a:endParaRPr sz="1600" dirty="0">
              <a:latin typeface="Arial"/>
              <a:cs typeface="Arial"/>
            </a:endParaRPr>
          </a:p>
        </p:txBody>
      </p:sp>
      <p:sp>
        <p:nvSpPr>
          <p:cNvPr id="62475" name="object 11"/>
          <p:cNvSpPr>
            <a:spLocks/>
          </p:cNvSpPr>
          <p:nvPr/>
        </p:nvSpPr>
        <p:spPr bwMode="auto">
          <a:xfrm>
            <a:off x="6035676" y="1360488"/>
            <a:ext cx="1552575" cy="741362"/>
          </a:xfrm>
          <a:custGeom>
            <a:avLst/>
            <a:gdLst>
              <a:gd name="T0" fmla="*/ 1479156 w 1553210"/>
              <a:gd name="T1" fmla="*/ 0 h 741044"/>
              <a:gd name="T2" fmla="*/ 70402 w 1553210"/>
              <a:gd name="T3" fmla="*/ 89 h 741044"/>
              <a:gd name="T4" fmla="*/ 30898 w 1553210"/>
              <a:gd name="T5" fmla="*/ 13873 h 741044"/>
              <a:gd name="T6" fmla="*/ 5487 w 1553210"/>
              <a:gd name="T7" fmla="*/ 46036 h 741044"/>
              <a:gd name="T8" fmla="*/ 0 w 1553210"/>
              <a:gd name="T9" fmla="*/ 74066 h 741044"/>
              <a:gd name="T10" fmla="*/ 88 w 1553210"/>
              <a:gd name="T11" fmla="*/ 670213 h 741044"/>
              <a:gd name="T12" fmla="*/ 13869 w 1553210"/>
              <a:gd name="T13" fmla="*/ 709718 h 741044"/>
              <a:gd name="T14" fmla="*/ 46034 w 1553210"/>
              <a:gd name="T15" fmla="*/ 735126 h 741044"/>
              <a:gd name="T16" fmla="*/ 74066 w 1553210"/>
              <a:gd name="T17" fmla="*/ 740613 h 741044"/>
              <a:gd name="T18" fmla="*/ 1482799 w 1553210"/>
              <a:gd name="T19" fmla="*/ 740525 h 741044"/>
              <a:gd name="T20" fmla="*/ 1522310 w 1553210"/>
              <a:gd name="T21" fmla="*/ 726751 h 741044"/>
              <a:gd name="T22" fmla="*/ 1547722 w 1553210"/>
              <a:gd name="T23" fmla="*/ 694591 h 741044"/>
              <a:gd name="T24" fmla="*/ 1553210 w 1553210"/>
              <a:gd name="T25" fmla="*/ 666559 h 741044"/>
              <a:gd name="T26" fmla="*/ 1553121 w 1553210"/>
              <a:gd name="T27" fmla="*/ 70412 h 741044"/>
              <a:gd name="T28" fmla="*/ 1539344 w 1553210"/>
              <a:gd name="T29" fmla="*/ 30902 h 741044"/>
              <a:gd name="T30" fmla="*/ 1507186 w 1553210"/>
              <a:gd name="T31" fmla="*/ 5488 h 741044"/>
              <a:gd name="T32" fmla="*/ 1479156 w 1553210"/>
              <a:gd name="T33" fmla="*/ 0 h 74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53210" h="741044">
                <a:moveTo>
                  <a:pt x="1479156" y="0"/>
                </a:moveTo>
                <a:lnTo>
                  <a:pt x="70402" y="89"/>
                </a:lnTo>
                <a:lnTo>
                  <a:pt x="30898" y="13873"/>
                </a:lnTo>
                <a:lnTo>
                  <a:pt x="5487" y="46036"/>
                </a:lnTo>
                <a:lnTo>
                  <a:pt x="0" y="74066"/>
                </a:lnTo>
                <a:lnTo>
                  <a:pt x="88" y="670213"/>
                </a:lnTo>
                <a:lnTo>
                  <a:pt x="13869" y="709718"/>
                </a:lnTo>
                <a:lnTo>
                  <a:pt x="46034" y="735126"/>
                </a:lnTo>
                <a:lnTo>
                  <a:pt x="74066" y="740613"/>
                </a:lnTo>
                <a:lnTo>
                  <a:pt x="1482799" y="740525"/>
                </a:lnTo>
                <a:lnTo>
                  <a:pt x="1522310" y="726751"/>
                </a:lnTo>
                <a:lnTo>
                  <a:pt x="1547722" y="694591"/>
                </a:lnTo>
                <a:lnTo>
                  <a:pt x="1553210" y="666559"/>
                </a:lnTo>
                <a:lnTo>
                  <a:pt x="1553121" y="70412"/>
                </a:lnTo>
                <a:lnTo>
                  <a:pt x="1539344" y="30902"/>
                </a:lnTo>
                <a:lnTo>
                  <a:pt x="1507186" y="5488"/>
                </a:lnTo>
                <a:lnTo>
                  <a:pt x="147915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76" name="object 12"/>
          <p:cNvSpPr>
            <a:spLocks/>
          </p:cNvSpPr>
          <p:nvPr/>
        </p:nvSpPr>
        <p:spPr bwMode="auto">
          <a:xfrm>
            <a:off x="6035676" y="1360488"/>
            <a:ext cx="1552575" cy="741362"/>
          </a:xfrm>
          <a:custGeom>
            <a:avLst/>
            <a:gdLst>
              <a:gd name="T0" fmla="*/ 0 w 1553210"/>
              <a:gd name="T1" fmla="*/ 74066 h 741044"/>
              <a:gd name="T2" fmla="*/ 11938 w 1553210"/>
              <a:gd name="T3" fmla="*/ 33726 h 741044"/>
              <a:gd name="T4" fmla="*/ 42862 w 1553210"/>
              <a:gd name="T5" fmla="*/ 6873 h 741044"/>
              <a:gd name="T6" fmla="*/ 1479156 w 1553210"/>
              <a:gd name="T7" fmla="*/ 0 h 741044"/>
              <a:gd name="T8" fmla="*/ 1493649 w 1553210"/>
              <a:gd name="T9" fmla="*/ 1417 h 741044"/>
              <a:gd name="T10" fmla="*/ 1530305 w 1553210"/>
              <a:gd name="T11" fmla="*/ 20502 h 741044"/>
              <a:gd name="T12" fmla="*/ 1551024 w 1553210"/>
              <a:gd name="T13" fmla="*/ 56129 h 741044"/>
              <a:gd name="T14" fmla="*/ 1553210 w 1553210"/>
              <a:gd name="T15" fmla="*/ 666559 h 741044"/>
              <a:gd name="T16" fmla="*/ 1551792 w 1553210"/>
              <a:gd name="T17" fmla="*/ 681053 h 741044"/>
              <a:gd name="T18" fmla="*/ 1532709 w 1553210"/>
              <a:gd name="T19" fmla="*/ 717712 h 741044"/>
              <a:gd name="T20" fmla="*/ 1497083 w 1553210"/>
              <a:gd name="T21" fmla="*/ 738429 h 741044"/>
              <a:gd name="T22" fmla="*/ 74066 w 1553210"/>
              <a:gd name="T23" fmla="*/ 740613 h 741044"/>
              <a:gd name="T24" fmla="*/ 59572 w 1553210"/>
              <a:gd name="T25" fmla="*/ 739196 h 741044"/>
              <a:gd name="T26" fmla="*/ 22911 w 1553210"/>
              <a:gd name="T27" fmla="*/ 720116 h 741044"/>
              <a:gd name="T28" fmla="*/ 2186 w 1553210"/>
              <a:gd name="T29" fmla="*/ 684495 h 741044"/>
              <a:gd name="T30" fmla="*/ 0 w 1553210"/>
              <a:gd name="T31" fmla="*/ 74066 h 74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53210" h="741044">
                <a:moveTo>
                  <a:pt x="0" y="74066"/>
                </a:moveTo>
                <a:lnTo>
                  <a:pt x="11938" y="33726"/>
                </a:lnTo>
                <a:lnTo>
                  <a:pt x="42862" y="6873"/>
                </a:lnTo>
                <a:lnTo>
                  <a:pt x="1479156" y="0"/>
                </a:lnTo>
                <a:lnTo>
                  <a:pt x="1493649" y="1417"/>
                </a:lnTo>
                <a:lnTo>
                  <a:pt x="1530305" y="20502"/>
                </a:lnTo>
                <a:lnTo>
                  <a:pt x="1551024" y="56129"/>
                </a:lnTo>
                <a:lnTo>
                  <a:pt x="1553210" y="666559"/>
                </a:lnTo>
                <a:lnTo>
                  <a:pt x="1551792" y="681053"/>
                </a:lnTo>
                <a:lnTo>
                  <a:pt x="1532709" y="717712"/>
                </a:lnTo>
                <a:lnTo>
                  <a:pt x="1497083" y="738429"/>
                </a:lnTo>
                <a:lnTo>
                  <a:pt x="74066" y="740613"/>
                </a:lnTo>
                <a:lnTo>
                  <a:pt x="59572" y="739196"/>
                </a:lnTo>
                <a:lnTo>
                  <a:pt x="22911" y="720116"/>
                </a:lnTo>
                <a:lnTo>
                  <a:pt x="2186" y="684495"/>
                </a:lnTo>
                <a:lnTo>
                  <a:pt x="0" y="74066"/>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3" name="object 13"/>
          <p:cNvSpPr txBox="1"/>
          <p:nvPr/>
        </p:nvSpPr>
        <p:spPr>
          <a:xfrm>
            <a:off x="6089650" y="1482726"/>
            <a:ext cx="1443038" cy="493713"/>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Purpose-built will be competitive with existing designs</a:t>
            </a:r>
            <a:endParaRPr lang="en-US" altLang="en-US" sz="1200">
              <a:cs typeface="Arial" panose="020B0604020202020204" pitchFamily="34" charset="0"/>
            </a:endParaRPr>
          </a:p>
        </p:txBody>
      </p:sp>
      <p:sp>
        <p:nvSpPr>
          <p:cNvPr id="62478" name="object 14"/>
          <p:cNvSpPr>
            <a:spLocks/>
          </p:cNvSpPr>
          <p:nvPr/>
        </p:nvSpPr>
        <p:spPr bwMode="auto">
          <a:xfrm>
            <a:off x="5164139" y="2100263"/>
            <a:ext cx="1647825" cy="385762"/>
          </a:xfrm>
          <a:custGeom>
            <a:avLst/>
            <a:gdLst>
              <a:gd name="T0" fmla="*/ 1648332 w 1648460"/>
              <a:gd name="T1" fmla="*/ 0 h 385444"/>
              <a:gd name="T2" fmla="*/ 1648332 w 1648460"/>
              <a:gd name="T3" fmla="*/ 192468 h 385444"/>
              <a:gd name="T4" fmla="*/ 0 w 1648460"/>
              <a:gd name="T5" fmla="*/ 192468 h 385444"/>
              <a:gd name="T6" fmla="*/ 0 w 1648460"/>
              <a:gd name="T7" fmla="*/ 384937 h 385444"/>
            </a:gdLst>
            <a:ahLst/>
            <a:cxnLst>
              <a:cxn ang="0">
                <a:pos x="T0" y="T1"/>
              </a:cxn>
              <a:cxn ang="0">
                <a:pos x="T2" y="T3"/>
              </a:cxn>
              <a:cxn ang="0">
                <a:pos x="T4" y="T5"/>
              </a:cxn>
              <a:cxn ang="0">
                <a:pos x="T6" y="T7"/>
              </a:cxn>
            </a:cxnLst>
            <a:rect l="0" t="0" r="r" b="b"/>
            <a:pathLst>
              <a:path w="1648460" h="385444">
                <a:moveTo>
                  <a:pt x="1648332" y="0"/>
                </a:moveTo>
                <a:lnTo>
                  <a:pt x="1648332" y="192468"/>
                </a:lnTo>
                <a:lnTo>
                  <a:pt x="0" y="192468"/>
                </a:lnTo>
                <a:lnTo>
                  <a:pt x="0" y="384937"/>
                </a:lnTo>
              </a:path>
            </a:pathLst>
          </a:custGeom>
          <a:noFill/>
          <a:ln w="25399">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79" name="object 15"/>
          <p:cNvSpPr>
            <a:spLocks/>
          </p:cNvSpPr>
          <p:nvPr/>
        </p:nvSpPr>
        <p:spPr bwMode="auto">
          <a:xfrm>
            <a:off x="3852863" y="2486025"/>
            <a:ext cx="2622550" cy="922338"/>
          </a:xfrm>
          <a:custGeom>
            <a:avLst/>
            <a:gdLst>
              <a:gd name="T0" fmla="*/ 2530513 w 2623185"/>
              <a:gd name="T1" fmla="*/ 0 h 922654"/>
              <a:gd name="T2" fmla="*/ 88213 w 2623185"/>
              <a:gd name="T3" fmla="*/ 86 h 922654"/>
              <a:gd name="T4" fmla="*/ 47516 w 2623185"/>
              <a:gd name="T5" fmla="*/ 11552 h 922654"/>
              <a:gd name="T6" fmla="*/ 16916 w 2623185"/>
              <a:gd name="T7" fmla="*/ 38992 h 922654"/>
              <a:gd name="T8" fmla="*/ 1144 w 2623185"/>
              <a:gd name="T9" fmla="*/ 77676 h 922654"/>
              <a:gd name="T10" fmla="*/ 0 w 2623185"/>
              <a:gd name="T11" fmla="*/ 92252 h 922654"/>
              <a:gd name="T12" fmla="*/ 86 w 2623185"/>
              <a:gd name="T13" fmla="*/ 834339 h 922654"/>
              <a:gd name="T14" fmla="*/ 11552 w 2623185"/>
              <a:gd name="T15" fmla="*/ 875037 h 922654"/>
              <a:gd name="T16" fmla="*/ 38992 w 2623185"/>
              <a:gd name="T17" fmla="*/ 905636 h 922654"/>
              <a:gd name="T18" fmla="*/ 77676 w 2623185"/>
              <a:gd name="T19" fmla="*/ 921408 h 922654"/>
              <a:gd name="T20" fmla="*/ 92252 w 2623185"/>
              <a:gd name="T21" fmla="*/ 922553 h 922654"/>
              <a:gd name="T22" fmla="*/ 2534551 w 2623185"/>
              <a:gd name="T23" fmla="*/ 922466 h 922654"/>
              <a:gd name="T24" fmla="*/ 2575244 w 2623185"/>
              <a:gd name="T25" fmla="*/ 911000 h 922654"/>
              <a:gd name="T26" fmla="*/ 2605845 w 2623185"/>
              <a:gd name="T27" fmla="*/ 883561 h 922654"/>
              <a:gd name="T28" fmla="*/ 2621620 w 2623185"/>
              <a:gd name="T29" fmla="*/ 844876 h 922654"/>
              <a:gd name="T30" fmla="*/ 2622765 w 2623185"/>
              <a:gd name="T31" fmla="*/ 830300 h 922654"/>
              <a:gd name="T32" fmla="*/ 2622679 w 2623185"/>
              <a:gd name="T33" fmla="*/ 88213 h 922654"/>
              <a:gd name="T34" fmla="*/ 2611210 w 2623185"/>
              <a:gd name="T35" fmla="*/ 47516 h 922654"/>
              <a:gd name="T36" fmla="*/ 2583768 w 2623185"/>
              <a:gd name="T37" fmla="*/ 16916 h 922654"/>
              <a:gd name="T38" fmla="*/ 2545086 w 2623185"/>
              <a:gd name="T39" fmla="*/ 1144 h 922654"/>
              <a:gd name="T40" fmla="*/ 2530513 w 2623185"/>
              <a:gd name="T41" fmla="*/ 0 h 922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23185" h="922654">
                <a:moveTo>
                  <a:pt x="2530513" y="0"/>
                </a:moveTo>
                <a:lnTo>
                  <a:pt x="88213" y="86"/>
                </a:lnTo>
                <a:lnTo>
                  <a:pt x="47516" y="11552"/>
                </a:lnTo>
                <a:lnTo>
                  <a:pt x="16916" y="38992"/>
                </a:lnTo>
                <a:lnTo>
                  <a:pt x="1144" y="77676"/>
                </a:lnTo>
                <a:lnTo>
                  <a:pt x="0" y="92252"/>
                </a:lnTo>
                <a:lnTo>
                  <a:pt x="86" y="834339"/>
                </a:lnTo>
                <a:lnTo>
                  <a:pt x="11552" y="875037"/>
                </a:lnTo>
                <a:lnTo>
                  <a:pt x="38992" y="905636"/>
                </a:lnTo>
                <a:lnTo>
                  <a:pt x="77676" y="921408"/>
                </a:lnTo>
                <a:lnTo>
                  <a:pt x="92252" y="922553"/>
                </a:lnTo>
                <a:lnTo>
                  <a:pt x="2534551" y="922466"/>
                </a:lnTo>
                <a:lnTo>
                  <a:pt x="2575244" y="911000"/>
                </a:lnTo>
                <a:lnTo>
                  <a:pt x="2605845" y="883561"/>
                </a:lnTo>
                <a:lnTo>
                  <a:pt x="2621620" y="844876"/>
                </a:lnTo>
                <a:lnTo>
                  <a:pt x="2622765" y="830300"/>
                </a:lnTo>
                <a:lnTo>
                  <a:pt x="2622679" y="88213"/>
                </a:lnTo>
                <a:lnTo>
                  <a:pt x="2611210" y="47516"/>
                </a:lnTo>
                <a:lnTo>
                  <a:pt x="2583768" y="16916"/>
                </a:lnTo>
                <a:lnTo>
                  <a:pt x="2545086" y="1144"/>
                </a:lnTo>
                <a:lnTo>
                  <a:pt x="253051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80" name="object 16"/>
          <p:cNvSpPr>
            <a:spLocks/>
          </p:cNvSpPr>
          <p:nvPr/>
        </p:nvSpPr>
        <p:spPr bwMode="auto">
          <a:xfrm>
            <a:off x="3852863" y="2486025"/>
            <a:ext cx="2622550" cy="922338"/>
          </a:xfrm>
          <a:custGeom>
            <a:avLst/>
            <a:gdLst>
              <a:gd name="T0" fmla="*/ 0 w 2623185"/>
              <a:gd name="T1" fmla="*/ 92252 h 922654"/>
              <a:gd name="T2" fmla="*/ 9778 w 2623185"/>
              <a:gd name="T3" fmla="*/ 50871 h 922654"/>
              <a:gd name="T4" fmla="*/ 35960 w 2623185"/>
              <a:gd name="T5" fmla="*/ 19157 h 922654"/>
              <a:gd name="T6" fmla="*/ 73817 w 2623185"/>
              <a:gd name="T7" fmla="*/ 1841 h 922654"/>
              <a:gd name="T8" fmla="*/ 2530513 w 2623185"/>
              <a:gd name="T9" fmla="*/ 0 h 922654"/>
              <a:gd name="T10" fmla="*/ 2545086 w 2623185"/>
              <a:gd name="T11" fmla="*/ 1144 h 922654"/>
              <a:gd name="T12" fmla="*/ 2583768 w 2623185"/>
              <a:gd name="T13" fmla="*/ 16916 h 922654"/>
              <a:gd name="T14" fmla="*/ 2611210 w 2623185"/>
              <a:gd name="T15" fmla="*/ 47516 h 922654"/>
              <a:gd name="T16" fmla="*/ 2622679 w 2623185"/>
              <a:gd name="T17" fmla="*/ 88213 h 922654"/>
              <a:gd name="T18" fmla="*/ 2622765 w 2623185"/>
              <a:gd name="T19" fmla="*/ 830300 h 922654"/>
              <a:gd name="T20" fmla="*/ 2621620 w 2623185"/>
              <a:gd name="T21" fmla="*/ 844876 h 922654"/>
              <a:gd name="T22" fmla="*/ 2605845 w 2623185"/>
              <a:gd name="T23" fmla="*/ 883561 h 922654"/>
              <a:gd name="T24" fmla="*/ 2575244 w 2623185"/>
              <a:gd name="T25" fmla="*/ 911000 h 922654"/>
              <a:gd name="T26" fmla="*/ 2534551 w 2623185"/>
              <a:gd name="T27" fmla="*/ 922466 h 922654"/>
              <a:gd name="T28" fmla="*/ 92252 w 2623185"/>
              <a:gd name="T29" fmla="*/ 922553 h 922654"/>
              <a:gd name="T30" fmla="*/ 77676 w 2623185"/>
              <a:gd name="T31" fmla="*/ 921408 h 922654"/>
              <a:gd name="T32" fmla="*/ 38992 w 2623185"/>
              <a:gd name="T33" fmla="*/ 905636 h 922654"/>
              <a:gd name="T34" fmla="*/ 11552 w 2623185"/>
              <a:gd name="T35" fmla="*/ 875037 h 922654"/>
              <a:gd name="T36" fmla="*/ 86 w 2623185"/>
              <a:gd name="T37" fmla="*/ 834339 h 922654"/>
              <a:gd name="T38" fmla="*/ 0 w 2623185"/>
              <a:gd name="T39" fmla="*/ 92252 h 922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23185" h="922654">
                <a:moveTo>
                  <a:pt x="0" y="92252"/>
                </a:moveTo>
                <a:lnTo>
                  <a:pt x="9778" y="50871"/>
                </a:lnTo>
                <a:lnTo>
                  <a:pt x="35960" y="19157"/>
                </a:lnTo>
                <a:lnTo>
                  <a:pt x="73817" y="1841"/>
                </a:lnTo>
                <a:lnTo>
                  <a:pt x="2530513" y="0"/>
                </a:lnTo>
                <a:lnTo>
                  <a:pt x="2545086" y="1144"/>
                </a:lnTo>
                <a:lnTo>
                  <a:pt x="2583768" y="16916"/>
                </a:lnTo>
                <a:lnTo>
                  <a:pt x="2611210" y="47516"/>
                </a:lnTo>
                <a:lnTo>
                  <a:pt x="2622679" y="88213"/>
                </a:lnTo>
                <a:lnTo>
                  <a:pt x="2622765" y="830300"/>
                </a:lnTo>
                <a:lnTo>
                  <a:pt x="2621620" y="844876"/>
                </a:lnTo>
                <a:lnTo>
                  <a:pt x="2605845" y="883561"/>
                </a:lnTo>
                <a:lnTo>
                  <a:pt x="2575244" y="911000"/>
                </a:lnTo>
                <a:lnTo>
                  <a:pt x="2534551" y="922466"/>
                </a:lnTo>
                <a:lnTo>
                  <a:pt x="92252" y="922553"/>
                </a:lnTo>
                <a:lnTo>
                  <a:pt x="77676" y="921408"/>
                </a:lnTo>
                <a:lnTo>
                  <a:pt x="38992" y="905636"/>
                </a:lnTo>
                <a:lnTo>
                  <a:pt x="11552" y="875037"/>
                </a:lnTo>
                <a:lnTo>
                  <a:pt x="86" y="834339"/>
                </a:lnTo>
                <a:lnTo>
                  <a:pt x="0" y="92252"/>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7" name="object 17"/>
          <p:cNvSpPr txBox="1"/>
          <p:nvPr/>
        </p:nvSpPr>
        <p:spPr>
          <a:xfrm>
            <a:off x="3927475" y="2698751"/>
            <a:ext cx="2471738" cy="493713"/>
          </a:xfrm>
          <a:prstGeom prst="rect">
            <a:avLst/>
          </a:prstGeom>
        </p:spPr>
        <p:txBody>
          <a:bodyPr lIns="0" tIns="0" rIns="0" bIns="0">
            <a:spAutoFit/>
          </a:bodyPr>
          <a:lstStyle>
            <a:lvl1pPr marL="11113"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Basic aircraft and training system designs will be complete through vendor-conducted CDRs</a:t>
            </a:r>
            <a:endParaRPr lang="en-US" altLang="en-US" sz="1200">
              <a:cs typeface="Arial" panose="020B0604020202020204" pitchFamily="34" charset="0"/>
            </a:endParaRPr>
          </a:p>
        </p:txBody>
      </p:sp>
      <p:sp>
        <p:nvSpPr>
          <p:cNvPr id="62482" name="object 18"/>
          <p:cNvSpPr>
            <a:spLocks/>
          </p:cNvSpPr>
          <p:nvPr/>
        </p:nvSpPr>
        <p:spPr bwMode="auto">
          <a:xfrm>
            <a:off x="3713164" y="3408364"/>
            <a:ext cx="1450975" cy="1025525"/>
          </a:xfrm>
          <a:custGeom>
            <a:avLst/>
            <a:gdLst>
              <a:gd name="T0" fmla="*/ 1450987 w 1450975"/>
              <a:gd name="T1" fmla="*/ 0 h 1026160"/>
              <a:gd name="T2" fmla="*/ 1450987 w 1450975"/>
              <a:gd name="T3" fmla="*/ 513041 h 1026160"/>
              <a:gd name="T4" fmla="*/ 0 w 1450975"/>
              <a:gd name="T5" fmla="*/ 513041 h 1026160"/>
              <a:gd name="T6" fmla="*/ 0 w 1450975"/>
              <a:gd name="T7" fmla="*/ 1026096 h 1026160"/>
            </a:gdLst>
            <a:ahLst/>
            <a:cxnLst>
              <a:cxn ang="0">
                <a:pos x="T0" y="T1"/>
              </a:cxn>
              <a:cxn ang="0">
                <a:pos x="T2" y="T3"/>
              </a:cxn>
              <a:cxn ang="0">
                <a:pos x="T4" y="T5"/>
              </a:cxn>
              <a:cxn ang="0">
                <a:pos x="T6" y="T7"/>
              </a:cxn>
            </a:cxnLst>
            <a:rect l="0" t="0" r="r" b="b"/>
            <a:pathLst>
              <a:path w="1450975" h="1026160">
                <a:moveTo>
                  <a:pt x="1450987" y="0"/>
                </a:moveTo>
                <a:lnTo>
                  <a:pt x="1450987" y="513041"/>
                </a:lnTo>
                <a:lnTo>
                  <a:pt x="0" y="513041"/>
                </a:lnTo>
                <a:lnTo>
                  <a:pt x="0" y="1026096"/>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83" name="object 19"/>
          <p:cNvSpPr>
            <a:spLocks/>
          </p:cNvSpPr>
          <p:nvPr/>
        </p:nvSpPr>
        <p:spPr bwMode="auto">
          <a:xfrm>
            <a:off x="3349626" y="4433889"/>
            <a:ext cx="727075" cy="549275"/>
          </a:xfrm>
          <a:custGeom>
            <a:avLst/>
            <a:gdLst>
              <a:gd name="T0" fmla="*/ 670902 w 726439"/>
              <a:gd name="T1" fmla="*/ 0 h 549275"/>
              <a:gd name="T2" fmla="*/ 53200 w 726439"/>
              <a:gd name="T3" fmla="*/ 26 h 549275"/>
              <a:gd name="T4" fmla="*/ 15522 w 726439"/>
              <a:gd name="T5" fmla="*/ 16662 h 549275"/>
              <a:gd name="T6" fmla="*/ 0 w 726439"/>
              <a:gd name="T7" fmla="*/ 54927 h 549275"/>
              <a:gd name="T8" fmla="*/ 26 w 726439"/>
              <a:gd name="T9" fmla="*/ 496035 h 549275"/>
              <a:gd name="T10" fmla="*/ 16658 w 726439"/>
              <a:gd name="T11" fmla="*/ 533709 h 549275"/>
              <a:gd name="T12" fmla="*/ 54927 w 726439"/>
              <a:gd name="T13" fmla="*/ 549236 h 549275"/>
              <a:gd name="T14" fmla="*/ 672629 w 726439"/>
              <a:gd name="T15" fmla="*/ 549210 h 549275"/>
              <a:gd name="T16" fmla="*/ 710303 w 726439"/>
              <a:gd name="T17" fmla="*/ 532573 h 549275"/>
              <a:gd name="T18" fmla="*/ 725830 w 726439"/>
              <a:gd name="T19" fmla="*/ 494309 h 549275"/>
              <a:gd name="T20" fmla="*/ 725803 w 726439"/>
              <a:gd name="T21" fmla="*/ 53201 h 549275"/>
              <a:gd name="T22" fmla="*/ 709167 w 726439"/>
              <a:gd name="T23" fmla="*/ 15527 h 549275"/>
              <a:gd name="T24" fmla="*/ 670902 w 726439"/>
              <a:gd name="T25" fmla="*/ 0 h 549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6439" h="549275">
                <a:moveTo>
                  <a:pt x="670902" y="0"/>
                </a:moveTo>
                <a:lnTo>
                  <a:pt x="53200" y="26"/>
                </a:lnTo>
                <a:lnTo>
                  <a:pt x="15522" y="16662"/>
                </a:lnTo>
                <a:lnTo>
                  <a:pt x="0" y="54927"/>
                </a:lnTo>
                <a:lnTo>
                  <a:pt x="26" y="496035"/>
                </a:lnTo>
                <a:lnTo>
                  <a:pt x="16658" y="533709"/>
                </a:lnTo>
                <a:lnTo>
                  <a:pt x="54927" y="549236"/>
                </a:lnTo>
                <a:lnTo>
                  <a:pt x="672629" y="549210"/>
                </a:lnTo>
                <a:lnTo>
                  <a:pt x="710303" y="532573"/>
                </a:lnTo>
                <a:lnTo>
                  <a:pt x="725830" y="494309"/>
                </a:lnTo>
                <a:lnTo>
                  <a:pt x="725803" y="53201"/>
                </a:lnTo>
                <a:lnTo>
                  <a:pt x="709167" y="15527"/>
                </a:lnTo>
                <a:lnTo>
                  <a:pt x="670902"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84" name="object 20"/>
          <p:cNvSpPr>
            <a:spLocks/>
          </p:cNvSpPr>
          <p:nvPr/>
        </p:nvSpPr>
        <p:spPr bwMode="auto">
          <a:xfrm>
            <a:off x="3349626" y="4433889"/>
            <a:ext cx="727075" cy="549275"/>
          </a:xfrm>
          <a:custGeom>
            <a:avLst/>
            <a:gdLst>
              <a:gd name="T0" fmla="*/ 0 w 726439"/>
              <a:gd name="T1" fmla="*/ 54927 h 549275"/>
              <a:gd name="T2" fmla="*/ 15522 w 726439"/>
              <a:gd name="T3" fmla="*/ 16662 h 549275"/>
              <a:gd name="T4" fmla="*/ 53200 w 726439"/>
              <a:gd name="T5" fmla="*/ 26 h 549275"/>
              <a:gd name="T6" fmla="*/ 670902 w 726439"/>
              <a:gd name="T7" fmla="*/ 0 h 549275"/>
              <a:gd name="T8" fmla="*/ 685236 w 726439"/>
              <a:gd name="T9" fmla="*/ 1890 h 549275"/>
              <a:gd name="T10" fmla="*/ 717775 w 726439"/>
              <a:gd name="T11" fmla="*/ 26284 h 549275"/>
              <a:gd name="T12" fmla="*/ 725830 w 726439"/>
              <a:gd name="T13" fmla="*/ 494309 h 549275"/>
              <a:gd name="T14" fmla="*/ 723940 w 726439"/>
              <a:gd name="T15" fmla="*/ 508642 h 549275"/>
              <a:gd name="T16" fmla="*/ 699546 w 726439"/>
              <a:gd name="T17" fmla="*/ 541182 h 549275"/>
              <a:gd name="T18" fmla="*/ 54927 w 726439"/>
              <a:gd name="T19" fmla="*/ 549236 h 549275"/>
              <a:gd name="T20" fmla="*/ 40589 w 726439"/>
              <a:gd name="T21" fmla="*/ 547346 h 549275"/>
              <a:gd name="T22" fmla="*/ 8051 w 726439"/>
              <a:gd name="T23" fmla="*/ 522952 h 549275"/>
              <a:gd name="T24" fmla="*/ 0 w 726439"/>
              <a:gd name="T25" fmla="*/ 54927 h 549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6439" h="549275">
                <a:moveTo>
                  <a:pt x="0" y="54927"/>
                </a:moveTo>
                <a:lnTo>
                  <a:pt x="15522" y="16662"/>
                </a:lnTo>
                <a:lnTo>
                  <a:pt x="53200" y="26"/>
                </a:lnTo>
                <a:lnTo>
                  <a:pt x="670902" y="0"/>
                </a:lnTo>
                <a:lnTo>
                  <a:pt x="685236" y="1890"/>
                </a:lnTo>
                <a:lnTo>
                  <a:pt x="717775" y="26284"/>
                </a:lnTo>
                <a:lnTo>
                  <a:pt x="725830" y="494309"/>
                </a:lnTo>
                <a:lnTo>
                  <a:pt x="723940" y="508642"/>
                </a:lnTo>
                <a:lnTo>
                  <a:pt x="699546" y="541182"/>
                </a:lnTo>
                <a:lnTo>
                  <a:pt x="54927" y="549236"/>
                </a:lnTo>
                <a:lnTo>
                  <a:pt x="40589" y="547346"/>
                </a:lnTo>
                <a:lnTo>
                  <a:pt x="8051" y="522952"/>
                </a:lnTo>
                <a:lnTo>
                  <a:pt x="0" y="54927"/>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1" name="object 21"/>
          <p:cNvSpPr txBox="1"/>
          <p:nvPr/>
        </p:nvSpPr>
        <p:spPr>
          <a:xfrm>
            <a:off x="3416300" y="4540250"/>
            <a:ext cx="592138" cy="336550"/>
          </a:xfrm>
          <a:prstGeom prst="rect">
            <a:avLst/>
          </a:prstGeom>
        </p:spPr>
        <p:txBody>
          <a:bodyPr lIns="0" tIns="0" rIns="0" bIns="0">
            <a:spAutoFit/>
          </a:bodyPr>
          <a:lstStyle>
            <a:lvl1pPr marL="104775" indent="-92075"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250"/>
              </a:lnSpc>
            </a:pPr>
            <a:r>
              <a:rPr lang="en-US" altLang="en-US" sz="1200" b="1">
                <a:solidFill>
                  <a:srgbClr val="FFFFFF"/>
                </a:solidFill>
                <a:cs typeface="Arial" panose="020B0604020202020204" pitchFamily="34" charset="0"/>
              </a:rPr>
              <a:t>Enter at MS B</a:t>
            </a:r>
            <a:endParaRPr lang="en-US" altLang="en-US" sz="1200">
              <a:cs typeface="Arial" panose="020B0604020202020204" pitchFamily="34" charset="0"/>
            </a:endParaRPr>
          </a:p>
        </p:txBody>
      </p:sp>
      <p:sp>
        <p:nvSpPr>
          <p:cNvPr id="62486" name="object 22"/>
          <p:cNvSpPr>
            <a:spLocks/>
          </p:cNvSpPr>
          <p:nvPr/>
        </p:nvSpPr>
        <p:spPr bwMode="auto">
          <a:xfrm>
            <a:off x="4664076" y="3408363"/>
            <a:ext cx="500063" cy="1028700"/>
          </a:xfrm>
          <a:custGeom>
            <a:avLst/>
            <a:gdLst>
              <a:gd name="T0" fmla="*/ 499694 w 499745"/>
              <a:gd name="T1" fmla="*/ 0 h 1028064"/>
              <a:gd name="T2" fmla="*/ 499694 w 499745"/>
              <a:gd name="T3" fmla="*/ 513854 h 1028064"/>
              <a:gd name="T4" fmla="*/ 0 w 499745"/>
              <a:gd name="T5" fmla="*/ 513854 h 1028064"/>
              <a:gd name="T6" fmla="*/ 0 w 499745"/>
              <a:gd name="T7" fmla="*/ 1027696 h 1028064"/>
            </a:gdLst>
            <a:ahLst/>
            <a:cxnLst>
              <a:cxn ang="0">
                <a:pos x="T0" y="T1"/>
              </a:cxn>
              <a:cxn ang="0">
                <a:pos x="T2" y="T3"/>
              </a:cxn>
              <a:cxn ang="0">
                <a:pos x="T4" y="T5"/>
              </a:cxn>
              <a:cxn ang="0">
                <a:pos x="T6" y="T7"/>
              </a:cxn>
            </a:cxnLst>
            <a:rect l="0" t="0" r="r" b="b"/>
            <a:pathLst>
              <a:path w="499745" h="1028064">
                <a:moveTo>
                  <a:pt x="499694" y="0"/>
                </a:moveTo>
                <a:lnTo>
                  <a:pt x="499694" y="513854"/>
                </a:lnTo>
                <a:lnTo>
                  <a:pt x="0" y="513854"/>
                </a:lnTo>
                <a:lnTo>
                  <a:pt x="0" y="1027696"/>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87" name="object 23"/>
          <p:cNvSpPr>
            <a:spLocks/>
          </p:cNvSpPr>
          <p:nvPr/>
        </p:nvSpPr>
        <p:spPr bwMode="auto">
          <a:xfrm>
            <a:off x="4194175" y="4435475"/>
            <a:ext cx="939800" cy="863600"/>
          </a:xfrm>
          <a:custGeom>
            <a:avLst/>
            <a:gdLst>
              <a:gd name="T0" fmla="*/ 852766 w 939164"/>
              <a:gd name="T1" fmla="*/ 0 h 862964"/>
              <a:gd name="T2" fmla="*/ 77351 w 939164"/>
              <a:gd name="T3" fmla="*/ 456 h 862964"/>
              <a:gd name="T4" fmla="*/ 37984 w 939164"/>
              <a:gd name="T5" fmla="*/ 14776 h 862964"/>
              <a:gd name="T6" fmla="*/ 10397 w 939164"/>
              <a:gd name="T7" fmla="*/ 45188 h 862964"/>
              <a:gd name="T8" fmla="*/ 0 w 939164"/>
              <a:gd name="T9" fmla="*/ 86283 h 862964"/>
              <a:gd name="T10" fmla="*/ 455 w 939164"/>
              <a:gd name="T11" fmla="*/ 785438 h 862964"/>
              <a:gd name="T12" fmla="*/ 14772 w 939164"/>
              <a:gd name="T13" fmla="*/ 824806 h 862964"/>
              <a:gd name="T14" fmla="*/ 45185 w 939164"/>
              <a:gd name="T15" fmla="*/ 852391 h 862964"/>
              <a:gd name="T16" fmla="*/ 86283 w 939164"/>
              <a:gd name="T17" fmla="*/ 862787 h 862964"/>
              <a:gd name="T18" fmla="*/ 861689 w 939164"/>
              <a:gd name="T19" fmla="*/ 862331 h 862964"/>
              <a:gd name="T20" fmla="*/ 901061 w 939164"/>
              <a:gd name="T21" fmla="*/ 848018 h 862964"/>
              <a:gd name="T22" fmla="*/ 928651 w 939164"/>
              <a:gd name="T23" fmla="*/ 817611 h 862964"/>
              <a:gd name="T24" fmla="*/ 939050 w 939164"/>
              <a:gd name="T25" fmla="*/ 776516 h 862964"/>
              <a:gd name="T26" fmla="*/ 938593 w 939164"/>
              <a:gd name="T27" fmla="*/ 77351 h 862964"/>
              <a:gd name="T28" fmla="*/ 924274 w 939164"/>
              <a:gd name="T29" fmla="*/ 37984 h 862964"/>
              <a:gd name="T30" fmla="*/ 893862 w 939164"/>
              <a:gd name="T31" fmla="*/ 10397 h 862964"/>
              <a:gd name="T32" fmla="*/ 852766 w 939164"/>
              <a:gd name="T33" fmla="*/ 0 h 862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39164" h="862964">
                <a:moveTo>
                  <a:pt x="852766" y="0"/>
                </a:moveTo>
                <a:lnTo>
                  <a:pt x="77351" y="456"/>
                </a:lnTo>
                <a:lnTo>
                  <a:pt x="37984" y="14776"/>
                </a:lnTo>
                <a:lnTo>
                  <a:pt x="10397" y="45188"/>
                </a:lnTo>
                <a:lnTo>
                  <a:pt x="0" y="86283"/>
                </a:lnTo>
                <a:lnTo>
                  <a:pt x="455" y="785438"/>
                </a:lnTo>
                <a:lnTo>
                  <a:pt x="14772" y="824806"/>
                </a:lnTo>
                <a:lnTo>
                  <a:pt x="45185" y="852391"/>
                </a:lnTo>
                <a:lnTo>
                  <a:pt x="86283" y="862787"/>
                </a:lnTo>
                <a:lnTo>
                  <a:pt x="861689" y="862331"/>
                </a:lnTo>
                <a:lnTo>
                  <a:pt x="901061" y="848018"/>
                </a:lnTo>
                <a:lnTo>
                  <a:pt x="928651" y="817611"/>
                </a:lnTo>
                <a:lnTo>
                  <a:pt x="939050" y="776516"/>
                </a:lnTo>
                <a:lnTo>
                  <a:pt x="938593" y="77351"/>
                </a:lnTo>
                <a:lnTo>
                  <a:pt x="924274" y="37984"/>
                </a:lnTo>
                <a:lnTo>
                  <a:pt x="893862" y="10397"/>
                </a:lnTo>
                <a:lnTo>
                  <a:pt x="85276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88" name="object 24"/>
          <p:cNvSpPr>
            <a:spLocks/>
          </p:cNvSpPr>
          <p:nvPr/>
        </p:nvSpPr>
        <p:spPr bwMode="auto">
          <a:xfrm>
            <a:off x="4194175" y="4435475"/>
            <a:ext cx="939800" cy="863600"/>
          </a:xfrm>
          <a:custGeom>
            <a:avLst/>
            <a:gdLst>
              <a:gd name="T0" fmla="*/ 0 w 939164"/>
              <a:gd name="T1" fmla="*/ 86283 h 862964"/>
              <a:gd name="T2" fmla="*/ 10397 w 939164"/>
              <a:gd name="T3" fmla="*/ 45188 h 862964"/>
              <a:gd name="T4" fmla="*/ 37984 w 939164"/>
              <a:gd name="T5" fmla="*/ 14776 h 862964"/>
              <a:gd name="T6" fmla="*/ 77351 w 939164"/>
              <a:gd name="T7" fmla="*/ 456 h 862964"/>
              <a:gd name="T8" fmla="*/ 852766 w 939164"/>
              <a:gd name="T9" fmla="*/ 0 h 862964"/>
              <a:gd name="T10" fmla="*/ 867318 w 939164"/>
              <a:gd name="T11" fmla="*/ 1222 h 862964"/>
              <a:gd name="T12" fmla="*/ 905453 w 939164"/>
              <a:gd name="T13" fmla="*/ 17950 h 862964"/>
              <a:gd name="T14" fmla="*/ 931102 w 939164"/>
              <a:gd name="T15" fmla="*/ 50064 h 862964"/>
              <a:gd name="T16" fmla="*/ 939050 w 939164"/>
              <a:gd name="T17" fmla="*/ 776516 h 862964"/>
              <a:gd name="T18" fmla="*/ 937828 w 939164"/>
              <a:gd name="T19" fmla="*/ 791068 h 862964"/>
              <a:gd name="T20" fmla="*/ 921097 w 939164"/>
              <a:gd name="T21" fmla="*/ 829201 h 862964"/>
              <a:gd name="T22" fmla="*/ 888979 w 939164"/>
              <a:gd name="T23" fmla="*/ 854844 h 862964"/>
              <a:gd name="T24" fmla="*/ 86283 w 939164"/>
              <a:gd name="T25" fmla="*/ 862787 h 862964"/>
              <a:gd name="T26" fmla="*/ 71731 w 939164"/>
              <a:gd name="T27" fmla="*/ 861565 h 862964"/>
              <a:gd name="T28" fmla="*/ 33593 w 939164"/>
              <a:gd name="T29" fmla="*/ 844839 h 862964"/>
              <a:gd name="T30" fmla="*/ 7944 w 939164"/>
              <a:gd name="T31" fmla="*/ 812726 h 862964"/>
              <a:gd name="T32" fmla="*/ 0 w 939164"/>
              <a:gd name="T33" fmla="*/ 86283 h 862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39164" h="862964">
                <a:moveTo>
                  <a:pt x="0" y="86283"/>
                </a:moveTo>
                <a:lnTo>
                  <a:pt x="10397" y="45188"/>
                </a:lnTo>
                <a:lnTo>
                  <a:pt x="37984" y="14776"/>
                </a:lnTo>
                <a:lnTo>
                  <a:pt x="77351" y="456"/>
                </a:lnTo>
                <a:lnTo>
                  <a:pt x="852766" y="0"/>
                </a:lnTo>
                <a:lnTo>
                  <a:pt x="867318" y="1222"/>
                </a:lnTo>
                <a:lnTo>
                  <a:pt x="905453" y="17950"/>
                </a:lnTo>
                <a:lnTo>
                  <a:pt x="931102" y="50064"/>
                </a:lnTo>
                <a:lnTo>
                  <a:pt x="939050" y="776516"/>
                </a:lnTo>
                <a:lnTo>
                  <a:pt x="937828" y="791068"/>
                </a:lnTo>
                <a:lnTo>
                  <a:pt x="921097" y="829201"/>
                </a:lnTo>
                <a:lnTo>
                  <a:pt x="888979" y="854844"/>
                </a:lnTo>
                <a:lnTo>
                  <a:pt x="86283" y="862787"/>
                </a:lnTo>
                <a:lnTo>
                  <a:pt x="71731" y="861565"/>
                </a:lnTo>
                <a:lnTo>
                  <a:pt x="33593" y="844839"/>
                </a:lnTo>
                <a:lnTo>
                  <a:pt x="7944" y="812726"/>
                </a:lnTo>
                <a:lnTo>
                  <a:pt x="0" y="8628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 name="object 25"/>
          <p:cNvSpPr txBox="1"/>
          <p:nvPr/>
        </p:nvSpPr>
        <p:spPr>
          <a:xfrm>
            <a:off x="4262439" y="4540251"/>
            <a:ext cx="803275" cy="652463"/>
          </a:xfrm>
          <a:prstGeom prst="rect">
            <a:avLst/>
          </a:prstGeom>
        </p:spPr>
        <p:txBody>
          <a:bodyPr lIns="0" tIns="0" rIns="0" bIns="0">
            <a:spAutoFit/>
          </a:bodyPr>
          <a:lstStyle>
            <a:lvl1pPr marL="12700" indent="-15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Limited EMD of “deltas” to meet spec</a:t>
            </a:r>
            <a:endParaRPr lang="en-US" altLang="en-US" sz="1200">
              <a:cs typeface="Arial" panose="020B0604020202020204" pitchFamily="34" charset="0"/>
            </a:endParaRPr>
          </a:p>
        </p:txBody>
      </p:sp>
      <p:sp>
        <p:nvSpPr>
          <p:cNvPr id="62490" name="object 26"/>
          <p:cNvSpPr>
            <a:spLocks/>
          </p:cNvSpPr>
          <p:nvPr/>
        </p:nvSpPr>
        <p:spPr bwMode="auto">
          <a:xfrm>
            <a:off x="5164139" y="3408363"/>
            <a:ext cx="725487" cy="1028700"/>
          </a:xfrm>
          <a:custGeom>
            <a:avLst/>
            <a:gdLst>
              <a:gd name="T0" fmla="*/ 0 w 725804"/>
              <a:gd name="T1" fmla="*/ 0 h 1029335"/>
              <a:gd name="T2" fmla="*/ 0 w 725804"/>
              <a:gd name="T3" fmla="*/ 514426 h 1029335"/>
              <a:gd name="T4" fmla="*/ 725512 w 725804"/>
              <a:gd name="T5" fmla="*/ 514426 h 1029335"/>
              <a:gd name="T6" fmla="*/ 725512 w 725804"/>
              <a:gd name="T7" fmla="*/ 1028865 h 1029335"/>
            </a:gdLst>
            <a:ahLst/>
            <a:cxnLst>
              <a:cxn ang="0">
                <a:pos x="T0" y="T1"/>
              </a:cxn>
              <a:cxn ang="0">
                <a:pos x="T2" y="T3"/>
              </a:cxn>
              <a:cxn ang="0">
                <a:pos x="T4" y="T5"/>
              </a:cxn>
              <a:cxn ang="0">
                <a:pos x="T6" y="T7"/>
              </a:cxn>
            </a:cxnLst>
            <a:rect l="0" t="0" r="r" b="b"/>
            <a:pathLst>
              <a:path w="725804" h="1029335">
                <a:moveTo>
                  <a:pt x="0" y="0"/>
                </a:moveTo>
                <a:lnTo>
                  <a:pt x="0" y="514426"/>
                </a:lnTo>
                <a:lnTo>
                  <a:pt x="725512" y="514426"/>
                </a:lnTo>
                <a:lnTo>
                  <a:pt x="725512" y="1028865"/>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91" name="object 27"/>
          <p:cNvSpPr>
            <a:spLocks/>
          </p:cNvSpPr>
          <p:nvPr/>
        </p:nvSpPr>
        <p:spPr bwMode="auto">
          <a:xfrm>
            <a:off x="5287964" y="4437064"/>
            <a:ext cx="1203325" cy="974725"/>
          </a:xfrm>
          <a:custGeom>
            <a:avLst/>
            <a:gdLst>
              <a:gd name="T0" fmla="*/ 1106271 w 1203960"/>
              <a:gd name="T1" fmla="*/ 0 h 974089"/>
              <a:gd name="T2" fmla="*/ 85008 w 1203960"/>
              <a:gd name="T3" fmla="*/ 781 h 974089"/>
              <a:gd name="T4" fmla="*/ 45504 w 1203960"/>
              <a:gd name="T5" fmla="*/ 14965 h 974089"/>
              <a:gd name="T6" fmla="*/ 16115 w 1203960"/>
              <a:gd name="T7" fmla="*/ 43724 h 974089"/>
              <a:gd name="T8" fmla="*/ 1085 w 1203960"/>
              <a:gd name="T9" fmla="*/ 82816 h 974089"/>
              <a:gd name="T10" fmla="*/ 0 w 1203960"/>
              <a:gd name="T11" fmla="*/ 97408 h 974089"/>
              <a:gd name="T12" fmla="*/ 780 w 1203960"/>
              <a:gd name="T13" fmla="*/ 889021 h 974089"/>
              <a:gd name="T14" fmla="*/ 14962 w 1203960"/>
              <a:gd name="T15" fmla="*/ 928525 h 974089"/>
              <a:gd name="T16" fmla="*/ 43721 w 1203960"/>
              <a:gd name="T17" fmla="*/ 957912 h 974089"/>
              <a:gd name="T18" fmla="*/ 82815 w 1203960"/>
              <a:gd name="T19" fmla="*/ 972940 h 974089"/>
              <a:gd name="T20" fmla="*/ 97409 w 1203960"/>
              <a:gd name="T21" fmla="*/ 974026 h 974089"/>
              <a:gd name="T22" fmla="*/ 1118650 w 1203960"/>
              <a:gd name="T23" fmla="*/ 973247 h 974089"/>
              <a:gd name="T24" fmla="*/ 1158156 w 1203960"/>
              <a:gd name="T25" fmla="*/ 959071 h 974089"/>
              <a:gd name="T26" fmla="*/ 1187548 w 1203960"/>
              <a:gd name="T27" fmla="*/ 930316 h 974089"/>
              <a:gd name="T28" fmla="*/ 1202581 w 1203960"/>
              <a:gd name="T29" fmla="*/ 891224 h 974089"/>
              <a:gd name="T30" fmla="*/ 1203667 w 1203960"/>
              <a:gd name="T31" fmla="*/ 876630 h 974089"/>
              <a:gd name="T32" fmla="*/ 1202887 w 1203960"/>
              <a:gd name="T33" fmla="*/ 85017 h 974089"/>
              <a:gd name="T34" fmla="*/ 1188705 w 1203960"/>
              <a:gd name="T35" fmla="*/ 45509 h 974089"/>
              <a:gd name="T36" fmla="*/ 1159949 w 1203960"/>
              <a:gd name="T37" fmla="*/ 16117 h 974089"/>
              <a:gd name="T38" fmla="*/ 1120862 w 1203960"/>
              <a:gd name="T39" fmla="*/ 1085 h 974089"/>
              <a:gd name="T40" fmla="*/ 1106271 w 1203960"/>
              <a:gd name="T41" fmla="*/ 0 h 97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03960" h="974089">
                <a:moveTo>
                  <a:pt x="1106271" y="0"/>
                </a:moveTo>
                <a:lnTo>
                  <a:pt x="85008" y="781"/>
                </a:lnTo>
                <a:lnTo>
                  <a:pt x="45504" y="14965"/>
                </a:lnTo>
                <a:lnTo>
                  <a:pt x="16115" y="43724"/>
                </a:lnTo>
                <a:lnTo>
                  <a:pt x="1085" y="82816"/>
                </a:lnTo>
                <a:lnTo>
                  <a:pt x="0" y="97408"/>
                </a:lnTo>
                <a:lnTo>
                  <a:pt x="780" y="889021"/>
                </a:lnTo>
                <a:lnTo>
                  <a:pt x="14962" y="928525"/>
                </a:lnTo>
                <a:lnTo>
                  <a:pt x="43721" y="957912"/>
                </a:lnTo>
                <a:lnTo>
                  <a:pt x="82815" y="972940"/>
                </a:lnTo>
                <a:lnTo>
                  <a:pt x="97409" y="974026"/>
                </a:lnTo>
                <a:lnTo>
                  <a:pt x="1118650" y="973247"/>
                </a:lnTo>
                <a:lnTo>
                  <a:pt x="1158156" y="959071"/>
                </a:lnTo>
                <a:lnTo>
                  <a:pt x="1187548" y="930316"/>
                </a:lnTo>
                <a:lnTo>
                  <a:pt x="1202581" y="891224"/>
                </a:lnTo>
                <a:lnTo>
                  <a:pt x="1203667" y="876630"/>
                </a:lnTo>
                <a:lnTo>
                  <a:pt x="1202887" y="85017"/>
                </a:lnTo>
                <a:lnTo>
                  <a:pt x="1188705" y="45509"/>
                </a:lnTo>
                <a:lnTo>
                  <a:pt x="1159949" y="16117"/>
                </a:lnTo>
                <a:lnTo>
                  <a:pt x="1120862" y="1085"/>
                </a:lnTo>
                <a:lnTo>
                  <a:pt x="1106271"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92" name="object 28"/>
          <p:cNvSpPr>
            <a:spLocks/>
          </p:cNvSpPr>
          <p:nvPr/>
        </p:nvSpPr>
        <p:spPr bwMode="auto">
          <a:xfrm>
            <a:off x="5287964" y="4437064"/>
            <a:ext cx="1203325" cy="974725"/>
          </a:xfrm>
          <a:custGeom>
            <a:avLst/>
            <a:gdLst>
              <a:gd name="T0" fmla="*/ 0 w 1203960"/>
              <a:gd name="T1" fmla="*/ 97408 h 974089"/>
              <a:gd name="T2" fmla="*/ 9300 w 1203960"/>
              <a:gd name="T3" fmla="*/ 55816 h 974089"/>
              <a:gd name="T4" fmla="*/ 34374 w 1203960"/>
              <a:gd name="T5" fmla="*/ 23142 h 974089"/>
              <a:gd name="T6" fmla="*/ 70978 w 1203960"/>
              <a:gd name="T7" fmla="*/ 3628 h 974089"/>
              <a:gd name="T8" fmla="*/ 1106271 w 1203960"/>
              <a:gd name="T9" fmla="*/ 0 h 974089"/>
              <a:gd name="T10" fmla="*/ 1120862 w 1203960"/>
              <a:gd name="T11" fmla="*/ 1085 h 974089"/>
              <a:gd name="T12" fmla="*/ 1159949 w 1203960"/>
              <a:gd name="T13" fmla="*/ 16117 h 974089"/>
              <a:gd name="T14" fmla="*/ 1188705 w 1203960"/>
              <a:gd name="T15" fmla="*/ 45509 h 974089"/>
              <a:gd name="T16" fmla="*/ 1202887 w 1203960"/>
              <a:gd name="T17" fmla="*/ 85017 h 974089"/>
              <a:gd name="T18" fmla="*/ 1203667 w 1203960"/>
              <a:gd name="T19" fmla="*/ 876630 h 974089"/>
              <a:gd name="T20" fmla="*/ 1202581 w 1203960"/>
              <a:gd name="T21" fmla="*/ 891224 h 974089"/>
              <a:gd name="T22" fmla="*/ 1187548 w 1203960"/>
              <a:gd name="T23" fmla="*/ 930316 h 974089"/>
              <a:gd name="T24" fmla="*/ 1158156 w 1203960"/>
              <a:gd name="T25" fmla="*/ 959071 h 974089"/>
              <a:gd name="T26" fmla="*/ 1118650 w 1203960"/>
              <a:gd name="T27" fmla="*/ 973247 h 974089"/>
              <a:gd name="T28" fmla="*/ 97409 w 1203960"/>
              <a:gd name="T29" fmla="*/ 974026 h 974089"/>
              <a:gd name="T30" fmla="*/ 82815 w 1203960"/>
              <a:gd name="T31" fmla="*/ 972940 h 974089"/>
              <a:gd name="T32" fmla="*/ 43721 w 1203960"/>
              <a:gd name="T33" fmla="*/ 957912 h 974089"/>
              <a:gd name="T34" fmla="*/ 14962 w 1203960"/>
              <a:gd name="T35" fmla="*/ 928525 h 974089"/>
              <a:gd name="T36" fmla="*/ 780 w 1203960"/>
              <a:gd name="T37" fmla="*/ 889021 h 974089"/>
              <a:gd name="T38" fmla="*/ 0 w 1203960"/>
              <a:gd name="T39" fmla="*/ 97408 h 97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03960" h="974089">
                <a:moveTo>
                  <a:pt x="0" y="97408"/>
                </a:moveTo>
                <a:lnTo>
                  <a:pt x="9300" y="55816"/>
                </a:lnTo>
                <a:lnTo>
                  <a:pt x="34374" y="23142"/>
                </a:lnTo>
                <a:lnTo>
                  <a:pt x="70978" y="3628"/>
                </a:lnTo>
                <a:lnTo>
                  <a:pt x="1106271" y="0"/>
                </a:lnTo>
                <a:lnTo>
                  <a:pt x="1120862" y="1085"/>
                </a:lnTo>
                <a:lnTo>
                  <a:pt x="1159949" y="16117"/>
                </a:lnTo>
                <a:lnTo>
                  <a:pt x="1188705" y="45509"/>
                </a:lnTo>
                <a:lnTo>
                  <a:pt x="1202887" y="85017"/>
                </a:lnTo>
                <a:lnTo>
                  <a:pt x="1203667" y="876630"/>
                </a:lnTo>
                <a:lnTo>
                  <a:pt x="1202581" y="891224"/>
                </a:lnTo>
                <a:lnTo>
                  <a:pt x="1187548" y="930316"/>
                </a:lnTo>
                <a:lnTo>
                  <a:pt x="1158156" y="959071"/>
                </a:lnTo>
                <a:lnTo>
                  <a:pt x="1118650" y="973247"/>
                </a:lnTo>
                <a:lnTo>
                  <a:pt x="97409" y="974026"/>
                </a:lnTo>
                <a:lnTo>
                  <a:pt x="82815" y="972940"/>
                </a:lnTo>
                <a:lnTo>
                  <a:pt x="43721" y="957912"/>
                </a:lnTo>
                <a:lnTo>
                  <a:pt x="14962" y="928525"/>
                </a:lnTo>
                <a:lnTo>
                  <a:pt x="780" y="889021"/>
                </a:lnTo>
                <a:lnTo>
                  <a:pt x="0" y="97408"/>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 name="object 29"/>
          <p:cNvSpPr txBox="1"/>
          <p:nvPr/>
        </p:nvSpPr>
        <p:spPr>
          <a:xfrm>
            <a:off x="5453064" y="4518026"/>
            <a:ext cx="871537" cy="811213"/>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7000"/>
              </a:lnSpc>
            </a:pPr>
            <a:r>
              <a:rPr lang="en-US" altLang="en-US" sz="1200" b="1">
                <a:solidFill>
                  <a:srgbClr val="FFFFFF"/>
                </a:solidFill>
                <a:cs typeface="Arial" panose="020B0604020202020204" pitchFamily="34" charset="0"/>
              </a:rPr>
              <a:t>PDR and competitive prototype waivers applicable*</a:t>
            </a:r>
            <a:endParaRPr lang="en-US" altLang="en-US" sz="1200">
              <a:cs typeface="Arial" panose="020B0604020202020204" pitchFamily="34" charset="0"/>
            </a:endParaRPr>
          </a:p>
        </p:txBody>
      </p:sp>
      <p:sp>
        <p:nvSpPr>
          <p:cNvPr id="62494" name="object 30"/>
          <p:cNvSpPr>
            <a:spLocks/>
          </p:cNvSpPr>
          <p:nvPr/>
        </p:nvSpPr>
        <p:spPr bwMode="auto">
          <a:xfrm>
            <a:off x="6811964" y="2100264"/>
            <a:ext cx="549275" cy="388937"/>
          </a:xfrm>
          <a:custGeom>
            <a:avLst/>
            <a:gdLst>
              <a:gd name="T0" fmla="*/ 0 w 549275"/>
              <a:gd name="T1" fmla="*/ 0 h 388619"/>
              <a:gd name="T2" fmla="*/ 0 w 549275"/>
              <a:gd name="T3" fmla="*/ 194081 h 388619"/>
              <a:gd name="T4" fmla="*/ 548690 w 549275"/>
              <a:gd name="T5" fmla="*/ 194081 h 388619"/>
              <a:gd name="T6" fmla="*/ 548690 w 549275"/>
              <a:gd name="T7" fmla="*/ 388175 h 388619"/>
            </a:gdLst>
            <a:ahLst/>
            <a:cxnLst>
              <a:cxn ang="0">
                <a:pos x="T0" y="T1"/>
              </a:cxn>
              <a:cxn ang="0">
                <a:pos x="T2" y="T3"/>
              </a:cxn>
              <a:cxn ang="0">
                <a:pos x="T4" y="T5"/>
              </a:cxn>
              <a:cxn ang="0">
                <a:pos x="T6" y="T7"/>
              </a:cxn>
            </a:cxnLst>
            <a:rect l="0" t="0" r="r" b="b"/>
            <a:pathLst>
              <a:path w="549275" h="388619">
                <a:moveTo>
                  <a:pt x="0" y="0"/>
                </a:moveTo>
                <a:lnTo>
                  <a:pt x="0" y="194081"/>
                </a:lnTo>
                <a:lnTo>
                  <a:pt x="548690" y="194081"/>
                </a:lnTo>
                <a:lnTo>
                  <a:pt x="548690" y="388175"/>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95" name="object 31"/>
          <p:cNvSpPr>
            <a:spLocks/>
          </p:cNvSpPr>
          <p:nvPr/>
        </p:nvSpPr>
        <p:spPr bwMode="auto">
          <a:xfrm>
            <a:off x="6632576" y="2489200"/>
            <a:ext cx="1457325" cy="909638"/>
          </a:xfrm>
          <a:custGeom>
            <a:avLst/>
            <a:gdLst>
              <a:gd name="T0" fmla="*/ 1366443 w 1457959"/>
              <a:gd name="T1" fmla="*/ 0 h 909320"/>
              <a:gd name="T2" fmla="*/ 89073 w 1457959"/>
              <a:gd name="T3" fmla="*/ 18 h 909320"/>
              <a:gd name="T4" fmla="*/ 48064 w 1457959"/>
              <a:gd name="T5" fmla="*/ 10712 h 909320"/>
              <a:gd name="T6" fmla="*/ 17137 w 1457959"/>
              <a:gd name="T7" fmla="*/ 37778 h 909320"/>
              <a:gd name="T8" fmla="*/ 1161 w 1457959"/>
              <a:gd name="T9" fmla="*/ 76348 h 909320"/>
              <a:gd name="T10" fmla="*/ 0 w 1457959"/>
              <a:gd name="T11" fmla="*/ 90919 h 909320"/>
              <a:gd name="T12" fmla="*/ 18 w 1457959"/>
              <a:gd name="T13" fmla="*/ 820132 h 909320"/>
              <a:gd name="T14" fmla="*/ 10712 w 1457959"/>
              <a:gd name="T15" fmla="*/ 861141 h 909320"/>
              <a:gd name="T16" fmla="*/ 37778 w 1457959"/>
              <a:gd name="T17" fmla="*/ 892068 h 909320"/>
              <a:gd name="T18" fmla="*/ 76348 w 1457959"/>
              <a:gd name="T19" fmla="*/ 908044 h 909320"/>
              <a:gd name="T20" fmla="*/ 90919 w 1457959"/>
              <a:gd name="T21" fmla="*/ 909205 h 909320"/>
              <a:gd name="T22" fmla="*/ 1368289 w 1457959"/>
              <a:gd name="T23" fmla="*/ 909187 h 909320"/>
              <a:gd name="T24" fmla="*/ 1409298 w 1457959"/>
              <a:gd name="T25" fmla="*/ 898493 h 909320"/>
              <a:gd name="T26" fmla="*/ 1440226 w 1457959"/>
              <a:gd name="T27" fmla="*/ 871427 h 909320"/>
              <a:gd name="T28" fmla="*/ 1456201 w 1457959"/>
              <a:gd name="T29" fmla="*/ 832857 h 909320"/>
              <a:gd name="T30" fmla="*/ 1457363 w 1457959"/>
              <a:gd name="T31" fmla="*/ 818286 h 909320"/>
              <a:gd name="T32" fmla="*/ 1457344 w 1457959"/>
              <a:gd name="T33" fmla="*/ 89073 h 909320"/>
              <a:gd name="T34" fmla="*/ 1446650 w 1457959"/>
              <a:gd name="T35" fmla="*/ 48064 h 909320"/>
              <a:gd name="T36" fmla="*/ 1419584 w 1457959"/>
              <a:gd name="T37" fmla="*/ 17137 h 909320"/>
              <a:gd name="T38" fmla="*/ 1381015 w 1457959"/>
              <a:gd name="T39" fmla="*/ 1161 h 909320"/>
              <a:gd name="T40" fmla="*/ 1366443 w 1457959"/>
              <a:gd name="T41" fmla="*/ 0 h 909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57959" h="909320">
                <a:moveTo>
                  <a:pt x="1366443" y="0"/>
                </a:moveTo>
                <a:lnTo>
                  <a:pt x="89073" y="18"/>
                </a:lnTo>
                <a:lnTo>
                  <a:pt x="48064" y="10712"/>
                </a:lnTo>
                <a:lnTo>
                  <a:pt x="17137" y="37778"/>
                </a:lnTo>
                <a:lnTo>
                  <a:pt x="1161" y="76348"/>
                </a:lnTo>
                <a:lnTo>
                  <a:pt x="0" y="90919"/>
                </a:lnTo>
                <a:lnTo>
                  <a:pt x="18" y="820132"/>
                </a:lnTo>
                <a:lnTo>
                  <a:pt x="10712" y="861141"/>
                </a:lnTo>
                <a:lnTo>
                  <a:pt x="37778" y="892068"/>
                </a:lnTo>
                <a:lnTo>
                  <a:pt x="76348" y="908044"/>
                </a:lnTo>
                <a:lnTo>
                  <a:pt x="90919" y="909205"/>
                </a:lnTo>
                <a:lnTo>
                  <a:pt x="1368289" y="909187"/>
                </a:lnTo>
                <a:lnTo>
                  <a:pt x="1409298" y="898493"/>
                </a:lnTo>
                <a:lnTo>
                  <a:pt x="1440226" y="871427"/>
                </a:lnTo>
                <a:lnTo>
                  <a:pt x="1456201" y="832857"/>
                </a:lnTo>
                <a:lnTo>
                  <a:pt x="1457363" y="818286"/>
                </a:lnTo>
                <a:lnTo>
                  <a:pt x="1457344" y="89073"/>
                </a:lnTo>
                <a:lnTo>
                  <a:pt x="1446650" y="48064"/>
                </a:lnTo>
                <a:lnTo>
                  <a:pt x="1419584" y="17137"/>
                </a:lnTo>
                <a:lnTo>
                  <a:pt x="1381015" y="1161"/>
                </a:lnTo>
                <a:lnTo>
                  <a:pt x="136644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496" name="object 32"/>
          <p:cNvSpPr>
            <a:spLocks/>
          </p:cNvSpPr>
          <p:nvPr/>
        </p:nvSpPr>
        <p:spPr bwMode="auto">
          <a:xfrm>
            <a:off x="6632576" y="2489200"/>
            <a:ext cx="1457325" cy="909638"/>
          </a:xfrm>
          <a:custGeom>
            <a:avLst/>
            <a:gdLst>
              <a:gd name="T0" fmla="*/ 0 w 1457959"/>
              <a:gd name="T1" fmla="*/ 90919 h 909320"/>
              <a:gd name="T2" fmla="*/ 9910 w 1457959"/>
              <a:gd name="T3" fmla="*/ 49597 h 909320"/>
              <a:gd name="T4" fmla="*/ 36394 w 1457959"/>
              <a:gd name="T5" fmla="*/ 18155 h 909320"/>
              <a:gd name="T6" fmla="*/ 74583 w 1457959"/>
              <a:gd name="T7" fmla="*/ 1463 h 909320"/>
              <a:gd name="T8" fmla="*/ 1366443 w 1457959"/>
              <a:gd name="T9" fmla="*/ 0 h 909320"/>
              <a:gd name="T10" fmla="*/ 1381015 w 1457959"/>
              <a:gd name="T11" fmla="*/ 1161 h 909320"/>
              <a:gd name="T12" fmla="*/ 1419584 w 1457959"/>
              <a:gd name="T13" fmla="*/ 17137 h 909320"/>
              <a:gd name="T14" fmla="*/ 1446650 w 1457959"/>
              <a:gd name="T15" fmla="*/ 48064 h 909320"/>
              <a:gd name="T16" fmla="*/ 1457344 w 1457959"/>
              <a:gd name="T17" fmla="*/ 89073 h 909320"/>
              <a:gd name="T18" fmla="*/ 1457363 w 1457959"/>
              <a:gd name="T19" fmla="*/ 818286 h 909320"/>
              <a:gd name="T20" fmla="*/ 1456201 w 1457959"/>
              <a:gd name="T21" fmla="*/ 832857 h 909320"/>
              <a:gd name="T22" fmla="*/ 1440226 w 1457959"/>
              <a:gd name="T23" fmla="*/ 871427 h 909320"/>
              <a:gd name="T24" fmla="*/ 1409298 w 1457959"/>
              <a:gd name="T25" fmla="*/ 898493 h 909320"/>
              <a:gd name="T26" fmla="*/ 1368289 w 1457959"/>
              <a:gd name="T27" fmla="*/ 909187 h 909320"/>
              <a:gd name="T28" fmla="*/ 90919 w 1457959"/>
              <a:gd name="T29" fmla="*/ 909205 h 909320"/>
              <a:gd name="T30" fmla="*/ 76348 w 1457959"/>
              <a:gd name="T31" fmla="*/ 908044 h 909320"/>
              <a:gd name="T32" fmla="*/ 37778 w 1457959"/>
              <a:gd name="T33" fmla="*/ 892068 h 909320"/>
              <a:gd name="T34" fmla="*/ 10712 w 1457959"/>
              <a:gd name="T35" fmla="*/ 861141 h 909320"/>
              <a:gd name="T36" fmla="*/ 18 w 1457959"/>
              <a:gd name="T37" fmla="*/ 820132 h 909320"/>
              <a:gd name="T38" fmla="*/ 0 w 1457959"/>
              <a:gd name="T39" fmla="*/ 90919 h 909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57959" h="909320">
                <a:moveTo>
                  <a:pt x="0" y="90919"/>
                </a:moveTo>
                <a:lnTo>
                  <a:pt x="9910" y="49597"/>
                </a:lnTo>
                <a:lnTo>
                  <a:pt x="36394" y="18155"/>
                </a:lnTo>
                <a:lnTo>
                  <a:pt x="74583" y="1463"/>
                </a:lnTo>
                <a:lnTo>
                  <a:pt x="1366443" y="0"/>
                </a:lnTo>
                <a:lnTo>
                  <a:pt x="1381015" y="1161"/>
                </a:lnTo>
                <a:lnTo>
                  <a:pt x="1419584" y="17137"/>
                </a:lnTo>
                <a:lnTo>
                  <a:pt x="1446650" y="48064"/>
                </a:lnTo>
                <a:lnTo>
                  <a:pt x="1457344" y="89073"/>
                </a:lnTo>
                <a:lnTo>
                  <a:pt x="1457363" y="818286"/>
                </a:lnTo>
                <a:lnTo>
                  <a:pt x="1456201" y="832857"/>
                </a:lnTo>
                <a:lnTo>
                  <a:pt x="1440226" y="871427"/>
                </a:lnTo>
                <a:lnTo>
                  <a:pt x="1409298" y="898493"/>
                </a:lnTo>
                <a:lnTo>
                  <a:pt x="1368289" y="909187"/>
                </a:lnTo>
                <a:lnTo>
                  <a:pt x="90919" y="909205"/>
                </a:lnTo>
                <a:lnTo>
                  <a:pt x="76348" y="908044"/>
                </a:lnTo>
                <a:lnTo>
                  <a:pt x="37778" y="892068"/>
                </a:lnTo>
                <a:lnTo>
                  <a:pt x="10712" y="861141"/>
                </a:lnTo>
                <a:lnTo>
                  <a:pt x="18" y="820132"/>
                </a:lnTo>
                <a:lnTo>
                  <a:pt x="0" y="90919"/>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3" name="object 33"/>
          <p:cNvSpPr txBox="1"/>
          <p:nvPr/>
        </p:nvSpPr>
        <p:spPr>
          <a:xfrm>
            <a:off x="6719889" y="2605088"/>
            <a:ext cx="1279525" cy="635302"/>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Best-value source selection must consider risk</a:t>
            </a:r>
            <a:endParaRPr lang="en-US" altLang="en-US" sz="1200">
              <a:cs typeface="Arial" panose="020B0604020202020204" pitchFamily="34" charset="0"/>
            </a:endParaRPr>
          </a:p>
        </p:txBody>
      </p:sp>
      <p:sp>
        <p:nvSpPr>
          <p:cNvPr id="62498" name="object 34"/>
          <p:cNvSpPr>
            <a:spLocks/>
          </p:cNvSpPr>
          <p:nvPr/>
        </p:nvSpPr>
        <p:spPr bwMode="auto">
          <a:xfrm>
            <a:off x="7216776" y="3398839"/>
            <a:ext cx="144463" cy="1031875"/>
          </a:xfrm>
          <a:custGeom>
            <a:avLst/>
            <a:gdLst>
              <a:gd name="T0" fmla="*/ 143128 w 143510"/>
              <a:gd name="T1" fmla="*/ 0 h 1032510"/>
              <a:gd name="T2" fmla="*/ 143128 w 143510"/>
              <a:gd name="T3" fmla="*/ 516216 h 1032510"/>
              <a:gd name="T4" fmla="*/ 0 w 143510"/>
              <a:gd name="T5" fmla="*/ 516216 h 1032510"/>
              <a:gd name="T6" fmla="*/ 0 w 143510"/>
              <a:gd name="T7" fmla="*/ 1032433 h 1032510"/>
            </a:gdLst>
            <a:ahLst/>
            <a:cxnLst>
              <a:cxn ang="0">
                <a:pos x="T0" y="T1"/>
              </a:cxn>
              <a:cxn ang="0">
                <a:pos x="T2" y="T3"/>
              </a:cxn>
              <a:cxn ang="0">
                <a:pos x="T4" y="T5"/>
              </a:cxn>
              <a:cxn ang="0">
                <a:pos x="T6" y="T7"/>
              </a:cxn>
            </a:cxnLst>
            <a:rect l="0" t="0" r="r" b="b"/>
            <a:pathLst>
              <a:path w="143510" h="1032510">
                <a:moveTo>
                  <a:pt x="143128" y="0"/>
                </a:moveTo>
                <a:lnTo>
                  <a:pt x="143128" y="516216"/>
                </a:lnTo>
                <a:lnTo>
                  <a:pt x="0" y="516216"/>
                </a:lnTo>
                <a:lnTo>
                  <a:pt x="0" y="1032433"/>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499" name="object 35"/>
          <p:cNvSpPr>
            <a:spLocks/>
          </p:cNvSpPr>
          <p:nvPr/>
        </p:nvSpPr>
        <p:spPr bwMode="auto">
          <a:xfrm>
            <a:off x="6643688" y="4430714"/>
            <a:ext cx="1147762" cy="885825"/>
          </a:xfrm>
          <a:custGeom>
            <a:avLst/>
            <a:gdLst>
              <a:gd name="T0" fmla="*/ 1058087 w 1146810"/>
              <a:gd name="T1" fmla="*/ 0 h 885189"/>
              <a:gd name="T2" fmla="*/ 76012 w 1146810"/>
              <a:gd name="T3" fmla="*/ 873 h 885189"/>
              <a:gd name="T4" fmla="*/ 37212 w 1146810"/>
              <a:gd name="T5" fmla="*/ 16367 h 885189"/>
              <a:gd name="T6" fmla="*/ 10160 w 1146810"/>
              <a:gd name="T7" fmla="*/ 47288 h 885189"/>
              <a:gd name="T8" fmla="*/ 0 w 1146810"/>
              <a:gd name="T9" fmla="*/ 88493 h 885189"/>
              <a:gd name="T10" fmla="*/ 873 w 1146810"/>
              <a:gd name="T11" fmla="*/ 808926 h 885189"/>
              <a:gd name="T12" fmla="*/ 16367 w 1146810"/>
              <a:gd name="T13" fmla="*/ 847729 h 885189"/>
              <a:gd name="T14" fmla="*/ 47288 w 1146810"/>
              <a:gd name="T15" fmla="*/ 874778 h 885189"/>
              <a:gd name="T16" fmla="*/ 88493 w 1146810"/>
              <a:gd name="T17" fmla="*/ 884935 h 885189"/>
              <a:gd name="T18" fmla="*/ 1070571 w 1146810"/>
              <a:gd name="T19" fmla="*/ 884062 h 885189"/>
              <a:gd name="T20" fmla="*/ 1109374 w 1146810"/>
              <a:gd name="T21" fmla="*/ 868572 h 885189"/>
              <a:gd name="T22" fmla="*/ 1136423 w 1146810"/>
              <a:gd name="T23" fmla="*/ 837653 h 885189"/>
              <a:gd name="T24" fmla="*/ 1146581 w 1146810"/>
              <a:gd name="T25" fmla="*/ 796442 h 885189"/>
              <a:gd name="T26" fmla="*/ 1145708 w 1146810"/>
              <a:gd name="T27" fmla="*/ 76012 h 885189"/>
              <a:gd name="T28" fmla="*/ 1130217 w 1146810"/>
              <a:gd name="T29" fmla="*/ 37212 h 885189"/>
              <a:gd name="T30" fmla="*/ 1099298 w 1146810"/>
              <a:gd name="T31" fmla="*/ 10160 h 885189"/>
              <a:gd name="T32" fmla="*/ 1058087 w 1146810"/>
              <a:gd name="T33" fmla="*/ 0 h 885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6810" h="885189">
                <a:moveTo>
                  <a:pt x="1058087" y="0"/>
                </a:moveTo>
                <a:lnTo>
                  <a:pt x="76012" y="873"/>
                </a:lnTo>
                <a:lnTo>
                  <a:pt x="37212" y="16367"/>
                </a:lnTo>
                <a:lnTo>
                  <a:pt x="10160" y="47288"/>
                </a:lnTo>
                <a:lnTo>
                  <a:pt x="0" y="88493"/>
                </a:lnTo>
                <a:lnTo>
                  <a:pt x="873" y="808926"/>
                </a:lnTo>
                <a:lnTo>
                  <a:pt x="16367" y="847729"/>
                </a:lnTo>
                <a:lnTo>
                  <a:pt x="47288" y="874778"/>
                </a:lnTo>
                <a:lnTo>
                  <a:pt x="88493" y="884935"/>
                </a:lnTo>
                <a:lnTo>
                  <a:pt x="1070571" y="884062"/>
                </a:lnTo>
                <a:lnTo>
                  <a:pt x="1109374" y="868572"/>
                </a:lnTo>
                <a:lnTo>
                  <a:pt x="1136423" y="837653"/>
                </a:lnTo>
                <a:lnTo>
                  <a:pt x="1146581" y="796442"/>
                </a:lnTo>
                <a:lnTo>
                  <a:pt x="1145708" y="76012"/>
                </a:lnTo>
                <a:lnTo>
                  <a:pt x="1130217" y="37212"/>
                </a:lnTo>
                <a:lnTo>
                  <a:pt x="1099298" y="10160"/>
                </a:lnTo>
                <a:lnTo>
                  <a:pt x="1058087"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500" name="object 36"/>
          <p:cNvSpPr>
            <a:spLocks/>
          </p:cNvSpPr>
          <p:nvPr/>
        </p:nvSpPr>
        <p:spPr bwMode="auto">
          <a:xfrm>
            <a:off x="6643688" y="4430714"/>
            <a:ext cx="1147762" cy="885825"/>
          </a:xfrm>
          <a:custGeom>
            <a:avLst/>
            <a:gdLst>
              <a:gd name="T0" fmla="*/ 0 w 1146810"/>
              <a:gd name="T1" fmla="*/ 88493 h 885189"/>
              <a:gd name="T2" fmla="*/ 10160 w 1146810"/>
              <a:gd name="T3" fmla="*/ 47288 h 885189"/>
              <a:gd name="T4" fmla="*/ 37212 w 1146810"/>
              <a:gd name="T5" fmla="*/ 16367 h 885189"/>
              <a:gd name="T6" fmla="*/ 76012 w 1146810"/>
              <a:gd name="T7" fmla="*/ 873 h 885189"/>
              <a:gd name="T8" fmla="*/ 1058087 w 1146810"/>
              <a:gd name="T9" fmla="*/ 0 h 885189"/>
              <a:gd name="T10" fmla="*/ 1072651 w 1146810"/>
              <a:gd name="T11" fmla="*/ 1192 h 885189"/>
              <a:gd name="T12" fmla="*/ 1111002 w 1146810"/>
              <a:gd name="T13" fmla="*/ 17554 h 885189"/>
              <a:gd name="T14" fmla="*/ 1137349 w 1146810"/>
              <a:gd name="T15" fmla="*/ 49094 h 885189"/>
              <a:gd name="T16" fmla="*/ 1146581 w 1146810"/>
              <a:gd name="T17" fmla="*/ 796442 h 885189"/>
              <a:gd name="T18" fmla="*/ 1145389 w 1146810"/>
              <a:gd name="T19" fmla="*/ 811005 h 885189"/>
              <a:gd name="T20" fmla="*/ 1129030 w 1146810"/>
              <a:gd name="T21" fmla="*/ 849356 h 885189"/>
              <a:gd name="T22" fmla="*/ 1097492 w 1146810"/>
              <a:gd name="T23" fmla="*/ 875703 h 885189"/>
              <a:gd name="T24" fmla="*/ 88493 w 1146810"/>
              <a:gd name="T25" fmla="*/ 884935 h 885189"/>
              <a:gd name="T26" fmla="*/ 73933 w 1146810"/>
              <a:gd name="T27" fmla="*/ 883743 h 885189"/>
              <a:gd name="T28" fmla="*/ 35584 w 1146810"/>
              <a:gd name="T29" fmla="*/ 867385 h 885189"/>
              <a:gd name="T30" fmla="*/ 9234 w 1146810"/>
              <a:gd name="T31" fmla="*/ 835847 h 885189"/>
              <a:gd name="T32" fmla="*/ 0 w 1146810"/>
              <a:gd name="T33" fmla="*/ 88493 h 885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6810" h="885189">
                <a:moveTo>
                  <a:pt x="0" y="88493"/>
                </a:moveTo>
                <a:lnTo>
                  <a:pt x="10160" y="47288"/>
                </a:lnTo>
                <a:lnTo>
                  <a:pt x="37212" y="16367"/>
                </a:lnTo>
                <a:lnTo>
                  <a:pt x="76012" y="873"/>
                </a:lnTo>
                <a:lnTo>
                  <a:pt x="1058087" y="0"/>
                </a:lnTo>
                <a:lnTo>
                  <a:pt x="1072651" y="1192"/>
                </a:lnTo>
                <a:lnTo>
                  <a:pt x="1111002" y="17554"/>
                </a:lnTo>
                <a:lnTo>
                  <a:pt x="1137349" y="49094"/>
                </a:lnTo>
                <a:lnTo>
                  <a:pt x="1146581" y="796442"/>
                </a:lnTo>
                <a:lnTo>
                  <a:pt x="1145389" y="811005"/>
                </a:lnTo>
                <a:lnTo>
                  <a:pt x="1129030" y="849356"/>
                </a:lnTo>
                <a:lnTo>
                  <a:pt x="1097492" y="875703"/>
                </a:lnTo>
                <a:lnTo>
                  <a:pt x="88493" y="884935"/>
                </a:lnTo>
                <a:lnTo>
                  <a:pt x="73933" y="883743"/>
                </a:lnTo>
                <a:lnTo>
                  <a:pt x="35584" y="867385"/>
                </a:lnTo>
                <a:lnTo>
                  <a:pt x="9234" y="835847"/>
                </a:lnTo>
                <a:lnTo>
                  <a:pt x="0" y="8849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7" name="object 37"/>
          <p:cNvSpPr txBox="1"/>
          <p:nvPr/>
        </p:nvSpPr>
        <p:spPr>
          <a:xfrm>
            <a:off x="6740526" y="4546601"/>
            <a:ext cx="950913" cy="652463"/>
          </a:xfrm>
          <a:prstGeom prst="rect">
            <a:avLst/>
          </a:prstGeom>
        </p:spPr>
        <p:txBody>
          <a:bodyPr lIns="0" tIns="0" rIns="0" bIns="0">
            <a:spAutoFit/>
          </a:bodyPr>
          <a:lstStyle>
            <a:lvl1pPr marL="11113"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Contractor flight data to validate performance</a:t>
            </a:r>
            <a:endParaRPr lang="en-US" altLang="en-US" sz="1200">
              <a:cs typeface="Arial" panose="020B0604020202020204" pitchFamily="34" charset="0"/>
            </a:endParaRPr>
          </a:p>
        </p:txBody>
      </p:sp>
      <p:sp>
        <p:nvSpPr>
          <p:cNvPr id="62502" name="object 38"/>
          <p:cNvSpPr>
            <a:spLocks/>
          </p:cNvSpPr>
          <p:nvPr/>
        </p:nvSpPr>
        <p:spPr bwMode="auto">
          <a:xfrm>
            <a:off x="6811964" y="2100264"/>
            <a:ext cx="2339975" cy="377825"/>
          </a:xfrm>
          <a:custGeom>
            <a:avLst/>
            <a:gdLst>
              <a:gd name="T0" fmla="*/ 0 w 2339340"/>
              <a:gd name="T1" fmla="*/ 0 h 377825"/>
              <a:gd name="T2" fmla="*/ 0 w 2339340"/>
              <a:gd name="T3" fmla="*/ 188696 h 377825"/>
              <a:gd name="T4" fmla="*/ 2339009 w 2339340"/>
              <a:gd name="T5" fmla="*/ 188696 h 377825"/>
              <a:gd name="T6" fmla="*/ 2339009 w 2339340"/>
              <a:gd name="T7" fmla="*/ 377405 h 377825"/>
            </a:gdLst>
            <a:ahLst/>
            <a:cxnLst>
              <a:cxn ang="0">
                <a:pos x="T0" y="T1"/>
              </a:cxn>
              <a:cxn ang="0">
                <a:pos x="T2" y="T3"/>
              </a:cxn>
              <a:cxn ang="0">
                <a:pos x="T4" y="T5"/>
              </a:cxn>
              <a:cxn ang="0">
                <a:pos x="T6" y="T7"/>
              </a:cxn>
            </a:cxnLst>
            <a:rect l="0" t="0" r="r" b="b"/>
            <a:pathLst>
              <a:path w="2339340" h="377825">
                <a:moveTo>
                  <a:pt x="0" y="0"/>
                </a:moveTo>
                <a:lnTo>
                  <a:pt x="0" y="188696"/>
                </a:lnTo>
                <a:lnTo>
                  <a:pt x="2339009" y="188696"/>
                </a:lnTo>
                <a:lnTo>
                  <a:pt x="2339009" y="377405"/>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503" name="object 39"/>
          <p:cNvSpPr>
            <a:spLocks/>
          </p:cNvSpPr>
          <p:nvPr/>
        </p:nvSpPr>
        <p:spPr bwMode="auto">
          <a:xfrm>
            <a:off x="8520113" y="2478088"/>
            <a:ext cx="1262062" cy="944562"/>
          </a:xfrm>
          <a:custGeom>
            <a:avLst/>
            <a:gdLst>
              <a:gd name="T0" fmla="*/ 1167866 w 1262379"/>
              <a:gd name="T1" fmla="*/ 0 h 943610"/>
              <a:gd name="T2" fmla="*/ 86898 w 1262379"/>
              <a:gd name="T3" fmla="*/ 289 h 943610"/>
              <a:gd name="T4" fmla="*/ 46684 w 1262379"/>
              <a:gd name="T5" fmla="*/ 12903 h 943610"/>
              <a:gd name="T6" fmla="*/ 16584 w 1262379"/>
              <a:gd name="T7" fmla="*/ 40897 h 943610"/>
              <a:gd name="T8" fmla="*/ 1120 w 1262379"/>
              <a:gd name="T9" fmla="*/ 79751 h 943610"/>
              <a:gd name="T10" fmla="*/ 0 w 1262379"/>
              <a:gd name="T11" fmla="*/ 94335 h 943610"/>
              <a:gd name="T12" fmla="*/ 290 w 1262379"/>
              <a:gd name="T13" fmla="*/ 856530 h 943610"/>
              <a:gd name="T14" fmla="*/ 12910 w 1262379"/>
              <a:gd name="T15" fmla="*/ 896740 h 943610"/>
              <a:gd name="T16" fmla="*/ 40909 w 1262379"/>
              <a:gd name="T17" fmla="*/ 926837 h 943610"/>
              <a:gd name="T18" fmla="*/ 79765 w 1262379"/>
              <a:gd name="T19" fmla="*/ 942299 h 943610"/>
              <a:gd name="T20" fmla="*/ 94348 w 1262379"/>
              <a:gd name="T21" fmla="*/ 943419 h 943610"/>
              <a:gd name="T22" fmla="*/ 1175326 w 1262379"/>
              <a:gd name="T23" fmla="*/ 943128 h 943610"/>
              <a:gd name="T24" fmla="*/ 1215535 w 1262379"/>
              <a:gd name="T25" fmla="*/ 930509 h 943610"/>
              <a:gd name="T26" fmla="*/ 1245632 w 1262379"/>
              <a:gd name="T27" fmla="*/ 902510 h 943610"/>
              <a:gd name="T28" fmla="*/ 1261094 w 1262379"/>
              <a:gd name="T29" fmla="*/ 863654 h 943610"/>
              <a:gd name="T30" fmla="*/ 1262214 w 1262379"/>
              <a:gd name="T31" fmla="*/ 849071 h 943610"/>
              <a:gd name="T32" fmla="*/ 1261925 w 1262379"/>
              <a:gd name="T33" fmla="*/ 86886 h 943610"/>
              <a:gd name="T34" fmla="*/ 1249308 w 1262379"/>
              <a:gd name="T35" fmla="*/ 46675 h 943610"/>
              <a:gd name="T36" fmla="*/ 1221308 w 1262379"/>
              <a:gd name="T37" fmla="*/ 16580 h 943610"/>
              <a:gd name="T38" fmla="*/ 1182450 w 1262379"/>
              <a:gd name="T39" fmla="*/ 1119 h 943610"/>
              <a:gd name="T40" fmla="*/ 1167866 w 1262379"/>
              <a:gd name="T41" fmla="*/ 0 h 943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62379" h="943610">
                <a:moveTo>
                  <a:pt x="1167866" y="0"/>
                </a:moveTo>
                <a:lnTo>
                  <a:pt x="86898" y="289"/>
                </a:lnTo>
                <a:lnTo>
                  <a:pt x="46684" y="12903"/>
                </a:lnTo>
                <a:lnTo>
                  <a:pt x="16584" y="40897"/>
                </a:lnTo>
                <a:lnTo>
                  <a:pt x="1120" y="79751"/>
                </a:lnTo>
                <a:lnTo>
                  <a:pt x="0" y="94335"/>
                </a:lnTo>
                <a:lnTo>
                  <a:pt x="290" y="856530"/>
                </a:lnTo>
                <a:lnTo>
                  <a:pt x="12910" y="896740"/>
                </a:lnTo>
                <a:lnTo>
                  <a:pt x="40909" y="926837"/>
                </a:lnTo>
                <a:lnTo>
                  <a:pt x="79765" y="942299"/>
                </a:lnTo>
                <a:lnTo>
                  <a:pt x="94348" y="943419"/>
                </a:lnTo>
                <a:lnTo>
                  <a:pt x="1175326" y="943128"/>
                </a:lnTo>
                <a:lnTo>
                  <a:pt x="1215535" y="930509"/>
                </a:lnTo>
                <a:lnTo>
                  <a:pt x="1245632" y="902510"/>
                </a:lnTo>
                <a:lnTo>
                  <a:pt x="1261094" y="863654"/>
                </a:lnTo>
                <a:lnTo>
                  <a:pt x="1262214" y="849071"/>
                </a:lnTo>
                <a:lnTo>
                  <a:pt x="1261925" y="86886"/>
                </a:lnTo>
                <a:lnTo>
                  <a:pt x="1249308" y="46675"/>
                </a:lnTo>
                <a:lnTo>
                  <a:pt x="1221308" y="16580"/>
                </a:lnTo>
                <a:lnTo>
                  <a:pt x="1182450" y="1119"/>
                </a:lnTo>
                <a:lnTo>
                  <a:pt x="116786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504" name="object 40"/>
          <p:cNvSpPr>
            <a:spLocks/>
          </p:cNvSpPr>
          <p:nvPr/>
        </p:nvSpPr>
        <p:spPr bwMode="auto">
          <a:xfrm>
            <a:off x="8520113" y="2478088"/>
            <a:ext cx="1262062" cy="944562"/>
          </a:xfrm>
          <a:custGeom>
            <a:avLst/>
            <a:gdLst>
              <a:gd name="T0" fmla="*/ 0 w 1262379"/>
              <a:gd name="T1" fmla="*/ 94335 h 943610"/>
              <a:gd name="T2" fmla="*/ 9579 w 1262379"/>
              <a:gd name="T3" fmla="*/ 52865 h 943610"/>
              <a:gd name="T4" fmla="*/ 35304 w 1262379"/>
              <a:gd name="T5" fmla="*/ 20749 h 943610"/>
              <a:gd name="T6" fmla="*/ 72649 w 1262379"/>
              <a:gd name="T7" fmla="*/ 2506 h 943610"/>
              <a:gd name="T8" fmla="*/ 1167866 w 1262379"/>
              <a:gd name="T9" fmla="*/ 0 h 943610"/>
              <a:gd name="T10" fmla="*/ 1182450 w 1262379"/>
              <a:gd name="T11" fmla="*/ 1119 h 943610"/>
              <a:gd name="T12" fmla="*/ 1221308 w 1262379"/>
              <a:gd name="T13" fmla="*/ 16580 h 943610"/>
              <a:gd name="T14" fmla="*/ 1249308 w 1262379"/>
              <a:gd name="T15" fmla="*/ 46675 h 943610"/>
              <a:gd name="T16" fmla="*/ 1261925 w 1262379"/>
              <a:gd name="T17" fmla="*/ 86886 h 943610"/>
              <a:gd name="T18" fmla="*/ 1262214 w 1262379"/>
              <a:gd name="T19" fmla="*/ 849071 h 943610"/>
              <a:gd name="T20" fmla="*/ 1261094 w 1262379"/>
              <a:gd name="T21" fmla="*/ 863654 h 943610"/>
              <a:gd name="T22" fmla="*/ 1245632 w 1262379"/>
              <a:gd name="T23" fmla="*/ 902510 h 943610"/>
              <a:gd name="T24" fmla="*/ 1215535 w 1262379"/>
              <a:gd name="T25" fmla="*/ 930509 h 943610"/>
              <a:gd name="T26" fmla="*/ 1175326 w 1262379"/>
              <a:gd name="T27" fmla="*/ 943128 h 943610"/>
              <a:gd name="T28" fmla="*/ 94348 w 1262379"/>
              <a:gd name="T29" fmla="*/ 943419 h 943610"/>
              <a:gd name="T30" fmla="*/ 79765 w 1262379"/>
              <a:gd name="T31" fmla="*/ 942299 h 943610"/>
              <a:gd name="T32" fmla="*/ 40909 w 1262379"/>
              <a:gd name="T33" fmla="*/ 926837 h 943610"/>
              <a:gd name="T34" fmla="*/ 12910 w 1262379"/>
              <a:gd name="T35" fmla="*/ 896740 h 943610"/>
              <a:gd name="T36" fmla="*/ 290 w 1262379"/>
              <a:gd name="T37" fmla="*/ 856530 h 943610"/>
              <a:gd name="T38" fmla="*/ 0 w 1262379"/>
              <a:gd name="T39" fmla="*/ 94335 h 943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62379" h="943610">
                <a:moveTo>
                  <a:pt x="0" y="94335"/>
                </a:moveTo>
                <a:lnTo>
                  <a:pt x="9579" y="52865"/>
                </a:lnTo>
                <a:lnTo>
                  <a:pt x="35304" y="20749"/>
                </a:lnTo>
                <a:lnTo>
                  <a:pt x="72649" y="2506"/>
                </a:lnTo>
                <a:lnTo>
                  <a:pt x="1167866" y="0"/>
                </a:lnTo>
                <a:lnTo>
                  <a:pt x="1182450" y="1119"/>
                </a:lnTo>
                <a:lnTo>
                  <a:pt x="1221308" y="16580"/>
                </a:lnTo>
                <a:lnTo>
                  <a:pt x="1249308" y="46675"/>
                </a:lnTo>
                <a:lnTo>
                  <a:pt x="1261925" y="86886"/>
                </a:lnTo>
                <a:lnTo>
                  <a:pt x="1262214" y="849071"/>
                </a:lnTo>
                <a:lnTo>
                  <a:pt x="1261094" y="863654"/>
                </a:lnTo>
                <a:lnTo>
                  <a:pt x="1245632" y="902510"/>
                </a:lnTo>
                <a:lnTo>
                  <a:pt x="1215535" y="930509"/>
                </a:lnTo>
                <a:lnTo>
                  <a:pt x="1175326" y="943128"/>
                </a:lnTo>
                <a:lnTo>
                  <a:pt x="94348" y="943419"/>
                </a:lnTo>
                <a:lnTo>
                  <a:pt x="79765" y="942299"/>
                </a:lnTo>
                <a:lnTo>
                  <a:pt x="40909" y="926837"/>
                </a:lnTo>
                <a:lnTo>
                  <a:pt x="12910" y="896740"/>
                </a:lnTo>
                <a:lnTo>
                  <a:pt x="290" y="856530"/>
                </a:lnTo>
                <a:lnTo>
                  <a:pt x="0" y="94335"/>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1" name="object 41"/>
          <p:cNvSpPr txBox="1"/>
          <p:nvPr/>
        </p:nvSpPr>
        <p:spPr>
          <a:xfrm>
            <a:off x="8615364" y="2774951"/>
            <a:ext cx="1068387" cy="333425"/>
          </a:xfrm>
          <a:prstGeom prst="rect">
            <a:avLst/>
          </a:prstGeom>
        </p:spPr>
        <p:txBody>
          <a:bodyPr lIns="0" tIns="0" rIns="0" bIns="0">
            <a:spAutoFit/>
          </a:bodyPr>
          <a:lstStyle>
            <a:lvl1pPr marL="26988" indent="-142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300"/>
              </a:lnSpc>
            </a:pPr>
            <a:r>
              <a:rPr lang="en-US" altLang="en-US" sz="1200" b="1">
                <a:solidFill>
                  <a:srgbClr val="FFFFFF"/>
                </a:solidFill>
                <a:cs typeface="Arial" panose="020B0604020202020204" pitchFamily="34" charset="0"/>
              </a:rPr>
              <a:t>Single step to full capability</a:t>
            </a:r>
            <a:endParaRPr lang="en-US" altLang="en-US" sz="1200">
              <a:cs typeface="Arial" panose="020B0604020202020204" pitchFamily="34" charset="0"/>
            </a:endParaRPr>
          </a:p>
        </p:txBody>
      </p:sp>
      <p:sp>
        <p:nvSpPr>
          <p:cNvPr id="62506" name="object 42"/>
          <p:cNvSpPr>
            <a:spLocks/>
          </p:cNvSpPr>
          <p:nvPr/>
        </p:nvSpPr>
        <p:spPr bwMode="auto">
          <a:xfrm>
            <a:off x="8582026" y="3421064"/>
            <a:ext cx="568325" cy="1019175"/>
          </a:xfrm>
          <a:custGeom>
            <a:avLst/>
            <a:gdLst>
              <a:gd name="T0" fmla="*/ 568794 w 568959"/>
              <a:gd name="T1" fmla="*/ 0 h 1019175"/>
              <a:gd name="T2" fmla="*/ 568794 w 568959"/>
              <a:gd name="T3" fmla="*/ 509308 h 1019175"/>
              <a:gd name="T4" fmla="*/ 0 w 568959"/>
              <a:gd name="T5" fmla="*/ 509308 h 1019175"/>
              <a:gd name="T6" fmla="*/ 0 w 568959"/>
              <a:gd name="T7" fmla="*/ 1018628 h 1019175"/>
            </a:gdLst>
            <a:ahLst/>
            <a:cxnLst>
              <a:cxn ang="0">
                <a:pos x="T0" y="T1"/>
              </a:cxn>
              <a:cxn ang="0">
                <a:pos x="T2" y="T3"/>
              </a:cxn>
              <a:cxn ang="0">
                <a:pos x="T4" y="T5"/>
              </a:cxn>
              <a:cxn ang="0">
                <a:pos x="T6" y="T7"/>
              </a:cxn>
            </a:cxnLst>
            <a:rect l="0" t="0" r="r" b="b"/>
            <a:pathLst>
              <a:path w="568959" h="1019175">
                <a:moveTo>
                  <a:pt x="568794" y="0"/>
                </a:moveTo>
                <a:lnTo>
                  <a:pt x="568794" y="509308"/>
                </a:lnTo>
                <a:lnTo>
                  <a:pt x="0" y="509308"/>
                </a:lnTo>
                <a:lnTo>
                  <a:pt x="0" y="1018628"/>
                </a:lnTo>
              </a:path>
            </a:pathLst>
          </a:custGeom>
          <a:noFill/>
          <a:ln w="25399">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507" name="object 43"/>
          <p:cNvSpPr>
            <a:spLocks/>
          </p:cNvSpPr>
          <p:nvPr/>
        </p:nvSpPr>
        <p:spPr bwMode="auto">
          <a:xfrm>
            <a:off x="8089900" y="4440238"/>
            <a:ext cx="984250" cy="819150"/>
          </a:xfrm>
          <a:custGeom>
            <a:avLst/>
            <a:gdLst>
              <a:gd name="T0" fmla="*/ 901776 w 983615"/>
              <a:gd name="T1" fmla="*/ 0 h 818514"/>
              <a:gd name="T2" fmla="*/ 80183 w 983615"/>
              <a:gd name="T3" fmla="*/ 15 h 818514"/>
              <a:gd name="T4" fmla="*/ 39649 w 983615"/>
              <a:gd name="T5" fmla="*/ 11683 h 818514"/>
              <a:gd name="T6" fmla="*/ 10915 w 983615"/>
              <a:gd name="T7" fmla="*/ 40951 h 818514"/>
              <a:gd name="T8" fmla="*/ 0 w 983615"/>
              <a:gd name="T9" fmla="*/ 81800 h 818514"/>
              <a:gd name="T10" fmla="*/ 15 w 983615"/>
              <a:gd name="T11" fmla="*/ 737861 h 818514"/>
              <a:gd name="T12" fmla="*/ 11683 w 983615"/>
              <a:gd name="T13" fmla="*/ 778395 h 818514"/>
              <a:gd name="T14" fmla="*/ 40951 w 983615"/>
              <a:gd name="T15" fmla="*/ 807129 h 818514"/>
              <a:gd name="T16" fmla="*/ 81800 w 983615"/>
              <a:gd name="T17" fmla="*/ 818045 h 818514"/>
              <a:gd name="T18" fmla="*/ 903404 w 983615"/>
              <a:gd name="T19" fmla="*/ 818029 h 818514"/>
              <a:gd name="T20" fmla="*/ 943941 w 983615"/>
              <a:gd name="T21" fmla="*/ 806358 h 818514"/>
              <a:gd name="T22" fmla="*/ 972675 w 983615"/>
              <a:gd name="T23" fmla="*/ 777090 h 818514"/>
              <a:gd name="T24" fmla="*/ 983589 w 983615"/>
              <a:gd name="T25" fmla="*/ 736244 h 818514"/>
              <a:gd name="T26" fmla="*/ 983573 w 983615"/>
              <a:gd name="T27" fmla="*/ 80173 h 818514"/>
              <a:gd name="T28" fmla="*/ 971902 w 983615"/>
              <a:gd name="T29" fmla="*/ 39644 h 818514"/>
              <a:gd name="T30" fmla="*/ 942631 w 983615"/>
              <a:gd name="T31" fmla="*/ 10913 h 818514"/>
              <a:gd name="T32" fmla="*/ 901776 w 983615"/>
              <a:gd name="T33" fmla="*/ 0 h 818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3615" h="818514">
                <a:moveTo>
                  <a:pt x="901776" y="0"/>
                </a:moveTo>
                <a:lnTo>
                  <a:pt x="80183" y="15"/>
                </a:lnTo>
                <a:lnTo>
                  <a:pt x="39649" y="11683"/>
                </a:lnTo>
                <a:lnTo>
                  <a:pt x="10915" y="40951"/>
                </a:lnTo>
                <a:lnTo>
                  <a:pt x="0" y="81800"/>
                </a:lnTo>
                <a:lnTo>
                  <a:pt x="15" y="737861"/>
                </a:lnTo>
                <a:lnTo>
                  <a:pt x="11683" y="778395"/>
                </a:lnTo>
                <a:lnTo>
                  <a:pt x="40951" y="807129"/>
                </a:lnTo>
                <a:lnTo>
                  <a:pt x="81800" y="818045"/>
                </a:lnTo>
                <a:lnTo>
                  <a:pt x="903404" y="818029"/>
                </a:lnTo>
                <a:lnTo>
                  <a:pt x="943941" y="806358"/>
                </a:lnTo>
                <a:lnTo>
                  <a:pt x="972675" y="777090"/>
                </a:lnTo>
                <a:lnTo>
                  <a:pt x="983589" y="736244"/>
                </a:lnTo>
                <a:lnTo>
                  <a:pt x="983573" y="80173"/>
                </a:lnTo>
                <a:lnTo>
                  <a:pt x="971902" y="39644"/>
                </a:lnTo>
                <a:lnTo>
                  <a:pt x="942631" y="10913"/>
                </a:lnTo>
                <a:lnTo>
                  <a:pt x="90177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508" name="object 44"/>
          <p:cNvSpPr>
            <a:spLocks/>
          </p:cNvSpPr>
          <p:nvPr/>
        </p:nvSpPr>
        <p:spPr bwMode="auto">
          <a:xfrm>
            <a:off x="8089900" y="4440238"/>
            <a:ext cx="984250" cy="819150"/>
          </a:xfrm>
          <a:custGeom>
            <a:avLst/>
            <a:gdLst>
              <a:gd name="T0" fmla="*/ 0 w 983615"/>
              <a:gd name="T1" fmla="*/ 81800 h 818514"/>
              <a:gd name="T2" fmla="*/ 10915 w 983615"/>
              <a:gd name="T3" fmla="*/ 40951 h 818514"/>
              <a:gd name="T4" fmla="*/ 39649 w 983615"/>
              <a:gd name="T5" fmla="*/ 11683 h 818514"/>
              <a:gd name="T6" fmla="*/ 80183 w 983615"/>
              <a:gd name="T7" fmla="*/ 15 h 818514"/>
              <a:gd name="T8" fmla="*/ 901776 w 983615"/>
              <a:gd name="T9" fmla="*/ 0 h 818514"/>
              <a:gd name="T10" fmla="*/ 916310 w 983615"/>
              <a:gd name="T11" fmla="*/ 1286 h 818514"/>
              <a:gd name="T12" fmla="*/ 953972 w 983615"/>
              <a:gd name="T13" fmla="*/ 18808 h 818514"/>
              <a:gd name="T14" fmla="*/ 978045 w 983615"/>
              <a:gd name="T15" fmla="*/ 52139 h 818514"/>
              <a:gd name="T16" fmla="*/ 983589 w 983615"/>
              <a:gd name="T17" fmla="*/ 736244 h 818514"/>
              <a:gd name="T18" fmla="*/ 982302 w 983615"/>
              <a:gd name="T19" fmla="*/ 750774 h 818514"/>
              <a:gd name="T20" fmla="*/ 964780 w 983615"/>
              <a:gd name="T21" fmla="*/ 788430 h 818514"/>
              <a:gd name="T22" fmla="*/ 931443 w 983615"/>
              <a:gd name="T23" fmla="*/ 812500 h 818514"/>
              <a:gd name="T24" fmla="*/ 81800 w 983615"/>
              <a:gd name="T25" fmla="*/ 818045 h 818514"/>
              <a:gd name="T26" fmla="*/ 67269 w 983615"/>
              <a:gd name="T27" fmla="*/ 816757 h 818514"/>
              <a:gd name="T28" fmla="*/ 29611 w 983615"/>
              <a:gd name="T29" fmla="*/ 799234 h 818514"/>
              <a:gd name="T30" fmla="*/ 5541 w 983615"/>
              <a:gd name="T31" fmla="*/ 765898 h 818514"/>
              <a:gd name="T32" fmla="*/ 0 w 983615"/>
              <a:gd name="T33" fmla="*/ 81800 h 818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3615" h="818514">
                <a:moveTo>
                  <a:pt x="0" y="81800"/>
                </a:moveTo>
                <a:lnTo>
                  <a:pt x="10915" y="40951"/>
                </a:lnTo>
                <a:lnTo>
                  <a:pt x="39649" y="11683"/>
                </a:lnTo>
                <a:lnTo>
                  <a:pt x="80183" y="15"/>
                </a:lnTo>
                <a:lnTo>
                  <a:pt x="901776" y="0"/>
                </a:lnTo>
                <a:lnTo>
                  <a:pt x="916310" y="1286"/>
                </a:lnTo>
                <a:lnTo>
                  <a:pt x="953972" y="18808"/>
                </a:lnTo>
                <a:lnTo>
                  <a:pt x="978045" y="52139"/>
                </a:lnTo>
                <a:lnTo>
                  <a:pt x="983589" y="736244"/>
                </a:lnTo>
                <a:lnTo>
                  <a:pt x="982302" y="750774"/>
                </a:lnTo>
                <a:lnTo>
                  <a:pt x="964780" y="788430"/>
                </a:lnTo>
                <a:lnTo>
                  <a:pt x="931443" y="812500"/>
                </a:lnTo>
                <a:lnTo>
                  <a:pt x="81800" y="818045"/>
                </a:lnTo>
                <a:lnTo>
                  <a:pt x="67269" y="816757"/>
                </a:lnTo>
                <a:lnTo>
                  <a:pt x="29611" y="799234"/>
                </a:lnTo>
                <a:lnTo>
                  <a:pt x="5541" y="765898"/>
                </a:lnTo>
                <a:lnTo>
                  <a:pt x="0" y="81800"/>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5" name="object 45"/>
          <p:cNvSpPr txBox="1"/>
          <p:nvPr/>
        </p:nvSpPr>
        <p:spPr>
          <a:xfrm>
            <a:off x="8183564" y="4522788"/>
            <a:ext cx="796925" cy="652462"/>
          </a:xfrm>
          <a:prstGeom prst="rect">
            <a:avLst/>
          </a:prstGeom>
        </p:spPr>
        <p:txBody>
          <a:bodyPr lIns="0" tIns="0" rIns="0" bIns="0">
            <a:spAutoFit/>
          </a:bodyPr>
          <a:lstStyle>
            <a:lvl1pPr marL="12700" indent="-15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Single award for EMD, Prod and ICS</a:t>
            </a:r>
            <a:endParaRPr lang="en-US" altLang="en-US" sz="1200">
              <a:cs typeface="Arial" panose="020B0604020202020204" pitchFamily="34" charset="0"/>
            </a:endParaRPr>
          </a:p>
        </p:txBody>
      </p:sp>
      <p:sp>
        <p:nvSpPr>
          <p:cNvPr id="62510" name="object 46"/>
          <p:cNvSpPr>
            <a:spLocks/>
          </p:cNvSpPr>
          <p:nvPr/>
        </p:nvSpPr>
        <p:spPr bwMode="auto">
          <a:xfrm>
            <a:off x="9150350" y="3421064"/>
            <a:ext cx="655638" cy="1019175"/>
          </a:xfrm>
          <a:custGeom>
            <a:avLst/>
            <a:gdLst>
              <a:gd name="T0" fmla="*/ 0 w 655320"/>
              <a:gd name="T1" fmla="*/ 0 h 1018539"/>
              <a:gd name="T2" fmla="*/ 0 w 655320"/>
              <a:gd name="T3" fmla="*/ 508965 h 1018539"/>
              <a:gd name="T4" fmla="*/ 655167 w 655320"/>
              <a:gd name="T5" fmla="*/ 508965 h 1018539"/>
              <a:gd name="T6" fmla="*/ 655167 w 655320"/>
              <a:gd name="T7" fmla="*/ 1017930 h 1018539"/>
            </a:gdLst>
            <a:ahLst/>
            <a:cxnLst>
              <a:cxn ang="0">
                <a:pos x="T0" y="T1"/>
              </a:cxn>
              <a:cxn ang="0">
                <a:pos x="T2" y="T3"/>
              </a:cxn>
              <a:cxn ang="0">
                <a:pos x="T4" y="T5"/>
              </a:cxn>
              <a:cxn ang="0">
                <a:pos x="T6" y="T7"/>
              </a:cxn>
            </a:cxnLst>
            <a:rect l="0" t="0" r="r" b="b"/>
            <a:pathLst>
              <a:path w="655320" h="1018539">
                <a:moveTo>
                  <a:pt x="0" y="0"/>
                </a:moveTo>
                <a:lnTo>
                  <a:pt x="0" y="508965"/>
                </a:lnTo>
                <a:lnTo>
                  <a:pt x="655167" y="508965"/>
                </a:lnTo>
                <a:lnTo>
                  <a:pt x="655167" y="1017930"/>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2511" name="object 47"/>
          <p:cNvSpPr>
            <a:spLocks/>
          </p:cNvSpPr>
          <p:nvPr/>
        </p:nvSpPr>
        <p:spPr bwMode="auto">
          <a:xfrm>
            <a:off x="9256713" y="4440239"/>
            <a:ext cx="1098550" cy="776287"/>
          </a:xfrm>
          <a:custGeom>
            <a:avLst/>
            <a:gdLst>
              <a:gd name="T0" fmla="*/ 1019924 w 1097915"/>
              <a:gd name="T1" fmla="*/ 0 h 777239"/>
              <a:gd name="T2" fmla="*/ 68159 w 1097915"/>
              <a:gd name="T3" fmla="*/ 576 h 777239"/>
              <a:gd name="T4" fmla="*/ 29713 w 1097915"/>
              <a:gd name="T5" fmla="*/ 16569 h 777239"/>
              <a:gd name="T6" fmla="*/ 5248 w 1097915"/>
              <a:gd name="T7" fmla="*/ 49546 h 777239"/>
              <a:gd name="T8" fmla="*/ 0 w 1097915"/>
              <a:gd name="T9" fmla="*/ 77673 h 777239"/>
              <a:gd name="T10" fmla="*/ 576 w 1097915"/>
              <a:gd name="T11" fmla="*/ 708572 h 777239"/>
              <a:gd name="T12" fmla="*/ 16569 w 1097915"/>
              <a:gd name="T13" fmla="*/ 747018 h 777239"/>
              <a:gd name="T14" fmla="*/ 49546 w 1097915"/>
              <a:gd name="T15" fmla="*/ 771483 h 777239"/>
              <a:gd name="T16" fmla="*/ 77673 w 1097915"/>
              <a:gd name="T17" fmla="*/ 776731 h 777239"/>
              <a:gd name="T18" fmla="*/ 1029437 w 1097915"/>
              <a:gd name="T19" fmla="*/ 776155 h 777239"/>
              <a:gd name="T20" fmla="*/ 1067884 w 1097915"/>
              <a:gd name="T21" fmla="*/ 760162 h 777239"/>
              <a:gd name="T22" fmla="*/ 1092349 w 1097915"/>
              <a:gd name="T23" fmla="*/ 727185 h 777239"/>
              <a:gd name="T24" fmla="*/ 1097597 w 1097915"/>
              <a:gd name="T25" fmla="*/ 699058 h 777239"/>
              <a:gd name="T26" fmla="*/ 1097020 w 1097915"/>
              <a:gd name="T27" fmla="*/ 68159 h 777239"/>
              <a:gd name="T28" fmla="*/ 1081028 w 1097915"/>
              <a:gd name="T29" fmla="*/ 29713 h 777239"/>
              <a:gd name="T30" fmla="*/ 1048051 w 1097915"/>
              <a:gd name="T31" fmla="*/ 5248 h 777239"/>
              <a:gd name="T32" fmla="*/ 1019924 w 1097915"/>
              <a:gd name="T33" fmla="*/ 0 h 777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97915" h="777239">
                <a:moveTo>
                  <a:pt x="1019924" y="0"/>
                </a:moveTo>
                <a:lnTo>
                  <a:pt x="68159" y="576"/>
                </a:lnTo>
                <a:lnTo>
                  <a:pt x="29713" y="16569"/>
                </a:lnTo>
                <a:lnTo>
                  <a:pt x="5248" y="49546"/>
                </a:lnTo>
                <a:lnTo>
                  <a:pt x="0" y="77673"/>
                </a:lnTo>
                <a:lnTo>
                  <a:pt x="576" y="708572"/>
                </a:lnTo>
                <a:lnTo>
                  <a:pt x="16569" y="747018"/>
                </a:lnTo>
                <a:lnTo>
                  <a:pt x="49546" y="771483"/>
                </a:lnTo>
                <a:lnTo>
                  <a:pt x="77673" y="776731"/>
                </a:lnTo>
                <a:lnTo>
                  <a:pt x="1029437" y="776155"/>
                </a:lnTo>
                <a:lnTo>
                  <a:pt x="1067884" y="760162"/>
                </a:lnTo>
                <a:lnTo>
                  <a:pt x="1092349" y="727185"/>
                </a:lnTo>
                <a:lnTo>
                  <a:pt x="1097597" y="699058"/>
                </a:lnTo>
                <a:lnTo>
                  <a:pt x="1097020" y="68159"/>
                </a:lnTo>
                <a:lnTo>
                  <a:pt x="1081028" y="29713"/>
                </a:lnTo>
                <a:lnTo>
                  <a:pt x="1048051" y="5248"/>
                </a:lnTo>
                <a:lnTo>
                  <a:pt x="1019924"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2512" name="object 48"/>
          <p:cNvSpPr>
            <a:spLocks/>
          </p:cNvSpPr>
          <p:nvPr/>
        </p:nvSpPr>
        <p:spPr bwMode="auto">
          <a:xfrm>
            <a:off x="9256713" y="4440239"/>
            <a:ext cx="1098550" cy="776287"/>
          </a:xfrm>
          <a:custGeom>
            <a:avLst/>
            <a:gdLst>
              <a:gd name="T0" fmla="*/ 0 w 1097915"/>
              <a:gd name="T1" fmla="*/ 77673 h 777239"/>
              <a:gd name="T2" fmla="*/ 11437 w 1097915"/>
              <a:gd name="T3" fmla="*/ 37078 h 777239"/>
              <a:gd name="T4" fmla="*/ 41304 w 1097915"/>
              <a:gd name="T5" fmla="*/ 9021 h 777239"/>
              <a:gd name="T6" fmla="*/ 1019924 w 1097915"/>
              <a:gd name="T7" fmla="*/ 0 h 777239"/>
              <a:gd name="T8" fmla="*/ 1034437 w 1097915"/>
              <a:gd name="T9" fmla="*/ 1353 h 777239"/>
              <a:gd name="T10" fmla="*/ 1071593 w 1097915"/>
              <a:gd name="T11" fmla="*/ 19675 h 777239"/>
              <a:gd name="T12" fmla="*/ 1093989 w 1097915"/>
              <a:gd name="T13" fmla="*/ 54202 h 777239"/>
              <a:gd name="T14" fmla="*/ 1097597 w 1097915"/>
              <a:gd name="T15" fmla="*/ 699058 h 777239"/>
              <a:gd name="T16" fmla="*/ 1096244 w 1097915"/>
              <a:gd name="T17" fmla="*/ 713571 h 777239"/>
              <a:gd name="T18" fmla="*/ 1077922 w 1097915"/>
              <a:gd name="T19" fmla="*/ 750728 h 777239"/>
              <a:gd name="T20" fmla="*/ 1043394 w 1097915"/>
              <a:gd name="T21" fmla="*/ 773123 h 777239"/>
              <a:gd name="T22" fmla="*/ 77673 w 1097915"/>
              <a:gd name="T23" fmla="*/ 776731 h 777239"/>
              <a:gd name="T24" fmla="*/ 63160 w 1097915"/>
              <a:gd name="T25" fmla="*/ 775378 h 777239"/>
              <a:gd name="T26" fmla="*/ 26003 w 1097915"/>
              <a:gd name="T27" fmla="*/ 757056 h 777239"/>
              <a:gd name="T28" fmla="*/ 3608 w 1097915"/>
              <a:gd name="T29" fmla="*/ 722529 h 777239"/>
              <a:gd name="T30" fmla="*/ 0 w 1097915"/>
              <a:gd name="T31" fmla="*/ 77673 h 777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97915" h="777239">
                <a:moveTo>
                  <a:pt x="0" y="77673"/>
                </a:moveTo>
                <a:lnTo>
                  <a:pt x="11437" y="37078"/>
                </a:lnTo>
                <a:lnTo>
                  <a:pt x="41304" y="9021"/>
                </a:lnTo>
                <a:lnTo>
                  <a:pt x="1019924" y="0"/>
                </a:lnTo>
                <a:lnTo>
                  <a:pt x="1034437" y="1353"/>
                </a:lnTo>
                <a:lnTo>
                  <a:pt x="1071593" y="19675"/>
                </a:lnTo>
                <a:lnTo>
                  <a:pt x="1093989" y="54202"/>
                </a:lnTo>
                <a:lnTo>
                  <a:pt x="1097597" y="699058"/>
                </a:lnTo>
                <a:lnTo>
                  <a:pt x="1096244" y="713571"/>
                </a:lnTo>
                <a:lnTo>
                  <a:pt x="1077922" y="750728"/>
                </a:lnTo>
                <a:lnTo>
                  <a:pt x="1043394" y="773123"/>
                </a:lnTo>
                <a:lnTo>
                  <a:pt x="77673" y="776731"/>
                </a:lnTo>
                <a:lnTo>
                  <a:pt x="63160" y="775378"/>
                </a:lnTo>
                <a:lnTo>
                  <a:pt x="26003" y="757056"/>
                </a:lnTo>
                <a:lnTo>
                  <a:pt x="3608" y="722529"/>
                </a:lnTo>
                <a:lnTo>
                  <a:pt x="0" y="7767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 name="object 49"/>
          <p:cNvSpPr txBox="1"/>
          <p:nvPr/>
        </p:nvSpPr>
        <p:spPr>
          <a:xfrm>
            <a:off x="9348789" y="4659313"/>
            <a:ext cx="911225" cy="336550"/>
          </a:xfrm>
          <a:prstGeom prst="rect">
            <a:avLst/>
          </a:prstGeom>
        </p:spPr>
        <p:txBody>
          <a:bodyPr lIns="0" tIns="0" rIns="0" bIns="0">
            <a:spAutoFit/>
          </a:bodyPr>
          <a:lstStyle/>
          <a:p>
            <a:pPr marL="12700" algn="ctr">
              <a:lnSpc>
                <a:spcPts val="1345"/>
              </a:lnSpc>
              <a:defRPr/>
            </a:pPr>
            <a:r>
              <a:rPr sz="1200" b="1" spc="-5" dirty="0">
                <a:solidFill>
                  <a:srgbClr val="FFFFFF"/>
                </a:solidFill>
                <a:latin typeface="Arial"/>
                <a:cs typeface="Arial"/>
              </a:rPr>
              <a:t>R</a:t>
            </a:r>
            <a:r>
              <a:rPr sz="1200" b="1" spc="-30" dirty="0">
                <a:solidFill>
                  <a:srgbClr val="FFFFFF"/>
                </a:solidFill>
                <a:latin typeface="Arial"/>
                <a:cs typeface="Arial"/>
              </a:rPr>
              <a:t>A</a:t>
            </a:r>
            <a:r>
              <a:rPr sz="1200" b="1" dirty="0">
                <a:solidFill>
                  <a:srgbClr val="FFFFFF"/>
                </a:solidFill>
                <a:latin typeface="Arial"/>
                <a:cs typeface="Arial"/>
              </a:rPr>
              <a:t>A</a:t>
            </a:r>
            <a:r>
              <a:rPr sz="1200" b="1" spc="-15" dirty="0">
                <a:solidFill>
                  <a:srgbClr val="FFFFFF"/>
                </a:solidFill>
                <a:latin typeface="Arial"/>
                <a:cs typeface="Arial"/>
              </a:rPr>
              <a:t> </a:t>
            </a:r>
            <a:r>
              <a:rPr sz="1200" b="1" dirty="0">
                <a:solidFill>
                  <a:srgbClr val="FFFFFF"/>
                </a:solidFill>
                <a:latin typeface="Arial"/>
                <a:cs typeface="Arial"/>
              </a:rPr>
              <a:t>in</a:t>
            </a:r>
            <a:r>
              <a:rPr sz="1200" b="1" spc="-15" dirty="0">
                <a:solidFill>
                  <a:srgbClr val="FFFFFF"/>
                </a:solidFill>
                <a:latin typeface="Arial"/>
                <a:cs typeface="Arial"/>
              </a:rPr>
              <a:t> </a:t>
            </a:r>
            <a:r>
              <a:rPr sz="1200" b="1" dirty="0">
                <a:solidFill>
                  <a:srgbClr val="FFFFFF"/>
                </a:solidFill>
                <a:latin typeface="Arial"/>
                <a:cs typeface="Arial"/>
              </a:rPr>
              <a:t>2023</a:t>
            </a:r>
            <a:endParaRPr sz="1200" dirty="0">
              <a:latin typeface="Arial"/>
              <a:cs typeface="Arial"/>
            </a:endParaRPr>
          </a:p>
          <a:p>
            <a:pPr marL="13970" algn="ctr">
              <a:lnSpc>
                <a:spcPts val="1345"/>
              </a:lnSpc>
              <a:defRPr/>
            </a:pPr>
            <a:r>
              <a:rPr sz="1200" b="1" spc="-5" dirty="0">
                <a:solidFill>
                  <a:srgbClr val="FFFFFF"/>
                </a:solidFill>
                <a:latin typeface="Arial"/>
                <a:cs typeface="Arial"/>
              </a:rPr>
              <a:t>F</a:t>
            </a:r>
            <a:r>
              <a:rPr sz="1200" b="1" dirty="0">
                <a:solidFill>
                  <a:srgbClr val="FFFFFF"/>
                </a:solidFill>
                <a:latin typeface="Arial"/>
                <a:cs typeface="Arial"/>
              </a:rPr>
              <a:t>OC in 2031</a:t>
            </a:r>
            <a:endParaRPr sz="1200" dirty="0">
              <a:latin typeface="Arial"/>
              <a:cs typeface="Arial"/>
            </a:endParaRPr>
          </a:p>
        </p:txBody>
      </p:sp>
      <p:sp>
        <p:nvSpPr>
          <p:cNvPr id="50" name="object 50"/>
          <p:cNvSpPr txBox="1"/>
          <p:nvPr/>
        </p:nvSpPr>
        <p:spPr>
          <a:xfrm>
            <a:off x="1947863" y="5773739"/>
            <a:ext cx="8134350" cy="646331"/>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cs typeface="Arial" panose="020B0604020202020204" pitchFamily="34" charset="0"/>
              </a:rPr>
              <a:t>*Air Force will still conduct comprehensive PDR and Critical Design Review (CDR) events post-contract award in support of Better Buying Power (BBP) 3.0 “Strengthen organic engineering capabilities” and SAF/AQ’s OTB Initiative.</a:t>
            </a:r>
          </a:p>
        </p:txBody>
      </p:sp>
      <p:sp>
        <p:nvSpPr>
          <p:cNvPr id="51" name="object 51"/>
          <p:cNvSpPr txBox="1"/>
          <p:nvPr/>
        </p:nvSpPr>
        <p:spPr>
          <a:xfrm>
            <a:off x="4591050" y="58738"/>
            <a:ext cx="3009900" cy="184666"/>
          </a:xfrm>
          <a:prstGeom prst="rect">
            <a:avLst/>
          </a:prstGeom>
        </p:spPr>
        <p:txBody>
          <a:bodyPr lIns="0" tIns="0" rIns="0" bIns="0">
            <a:spAutoFit/>
          </a:bodyPr>
          <a:lstStyle/>
          <a:p>
            <a:pPr marL="12700" algn="ctr">
              <a:defRPr/>
            </a:pPr>
            <a:r>
              <a:rPr sz="1200" spc="-5" dirty="0">
                <a:solidFill>
                  <a:srgbClr val="FF0000"/>
                </a:solidFill>
                <a:latin typeface="Arial"/>
                <a:cs typeface="Arial"/>
              </a:rPr>
              <a:t>“</a:t>
            </a:r>
            <a:r>
              <a:rPr sz="1200" dirty="0">
                <a:solidFill>
                  <a:srgbClr val="FF0000"/>
                </a:solidFill>
                <a:latin typeface="Arial"/>
                <a:cs typeface="Arial"/>
              </a:rPr>
              <a:t>P</a:t>
            </a:r>
            <a:r>
              <a:rPr sz="1200" spc="-5" dirty="0">
                <a:solidFill>
                  <a:srgbClr val="FF0000"/>
                </a:solidFill>
                <a:latin typeface="Arial"/>
                <a:cs typeface="Arial"/>
              </a:rPr>
              <a:t>R</a:t>
            </a:r>
            <a:r>
              <a:rPr sz="1200" dirty="0">
                <a:solidFill>
                  <a:srgbClr val="FF0000"/>
                </a:solidFill>
                <a:latin typeface="Arial"/>
                <a:cs typeface="Arial"/>
              </a:rPr>
              <a:t>E</a:t>
            </a:r>
            <a:r>
              <a:rPr sz="1200" spc="-5" dirty="0">
                <a:solidFill>
                  <a:srgbClr val="FF0000"/>
                </a:solidFill>
                <a:latin typeface="Arial"/>
                <a:cs typeface="Arial"/>
              </a:rPr>
              <a:t>-D</a:t>
            </a:r>
            <a:r>
              <a:rPr sz="1200" dirty="0">
                <a:solidFill>
                  <a:srgbClr val="FF0000"/>
                </a:solidFill>
                <a:latin typeface="Arial"/>
                <a:cs typeface="Arial"/>
              </a:rPr>
              <a:t>E</a:t>
            </a:r>
            <a:r>
              <a:rPr sz="1200" spc="-5" dirty="0">
                <a:solidFill>
                  <a:srgbClr val="FF0000"/>
                </a:solidFill>
                <a:latin typeface="Arial"/>
                <a:cs typeface="Arial"/>
              </a:rPr>
              <a:t>C</a:t>
            </a:r>
            <a:r>
              <a:rPr sz="1200" dirty="0">
                <a:solidFill>
                  <a:srgbClr val="FF0000"/>
                </a:solidFill>
                <a:latin typeface="Arial"/>
                <a:cs typeface="Arial"/>
              </a:rPr>
              <a:t>ISIO</a:t>
            </a:r>
            <a:r>
              <a:rPr sz="1200" spc="-5" dirty="0">
                <a:solidFill>
                  <a:srgbClr val="FF0000"/>
                </a:solidFill>
                <a:latin typeface="Arial"/>
                <a:cs typeface="Arial"/>
              </a:rPr>
              <a:t>N</a:t>
            </a:r>
            <a:r>
              <a:rPr sz="1200" dirty="0">
                <a:solidFill>
                  <a:srgbClr val="FF0000"/>
                </a:solidFill>
                <a:latin typeface="Arial"/>
                <a:cs typeface="Arial"/>
              </a:rPr>
              <a:t>AL</a:t>
            </a:r>
            <a:r>
              <a:rPr sz="1200" spc="-65" dirty="0">
                <a:solidFill>
                  <a:srgbClr val="FF0000"/>
                </a:solidFill>
                <a:latin typeface="Arial"/>
                <a:cs typeface="Arial"/>
              </a:rPr>
              <a:t> </a:t>
            </a:r>
            <a:r>
              <a:rPr sz="1200" dirty="0">
                <a:solidFill>
                  <a:srgbClr val="FF0000"/>
                </a:solidFill>
                <a:latin typeface="Arial"/>
                <a:cs typeface="Arial"/>
              </a:rPr>
              <a:t>–</a:t>
            </a:r>
            <a:r>
              <a:rPr sz="1200" spc="5" dirty="0">
                <a:solidFill>
                  <a:srgbClr val="FF0000"/>
                </a:solidFill>
                <a:latin typeface="Arial"/>
                <a:cs typeface="Arial"/>
              </a:rPr>
              <a:t> </a:t>
            </a:r>
            <a:r>
              <a:rPr sz="1200" spc="-5" dirty="0">
                <a:solidFill>
                  <a:srgbClr val="FF0000"/>
                </a:solidFill>
                <a:latin typeface="Arial"/>
                <a:cs typeface="Arial"/>
              </a:rPr>
              <a:t>N</a:t>
            </a:r>
            <a:r>
              <a:rPr sz="1200" dirty="0">
                <a:solidFill>
                  <a:srgbClr val="FF0000"/>
                </a:solidFill>
                <a:latin typeface="Arial"/>
                <a:cs typeface="Arial"/>
              </a:rPr>
              <a:t>OT</a:t>
            </a:r>
            <a:r>
              <a:rPr sz="1200" spc="-15" dirty="0">
                <a:solidFill>
                  <a:srgbClr val="FF0000"/>
                </a:solidFill>
                <a:latin typeface="Arial"/>
                <a:cs typeface="Arial"/>
              </a:rPr>
              <a:t> </a:t>
            </a:r>
            <a:r>
              <a:rPr sz="1200" spc="-5" dirty="0">
                <a:solidFill>
                  <a:srgbClr val="FF0000"/>
                </a:solidFill>
                <a:latin typeface="Arial"/>
                <a:cs typeface="Arial"/>
              </a:rPr>
              <a:t>F</a:t>
            </a:r>
            <a:r>
              <a:rPr sz="1200" dirty="0">
                <a:solidFill>
                  <a:srgbClr val="FF0000"/>
                </a:solidFill>
                <a:latin typeface="Arial"/>
                <a:cs typeface="Arial"/>
              </a:rPr>
              <a:t>OR </a:t>
            </a:r>
            <a:r>
              <a:rPr sz="1200" spc="-5" dirty="0">
                <a:solidFill>
                  <a:srgbClr val="FF0000"/>
                </a:solidFill>
                <a:latin typeface="Arial"/>
                <a:cs typeface="Arial"/>
              </a:rPr>
              <a:t>R</a:t>
            </a:r>
            <a:r>
              <a:rPr sz="1200" dirty="0">
                <a:solidFill>
                  <a:srgbClr val="FF0000"/>
                </a:solidFill>
                <a:latin typeface="Arial"/>
                <a:cs typeface="Arial"/>
              </a:rPr>
              <a:t>ELEASE”</a:t>
            </a:r>
            <a:endParaRPr sz="1200" dirty="0">
              <a:latin typeface="Arial"/>
              <a:cs typeface="Arial"/>
            </a:endParaRPr>
          </a:p>
        </p:txBody>
      </p:sp>
      <p:sp>
        <p:nvSpPr>
          <p:cNvPr id="3" name="Slide Number Placeholder 2"/>
          <p:cNvSpPr>
            <a:spLocks noGrp="1"/>
          </p:cNvSpPr>
          <p:nvPr>
            <p:ph type="sldNum" sz="quarter" idx="11"/>
          </p:nvPr>
        </p:nvSpPr>
        <p:spPr/>
        <p:txBody>
          <a:bodyPr/>
          <a:lstStyle/>
          <a:p>
            <a:pPr>
              <a:defRPr/>
            </a:pPr>
            <a:fld id="{D4DBAD9A-40A1-40C2-9A00-374A8DB796F0}" type="slidenum">
              <a:rPr lang="en-US" altLang="en-US" smtClean="0"/>
              <a:pPr>
                <a:defRPr/>
              </a:pPr>
              <a:t>17</a:t>
            </a:fld>
            <a:endParaRPr lang="en-US" altLang="en-US">
              <a:solidFill>
                <a:srgbClr val="808080"/>
              </a:solidFill>
            </a:endParaRPr>
          </a:p>
        </p:txBody>
      </p:sp>
    </p:spTree>
    <p:extLst>
      <p:ext uri="{BB962C8B-B14F-4D97-AF65-F5344CB8AC3E}">
        <p14:creationId xmlns:p14="http://schemas.microsoft.com/office/powerpoint/2010/main" val="3478961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0200" y="265910"/>
            <a:ext cx="9013825" cy="781050"/>
          </a:xfrm>
        </p:spPr>
        <p:txBody>
          <a:bodyPr vert="horz" wrap="square" lIns="0" tIns="315263" rIns="0" bIns="0" numCol="1" rtlCol="0" anchor="ctr" anchorCtr="0" compatLnSpc="1">
            <a:prstTxWarp prst="textNoShape">
              <a:avLst/>
            </a:prstTxWarp>
            <a:spAutoFit/>
          </a:bodyPr>
          <a:lstStyle/>
          <a:p>
            <a:pPr marL="2049780">
              <a:defRPr/>
            </a:pPr>
            <a:r>
              <a:rPr lang="en-US" sz="3000" dirty="0"/>
              <a:t>Sample </a:t>
            </a:r>
            <a:r>
              <a:rPr sz="3000" dirty="0"/>
              <a:t>A</a:t>
            </a:r>
            <a:r>
              <a:rPr sz="3000" spc="-5" dirty="0"/>
              <a:t>P</a:t>
            </a:r>
            <a:r>
              <a:rPr sz="3000" dirty="0"/>
              <a:t>T</a:t>
            </a:r>
            <a:r>
              <a:rPr sz="3000" spc="-10" dirty="0"/>
              <a:t> </a:t>
            </a:r>
            <a:r>
              <a:rPr sz="3000" spc="-5" dirty="0"/>
              <a:t>F</a:t>
            </a:r>
            <a:r>
              <a:rPr sz="3000" dirty="0"/>
              <a:t>ram</a:t>
            </a:r>
            <a:r>
              <a:rPr sz="3000" spc="-5" dirty="0"/>
              <a:t>in</a:t>
            </a:r>
            <a:r>
              <a:rPr sz="3000" dirty="0"/>
              <a:t>g Ass</a:t>
            </a:r>
            <a:r>
              <a:rPr sz="3000" spc="-5" dirty="0"/>
              <a:t>u</a:t>
            </a:r>
            <a:r>
              <a:rPr sz="3000" dirty="0"/>
              <a:t>m</a:t>
            </a:r>
            <a:r>
              <a:rPr sz="3000" spc="-5" dirty="0"/>
              <a:t>p</a:t>
            </a:r>
            <a:r>
              <a:rPr sz="3000" dirty="0"/>
              <a:t>t</a:t>
            </a:r>
            <a:r>
              <a:rPr sz="3000" spc="-5" dirty="0"/>
              <a:t>io</a:t>
            </a:r>
            <a:r>
              <a:rPr sz="3000" dirty="0"/>
              <a:t>n #2</a:t>
            </a:r>
          </a:p>
        </p:txBody>
      </p:sp>
      <p:sp>
        <p:nvSpPr>
          <p:cNvPr id="64515" name="object 3"/>
          <p:cNvSpPr>
            <a:spLocks/>
          </p:cNvSpPr>
          <p:nvPr/>
        </p:nvSpPr>
        <p:spPr bwMode="auto">
          <a:xfrm>
            <a:off x="1947863" y="3668714"/>
            <a:ext cx="8348662" cy="1965325"/>
          </a:xfrm>
          <a:custGeom>
            <a:avLst/>
            <a:gdLst>
              <a:gd name="T0" fmla="*/ 8150834 w 8347709"/>
              <a:gd name="T1" fmla="*/ 0 h 1965325"/>
              <a:gd name="T2" fmla="*/ 196481 w 8347709"/>
              <a:gd name="T3" fmla="*/ 0 h 1965325"/>
              <a:gd name="T4" fmla="*/ 180367 w 8347709"/>
              <a:gd name="T5" fmla="*/ 651 h 1965325"/>
              <a:gd name="T6" fmla="*/ 134380 w 8347709"/>
              <a:gd name="T7" fmla="*/ 10017 h 1965325"/>
              <a:gd name="T8" fmla="*/ 92985 w 8347709"/>
              <a:gd name="T9" fmla="*/ 29438 h 1965325"/>
              <a:gd name="T10" fmla="*/ 57550 w 8347709"/>
              <a:gd name="T11" fmla="*/ 57550 h 1965325"/>
              <a:gd name="T12" fmla="*/ 29438 w 8347709"/>
              <a:gd name="T13" fmla="*/ 92985 h 1965325"/>
              <a:gd name="T14" fmla="*/ 10017 w 8347709"/>
              <a:gd name="T15" fmla="*/ 134380 h 1965325"/>
              <a:gd name="T16" fmla="*/ 651 w 8347709"/>
              <a:gd name="T17" fmla="*/ 180367 h 1965325"/>
              <a:gd name="T18" fmla="*/ 0 w 8347709"/>
              <a:gd name="T19" fmla="*/ 196481 h 1965325"/>
              <a:gd name="T20" fmla="*/ 0 w 8347709"/>
              <a:gd name="T21" fmla="*/ 1768309 h 1965325"/>
              <a:gd name="T22" fmla="*/ 5710 w 8347709"/>
              <a:gd name="T23" fmla="*/ 1815529 h 1965325"/>
              <a:gd name="T24" fmla="*/ 21931 w 8347709"/>
              <a:gd name="T25" fmla="*/ 1858607 h 1965325"/>
              <a:gd name="T26" fmla="*/ 47298 w 8347709"/>
              <a:gd name="T27" fmla="*/ 1896181 h 1965325"/>
              <a:gd name="T28" fmla="*/ 80444 w 8347709"/>
              <a:gd name="T29" fmla="*/ 1926884 h 1965325"/>
              <a:gd name="T30" fmla="*/ 120004 w 8347709"/>
              <a:gd name="T31" fmla="*/ 1949352 h 1965325"/>
              <a:gd name="T32" fmla="*/ 164612 w 8347709"/>
              <a:gd name="T33" fmla="*/ 1962220 h 1965325"/>
              <a:gd name="T34" fmla="*/ 196481 w 8347709"/>
              <a:gd name="T35" fmla="*/ 1964791 h 1965325"/>
              <a:gd name="T36" fmla="*/ 8150834 w 8347709"/>
              <a:gd name="T37" fmla="*/ 1964791 h 1965325"/>
              <a:gd name="T38" fmla="*/ 8198053 w 8347709"/>
              <a:gd name="T39" fmla="*/ 1959081 h 1965325"/>
              <a:gd name="T40" fmla="*/ 8241132 w 8347709"/>
              <a:gd name="T41" fmla="*/ 1942862 h 1965325"/>
              <a:gd name="T42" fmla="*/ 8278705 w 8347709"/>
              <a:gd name="T43" fmla="*/ 1917497 h 1965325"/>
              <a:gd name="T44" fmla="*/ 8309408 w 8347709"/>
              <a:gd name="T45" fmla="*/ 1884352 h 1965325"/>
              <a:gd name="T46" fmla="*/ 8331876 w 8347709"/>
              <a:gd name="T47" fmla="*/ 1844792 h 1965325"/>
              <a:gd name="T48" fmla="*/ 8344744 w 8347709"/>
              <a:gd name="T49" fmla="*/ 1800182 h 1965325"/>
              <a:gd name="T50" fmla="*/ 8347316 w 8347709"/>
              <a:gd name="T51" fmla="*/ 1768309 h 1965325"/>
              <a:gd name="T52" fmla="*/ 8347316 w 8347709"/>
              <a:gd name="T53" fmla="*/ 196481 h 1965325"/>
              <a:gd name="T54" fmla="*/ 8341606 w 8347709"/>
              <a:gd name="T55" fmla="*/ 149266 h 1965325"/>
              <a:gd name="T56" fmla="*/ 8325386 w 8347709"/>
              <a:gd name="T57" fmla="*/ 106189 h 1965325"/>
              <a:gd name="T58" fmla="*/ 8300022 w 8347709"/>
              <a:gd name="T59" fmla="*/ 68615 h 1965325"/>
              <a:gd name="T60" fmla="*/ 8266877 w 8347709"/>
              <a:gd name="T61" fmla="*/ 37911 h 1965325"/>
              <a:gd name="T62" fmla="*/ 8227317 w 8347709"/>
              <a:gd name="T63" fmla="*/ 15441 h 1965325"/>
              <a:gd name="T64" fmla="*/ 8182706 w 8347709"/>
              <a:gd name="T65" fmla="*/ 2571 h 1965325"/>
              <a:gd name="T66" fmla="*/ 8150834 w 8347709"/>
              <a:gd name="T67" fmla="*/ 0 h 1965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347709" h="1965325">
                <a:moveTo>
                  <a:pt x="8150834" y="0"/>
                </a:moveTo>
                <a:lnTo>
                  <a:pt x="196481" y="0"/>
                </a:lnTo>
                <a:lnTo>
                  <a:pt x="180367" y="651"/>
                </a:lnTo>
                <a:lnTo>
                  <a:pt x="134380" y="10017"/>
                </a:lnTo>
                <a:lnTo>
                  <a:pt x="92985" y="29438"/>
                </a:lnTo>
                <a:lnTo>
                  <a:pt x="57550" y="57550"/>
                </a:lnTo>
                <a:lnTo>
                  <a:pt x="29438" y="92985"/>
                </a:lnTo>
                <a:lnTo>
                  <a:pt x="10017" y="134380"/>
                </a:lnTo>
                <a:lnTo>
                  <a:pt x="651" y="180367"/>
                </a:lnTo>
                <a:lnTo>
                  <a:pt x="0" y="196481"/>
                </a:lnTo>
                <a:lnTo>
                  <a:pt x="0" y="1768309"/>
                </a:lnTo>
                <a:lnTo>
                  <a:pt x="5710" y="1815529"/>
                </a:lnTo>
                <a:lnTo>
                  <a:pt x="21931" y="1858607"/>
                </a:lnTo>
                <a:lnTo>
                  <a:pt x="47298" y="1896181"/>
                </a:lnTo>
                <a:lnTo>
                  <a:pt x="80444" y="1926884"/>
                </a:lnTo>
                <a:lnTo>
                  <a:pt x="120004" y="1949352"/>
                </a:lnTo>
                <a:lnTo>
                  <a:pt x="164612" y="1962220"/>
                </a:lnTo>
                <a:lnTo>
                  <a:pt x="196481" y="1964791"/>
                </a:lnTo>
                <a:lnTo>
                  <a:pt x="8150834" y="1964791"/>
                </a:lnTo>
                <a:lnTo>
                  <a:pt x="8198053" y="1959081"/>
                </a:lnTo>
                <a:lnTo>
                  <a:pt x="8241132" y="1942862"/>
                </a:lnTo>
                <a:lnTo>
                  <a:pt x="8278705" y="1917497"/>
                </a:lnTo>
                <a:lnTo>
                  <a:pt x="8309408" y="1884352"/>
                </a:lnTo>
                <a:lnTo>
                  <a:pt x="8331876" y="1844792"/>
                </a:lnTo>
                <a:lnTo>
                  <a:pt x="8344744" y="1800182"/>
                </a:lnTo>
                <a:lnTo>
                  <a:pt x="8347316" y="1768309"/>
                </a:lnTo>
                <a:lnTo>
                  <a:pt x="8347316" y="196481"/>
                </a:lnTo>
                <a:lnTo>
                  <a:pt x="8341606" y="149266"/>
                </a:lnTo>
                <a:lnTo>
                  <a:pt x="8325386" y="106189"/>
                </a:lnTo>
                <a:lnTo>
                  <a:pt x="8300022" y="68615"/>
                </a:lnTo>
                <a:lnTo>
                  <a:pt x="8266877" y="37911"/>
                </a:lnTo>
                <a:lnTo>
                  <a:pt x="8227317" y="15441"/>
                </a:lnTo>
                <a:lnTo>
                  <a:pt x="8182706" y="2571"/>
                </a:lnTo>
                <a:lnTo>
                  <a:pt x="8150834"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 name="object 4"/>
          <p:cNvSpPr txBox="1"/>
          <p:nvPr/>
        </p:nvSpPr>
        <p:spPr>
          <a:xfrm>
            <a:off x="2049464" y="4537076"/>
            <a:ext cx="1285875" cy="246221"/>
          </a:xfrm>
          <a:prstGeom prst="rect">
            <a:avLst/>
          </a:prstGeom>
        </p:spPr>
        <p:txBody>
          <a:bodyPr lIns="0" tIns="0" rIns="0" bIns="0">
            <a:spAutoFit/>
          </a:bodyPr>
          <a:lstStyle/>
          <a:p>
            <a:pPr marL="12700" algn="ctr">
              <a:defRPr/>
            </a:pPr>
            <a:r>
              <a:rPr sz="1600" b="1" spc="-10" dirty="0">
                <a:latin typeface="Arial"/>
                <a:cs typeface="Arial"/>
              </a:rPr>
              <a:t>Ex</a:t>
            </a:r>
            <a:r>
              <a:rPr sz="1600" b="1" spc="-15" dirty="0">
                <a:latin typeface="Arial"/>
                <a:cs typeface="Arial"/>
              </a:rPr>
              <a:t>p</a:t>
            </a:r>
            <a:r>
              <a:rPr sz="1600" b="1" spc="-10" dirty="0">
                <a:latin typeface="Arial"/>
                <a:cs typeface="Arial"/>
              </a:rPr>
              <a:t>ec</a:t>
            </a:r>
            <a:r>
              <a:rPr sz="1600" b="1" spc="-15" dirty="0">
                <a:latin typeface="Arial"/>
                <a:cs typeface="Arial"/>
              </a:rPr>
              <a:t>t</a:t>
            </a:r>
            <a:r>
              <a:rPr sz="1600" b="1" spc="-10" dirty="0">
                <a:latin typeface="Arial"/>
                <a:cs typeface="Arial"/>
              </a:rPr>
              <a:t>a</a:t>
            </a:r>
            <a:r>
              <a:rPr sz="1600" b="1" spc="-15" dirty="0">
                <a:latin typeface="Arial"/>
                <a:cs typeface="Arial"/>
              </a:rPr>
              <a:t>t</a:t>
            </a:r>
            <a:r>
              <a:rPr sz="1600" b="1" spc="-5" dirty="0">
                <a:latin typeface="Arial"/>
                <a:cs typeface="Arial"/>
              </a:rPr>
              <a:t>i</a:t>
            </a:r>
            <a:r>
              <a:rPr sz="1600" b="1" spc="-15" dirty="0">
                <a:latin typeface="Arial"/>
                <a:cs typeface="Arial"/>
              </a:rPr>
              <a:t>ons</a:t>
            </a:r>
            <a:endParaRPr sz="1600" dirty="0">
              <a:latin typeface="Arial"/>
              <a:cs typeface="Arial"/>
            </a:endParaRPr>
          </a:p>
        </p:txBody>
      </p:sp>
      <p:sp>
        <p:nvSpPr>
          <p:cNvPr id="64517" name="object 5"/>
          <p:cNvSpPr>
            <a:spLocks/>
          </p:cNvSpPr>
          <p:nvPr/>
        </p:nvSpPr>
        <p:spPr bwMode="auto">
          <a:xfrm>
            <a:off x="1947863" y="2511426"/>
            <a:ext cx="8348662" cy="976313"/>
          </a:xfrm>
          <a:custGeom>
            <a:avLst/>
            <a:gdLst>
              <a:gd name="T0" fmla="*/ 8249818 w 8347709"/>
              <a:gd name="T1" fmla="*/ 0 h 975360"/>
              <a:gd name="T2" fmla="*/ 84954 w 8347709"/>
              <a:gd name="T3" fmla="*/ 799 h 975360"/>
              <a:gd name="T4" fmla="*/ 45470 w 8347709"/>
              <a:gd name="T5" fmla="*/ 15026 h 975360"/>
              <a:gd name="T6" fmla="*/ 16102 w 8347709"/>
              <a:gd name="T7" fmla="*/ 43806 h 975360"/>
              <a:gd name="T8" fmla="*/ 1084 w 8347709"/>
              <a:gd name="T9" fmla="*/ 82904 h 975360"/>
              <a:gd name="T10" fmla="*/ 0 w 8347709"/>
              <a:gd name="T11" fmla="*/ 97497 h 975360"/>
              <a:gd name="T12" fmla="*/ 800 w 8347709"/>
              <a:gd name="T13" fmla="*/ 890084 h 975360"/>
              <a:gd name="T14" fmla="*/ 15029 w 8347709"/>
              <a:gd name="T15" fmla="*/ 929568 h 975360"/>
              <a:gd name="T16" fmla="*/ 43809 w 8347709"/>
              <a:gd name="T17" fmla="*/ 958938 h 975360"/>
              <a:gd name="T18" fmla="*/ 82905 w 8347709"/>
              <a:gd name="T19" fmla="*/ 973957 h 975360"/>
              <a:gd name="T20" fmla="*/ 97497 w 8347709"/>
              <a:gd name="T21" fmla="*/ 975042 h 975360"/>
              <a:gd name="T22" fmla="*/ 8262371 w 8347709"/>
              <a:gd name="T23" fmla="*/ 974241 h 975360"/>
              <a:gd name="T24" fmla="*/ 8301851 w 8347709"/>
              <a:gd name="T25" fmla="*/ 960009 h 975360"/>
              <a:gd name="T26" fmla="*/ 8331216 w 8347709"/>
              <a:gd name="T27" fmla="*/ 931224 h 975360"/>
              <a:gd name="T28" fmla="*/ 8346231 w 8347709"/>
              <a:gd name="T29" fmla="*/ 892124 h 975360"/>
              <a:gd name="T30" fmla="*/ 8347316 w 8347709"/>
              <a:gd name="T31" fmla="*/ 877531 h 975360"/>
              <a:gd name="T32" fmla="*/ 8346516 w 8347709"/>
              <a:gd name="T33" fmla="*/ 84954 h 975360"/>
              <a:gd name="T34" fmla="*/ 8332289 w 8347709"/>
              <a:gd name="T35" fmla="*/ 45470 h 975360"/>
              <a:gd name="T36" fmla="*/ 8303510 w 8347709"/>
              <a:gd name="T37" fmla="*/ 16102 h 975360"/>
              <a:gd name="T38" fmla="*/ 8264412 w 8347709"/>
              <a:gd name="T39" fmla="*/ 1084 h 975360"/>
              <a:gd name="T40" fmla="*/ 8249818 w 8347709"/>
              <a:gd name="T41" fmla="*/ 0 h 975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347709" h="975360">
                <a:moveTo>
                  <a:pt x="8249818" y="0"/>
                </a:moveTo>
                <a:lnTo>
                  <a:pt x="84954" y="799"/>
                </a:lnTo>
                <a:lnTo>
                  <a:pt x="45470" y="15026"/>
                </a:lnTo>
                <a:lnTo>
                  <a:pt x="16102" y="43806"/>
                </a:lnTo>
                <a:lnTo>
                  <a:pt x="1084" y="82904"/>
                </a:lnTo>
                <a:lnTo>
                  <a:pt x="0" y="97497"/>
                </a:lnTo>
                <a:lnTo>
                  <a:pt x="800" y="890084"/>
                </a:lnTo>
                <a:lnTo>
                  <a:pt x="15029" y="929568"/>
                </a:lnTo>
                <a:lnTo>
                  <a:pt x="43809" y="958938"/>
                </a:lnTo>
                <a:lnTo>
                  <a:pt x="82905" y="973957"/>
                </a:lnTo>
                <a:lnTo>
                  <a:pt x="97497" y="975042"/>
                </a:lnTo>
                <a:lnTo>
                  <a:pt x="8262371" y="974241"/>
                </a:lnTo>
                <a:lnTo>
                  <a:pt x="8301851" y="960009"/>
                </a:lnTo>
                <a:lnTo>
                  <a:pt x="8331216" y="931224"/>
                </a:lnTo>
                <a:lnTo>
                  <a:pt x="8346231" y="892124"/>
                </a:lnTo>
                <a:lnTo>
                  <a:pt x="8347316" y="877531"/>
                </a:lnTo>
                <a:lnTo>
                  <a:pt x="8346516" y="84954"/>
                </a:lnTo>
                <a:lnTo>
                  <a:pt x="8332289" y="45470"/>
                </a:lnTo>
                <a:lnTo>
                  <a:pt x="8303510" y="16102"/>
                </a:lnTo>
                <a:lnTo>
                  <a:pt x="8264412" y="1084"/>
                </a:lnTo>
                <a:lnTo>
                  <a:pt x="8249818"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p:cNvSpPr txBox="1"/>
          <p:nvPr/>
        </p:nvSpPr>
        <p:spPr>
          <a:xfrm>
            <a:off x="2049463" y="2884489"/>
            <a:ext cx="1206500" cy="246221"/>
          </a:xfrm>
          <a:prstGeom prst="rect">
            <a:avLst/>
          </a:prstGeom>
        </p:spPr>
        <p:txBody>
          <a:bodyPr lIns="0" tIns="0" rIns="0" bIns="0">
            <a:spAutoFit/>
          </a:bodyPr>
          <a:lstStyle/>
          <a:p>
            <a:pPr marL="12700" algn="ctr">
              <a:defRPr/>
            </a:pPr>
            <a:r>
              <a:rPr sz="1600" b="1" spc="-5" dirty="0">
                <a:latin typeface="Arial"/>
                <a:cs typeface="Arial"/>
              </a:rPr>
              <a:t>I</a:t>
            </a:r>
            <a:r>
              <a:rPr sz="1600" b="1" spc="-20" dirty="0">
                <a:latin typeface="Arial"/>
                <a:cs typeface="Arial"/>
              </a:rPr>
              <a:t>mp</a:t>
            </a:r>
            <a:r>
              <a:rPr sz="1600" b="1" spc="-10" dirty="0">
                <a:latin typeface="Arial"/>
                <a:cs typeface="Arial"/>
              </a:rPr>
              <a:t>lica</a:t>
            </a:r>
            <a:r>
              <a:rPr sz="1600" b="1" spc="-15" dirty="0">
                <a:latin typeface="Arial"/>
                <a:cs typeface="Arial"/>
              </a:rPr>
              <a:t>t</a:t>
            </a:r>
            <a:r>
              <a:rPr sz="1600" b="1" spc="-5" dirty="0">
                <a:latin typeface="Arial"/>
                <a:cs typeface="Arial"/>
              </a:rPr>
              <a:t>i</a:t>
            </a:r>
            <a:r>
              <a:rPr sz="1600" b="1" spc="-15" dirty="0">
                <a:latin typeface="Arial"/>
                <a:cs typeface="Arial"/>
              </a:rPr>
              <a:t>on</a:t>
            </a:r>
            <a:r>
              <a:rPr sz="1600" b="1" spc="-10" dirty="0">
                <a:latin typeface="Arial"/>
                <a:cs typeface="Arial"/>
              </a:rPr>
              <a:t>s</a:t>
            </a:r>
            <a:endParaRPr sz="1600" dirty="0">
              <a:latin typeface="Arial"/>
              <a:cs typeface="Arial"/>
            </a:endParaRPr>
          </a:p>
        </p:txBody>
      </p:sp>
      <p:sp>
        <p:nvSpPr>
          <p:cNvPr id="64519" name="object 7"/>
          <p:cNvSpPr>
            <a:spLocks/>
          </p:cNvSpPr>
          <p:nvPr/>
        </p:nvSpPr>
        <p:spPr bwMode="auto">
          <a:xfrm>
            <a:off x="1947863" y="1566863"/>
            <a:ext cx="8348662" cy="762000"/>
          </a:xfrm>
          <a:custGeom>
            <a:avLst/>
            <a:gdLst>
              <a:gd name="T0" fmla="*/ 8271129 w 8347709"/>
              <a:gd name="T1" fmla="*/ 0 h 762000"/>
              <a:gd name="T2" fmla="*/ 69070 w 8347709"/>
              <a:gd name="T3" fmla="*/ 328 h 762000"/>
              <a:gd name="T4" fmla="*/ 30192 w 8347709"/>
              <a:gd name="T5" fmla="*/ 15446 h 762000"/>
              <a:gd name="T6" fmla="*/ 5344 w 8347709"/>
              <a:gd name="T7" fmla="*/ 48100 h 762000"/>
              <a:gd name="T8" fmla="*/ 0 w 8347709"/>
              <a:gd name="T9" fmla="*/ 76187 h 762000"/>
              <a:gd name="T10" fmla="*/ 328 w 8347709"/>
              <a:gd name="T11" fmla="*/ 692764 h 762000"/>
              <a:gd name="T12" fmla="*/ 15446 w 8347709"/>
              <a:gd name="T13" fmla="*/ 731642 h 762000"/>
              <a:gd name="T14" fmla="*/ 48100 w 8347709"/>
              <a:gd name="T15" fmla="*/ 756490 h 762000"/>
              <a:gd name="T16" fmla="*/ 76187 w 8347709"/>
              <a:gd name="T17" fmla="*/ 761834 h 762000"/>
              <a:gd name="T18" fmla="*/ 8278245 w 8347709"/>
              <a:gd name="T19" fmla="*/ 761506 h 762000"/>
              <a:gd name="T20" fmla="*/ 8317123 w 8347709"/>
              <a:gd name="T21" fmla="*/ 746388 h 762000"/>
              <a:gd name="T22" fmla="*/ 8341971 w 8347709"/>
              <a:gd name="T23" fmla="*/ 713733 h 762000"/>
              <a:gd name="T24" fmla="*/ 8347316 w 8347709"/>
              <a:gd name="T25" fmla="*/ 685647 h 762000"/>
              <a:gd name="T26" fmla="*/ 8346988 w 8347709"/>
              <a:gd name="T27" fmla="*/ 69070 h 762000"/>
              <a:gd name="T28" fmla="*/ 8331870 w 8347709"/>
              <a:gd name="T29" fmla="*/ 30192 h 762000"/>
              <a:gd name="T30" fmla="*/ 8299215 w 8347709"/>
              <a:gd name="T31" fmla="*/ 5344 h 762000"/>
              <a:gd name="T32" fmla="*/ 8271129 w 8347709"/>
              <a:gd name="T33" fmla="*/ 0 h 76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47709" h="762000">
                <a:moveTo>
                  <a:pt x="8271129" y="0"/>
                </a:moveTo>
                <a:lnTo>
                  <a:pt x="69070" y="328"/>
                </a:lnTo>
                <a:lnTo>
                  <a:pt x="30192" y="15446"/>
                </a:lnTo>
                <a:lnTo>
                  <a:pt x="5344" y="48100"/>
                </a:lnTo>
                <a:lnTo>
                  <a:pt x="0" y="76187"/>
                </a:lnTo>
                <a:lnTo>
                  <a:pt x="328" y="692764"/>
                </a:lnTo>
                <a:lnTo>
                  <a:pt x="15446" y="731642"/>
                </a:lnTo>
                <a:lnTo>
                  <a:pt x="48100" y="756490"/>
                </a:lnTo>
                <a:lnTo>
                  <a:pt x="76187" y="761834"/>
                </a:lnTo>
                <a:lnTo>
                  <a:pt x="8278245" y="761506"/>
                </a:lnTo>
                <a:lnTo>
                  <a:pt x="8317123" y="746388"/>
                </a:lnTo>
                <a:lnTo>
                  <a:pt x="8341971" y="713733"/>
                </a:lnTo>
                <a:lnTo>
                  <a:pt x="8347316" y="685647"/>
                </a:lnTo>
                <a:lnTo>
                  <a:pt x="8346988" y="69070"/>
                </a:lnTo>
                <a:lnTo>
                  <a:pt x="8331870" y="30192"/>
                </a:lnTo>
                <a:lnTo>
                  <a:pt x="8299215" y="5344"/>
                </a:lnTo>
                <a:lnTo>
                  <a:pt x="8271129"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 name="object 8"/>
          <p:cNvSpPr txBox="1"/>
          <p:nvPr/>
        </p:nvSpPr>
        <p:spPr>
          <a:xfrm>
            <a:off x="2049463" y="1833564"/>
            <a:ext cx="2044700" cy="246221"/>
          </a:xfrm>
          <a:prstGeom prst="rect">
            <a:avLst/>
          </a:prstGeom>
        </p:spPr>
        <p:txBody>
          <a:bodyPr lIns="0" tIns="0" rIns="0" bIns="0">
            <a:spAutoFit/>
          </a:bodyPr>
          <a:lstStyle/>
          <a:p>
            <a:pPr marL="12700" algn="ctr">
              <a:defRPr/>
            </a:pPr>
            <a:r>
              <a:rPr sz="1600" b="1" spc="-15" dirty="0">
                <a:latin typeface="Arial"/>
                <a:cs typeface="Arial"/>
              </a:rPr>
              <a:t>F</a:t>
            </a:r>
            <a:r>
              <a:rPr sz="1600" b="1" spc="-10" dirty="0">
                <a:latin typeface="Arial"/>
                <a:cs typeface="Arial"/>
              </a:rPr>
              <a:t>ra</a:t>
            </a:r>
            <a:r>
              <a:rPr sz="1600" b="1" spc="-20" dirty="0">
                <a:latin typeface="Arial"/>
                <a:cs typeface="Arial"/>
              </a:rPr>
              <a:t>m</a:t>
            </a:r>
            <a:r>
              <a:rPr sz="1600" b="1" spc="-5" dirty="0">
                <a:latin typeface="Arial"/>
                <a:cs typeface="Arial"/>
              </a:rPr>
              <a:t>i</a:t>
            </a:r>
            <a:r>
              <a:rPr sz="1600" b="1" spc="-15" dirty="0">
                <a:latin typeface="Arial"/>
                <a:cs typeface="Arial"/>
              </a:rPr>
              <a:t>n</a:t>
            </a:r>
            <a:r>
              <a:rPr sz="1600" b="1" spc="-10" dirty="0">
                <a:latin typeface="Arial"/>
                <a:cs typeface="Arial"/>
              </a:rPr>
              <a:t>g</a:t>
            </a:r>
            <a:r>
              <a:rPr sz="1600" b="1" spc="-40" dirty="0">
                <a:latin typeface="Arial"/>
                <a:cs typeface="Arial"/>
              </a:rPr>
              <a:t> </a:t>
            </a:r>
            <a:r>
              <a:rPr sz="1600" b="1" spc="-65" dirty="0">
                <a:latin typeface="Arial"/>
                <a:cs typeface="Arial"/>
              </a:rPr>
              <a:t>A</a:t>
            </a:r>
            <a:r>
              <a:rPr sz="1600" b="1" spc="-10" dirty="0">
                <a:latin typeface="Arial"/>
                <a:cs typeface="Arial"/>
              </a:rPr>
              <a:t>ss</a:t>
            </a:r>
            <a:r>
              <a:rPr sz="1600" b="1" spc="-5" dirty="0">
                <a:latin typeface="Arial"/>
                <a:cs typeface="Arial"/>
              </a:rPr>
              <a:t>u</a:t>
            </a:r>
            <a:r>
              <a:rPr sz="1600" b="1" spc="-20" dirty="0">
                <a:latin typeface="Arial"/>
                <a:cs typeface="Arial"/>
              </a:rPr>
              <a:t>m</a:t>
            </a:r>
            <a:r>
              <a:rPr sz="1600" b="1" spc="-5" dirty="0">
                <a:latin typeface="Arial"/>
                <a:cs typeface="Arial"/>
              </a:rPr>
              <a:t>p</a:t>
            </a:r>
            <a:r>
              <a:rPr sz="1600" b="1" spc="-15" dirty="0">
                <a:latin typeface="Arial"/>
                <a:cs typeface="Arial"/>
              </a:rPr>
              <a:t>t</a:t>
            </a:r>
            <a:r>
              <a:rPr sz="1600" b="1" spc="-5" dirty="0">
                <a:latin typeface="Arial"/>
                <a:cs typeface="Arial"/>
              </a:rPr>
              <a:t>io</a:t>
            </a:r>
            <a:r>
              <a:rPr sz="1600" b="1" spc="-10" dirty="0">
                <a:latin typeface="Arial"/>
                <a:cs typeface="Arial"/>
              </a:rPr>
              <a:t>n</a:t>
            </a:r>
            <a:endParaRPr sz="1600" dirty="0">
              <a:latin typeface="Arial"/>
              <a:cs typeface="Arial"/>
            </a:endParaRPr>
          </a:p>
        </p:txBody>
      </p:sp>
      <p:sp>
        <p:nvSpPr>
          <p:cNvPr id="64521" name="object 9"/>
          <p:cNvSpPr>
            <a:spLocks/>
          </p:cNvSpPr>
          <p:nvPr/>
        </p:nvSpPr>
        <p:spPr bwMode="auto">
          <a:xfrm>
            <a:off x="5984876" y="1646238"/>
            <a:ext cx="1103313" cy="569912"/>
          </a:xfrm>
          <a:custGeom>
            <a:avLst/>
            <a:gdLst>
              <a:gd name="T0" fmla="*/ 1045933 w 1102995"/>
              <a:gd name="T1" fmla="*/ 0 h 569594"/>
              <a:gd name="T2" fmla="*/ 51939 w 1102995"/>
              <a:gd name="T3" fmla="*/ 215 h 569594"/>
              <a:gd name="T4" fmla="*/ 15057 w 1102995"/>
              <a:gd name="T5" fmla="*/ 18352 h 569594"/>
              <a:gd name="T6" fmla="*/ 0 w 1102995"/>
              <a:gd name="T7" fmla="*/ 56921 h 569594"/>
              <a:gd name="T8" fmla="*/ 215 w 1102995"/>
              <a:gd name="T9" fmla="*/ 517312 h 569594"/>
              <a:gd name="T10" fmla="*/ 18357 w 1102995"/>
              <a:gd name="T11" fmla="*/ 554195 h 569594"/>
              <a:gd name="T12" fmla="*/ 56921 w 1102995"/>
              <a:gd name="T13" fmla="*/ 569252 h 569594"/>
              <a:gd name="T14" fmla="*/ 1050927 w 1102995"/>
              <a:gd name="T15" fmla="*/ 569036 h 569594"/>
              <a:gd name="T16" fmla="*/ 1087812 w 1102995"/>
              <a:gd name="T17" fmla="*/ 550891 h 569594"/>
              <a:gd name="T18" fmla="*/ 1102868 w 1102995"/>
              <a:gd name="T19" fmla="*/ 512330 h 569594"/>
              <a:gd name="T20" fmla="*/ 1102652 w 1102995"/>
              <a:gd name="T21" fmla="*/ 51927 h 569594"/>
              <a:gd name="T22" fmla="*/ 1084505 w 1102995"/>
              <a:gd name="T23" fmla="*/ 15049 h 569594"/>
              <a:gd name="T24" fmla="*/ 1045933 w 1102995"/>
              <a:gd name="T25" fmla="*/ 0 h 569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2995" h="569594">
                <a:moveTo>
                  <a:pt x="1045933" y="0"/>
                </a:moveTo>
                <a:lnTo>
                  <a:pt x="51939" y="215"/>
                </a:lnTo>
                <a:lnTo>
                  <a:pt x="15057" y="18352"/>
                </a:lnTo>
                <a:lnTo>
                  <a:pt x="0" y="56921"/>
                </a:lnTo>
                <a:lnTo>
                  <a:pt x="215" y="517312"/>
                </a:lnTo>
                <a:lnTo>
                  <a:pt x="18357" y="554195"/>
                </a:lnTo>
                <a:lnTo>
                  <a:pt x="56921" y="569252"/>
                </a:lnTo>
                <a:lnTo>
                  <a:pt x="1050927" y="569036"/>
                </a:lnTo>
                <a:lnTo>
                  <a:pt x="1087812" y="550891"/>
                </a:lnTo>
                <a:lnTo>
                  <a:pt x="1102868" y="512330"/>
                </a:lnTo>
                <a:lnTo>
                  <a:pt x="1102652" y="51927"/>
                </a:lnTo>
                <a:lnTo>
                  <a:pt x="1084505" y="15049"/>
                </a:lnTo>
                <a:lnTo>
                  <a:pt x="104593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22" name="object 10"/>
          <p:cNvSpPr>
            <a:spLocks/>
          </p:cNvSpPr>
          <p:nvPr/>
        </p:nvSpPr>
        <p:spPr bwMode="auto">
          <a:xfrm>
            <a:off x="5984876" y="1646238"/>
            <a:ext cx="1103313" cy="569912"/>
          </a:xfrm>
          <a:custGeom>
            <a:avLst/>
            <a:gdLst>
              <a:gd name="T0" fmla="*/ 0 w 1102995"/>
              <a:gd name="T1" fmla="*/ 56921 h 569594"/>
              <a:gd name="T2" fmla="*/ 15057 w 1102995"/>
              <a:gd name="T3" fmla="*/ 18352 h 569594"/>
              <a:gd name="T4" fmla="*/ 51939 w 1102995"/>
              <a:gd name="T5" fmla="*/ 215 h 569594"/>
              <a:gd name="T6" fmla="*/ 1045933 w 1102995"/>
              <a:gd name="T7" fmla="*/ 0 h 569594"/>
              <a:gd name="T8" fmla="*/ 1060293 w 1102995"/>
              <a:gd name="T9" fmla="*/ 1825 h 569594"/>
              <a:gd name="T10" fmla="*/ 1093437 w 1102995"/>
              <a:gd name="T11" fmla="*/ 25529 h 569594"/>
              <a:gd name="T12" fmla="*/ 1102868 w 1102995"/>
              <a:gd name="T13" fmla="*/ 512330 h 569594"/>
              <a:gd name="T14" fmla="*/ 1101041 w 1102995"/>
              <a:gd name="T15" fmla="*/ 526685 h 569594"/>
              <a:gd name="T16" fmla="*/ 1077329 w 1102995"/>
              <a:gd name="T17" fmla="*/ 559822 h 569594"/>
              <a:gd name="T18" fmla="*/ 56921 w 1102995"/>
              <a:gd name="T19" fmla="*/ 569252 h 569594"/>
              <a:gd name="T20" fmla="*/ 42565 w 1102995"/>
              <a:gd name="T21" fmla="*/ 567425 h 569594"/>
              <a:gd name="T22" fmla="*/ 9426 w 1102995"/>
              <a:gd name="T23" fmla="*/ 543711 h 569594"/>
              <a:gd name="T24" fmla="*/ 0 w 1102995"/>
              <a:gd name="T25" fmla="*/ 56921 h 569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2995" h="569594">
                <a:moveTo>
                  <a:pt x="0" y="56921"/>
                </a:moveTo>
                <a:lnTo>
                  <a:pt x="15057" y="18352"/>
                </a:lnTo>
                <a:lnTo>
                  <a:pt x="51939" y="215"/>
                </a:lnTo>
                <a:lnTo>
                  <a:pt x="1045933" y="0"/>
                </a:lnTo>
                <a:lnTo>
                  <a:pt x="1060293" y="1825"/>
                </a:lnTo>
                <a:lnTo>
                  <a:pt x="1093437" y="25529"/>
                </a:lnTo>
                <a:lnTo>
                  <a:pt x="1102868" y="512330"/>
                </a:lnTo>
                <a:lnTo>
                  <a:pt x="1101041" y="526685"/>
                </a:lnTo>
                <a:lnTo>
                  <a:pt x="1077329" y="559822"/>
                </a:lnTo>
                <a:lnTo>
                  <a:pt x="56921" y="569252"/>
                </a:lnTo>
                <a:lnTo>
                  <a:pt x="42565" y="567425"/>
                </a:lnTo>
                <a:lnTo>
                  <a:pt x="9426" y="543711"/>
                </a:lnTo>
                <a:lnTo>
                  <a:pt x="0" y="56921"/>
                </a:lnTo>
                <a:close/>
              </a:path>
            </a:pathLst>
          </a:custGeom>
          <a:noFill/>
          <a:ln w="25399">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 name="object 11"/>
          <p:cNvSpPr txBox="1"/>
          <p:nvPr/>
        </p:nvSpPr>
        <p:spPr>
          <a:xfrm>
            <a:off x="6038851" y="1682751"/>
            <a:ext cx="993775" cy="500137"/>
          </a:xfrm>
          <a:prstGeom prst="rect">
            <a:avLst/>
          </a:prstGeom>
        </p:spPr>
        <p:txBody>
          <a:bodyPr lIns="0" tIns="0" rIns="0" bIns="0">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350"/>
              </a:lnSpc>
            </a:pPr>
            <a:r>
              <a:rPr lang="en-US" altLang="en-US" sz="1200" b="1">
                <a:solidFill>
                  <a:srgbClr val="FFFFFF"/>
                </a:solidFill>
                <a:cs typeface="Arial" panose="020B0604020202020204" pitchFamily="34" charset="0"/>
              </a:rPr>
              <a:t>APT</a:t>
            </a:r>
            <a:endParaRPr lang="en-US" altLang="en-US" sz="1200">
              <a:cs typeface="Arial" panose="020B0604020202020204" pitchFamily="34" charset="0"/>
            </a:endParaRPr>
          </a:p>
          <a:p>
            <a:pPr>
              <a:lnSpc>
                <a:spcPts val="1238"/>
              </a:lnSpc>
              <a:spcBef>
                <a:spcPts val="113"/>
              </a:spcBef>
            </a:pPr>
            <a:r>
              <a:rPr lang="en-US" altLang="en-US" sz="1200" b="1">
                <a:solidFill>
                  <a:srgbClr val="FFFFFF"/>
                </a:solidFill>
                <a:cs typeface="Arial" panose="020B0604020202020204" pitchFamily="34" charset="0"/>
              </a:rPr>
              <a:t>requirements only</a:t>
            </a:r>
            <a:endParaRPr lang="en-US" altLang="en-US" sz="1200">
              <a:cs typeface="Arial" panose="020B0604020202020204" pitchFamily="34" charset="0"/>
            </a:endParaRPr>
          </a:p>
        </p:txBody>
      </p:sp>
      <p:sp>
        <p:nvSpPr>
          <p:cNvPr id="64524" name="object 12"/>
          <p:cNvSpPr>
            <a:spLocks/>
          </p:cNvSpPr>
          <p:nvPr/>
        </p:nvSpPr>
        <p:spPr bwMode="auto">
          <a:xfrm>
            <a:off x="5233989" y="2214564"/>
            <a:ext cx="1303337" cy="466725"/>
          </a:xfrm>
          <a:custGeom>
            <a:avLst/>
            <a:gdLst>
              <a:gd name="T0" fmla="*/ 1302473 w 1303020"/>
              <a:gd name="T1" fmla="*/ 0 h 466089"/>
              <a:gd name="T2" fmla="*/ 1302473 w 1303020"/>
              <a:gd name="T3" fmla="*/ 232905 h 466089"/>
              <a:gd name="T4" fmla="*/ 0 w 1303020"/>
              <a:gd name="T5" fmla="*/ 232905 h 466089"/>
              <a:gd name="T6" fmla="*/ 0 w 1303020"/>
              <a:gd name="T7" fmla="*/ 465797 h 466089"/>
            </a:gdLst>
            <a:ahLst/>
            <a:cxnLst>
              <a:cxn ang="0">
                <a:pos x="T0" y="T1"/>
              </a:cxn>
              <a:cxn ang="0">
                <a:pos x="T2" y="T3"/>
              </a:cxn>
              <a:cxn ang="0">
                <a:pos x="T4" y="T5"/>
              </a:cxn>
              <a:cxn ang="0">
                <a:pos x="T6" y="T7"/>
              </a:cxn>
            </a:cxnLst>
            <a:rect l="0" t="0" r="r" b="b"/>
            <a:pathLst>
              <a:path w="1303020" h="466089">
                <a:moveTo>
                  <a:pt x="1302473" y="0"/>
                </a:moveTo>
                <a:lnTo>
                  <a:pt x="1302473" y="232905"/>
                </a:lnTo>
                <a:lnTo>
                  <a:pt x="0" y="232905"/>
                </a:lnTo>
                <a:lnTo>
                  <a:pt x="0" y="465797"/>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25" name="object 13"/>
          <p:cNvSpPr>
            <a:spLocks/>
          </p:cNvSpPr>
          <p:nvPr/>
        </p:nvSpPr>
        <p:spPr bwMode="auto">
          <a:xfrm>
            <a:off x="4479926" y="2681289"/>
            <a:ext cx="1509713" cy="566737"/>
          </a:xfrm>
          <a:custGeom>
            <a:avLst/>
            <a:gdLst>
              <a:gd name="T0" fmla="*/ 1452930 w 1510029"/>
              <a:gd name="T1" fmla="*/ 0 h 567689"/>
              <a:gd name="T2" fmla="*/ 52041 w 1510029"/>
              <a:gd name="T3" fmla="*/ 193 h 567689"/>
              <a:gd name="T4" fmla="*/ 15094 w 1510029"/>
              <a:gd name="T5" fmla="*/ 18214 h 567689"/>
              <a:gd name="T6" fmla="*/ 0 w 1510029"/>
              <a:gd name="T7" fmla="*/ 56756 h 567689"/>
              <a:gd name="T8" fmla="*/ 193 w 1510029"/>
              <a:gd name="T9" fmla="*/ 515559 h 567689"/>
              <a:gd name="T10" fmla="*/ 18214 w 1510029"/>
              <a:gd name="T11" fmla="*/ 552507 h 567689"/>
              <a:gd name="T12" fmla="*/ 56756 w 1510029"/>
              <a:gd name="T13" fmla="*/ 567601 h 567689"/>
              <a:gd name="T14" fmla="*/ 1457645 w 1510029"/>
              <a:gd name="T15" fmla="*/ 567408 h 567689"/>
              <a:gd name="T16" fmla="*/ 1494593 w 1510029"/>
              <a:gd name="T17" fmla="*/ 549386 h 567689"/>
              <a:gd name="T18" fmla="*/ 1509687 w 1510029"/>
              <a:gd name="T19" fmla="*/ 510844 h 567689"/>
              <a:gd name="T20" fmla="*/ 1509494 w 1510029"/>
              <a:gd name="T21" fmla="*/ 52041 h 567689"/>
              <a:gd name="T22" fmla="*/ 1491472 w 1510029"/>
              <a:gd name="T23" fmla="*/ 15094 h 567689"/>
              <a:gd name="T24" fmla="*/ 1452930 w 1510029"/>
              <a:gd name="T25" fmla="*/ 0 h 567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10029" h="567689">
                <a:moveTo>
                  <a:pt x="1452930" y="0"/>
                </a:moveTo>
                <a:lnTo>
                  <a:pt x="52041" y="193"/>
                </a:lnTo>
                <a:lnTo>
                  <a:pt x="15094" y="18214"/>
                </a:lnTo>
                <a:lnTo>
                  <a:pt x="0" y="56756"/>
                </a:lnTo>
                <a:lnTo>
                  <a:pt x="193" y="515559"/>
                </a:lnTo>
                <a:lnTo>
                  <a:pt x="18214" y="552507"/>
                </a:lnTo>
                <a:lnTo>
                  <a:pt x="56756" y="567601"/>
                </a:lnTo>
                <a:lnTo>
                  <a:pt x="1457645" y="567408"/>
                </a:lnTo>
                <a:lnTo>
                  <a:pt x="1494593" y="549386"/>
                </a:lnTo>
                <a:lnTo>
                  <a:pt x="1509687" y="510844"/>
                </a:lnTo>
                <a:lnTo>
                  <a:pt x="1509494" y="52041"/>
                </a:lnTo>
                <a:lnTo>
                  <a:pt x="1491472" y="15094"/>
                </a:lnTo>
                <a:lnTo>
                  <a:pt x="1452930"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26" name="object 14"/>
          <p:cNvSpPr>
            <a:spLocks/>
          </p:cNvSpPr>
          <p:nvPr/>
        </p:nvSpPr>
        <p:spPr bwMode="auto">
          <a:xfrm>
            <a:off x="4479926" y="2681289"/>
            <a:ext cx="1509713" cy="566737"/>
          </a:xfrm>
          <a:custGeom>
            <a:avLst/>
            <a:gdLst>
              <a:gd name="T0" fmla="*/ 0 w 1510029"/>
              <a:gd name="T1" fmla="*/ 56756 h 567689"/>
              <a:gd name="T2" fmla="*/ 15094 w 1510029"/>
              <a:gd name="T3" fmla="*/ 18214 h 567689"/>
              <a:gd name="T4" fmla="*/ 52041 w 1510029"/>
              <a:gd name="T5" fmla="*/ 193 h 567689"/>
              <a:gd name="T6" fmla="*/ 1452930 w 1510029"/>
              <a:gd name="T7" fmla="*/ 0 h 567689"/>
              <a:gd name="T8" fmla="*/ 1467286 w 1510029"/>
              <a:gd name="T9" fmla="*/ 1831 h 567689"/>
              <a:gd name="T10" fmla="*/ 1500376 w 1510029"/>
              <a:gd name="T11" fmla="*/ 25599 h 567689"/>
              <a:gd name="T12" fmla="*/ 1509687 w 1510029"/>
              <a:gd name="T13" fmla="*/ 510844 h 567689"/>
              <a:gd name="T14" fmla="*/ 1507855 w 1510029"/>
              <a:gd name="T15" fmla="*/ 525200 h 567689"/>
              <a:gd name="T16" fmla="*/ 1484087 w 1510029"/>
              <a:gd name="T17" fmla="*/ 558290 h 567689"/>
              <a:gd name="T18" fmla="*/ 56756 w 1510029"/>
              <a:gd name="T19" fmla="*/ 567601 h 567689"/>
              <a:gd name="T20" fmla="*/ 42400 w 1510029"/>
              <a:gd name="T21" fmla="*/ 565769 h 567689"/>
              <a:gd name="T22" fmla="*/ 9310 w 1510029"/>
              <a:gd name="T23" fmla="*/ 542001 h 567689"/>
              <a:gd name="T24" fmla="*/ 0 w 1510029"/>
              <a:gd name="T25" fmla="*/ 56756 h 567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10029" h="567689">
                <a:moveTo>
                  <a:pt x="0" y="56756"/>
                </a:moveTo>
                <a:lnTo>
                  <a:pt x="15094" y="18214"/>
                </a:lnTo>
                <a:lnTo>
                  <a:pt x="52041" y="193"/>
                </a:lnTo>
                <a:lnTo>
                  <a:pt x="1452930" y="0"/>
                </a:lnTo>
                <a:lnTo>
                  <a:pt x="1467286" y="1831"/>
                </a:lnTo>
                <a:lnTo>
                  <a:pt x="1500376" y="25599"/>
                </a:lnTo>
                <a:lnTo>
                  <a:pt x="1509687" y="510844"/>
                </a:lnTo>
                <a:lnTo>
                  <a:pt x="1507855" y="525200"/>
                </a:lnTo>
                <a:lnTo>
                  <a:pt x="1484087" y="558290"/>
                </a:lnTo>
                <a:lnTo>
                  <a:pt x="56756" y="567601"/>
                </a:lnTo>
                <a:lnTo>
                  <a:pt x="42400" y="565769"/>
                </a:lnTo>
                <a:lnTo>
                  <a:pt x="9310" y="542001"/>
                </a:lnTo>
                <a:lnTo>
                  <a:pt x="0" y="56756"/>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5" name="object 15"/>
          <p:cNvSpPr txBox="1"/>
          <p:nvPr/>
        </p:nvSpPr>
        <p:spPr>
          <a:xfrm>
            <a:off x="4573589" y="2716213"/>
            <a:ext cx="1322387" cy="493712"/>
          </a:xfrm>
          <a:prstGeom prst="rect">
            <a:avLst/>
          </a:prstGeom>
        </p:spPr>
        <p:txBody>
          <a:bodyPr lIns="0" tIns="0" rIns="0" bIns="0">
            <a:spAutoFit/>
          </a:bodyPr>
          <a:lstStyle>
            <a:lvl1pPr marL="12700" indent="-15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Mature technologies and systems available</a:t>
            </a:r>
            <a:endParaRPr lang="en-US" altLang="en-US" sz="1200">
              <a:cs typeface="Arial" panose="020B0604020202020204" pitchFamily="34" charset="0"/>
            </a:endParaRPr>
          </a:p>
        </p:txBody>
      </p:sp>
      <p:sp>
        <p:nvSpPr>
          <p:cNvPr id="64528" name="object 16"/>
          <p:cNvSpPr>
            <a:spLocks/>
          </p:cNvSpPr>
          <p:nvPr/>
        </p:nvSpPr>
        <p:spPr bwMode="auto">
          <a:xfrm>
            <a:off x="4992688" y="3248025"/>
            <a:ext cx="241300" cy="877888"/>
          </a:xfrm>
          <a:custGeom>
            <a:avLst/>
            <a:gdLst>
              <a:gd name="T0" fmla="*/ 240766 w 241300"/>
              <a:gd name="T1" fmla="*/ 0 h 876935"/>
              <a:gd name="T2" fmla="*/ 240766 w 241300"/>
              <a:gd name="T3" fmla="*/ 438213 h 876935"/>
              <a:gd name="T4" fmla="*/ 0 w 241300"/>
              <a:gd name="T5" fmla="*/ 438213 h 876935"/>
              <a:gd name="T6" fmla="*/ 0 w 241300"/>
              <a:gd name="T7" fmla="*/ 876439 h 876935"/>
            </a:gdLst>
            <a:ahLst/>
            <a:cxnLst>
              <a:cxn ang="0">
                <a:pos x="T0" y="T1"/>
              </a:cxn>
              <a:cxn ang="0">
                <a:pos x="T2" y="T3"/>
              </a:cxn>
              <a:cxn ang="0">
                <a:pos x="T4" y="T5"/>
              </a:cxn>
              <a:cxn ang="0">
                <a:pos x="T6" y="T7"/>
              </a:cxn>
            </a:cxnLst>
            <a:rect l="0" t="0" r="r" b="b"/>
            <a:pathLst>
              <a:path w="241300" h="876935">
                <a:moveTo>
                  <a:pt x="240766" y="0"/>
                </a:moveTo>
                <a:lnTo>
                  <a:pt x="240766" y="438213"/>
                </a:lnTo>
                <a:lnTo>
                  <a:pt x="0" y="438213"/>
                </a:lnTo>
                <a:lnTo>
                  <a:pt x="0" y="876439"/>
                </a:lnTo>
              </a:path>
            </a:pathLst>
          </a:custGeom>
          <a:noFill/>
          <a:ln w="25399">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29" name="object 17"/>
          <p:cNvSpPr>
            <a:spLocks/>
          </p:cNvSpPr>
          <p:nvPr/>
        </p:nvSpPr>
        <p:spPr bwMode="auto">
          <a:xfrm>
            <a:off x="4421189" y="4124325"/>
            <a:ext cx="1144587" cy="889000"/>
          </a:xfrm>
          <a:custGeom>
            <a:avLst/>
            <a:gdLst>
              <a:gd name="T0" fmla="*/ 1055839 w 1144904"/>
              <a:gd name="T1" fmla="*/ 0 h 887729"/>
              <a:gd name="T2" fmla="*/ 75852 w 1144904"/>
              <a:gd name="T3" fmla="*/ 931 h 887729"/>
              <a:gd name="T4" fmla="*/ 37118 w 1144904"/>
              <a:gd name="T5" fmla="*/ 16560 h 887729"/>
              <a:gd name="T6" fmla="*/ 10131 w 1144904"/>
              <a:gd name="T7" fmla="*/ 47539 h 887729"/>
              <a:gd name="T8" fmla="*/ 0 w 1144904"/>
              <a:gd name="T9" fmla="*/ 88760 h 887729"/>
              <a:gd name="T10" fmla="*/ 931 w 1144904"/>
              <a:gd name="T11" fmla="*/ 811725 h 887729"/>
              <a:gd name="T12" fmla="*/ 16560 w 1144904"/>
              <a:gd name="T13" fmla="*/ 850459 h 887729"/>
              <a:gd name="T14" fmla="*/ 47539 w 1144904"/>
              <a:gd name="T15" fmla="*/ 877446 h 887729"/>
              <a:gd name="T16" fmla="*/ 88760 w 1144904"/>
              <a:gd name="T17" fmla="*/ 887577 h 887729"/>
              <a:gd name="T18" fmla="*/ 1068747 w 1144904"/>
              <a:gd name="T19" fmla="*/ 886645 h 887729"/>
              <a:gd name="T20" fmla="*/ 1107481 w 1144904"/>
              <a:gd name="T21" fmla="*/ 871017 h 887729"/>
              <a:gd name="T22" fmla="*/ 1134468 w 1144904"/>
              <a:gd name="T23" fmla="*/ 840037 h 887729"/>
              <a:gd name="T24" fmla="*/ 1144600 w 1144904"/>
              <a:gd name="T25" fmla="*/ 798817 h 887729"/>
              <a:gd name="T26" fmla="*/ 1143668 w 1144904"/>
              <a:gd name="T27" fmla="*/ 75852 h 887729"/>
              <a:gd name="T28" fmla="*/ 1128039 w 1144904"/>
              <a:gd name="T29" fmla="*/ 37118 h 887729"/>
              <a:gd name="T30" fmla="*/ 1097060 w 1144904"/>
              <a:gd name="T31" fmla="*/ 10131 h 887729"/>
              <a:gd name="T32" fmla="*/ 1055839 w 1144904"/>
              <a:gd name="T33" fmla="*/ 0 h 887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4904" h="887729">
                <a:moveTo>
                  <a:pt x="1055839" y="0"/>
                </a:moveTo>
                <a:lnTo>
                  <a:pt x="75852" y="931"/>
                </a:lnTo>
                <a:lnTo>
                  <a:pt x="37118" y="16560"/>
                </a:lnTo>
                <a:lnTo>
                  <a:pt x="10131" y="47539"/>
                </a:lnTo>
                <a:lnTo>
                  <a:pt x="0" y="88760"/>
                </a:lnTo>
                <a:lnTo>
                  <a:pt x="931" y="811725"/>
                </a:lnTo>
                <a:lnTo>
                  <a:pt x="16560" y="850459"/>
                </a:lnTo>
                <a:lnTo>
                  <a:pt x="47539" y="877446"/>
                </a:lnTo>
                <a:lnTo>
                  <a:pt x="88760" y="887577"/>
                </a:lnTo>
                <a:lnTo>
                  <a:pt x="1068747" y="886645"/>
                </a:lnTo>
                <a:lnTo>
                  <a:pt x="1107481" y="871017"/>
                </a:lnTo>
                <a:lnTo>
                  <a:pt x="1134468" y="840037"/>
                </a:lnTo>
                <a:lnTo>
                  <a:pt x="1144600" y="798817"/>
                </a:lnTo>
                <a:lnTo>
                  <a:pt x="1143668" y="75852"/>
                </a:lnTo>
                <a:lnTo>
                  <a:pt x="1128039" y="37118"/>
                </a:lnTo>
                <a:lnTo>
                  <a:pt x="1097060" y="10131"/>
                </a:lnTo>
                <a:lnTo>
                  <a:pt x="1055839"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30" name="object 18"/>
          <p:cNvSpPr>
            <a:spLocks/>
          </p:cNvSpPr>
          <p:nvPr/>
        </p:nvSpPr>
        <p:spPr bwMode="auto">
          <a:xfrm>
            <a:off x="4421189" y="4124325"/>
            <a:ext cx="1144587" cy="889000"/>
          </a:xfrm>
          <a:custGeom>
            <a:avLst/>
            <a:gdLst>
              <a:gd name="T0" fmla="*/ 0 w 1144904"/>
              <a:gd name="T1" fmla="*/ 88760 h 887729"/>
              <a:gd name="T2" fmla="*/ 10131 w 1144904"/>
              <a:gd name="T3" fmla="*/ 47539 h 887729"/>
              <a:gd name="T4" fmla="*/ 37118 w 1144904"/>
              <a:gd name="T5" fmla="*/ 16560 h 887729"/>
              <a:gd name="T6" fmla="*/ 75852 w 1144904"/>
              <a:gd name="T7" fmla="*/ 931 h 887729"/>
              <a:gd name="T8" fmla="*/ 1055839 w 1144904"/>
              <a:gd name="T9" fmla="*/ 0 h 887729"/>
              <a:gd name="T10" fmla="*/ 1070402 w 1144904"/>
              <a:gd name="T11" fmla="*/ 1188 h 887729"/>
              <a:gd name="T12" fmla="*/ 1108777 w 1144904"/>
              <a:gd name="T13" fmla="*/ 17506 h 887729"/>
              <a:gd name="T14" fmla="*/ 1135207 w 1144904"/>
              <a:gd name="T15" fmla="*/ 48976 h 887729"/>
              <a:gd name="T16" fmla="*/ 1144600 w 1144904"/>
              <a:gd name="T17" fmla="*/ 798817 h 887729"/>
              <a:gd name="T18" fmla="*/ 1143411 w 1144904"/>
              <a:gd name="T19" fmla="*/ 813379 h 887729"/>
              <a:gd name="T20" fmla="*/ 1127093 w 1144904"/>
              <a:gd name="T21" fmla="*/ 851754 h 887729"/>
              <a:gd name="T22" fmla="*/ 1095623 w 1144904"/>
              <a:gd name="T23" fmla="*/ 878184 h 887729"/>
              <a:gd name="T24" fmla="*/ 88760 w 1144904"/>
              <a:gd name="T25" fmla="*/ 887577 h 887729"/>
              <a:gd name="T26" fmla="*/ 74197 w 1144904"/>
              <a:gd name="T27" fmla="*/ 886388 h 887729"/>
              <a:gd name="T28" fmla="*/ 35823 w 1144904"/>
              <a:gd name="T29" fmla="*/ 870071 h 887729"/>
              <a:gd name="T30" fmla="*/ 9392 w 1144904"/>
              <a:gd name="T31" fmla="*/ 838600 h 887729"/>
              <a:gd name="T32" fmla="*/ 0 w 1144904"/>
              <a:gd name="T33" fmla="*/ 88760 h 887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4904" h="887729">
                <a:moveTo>
                  <a:pt x="0" y="88760"/>
                </a:moveTo>
                <a:lnTo>
                  <a:pt x="10131" y="47539"/>
                </a:lnTo>
                <a:lnTo>
                  <a:pt x="37118" y="16560"/>
                </a:lnTo>
                <a:lnTo>
                  <a:pt x="75852" y="931"/>
                </a:lnTo>
                <a:lnTo>
                  <a:pt x="1055839" y="0"/>
                </a:lnTo>
                <a:lnTo>
                  <a:pt x="1070402" y="1188"/>
                </a:lnTo>
                <a:lnTo>
                  <a:pt x="1108777" y="17506"/>
                </a:lnTo>
                <a:lnTo>
                  <a:pt x="1135207" y="48976"/>
                </a:lnTo>
                <a:lnTo>
                  <a:pt x="1144600" y="798817"/>
                </a:lnTo>
                <a:lnTo>
                  <a:pt x="1143411" y="813379"/>
                </a:lnTo>
                <a:lnTo>
                  <a:pt x="1127093" y="851754"/>
                </a:lnTo>
                <a:lnTo>
                  <a:pt x="1095623" y="878184"/>
                </a:lnTo>
                <a:lnTo>
                  <a:pt x="88760" y="887577"/>
                </a:lnTo>
                <a:lnTo>
                  <a:pt x="74197" y="886388"/>
                </a:lnTo>
                <a:lnTo>
                  <a:pt x="35823" y="870071"/>
                </a:lnTo>
                <a:lnTo>
                  <a:pt x="9392" y="838600"/>
                </a:lnTo>
                <a:lnTo>
                  <a:pt x="0" y="88760"/>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 name="object 19"/>
          <p:cNvSpPr txBox="1"/>
          <p:nvPr/>
        </p:nvSpPr>
        <p:spPr>
          <a:xfrm>
            <a:off x="4522788" y="4321176"/>
            <a:ext cx="939800" cy="493713"/>
          </a:xfrm>
          <a:prstGeom prst="rect">
            <a:avLst/>
          </a:prstGeom>
        </p:spPr>
        <p:txBody>
          <a:bodyPr lIns="0" tIns="0" rIns="0" bIns="0">
            <a:spAutoFit/>
          </a:bodyPr>
          <a:lstStyle>
            <a:lvl1pPr marL="12700" indent="28575"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just">
              <a:lnSpc>
                <a:spcPct val="86000"/>
              </a:lnSpc>
            </a:pPr>
            <a:r>
              <a:rPr lang="en-US" altLang="en-US" sz="1200" b="1">
                <a:solidFill>
                  <a:srgbClr val="FFFFFF"/>
                </a:solidFill>
                <a:cs typeface="Arial" panose="020B0604020202020204" pitchFamily="34" charset="0"/>
              </a:rPr>
              <a:t>Single step, limited EMD, waivers etc.</a:t>
            </a:r>
            <a:endParaRPr lang="en-US" altLang="en-US" sz="1200">
              <a:cs typeface="Arial" panose="020B0604020202020204" pitchFamily="34" charset="0"/>
            </a:endParaRPr>
          </a:p>
        </p:txBody>
      </p:sp>
      <p:sp>
        <p:nvSpPr>
          <p:cNvPr id="64532" name="object 20"/>
          <p:cNvSpPr>
            <a:spLocks/>
          </p:cNvSpPr>
          <p:nvPr/>
        </p:nvSpPr>
        <p:spPr bwMode="auto">
          <a:xfrm>
            <a:off x="6537326" y="2214564"/>
            <a:ext cx="1546225" cy="466725"/>
          </a:xfrm>
          <a:custGeom>
            <a:avLst/>
            <a:gdLst>
              <a:gd name="T0" fmla="*/ 0 w 1546225"/>
              <a:gd name="T1" fmla="*/ 0 h 466089"/>
              <a:gd name="T2" fmla="*/ 0 w 1546225"/>
              <a:gd name="T3" fmla="*/ 232905 h 466089"/>
              <a:gd name="T4" fmla="*/ 1545882 w 1546225"/>
              <a:gd name="T5" fmla="*/ 232905 h 466089"/>
              <a:gd name="T6" fmla="*/ 1545882 w 1546225"/>
              <a:gd name="T7" fmla="*/ 465797 h 466089"/>
            </a:gdLst>
            <a:ahLst/>
            <a:cxnLst>
              <a:cxn ang="0">
                <a:pos x="T0" y="T1"/>
              </a:cxn>
              <a:cxn ang="0">
                <a:pos x="T2" y="T3"/>
              </a:cxn>
              <a:cxn ang="0">
                <a:pos x="T4" y="T5"/>
              </a:cxn>
              <a:cxn ang="0">
                <a:pos x="T6" y="T7"/>
              </a:cxn>
            </a:cxnLst>
            <a:rect l="0" t="0" r="r" b="b"/>
            <a:pathLst>
              <a:path w="1546225" h="466089">
                <a:moveTo>
                  <a:pt x="0" y="0"/>
                </a:moveTo>
                <a:lnTo>
                  <a:pt x="0" y="232905"/>
                </a:lnTo>
                <a:lnTo>
                  <a:pt x="1545882" y="232905"/>
                </a:lnTo>
                <a:lnTo>
                  <a:pt x="1545882" y="465797"/>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33" name="object 21"/>
          <p:cNvSpPr>
            <a:spLocks/>
          </p:cNvSpPr>
          <p:nvPr/>
        </p:nvSpPr>
        <p:spPr bwMode="auto">
          <a:xfrm>
            <a:off x="7545389" y="2681289"/>
            <a:ext cx="1074737" cy="566737"/>
          </a:xfrm>
          <a:custGeom>
            <a:avLst/>
            <a:gdLst>
              <a:gd name="T0" fmla="*/ 1017727 w 1075054"/>
              <a:gd name="T1" fmla="*/ 0 h 567689"/>
              <a:gd name="T2" fmla="*/ 52041 w 1075054"/>
              <a:gd name="T3" fmla="*/ 193 h 567689"/>
              <a:gd name="T4" fmla="*/ 15094 w 1075054"/>
              <a:gd name="T5" fmla="*/ 18214 h 567689"/>
              <a:gd name="T6" fmla="*/ 0 w 1075054"/>
              <a:gd name="T7" fmla="*/ 56756 h 567689"/>
              <a:gd name="T8" fmla="*/ 193 w 1075054"/>
              <a:gd name="T9" fmla="*/ 515559 h 567689"/>
              <a:gd name="T10" fmla="*/ 18214 w 1075054"/>
              <a:gd name="T11" fmla="*/ 552507 h 567689"/>
              <a:gd name="T12" fmla="*/ 56756 w 1075054"/>
              <a:gd name="T13" fmla="*/ 567601 h 567689"/>
              <a:gd name="T14" fmla="*/ 1022443 w 1075054"/>
              <a:gd name="T15" fmla="*/ 567408 h 567689"/>
              <a:gd name="T16" fmla="*/ 1059393 w 1075054"/>
              <a:gd name="T17" fmla="*/ 549386 h 567689"/>
              <a:gd name="T18" fmla="*/ 1074483 w 1075054"/>
              <a:gd name="T19" fmla="*/ 510844 h 567689"/>
              <a:gd name="T20" fmla="*/ 1074290 w 1075054"/>
              <a:gd name="T21" fmla="*/ 52041 h 567689"/>
              <a:gd name="T22" fmla="*/ 1056273 w 1075054"/>
              <a:gd name="T23" fmla="*/ 15094 h 567689"/>
              <a:gd name="T24" fmla="*/ 1017727 w 1075054"/>
              <a:gd name="T25" fmla="*/ 0 h 567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5054" h="567689">
                <a:moveTo>
                  <a:pt x="1017727" y="0"/>
                </a:moveTo>
                <a:lnTo>
                  <a:pt x="52041" y="193"/>
                </a:lnTo>
                <a:lnTo>
                  <a:pt x="15094" y="18214"/>
                </a:lnTo>
                <a:lnTo>
                  <a:pt x="0" y="56756"/>
                </a:lnTo>
                <a:lnTo>
                  <a:pt x="193" y="515559"/>
                </a:lnTo>
                <a:lnTo>
                  <a:pt x="18214" y="552507"/>
                </a:lnTo>
                <a:lnTo>
                  <a:pt x="56756" y="567601"/>
                </a:lnTo>
                <a:lnTo>
                  <a:pt x="1022443" y="567408"/>
                </a:lnTo>
                <a:lnTo>
                  <a:pt x="1059393" y="549386"/>
                </a:lnTo>
                <a:lnTo>
                  <a:pt x="1074483" y="510844"/>
                </a:lnTo>
                <a:lnTo>
                  <a:pt x="1074290" y="52041"/>
                </a:lnTo>
                <a:lnTo>
                  <a:pt x="1056273" y="15094"/>
                </a:lnTo>
                <a:lnTo>
                  <a:pt x="1017727"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34" name="object 22"/>
          <p:cNvSpPr>
            <a:spLocks/>
          </p:cNvSpPr>
          <p:nvPr/>
        </p:nvSpPr>
        <p:spPr bwMode="auto">
          <a:xfrm>
            <a:off x="7545389" y="2681289"/>
            <a:ext cx="1074737" cy="566737"/>
          </a:xfrm>
          <a:custGeom>
            <a:avLst/>
            <a:gdLst>
              <a:gd name="T0" fmla="*/ 0 w 1075054"/>
              <a:gd name="T1" fmla="*/ 56756 h 567689"/>
              <a:gd name="T2" fmla="*/ 15094 w 1075054"/>
              <a:gd name="T3" fmla="*/ 18214 h 567689"/>
              <a:gd name="T4" fmla="*/ 52041 w 1075054"/>
              <a:gd name="T5" fmla="*/ 193 h 567689"/>
              <a:gd name="T6" fmla="*/ 1017727 w 1075054"/>
              <a:gd name="T7" fmla="*/ 0 h 567689"/>
              <a:gd name="T8" fmla="*/ 1032086 w 1075054"/>
              <a:gd name="T9" fmla="*/ 1831 h 567689"/>
              <a:gd name="T10" fmla="*/ 1065176 w 1075054"/>
              <a:gd name="T11" fmla="*/ 25599 h 567689"/>
              <a:gd name="T12" fmla="*/ 1074483 w 1075054"/>
              <a:gd name="T13" fmla="*/ 510844 h 567689"/>
              <a:gd name="T14" fmla="*/ 1072652 w 1075054"/>
              <a:gd name="T15" fmla="*/ 525200 h 567689"/>
              <a:gd name="T16" fmla="*/ 1048889 w 1075054"/>
              <a:gd name="T17" fmla="*/ 558290 h 567689"/>
              <a:gd name="T18" fmla="*/ 56756 w 1075054"/>
              <a:gd name="T19" fmla="*/ 567601 h 567689"/>
              <a:gd name="T20" fmla="*/ 42400 w 1075054"/>
              <a:gd name="T21" fmla="*/ 565769 h 567689"/>
              <a:gd name="T22" fmla="*/ 9310 w 1075054"/>
              <a:gd name="T23" fmla="*/ 542001 h 567689"/>
              <a:gd name="T24" fmla="*/ 0 w 1075054"/>
              <a:gd name="T25" fmla="*/ 56756 h 567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5054" h="567689">
                <a:moveTo>
                  <a:pt x="0" y="56756"/>
                </a:moveTo>
                <a:lnTo>
                  <a:pt x="15094" y="18214"/>
                </a:lnTo>
                <a:lnTo>
                  <a:pt x="52041" y="193"/>
                </a:lnTo>
                <a:lnTo>
                  <a:pt x="1017727" y="0"/>
                </a:lnTo>
                <a:lnTo>
                  <a:pt x="1032086" y="1831"/>
                </a:lnTo>
                <a:lnTo>
                  <a:pt x="1065176" y="25599"/>
                </a:lnTo>
                <a:lnTo>
                  <a:pt x="1074483" y="510844"/>
                </a:lnTo>
                <a:lnTo>
                  <a:pt x="1072652" y="525200"/>
                </a:lnTo>
                <a:lnTo>
                  <a:pt x="1048889" y="558290"/>
                </a:lnTo>
                <a:lnTo>
                  <a:pt x="56756" y="567601"/>
                </a:lnTo>
                <a:lnTo>
                  <a:pt x="42400" y="565769"/>
                </a:lnTo>
                <a:lnTo>
                  <a:pt x="9310" y="542001"/>
                </a:lnTo>
                <a:lnTo>
                  <a:pt x="0" y="56756"/>
                </a:lnTo>
                <a:close/>
              </a:path>
            </a:pathLst>
          </a:custGeom>
          <a:noFill/>
          <a:ln w="25399">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 name="object 23"/>
          <p:cNvSpPr txBox="1"/>
          <p:nvPr/>
        </p:nvSpPr>
        <p:spPr>
          <a:xfrm>
            <a:off x="7688264" y="2795588"/>
            <a:ext cx="788987" cy="336550"/>
          </a:xfrm>
          <a:prstGeom prst="rect">
            <a:avLst/>
          </a:prstGeom>
        </p:spPr>
        <p:txBody>
          <a:bodyPr lIns="0" tIns="0" rIns="0" bIns="0">
            <a:spAutoFit/>
          </a:bodyPr>
          <a:lstStyle>
            <a:lvl1pPr marL="50800" indent="-381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250"/>
              </a:lnSpc>
            </a:pPr>
            <a:r>
              <a:rPr lang="en-US" altLang="en-US" sz="1200" b="1">
                <a:solidFill>
                  <a:srgbClr val="FFFFFF"/>
                </a:solidFill>
                <a:cs typeface="Arial" panose="020B0604020202020204" pitchFamily="34" charset="0"/>
              </a:rPr>
              <a:t>AETC sole customer</a:t>
            </a:r>
            <a:endParaRPr lang="en-US" altLang="en-US" sz="1200">
              <a:cs typeface="Arial" panose="020B0604020202020204" pitchFamily="34" charset="0"/>
            </a:endParaRPr>
          </a:p>
        </p:txBody>
      </p:sp>
      <p:sp>
        <p:nvSpPr>
          <p:cNvPr id="64536" name="object 24"/>
          <p:cNvSpPr>
            <a:spLocks/>
          </p:cNvSpPr>
          <p:nvPr/>
        </p:nvSpPr>
        <p:spPr bwMode="auto">
          <a:xfrm>
            <a:off x="6394451" y="3248026"/>
            <a:ext cx="1687513" cy="906463"/>
          </a:xfrm>
          <a:custGeom>
            <a:avLst/>
            <a:gdLst>
              <a:gd name="T0" fmla="*/ 1688414 w 1688465"/>
              <a:gd name="T1" fmla="*/ 0 h 906145"/>
              <a:gd name="T2" fmla="*/ 1688414 w 1688465"/>
              <a:gd name="T3" fmla="*/ 452856 h 906145"/>
              <a:gd name="T4" fmla="*/ 0 w 1688465"/>
              <a:gd name="T5" fmla="*/ 452856 h 906145"/>
              <a:gd name="T6" fmla="*/ 0 w 1688465"/>
              <a:gd name="T7" fmla="*/ 905713 h 906145"/>
            </a:gdLst>
            <a:ahLst/>
            <a:cxnLst>
              <a:cxn ang="0">
                <a:pos x="T0" y="T1"/>
              </a:cxn>
              <a:cxn ang="0">
                <a:pos x="T2" y="T3"/>
              </a:cxn>
              <a:cxn ang="0">
                <a:pos x="T4" y="T5"/>
              </a:cxn>
              <a:cxn ang="0">
                <a:pos x="T6" y="T7"/>
              </a:cxn>
            </a:cxnLst>
            <a:rect l="0" t="0" r="r" b="b"/>
            <a:pathLst>
              <a:path w="1688465" h="906145">
                <a:moveTo>
                  <a:pt x="1688414" y="0"/>
                </a:moveTo>
                <a:lnTo>
                  <a:pt x="1688414" y="452856"/>
                </a:lnTo>
                <a:lnTo>
                  <a:pt x="0" y="452856"/>
                </a:lnTo>
                <a:lnTo>
                  <a:pt x="0" y="905713"/>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37" name="object 25"/>
          <p:cNvSpPr>
            <a:spLocks/>
          </p:cNvSpPr>
          <p:nvPr/>
        </p:nvSpPr>
        <p:spPr bwMode="auto">
          <a:xfrm>
            <a:off x="5867401" y="4154488"/>
            <a:ext cx="1052513" cy="1077912"/>
          </a:xfrm>
          <a:custGeom>
            <a:avLst/>
            <a:gdLst>
              <a:gd name="T0" fmla="*/ 947521 w 1052829"/>
              <a:gd name="T1" fmla="*/ 0 h 1077595"/>
              <a:gd name="T2" fmla="*/ 94646 w 1052829"/>
              <a:gd name="T3" fmla="*/ 530 h 1077595"/>
              <a:gd name="T4" fmla="*/ 54362 w 1052829"/>
              <a:gd name="T5" fmla="*/ 13110 h 1077595"/>
              <a:gd name="T6" fmla="*/ 22915 w 1052829"/>
              <a:gd name="T7" fmla="*/ 39700 h 1077595"/>
              <a:gd name="T8" fmla="*/ 3935 w 1052829"/>
              <a:gd name="T9" fmla="*/ 76667 h 1077595"/>
              <a:gd name="T10" fmla="*/ 0 w 1052829"/>
              <a:gd name="T11" fmla="*/ 105282 h 1077595"/>
              <a:gd name="T12" fmla="*/ 530 w 1052829"/>
              <a:gd name="T13" fmla="*/ 982808 h 1077595"/>
              <a:gd name="T14" fmla="*/ 13107 w 1052829"/>
              <a:gd name="T15" fmla="*/ 1023092 h 1077595"/>
              <a:gd name="T16" fmla="*/ 39694 w 1052829"/>
              <a:gd name="T17" fmla="*/ 1054539 h 1077595"/>
              <a:gd name="T18" fmla="*/ 76663 w 1052829"/>
              <a:gd name="T19" fmla="*/ 1073519 h 1077595"/>
              <a:gd name="T20" fmla="*/ 105282 w 1052829"/>
              <a:gd name="T21" fmla="*/ 1077455 h 1077595"/>
              <a:gd name="T22" fmla="*/ 958156 w 1052829"/>
              <a:gd name="T23" fmla="*/ 1076924 h 1077595"/>
              <a:gd name="T24" fmla="*/ 998436 w 1052829"/>
              <a:gd name="T25" fmla="*/ 1064347 h 1077595"/>
              <a:gd name="T26" fmla="*/ 1029884 w 1052829"/>
              <a:gd name="T27" fmla="*/ 1037760 h 1077595"/>
              <a:gd name="T28" fmla="*/ 1048868 w 1052829"/>
              <a:gd name="T29" fmla="*/ 1000792 h 1077595"/>
              <a:gd name="T30" fmla="*/ 1052804 w 1052829"/>
              <a:gd name="T31" fmla="*/ 972172 h 1077595"/>
              <a:gd name="T32" fmla="*/ 1052274 w 1052829"/>
              <a:gd name="T33" fmla="*/ 94648 h 1077595"/>
              <a:gd name="T34" fmla="*/ 1039694 w 1052829"/>
              <a:gd name="T35" fmla="*/ 54368 h 1077595"/>
              <a:gd name="T36" fmla="*/ 1013104 w 1052829"/>
              <a:gd name="T37" fmla="*/ 22919 h 1077595"/>
              <a:gd name="T38" fmla="*/ 976137 w 1052829"/>
              <a:gd name="T39" fmla="*/ 3936 h 1077595"/>
              <a:gd name="T40" fmla="*/ 947521 w 1052829"/>
              <a:gd name="T41" fmla="*/ 0 h 1077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2829" h="1077595">
                <a:moveTo>
                  <a:pt x="947521" y="0"/>
                </a:moveTo>
                <a:lnTo>
                  <a:pt x="94646" y="530"/>
                </a:lnTo>
                <a:lnTo>
                  <a:pt x="54362" y="13110"/>
                </a:lnTo>
                <a:lnTo>
                  <a:pt x="22915" y="39700"/>
                </a:lnTo>
                <a:lnTo>
                  <a:pt x="3935" y="76667"/>
                </a:lnTo>
                <a:lnTo>
                  <a:pt x="0" y="105282"/>
                </a:lnTo>
                <a:lnTo>
                  <a:pt x="530" y="982808"/>
                </a:lnTo>
                <a:lnTo>
                  <a:pt x="13107" y="1023092"/>
                </a:lnTo>
                <a:lnTo>
                  <a:pt x="39694" y="1054539"/>
                </a:lnTo>
                <a:lnTo>
                  <a:pt x="76663" y="1073519"/>
                </a:lnTo>
                <a:lnTo>
                  <a:pt x="105282" y="1077455"/>
                </a:lnTo>
                <a:lnTo>
                  <a:pt x="958156" y="1076924"/>
                </a:lnTo>
                <a:lnTo>
                  <a:pt x="998436" y="1064347"/>
                </a:lnTo>
                <a:lnTo>
                  <a:pt x="1029884" y="1037760"/>
                </a:lnTo>
                <a:lnTo>
                  <a:pt x="1048868" y="1000792"/>
                </a:lnTo>
                <a:lnTo>
                  <a:pt x="1052804" y="972172"/>
                </a:lnTo>
                <a:lnTo>
                  <a:pt x="1052274" y="94648"/>
                </a:lnTo>
                <a:lnTo>
                  <a:pt x="1039694" y="54368"/>
                </a:lnTo>
                <a:lnTo>
                  <a:pt x="1013104" y="22919"/>
                </a:lnTo>
                <a:lnTo>
                  <a:pt x="976137" y="3936"/>
                </a:lnTo>
                <a:lnTo>
                  <a:pt x="947521"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38" name="object 26"/>
          <p:cNvSpPr>
            <a:spLocks/>
          </p:cNvSpPr>
          <p:nvPr/>
        </p:nvSpPr>
        <p:spPr bwMode="auto">
          <a:xfrm>
            <a:off x="5867401" y="4154488"/>
            <a:ext cx="1052513" cy="1077912"/>
          </a:xfrm>
          <a:custGeom>
            <a:avLst/>
            <a:gdLst>
              <a:gd name="T0" fmla="*/ 0 w 1052829"/>
              <a:gd name="T1" fmla="*/ 105282 h 1077595"/>
              <a:gd name="T2" fmla="*/ 8653 w 1052829"/>
              <a:gd name="T3" fmla="*/ 63416 h 1077595"/>
              <a:gd name="T4" fmla="*/ 32192 w 1052829"/>
              <a:gd name="T5" fmla="*/ 29504 h 1077595"/>
              <a:gd name="T6" fmla="*/ 66988 w 1052829"/>
              <a:gd name="T7" fmla="*/ 7180 h 1077595"/>
              <a:gd name="T8" fmla="*/ 947521 w 1052829"/>
              <a:gd name="T9" fmla="*/ 0 h 1077595"/>
              <a:gd name="T10" fmla="*/ 962136 w 1052829"/>
              <a:gd name="T11" fmla="*/ 1006 h 1077595"/>
              <a:gd name="T12" fmla="*/ 1001755 w 1052829"/>
              <a:gd name="T13" fmla="*/ 15027 h 1077595"/>
              <a:gd name="T14" fmla="*/ 1032208 w 1052829"/>
              <a:gd name="T15" fmla="*/ 42725 h 1077595"/>
              <a:gd name="T16" fmla="*/ 1049861 w 1052829"/>
              <a:gd name="T17" fmla="*/ 80464 h 1077595"/>
              <a:gd name="T18" fmla="*/ 1052804 w 1052829"/>
              <a:gd name="T19" fmla="*/ 972172 h 1077595"/>
              <a:gd name="T20" fmla="*/ 1051798 w 1052829"/>
              <a:gd name="T21" fmla="*/ 986790 h 1077595"/>
              <a:gd name="T22" fmla="*/ 1037776 w 1052829"/>
              <a:gd name="T23" fmla="*/ 1026411 h 1077595"/>
              <a:gd name="T24" fmla="*/ 1010079 w 1052829"/>
              <a:gd name="T25" fmla="*/ 1056862 h 1077595"/>
              <a:gd name="T26" fmla="*/ 972339 w 1052829"/>
              <a:gd name="T27" fmla="*/ 1074513 h 1077595"/>
              <a:gd name="T28" fmla="*/ 105282 w 1052829"/>
              <a:gd name="T29" fmla="*/ 1077455 h 1077595"/>
              <a:gd name="T30" fmla="*/ 90665 w 1052829"/>
              <a:gd name="T31" fmla="*/ 1076449 h 1077595"/>
              <a:gd name="T32" fmla="*/ 51043 w 1052829"/>
              <a:gd name="T33" fmla="*/ 1062430 h 1077595"/>
              <a:gd name="T34" fmla="*/ 20592 w 1052829"/>
              <a:gd name="T35" fmla="*/ 1034735 h 1077595"/>
              <a:gd name="T36" fmla="*/ 2942 w 1052829"/>
              <a:gd name="T37" fmla="*/ 996994 h 1077595"/>
              <a:gd name="T38" fmla="*/ 0 w 1052829"/>
              <a:gd name="T39" fmla="*/ 105282 h 1077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2829" h="1077595">
                <a:moveTo>
                  <a:pt x="0" y="105282"/>
                </a:moveTo>
                <a:lnTo>
                  <a:pt x="8653" y="63416"/>
                </a:lnTo>
                <a:lnTo>
                  <a:pt x="32192" y="29504"/>
                </a:lnTo>
                <a:lnTo>
                  <a:pt x="66988" y="7180"/>
                </a:lnTo>
                <a:lnTo>
                  <a:pt x="947521" y="0"/>
                </a:lnTo>
                <a:lnTo>
                  <a:pt x="962136" y="1006"/>
                </a:lnTo>
                <a:lnTo>
                  <a:pt x="1001755" y="15027"/>
                </a:lnTo>
                <a:lnTo>
                  <a:pt x="1032208" y="42725"/>
                </a:lnTo>
                <a:lnTo>
                  <a:pt x="1049861" y="80464"/>
                </a:lnTo>
                <a:lnTo>
                  <a:pt x="1052804" y="972172"/>
                </a:lnTo>
                <a:lnTo>
                  <a:pt x="1051798" y="986790"/>
                </a:lnTo>
                <a:lnTo>
                  <a:pt x="1037776" y="1026411"/>
                </a:lnTo>
                <a:lnTo>
                  <a:pt x="1010079" y="1056862"/>
                </a:lnTo>
                <a:lnTo>
                  <a:pt x="972339" y="1074513"/>
                </a:lnTo>
                <a:lnTo>
                  <a:pt x="105282" y="1077455"/>
                </a:lnTo>
                <a:lnTo>
                  <a:pt x="90665" y="1076449"/>
                </a:lnTo>
                <a:lnTo>
                  <a:pt x="51043" y="1062430"/>
                </a:lnTo>
                <a:lnTo>
                  <a:pt x="20592" y="1034735"/>
                </a:lnTo>
                <a:lnTo>
                  <a:pt x="2942" y="996994"/>
                </a:lnTo>
                <a:lnTo>
                  <a:pt x="0" y="105282"/>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7" name="object 27"/>
          <p:cNvSpPr txBox="1"/>
          <p:nvPr/>
        </p:nvSpPr>
        <p:spPr>
          <a:xfrm>
            <a:off x="5965826" y="4287838"/>
            <a:ext cx="855663" cy="961802"/>
          </a:xfrm>
          <a:prstGeom prst="rect">
            <a:avLst/>
          </a:prstGeom>
        </p:spPr>
        <p:txBody>
          <a:bodyPr lIns="0" tIns="0" rIns="0" bIns="0">
            <a:spAutoFit/>
          </a:bodyPr>
          <a:lstStyle>
            <a:lvl1pPr marL="103188"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ts val="1250"/>
              </a:lnSpc>
            </a:pPr>
            <a:r>
              <a:rPr lang="en-US" altLang="en-US" sz="1200" b="1">
                <a:solidFill>
                  <a:srgbClr val="FFFFFF"/>
                </a:solidFill>
                <a:cs typeface="Arial" panose="020B0604020202020204" pitchFamily="34" charset="0"/>
              </a:rPr>
              <a:t>Separate PPBE</a:t>
            </a:r>
            <a:endParaRPr lang="en-US" altLang="en-US" sz="1200">
              <a:cs typeface="Arial" panose="020B0604020202020204" pitchFamily="34" charset="0"/>
            </a:endParaRPr>
          </a:p>
          <a:p>
            <a:pPr>
              <a:lnSpc>
                <a:spcPts val="1125"/>
              </a:lnSpc>
            </a:pPr>
            <a:r>
              <a:rPr lang="en-US" altLang="en-US" sz="1200" b="1">
                <a:solidFill>
                  <a:srgbClr val="FFFFFF"/>
                </a:solidFill>
                <a:cs typeface="Arial" panose="020B0604020202020204" pitchFamily="34" charset="0"/>
              </a:rPr>
              <a:t>process for</a:t>
            </a:r>
            <a:endParaRPr lang="en-US" altLang="en-US" sz="1200">
              <a:cs typeface="Arial" panose="020B0604020202020204" pitchFamily="34" charset="0"/>
            </a:endParaRPr>
          </a:p>
          <a:p>
            <a:pPr>
              <a:lnSpc>
                <a:spcPts val="1250"/>
              </a:lnSpc>
              <a:spcBef>
                <a:spcPts val="100"/>
              </a:spcBef>
            </a:pPr>
            <a:r>
              <a:rPr lang="en-US" altLang="en-US" sz="1200" b="1">
                <a:solidFill>
                  <a:srgbClr val="FFFFFF"/>
                </a:solidFill>
                <a:cs typeface="Arial" panose="020B0604020202020204" pitchFamily="34" charset="0"/>
              </a:rPr>
              <a:t>other T-38 owners</a:t>
            </a:r>
            <a:endParaRPr lang="en-US" altLang="en-US" sz="1200">
              <a:cs typeface="Arial" panose="020B0604020202020204" pitchFamily="34" charset="0"/>
            </a:endParaRPr>
          </a:p>
        </p:txBody>
      </p:sp>
      <p:sp>
        <p:nvSpPr>
          <p:cNvPr id="64540" name="object 28"/>
          <p:cNvSpPr>
            <a:spLocks/>
          </p:cNvSpPr>
          <p:nvPr/>
        </p:nvSpPr>
        <p:spPr bwMode="auto">
          <a:xfrm>
            <a:off x="8085138" y="3248025"/>
            <a:ext cx="0" cy="863600"/>
          </a:xfrm>
          <a:custGeom>
            <a:avLst/>
            <a:gdLst>
              <a:gd name="T0" fmla="*/ 0 h 863600"/>
              <a:gd name="T1" fmla="*/ 863523 h 863600"/>
            </a:gdLst>
            <a:ahLst/>
            <a:cxnLst>
              <a:cxn ang="0">
                <a:pos x="0" y="T0"/>
              </a:cxn>
              <a:cxn ang="0">
                <a:pos x="0" y="T1"/>
              </a:cxn>
            </a:cxnLst>
            <a:rect l="0" t="0" r="r" b="b"/>
            <a:pathLst>
              <a:path h="863600">
                <a:moveTo>
                  <a:pt x="0" y="0"/>
                </a:moveTo>
                <a:lnTo>
                  <a:pt x="0" y="863523"/>
                </a:lnTo>
              </a:path>
            </a:pathLst>
          </a:custGeom>
          <a:noFill/>
          <a:ln w="4318">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41" name="object 29"/>
          <p:cNvSpPr>
            <a:spLocks/>
          </p:cNvSpPr>
          <p:nvPr/>
        </p:nvSpPr>
        <p:spPr bwMode="auto">
          <a:xfrm>
            <a:off x="7272339" y="4111625"/>
            <a:ext cx="1628775" cy="1428750"/>
          </a:xfrm>
          <a:custGeom>
            <a:avLst/>
            <a:gdLst>
              <a:gd name="T0" fmla="*/ 1487322 w 1630045"/>
              <a:gd name="T1" fmla="*/ 0 h 1427479"/>
              <a:gd name="T2" fmla="*/ 129601 w 1630045"/>
              <a:gd name="T3" fmla="*/ 592 h 1427479"/>
              <a:gd name="T4" fmla="*/ 88215 w 1630045"/>
              <a:gd name="T5" fmla="*/ 10769 h 1427479"/>
              <a:gd name="T6" fmla="*/ 52585 w 1630045"/>
              <a:gd name="T7" fmla="*/ 32045 h 1427479"/>
              <a:gd name="T8" fmla="*/ 24688 w 1630045"/>
              <a:gd name="T9" fmla="*/ 62444 h 1427479"/>
              <a:gd name="T10" fmla="*/ 6501 w 1630045"/>
              <a:gd name="T11" fmla="*/ 99987 h 1427479"/>
              <a:gd name="T12" fmla="*/ 0 w 1630045"/>
              <a:gd name="T13" fmla="*/ 142697 h 1427479"/>
              <a:gd name="T14" fmla="*/ 592 w 1630045"/>
              <a:gd name="T15" fmla="*/ 1297330 h 1427479"/>
              <a:gd name="T16" fmla="*/ 10767 w 1630045"/>
              <a:gd name="T17" fmla="*/ 1338713 h 1427479"/>
              <a:gd name="T18" fmla="*/ 32041 w 1630045"/>
              <a:gd name="T19" fmla="*/ 1374343 h 1427479"/>
              <a:gd name="T20" fmla="*/ 62439 w 1630045"/>
              <a:gd name="T21" fmla="*/ 1402241 h 1427479"/>
              <a:gd name="T22" fmla="*/ 99982 w 1630045"/>
              <a:gd name="T23" fmla="*/ 1420431 h 1427479"/>
              <a:gd name="T24" fmla="*/ 142697 w 1630045"/>
              <a:gd name="T25" fmla="*/ 1426933 h 1427479"/>
              <a:gd name="T26" fmla="*/ 1500418 w 1630045"/>
              <a:gd name="T27" fmla="*/ 1426341 h 1427479"/>
              <a:gd name="T28" fmla="*/ 1541804 w 1630045"/>
              <a:gd name="T29" fmla="*/ 1416164 h 1427479"/>
              <a:gd name="T30" fmla="*/ 1577434 w 1630045"/>
              <a:gd name="T31" fmla="*/ 1394887 h 1427479"/>
              <a:gd name="T32" fmla="*/ 1605330 w 1630045"/>
              <a:gd name="T33" fmla="*/ 1364489 h 1427479"/>
              <a:gd name="T34" fmla="*/ 1623518 w 1630045"/>
              <a:gd name="T35" fmla="*/ 1326946 h 1427479"/>
              <a:gd name="T36" fmla="*/ 1630019 w 1630045"/>
              <a:gd name="T37" fmla="*/ 1284236 h 1427479"/>
              <a:gd name="T38" fmla="*/ 1629426 w 1630045"/>
              <a:gd name="T39" fmla="*/ 129603 h 1427479"/>
              <a:gd name="T40" fmla="*/ 1619251 w 1630045"/>
              <a:gd name="T41" fmla="*/ 88220 h 1427479"/>
              <a:gd name="T42" fmla="*/ 1597977 w 1630045"/>
              <a:gd name="T43" fmla="*/ 52590 h 1427479"/>
              <a:gd name="T44" fmla="*/ 1567580 w 1630045"/>
              <a:gd name="T45" fmla="*/ 24692 h 1427479"/>
              <a:gd name="T46" fmla="*/ 1530036 w 1630045"/>
              <a:gd name="T47" fmla="*/ 6502 h 1427479"/>
              <a:gd name="T48" fmla="*/ 1487322 w 1630045"/>
              <a:gd name="T49" fmla="*/ 0 h 1427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30045" h="1427479">
                <a:moveTo>
                  <a:pt x="1487322" y="0"/>
                </a:moveTo>
                <a:lnTo>
                  <a:pt x="129601" y="592"/>
                </a:lnTo>
                <a:lnTo>
                  <a:pt x="88215" y="10769"/>
                </a:lnTo>
                <a:lnTo>
                  <a:pt x="52585" y="32045"/>
                </a:lnTo>
                <a:lnTo>
                  <a:pt x="24688" y="62444"/>
                </a:lnTo>
                <a:lnTo>
                  <a:pt x="6501" y="99987"/>
                </a:lnTo>
                <a:lnTo>
                  <a:pt x="0" y="142697"/>
                </a:lnTo>
                <a:lnTo>
                  <a:pt x="592" y="1297330"/>
                </a:lnTo>
                <a:lnTo>
                  <a:pt x="10767" y="1338713"/>
                </a:lnTo>
                <a:lnTo>
                  <a:pt x="32041" y="1374343"/>
                </a:lnTo>
                <a:lnTo>
                  <a:pt x="62439" y="1402241"/>
                </a:lnTo>
                <a:lnTo>
                  <a:pt x="99982" y="1420431"/>
                </a:lnTo>
                <a:lnTo>
                  <a:pt x="142697" y="1426933"/>
                </a:lnTo>
                <a:lnTo>
                  <a:pt x="1500418" y="1426341"/>
                </a:lnTo>
                <a:lnTo>
                  <a:pt x="1541804" y="1416164"/>
                </a:lnTo>
                <a:lnTo>
                  <a:pt x="1577434" y="1394887"/>
                </a:lnTo>
                <a:lnTo>
                  <a:pt x="1605330" y="1364489"/>
                </a:lnTo>
                <a:lnTo>
                  <a:pt x="1623518" y="1326946"/>
                </a:lnTo>
                <a:lnTo>
                  <a:pt x="1630019" y="1284236"/>
                </a:lnTo>
                <a:lnTo>
                  <a:pt x="1629426" y="129603"/>
                </a:lnTo>
                <a:lnTo>
                  <a:pt x="1619251" y="88220"/>
                </a:lnTo>
                <a:lnTo>
                  <a:pt x="1597977" y="52590"/>
                </a:lnTo>
                <a:lnTo>
                  <a:pt x="1567580" y="24692"/>
                </a:lnTo>
                <a:lnTo>
                  <a:pt x="1530036" y="6502"/>
                </a:lnTo>
                <a:lnTo>
                  <a:pt x="1487322"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42" name="object 30"/>
          <p:cNvSpPr>
            <a:spLocks/>
          </p:cNvSpPr>
          <p:nvPr/>
        </p:nvSpPr>
        <p:spPr bwMode="auto">
          <a:xfrm>
            <a:off x="7272339" y="4111625"/>
            <a:ext cx="1628775" cy="1428750"/>
          </a:xfrm>
          <a:custGeom>
            <a:avLst/>
            <a:gdLst>
              <a:gd name="T0" fmla="*/ 0 w 1630045"/>
              <a:gd name="T1" fmla="*/ 142697 h 1427479"/>
              <a:gd name="T2" fmla="*/ 6501 w 1630045"/>
              <a:gd name="T3" fmla="*/ 99987 h 1427479"/>
              <a:gd name="T4" fmla="*/ 24688 w 1630045"/>
              <a:gd name="T5" fmla="*/ 62444 h 1427479"/>
              <a:gd name="T6" fmla="*/ 52585 w 1630045"/>
              <a:gd name="T7" fmla="*/ 32045 h 1427479"/>
              <a:gd name="T8" fmla="*/ 88215 w 1630045"/>
              <a:gd name="T9" fmla="*/ 10769 h 1427479"/>
              <a:gd name="T10" fmla="*/ 129601 w 1630045"/>
              <a:gd name="T11" fmla="*/ 592 h 1427479"/>
              <a:gd name="T12" fmla="*/ 1487322 w 1630045"/>
              <a:gd name="T13" fmla="*/ 0 h 1427479"/>
              <a:gd name="T14" fmla="*/ 1502012 w 1630045"/>
              <a:gd name="T15" fmla="*/ 746 h 1427479"/>
              <a:gd name="T16" fmla="*/ 1543223 w 1630045"/>
              <a:gd name="T17" fmla="*/ 11364 h 1427479"/>
              <a:gd name="T18" fmla="*/ 1578604 w 1630045"/>
              <a:gd name="T19" fmla="*/ 33010 h 1427479"/>
              <a:gd name="T20" fmla="*/ 1606180 w 1630045"/>
              <a:gd name="T21" fmla="*/ 63705 h 1427479"/>
              <a:gd name="T22" fmla="*/ 1623974 w 1630045"/>
              <a:gd name="T23" fmla="*/ 101473 h 1427479"/>
              <a:gd name="T24" fmla="*/ 1630019 w 1630045"/>
              <a:gd name="T25" fmla="*/ 1284236 h 1427479"/>
              <a:gd name="T26" fmla="*/ 1629272 w 1630045"/>
              <a:gd name="T27" fmla="*/ 1298925 h 1427479"/>
              <a:gd name="T28" fmla="*/ 1618656 w 1630045"/>
              <a:gd name="T29" fmla="*/ 1340132 h 1427479"/>
              <a:gd name="T30" fmla="*/ 1597013 w 1630045"/>
              <a:gd name="T31" fmla="*/ 1375513 h 1427479"/>
              <a:gd name="T32" fmla="*/ 1566319 w 1630045"/>
              <a:gd name="T33" fmla="*/ 1403091 h 1427479"/>
              <a:gd name="T34" fmla="*/ 1528551 w 1630045"/>
              <a:gd name="T35" fmla="*/ 1420887 h 1427479"/>
              <a:gd name="T36" fmla="*/ 142697 w 1630045"/>
              <a:gd name="T37" fmla="*/ 1426933 h 1427479"/>
              <a:gd name="T38" fmla="*/ 128006 w 1630045"/>
              <a:gd name="T39" fmla="*/ 1426186 h 1427479"/>
              <a:gd name="T40" fmla="*/ 86796 w 1630045"/>
              <a:gd name="T41" fmla="*/ 1415568 h 1427479"/>
              <a:gd name="T42" fmla="*/ 51414 w 1630045"/>
              <a:gd name="T43" fmla="*/ 1393923 h 1427479"/>
              <a:gd name="T44" fmla="*/ 23839 w 1630045"/>
              <a:gd name="T45" fmla="*/ 1363228 h 1427479"/>
              <a:gd name="T46" fmla="*/ 6045 w 1630045"/>
              <a:gd name="T47" fmla="*/ 1325460 h 1427479"/>
              <a:gd name="T48" fmla="*/ 0 w 1630045"/>
              <a:gd name="T49" fmla="*/ 142697 h 1427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30045" h="1427479">
                <a:moveTo>
                  <a:pt x="0" y="142697"/>
                </a:moveTo>
                <a:lnTo>
                  <a:pt x="6501" y="99987"/>
                </a:lnTo>
                <a:lnTo>
                  <a:pt x="24688" y="62444"/>
                </a:lnTo>
                <a:lnTo>
                  <a:pt x="52585" y="32045"/>
                </a:lnTo>
                <a:lnTo>
                  <a:pt x="88215" y="10769"/>
                </a:lnTo>
                <a:lnTo>
                  <a:pt x="129601" y="592"/>
                </a:lnTo>
                <a:lnTo>
                  <a:pt x="1487322" y="0"/>
                </a:lnTo>
                <a:lnTo>
                  <a:pt x="1502012" y="746"/>
                </a:lnTo>
                <a:lnTo>
                  <a:pt x="1543223" y="11364"/>
                </a:lnTo>
                <a:lnTo>
                  <a:pt x="1578604" y="33010"/>
                </a:lnTo>
                <a:lnTo>
                  <a:pt x="1606180" y="63705"/>
                </a:lnTo>
                <a:lnTo>
                  <a:pt x="1623974" y="101473"/>
                </a:lnTo>
                <a:lnTo>
                  <a:pt x="1630019" y="1284236"/>
                </a:lnTo>
                <a:lnTo>
                  <a:pt x="1629272" y="1298925"/>
                </a:lnTo>
                <a:lnTo>
                  <a:pt x="1618656" y="1340132"/>
                </a:lnTo>
                <a:lnTo>
                  <a:pt x="1597013" y="1375513"/>
                </a:lnTo>
                <a:lnTo>
                  <a:pt x="1566319" y="1403091"/>
                </a:lnTo>
                <a:lnTo>
                  <a:pt x="1528551" y="1420887"/>
                </a:lnTo>
                <a:lnTo>
                  <a:pt x="142697" y="1426933"/>
                </a:lnTo>
                <a:lnTo>
                  <a:pt x="128006" y="1426186"/>
                </a:lnTo>
                <a:lnTo>
                  <a:pt x="86796" y="1415568"/>
                </a:lnTo>
                <a:lnTo>
                  <a:pt x="51414" y="1393923"/>
                </a:lnTo>
                <a:lnTo>
                  <a:pt x="23839" y="1363228"/>
                </a:lnTo>
                <a:lnTo>
                  <a:pt x="6045" y="1325460"/>
                </a:lnTo>
                <a:lnTo>
                  <a:pt x="0" y="142697"/>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1" name="object 31"/>
          <p:cNvSpPr txBox="1"/>
          <p:nvPr/>
        </p:nvSpPr>
        <p:spPr>
          <a:xfrm>
            <a:off x="7408863" y="4262439"/>
            <a:ext cx="1357312" cy="1125537"/>
          </a:xfrm>
          <a:prstGeom prst="rect">
            <a:avLst/>
          </a:prstGeom>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86000"/>
              </a:lnSpc>
            </a:pPr>
            <a:r>
              <a:rPr lang="en-US" altLang="en-US" sz="1200" b="1">
                <a:solidFill>
                  <a:srgbClr val="FFFFFF"/>
                </a:solidFill>
                <a:cs typeface="Arial" panose="020B0604020202020204" pitchFamily="34" charset="0"/>
              </a:rPr>
              <a:t>Separate Planning Programming Budgeting and Execution (PPBE) process for APT derivative use capabilities</a:t>
            </a:r>
            <a:endParaRPr lang="en-US" altLang="en-US" sz="1200">
              <a:cs typeface="Arial" panose="020B0604020202020204" pitchFamily="34" charset="0"/>
            </a:endParaRPr>
          </a:p>
        </p:txBody>
      </p:sp>
      <p:sp>
        <p:nvSpPr>
          <p:cNvPr id="64544" name="object 32"/>
          <p:cNvSpPr>
            <a:spLocks/>
          </p:cNvSpPr>
          <p:nvPr/>
        </p:nvSpPr>
        <p:spPr bwMode="auto">
          <a:xfrm>
            <a:off x="8081964" y="3248025"/>
            <a:ext cx="1514475" cy="908050"/>
          </a:xfrm>
          <a:custGeom>
            <a:avLst/>
            <a:gdLst>
              <a:gd name="T0" fmla="*/ 0 w 1513840"/>
              <a:gd name="T1" fmla="*/ 0 h 906779"/>
              <a:gd name="T2" fmla="*/ 0 w 1513840"/>
              <a:gd name="T3" fmla="*/ 453110 h 906779"/>
              <a:gd name="T4" fmla="*/ 1513636 w 1513840"/>
              <a:gd name="T5" fmla="*/ 453110 h 906779"/>
              <a:gd name="T6" fmla="*/ 1513636 w 1513840"/>
              <a:gd name="T7" fmla="*/ 906221 h 906779"/>
            </a:gdLst>
            <a:ahLst/>
            <a:cxnLst>
              <a:cxn ang="0">
                <a:pos x="T0" y="T1"/>
              </a:cxn>
              <a:cxn ang="0">
                <a:pos x="T2" y="T3"/>
              </a:cxn>
              <a:cxn ang="0">
                <a:pos x="T4" y="T5"/>
              </a:cxn>
              <a:cxn ang="0">
                <a:pos x="T6" y="T7"/>
              </a:cxn>
            </a:cxnLst>
            <a:rect l="0" t="0" r="r" b="b"/>
            <a:pathLst>
              <a:path w="1513840" h="906779">
                <a:moveTo>
                  <a:pt x="0" y="0"/>
                </a:moveTo>
                <a:lnTo>
                  <a:pt x="0" y="453110"/>
                </a:lnTo>
                <a:lnTo>
                  <a:pt x="1513636" y="453110"/>
                </a:lnTo>
                <a:lnTo>
                  <a:pt x="1513636" y="906221"/>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45" name="object 33"/>
          <p:cNvSpPr>
            <a:spLocks/>
          </p:cNvSpPr>
          <p:nvPr/>
        </p:nvSpPr>
        <p:spPr bwMode="auto">
          <a:xfrm>
            <a:off x="9148763" y="4154489"/>
            <a:ext cx="895350" cy="896937"/>
          </a:xfrm>
          <a:custGeom>
            <a:avLst/>
            <a:gdLst>
              <a:gd name="T0" fmla="*/ 806589 w 896620"/>
              <a:gd name="T1" fmla="*/ 0 h 896620"/>
              <a:gd name="T2" fmla="*/ 75339 w 896620"/>
              <a:gd name="T3" fmla="*/ 1132 h 896620"/>
              <a:gd name="T4" fmla="*/ 36823 w 896620"/>
              <a:gd name="T5" fmla="*/ 17196 h 896620"/>
              <a:gd name="T6" fmla="*/ 10040 w 896620"/>
              <a:gd name="T7" fmla="*/ 48365 h 896620"/>
              <a:gd name="T8" fmla="*/ 0 w 896620"/>
              <a:gd name="T9" fmla="*/ 89623 h 896620"/>
              <a:gd name="T10" fmla="*/ 1108 w 896620"/>
              <a:gd name="T11" fmla="*/ 806602 h 896620"/>
              <a:gd name="T12" fmla="*/ 9910 w 896620"/>
              <a:gd name="T13" fmla="*/ 847606 h 896620"/>
              <a:gd name="T14" fmla="*/ 36598 w 896620"/>
              <a:gd name="T15" fmla="*/ 878856 h 896620"/>
              <a:gd name="T16" fmla="*/ 75055 w 896620"/>
              <a:gd name="T17" fmla="*/ 895035 h 896620"/>
              <a:gd name="T18" fmla="*/ 89623 w 896620"/>
              <a:gd name="T19" fmla="*/ 896213 h 896620"/>
              <a:gd name="T20" fmla="*/ 820873 w 896620"/>
              <a:gd name="T21" fmla="*/ 895094 h 896620"/>
              <a:gd name="T22" fmla="*/ 859390 w 896620"/>
              <a:gd name="T23" fmla="*/ 879029 h 896620"/>
              <a:gd name="T24" fmla="*/ 886172 w 896620"/>
              <a:gd name="T25" fmla="*/ 847860 h 896620"/>
              <a:gd name="T26" fmla="*/ 896213 w 896620"/>
              <a:gd name="T27" fmla="*/ 806602 h 896620"/>
              <a:gd name="T28" fmla="*/ 895104 w 896620"/>
              <a:gd name="T29" fmla="*/ 89623 h 896620"/>
              <a:gd name="T30" fmla="*/ 886300 w 896620"/>
              <a:gd name="T31" fmla="*/ 48611 h 896620"/>
              <a:gd name="T32" fmla="*/ 859611 w 896620"/>
              <a:gd name="T33" fmla="*/ 17359 h 896620"/>
              <a:gd name="T34" fmla="*/ 821157 w 896620"/>
              <a:gd name="T35" fmla="*/ 1177 h 896620"/>
              <a:gd name="T36" fmla="*/ 806589 w 896620"/>
              <a:gd name="T37" fmla="*/ 0 h 896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96620" h="896620">
                <a:moveTo>
                  <a:pt x="806589" y="0"/>
                </a:moveTo>
                <a:lnTo>
                  <a:pt x="75339" y="1132"/>
                </a:lnTo>
                <a:lnTo>
                  <a:pt x="36823" y="17196"/>
                </a:lnTo>
                <a:lnTo>
                  <a:pt x="10040" y="48365"/>
                </a:lnTo>
                <a:lnTo>
                  <a:pt x="0" y="89623"/>
                </a:lnTo>
                <a:lnTo>
                  <a:pt x="1108" y="806602"/>
                </a:lnTo>
                <a:lnTo>
                  <a:pt x="9910" y="847606"/>
                </a:lnTo>
                <a:lnTo>
                  <a:pt x="36598" y="878856"/>
                </a:lnTo>
                <a:lnTo>
                  <a:pt x="75055" y="895035"/>
                </a:lnTo>
                <a:lnTo>
                  <a:pt x="89623" y="896213"/>
                </a:lnTo>
                <a:lnTo>
                  <a:pt x="820873" y="895094"/>
                </a:lnTo>
                <a:lnTo>
                  <a:pt x="859390" y="879029"/>
                </a:lnTo>
                <a:lnTo>
                  <a:pt x="886172" y="847860"/>
                </a:lnTo>
                <a:lnTo>
                  <a:pt x="896213" y="806602"/>
                </a:lnTo>
                <a:lnTo>
                  <a:pt x="895104" y="89623"/>
                </a:lnTo>
                <a:lnTo>
                  <a:pt x="886300" y="48611"/>
                </a:lnTo>
                <a:lnTo>
                  <a:pt x="859611" y="17359"/>
                </a:lnTo>
                <a:lnTo>
                  <a:pt x="821157" y="1177"/>
                </a:lnTo>
                <a:lnTo>
                  <a:pt x="806589"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4546" name="object 34"/>
          <p:cNvSpPr>
            <a:spLocks/>
          </p:cNvSpPr>
          <p:nvPr/>
        </p:nvSpPr>
        <p:spPr bwMode="auto">
          <a:xfrm>
            <a:off x="9148763" y="4154489"/>
            <a:ext cx="895350" cy="896937"/>
          </a:xfrm>
          <a:custGeom>
            <a:avLst/>
            <a:gdLst>
              <a:gd name="T0" fmla="*/ 0 w 896620"/>
              <a:gd name="T1" fmla="*/ 89623 h 896620"/>
              <a:gd name="T2" fmla="*/ 10040 w 896620"/>
              <a:gd name="T3" fmla="*/ 48365 h 896620"/>
              <a:gd name="T4" fmla="*/ 36823 w 896620"/>
              <a:gd name="T5" fmla="*/ 17196 h 896620"/>
              <a:gd name="T6" fmla="*/ 75339 w 896620"/>
              <a:gd name="T7" fmla="*/ 1132 h 896620"/>
              <a:gd name="T8" fmla="*/ 806589 w 896620"/>
              <a:gd name="T9" fmla="*/ 0 h 896620"/>
              <a:gd name="T10" fmla="*/ 821157 w 896620"/>
              <a:gd name="T11" fmla="*/ 1177 h 896620"/>
              <a:gd name="T12" fmla="*/ 859611 w 896620"/>
              <a:gd name="T13" fmla="*/ 17359 h 896620"/>
              <a:gd name="T14" fmla="*/ 886300 w 896620"/>
              <a:gd name="T15" fmla="*/ 48611 h 896620"/>
              <a:gd name="T16" fmla="*/ 896213 w 896620"/>
              <a:gd name="T17" fmla="*/ 806602 h 896620"/>
              <a:gd name="T18" fmla="*/ 895036 w 896620"/>
              <a:gd name="T19" fmla="*/ 821166 h 896620"/>
              <a:gd name="T20" fmla="*/ 878858 w 896620"/>
              <a:gd name="T21" fmla="*/ 859619 h 896620"/>
              <a:gd name="T22" fmla="*/ 847607 w 896620"/>
              <a:gd name="T23" fmla="*/ 886310 h 896620"/>
              <a:gd name="T24" fmla="*/ 89623 w 896620"/>
              <a:gd name="T25" fmla="*/ 896213 h 896620"/>
              <a:gd name="T26" fmla="*/ 75055 w 896620"/>
              <a:gd name="T27" fmla="*/ 895035 h 896620"/>
              <a:gd name="T28" fmla="*/ 36598 w 896620"/>
              <a:gd name="T29" fmla="*/ 878856 h 896620"/>
              <a:gd name="T30" fmla="*/ 9910 w 896620"/>
              <a:gd name="T31" fmla="*/ 847606 h 896620"/>
              <a:gd name="T32" fmla="*/ 0 w 896620"/>
              <a:gd name="T33" fmla="*/ 89623 h 896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6620" h="896620">
                <a:moveTo>
                  <a:pt x="0" y="89623"/>
                </a:moveTo>
                <a:lnTo>
                  <a:pt x="10040" y="48365"/>
                </a:lnTo>
                <a:lnTo>
                  <a:pt x="36823" y="17196"/>
                </a:lnTo>
                <a:lnTo>
                  <a:pt x="75339" y="1132"/>
                </a:lnTo>
                <a:lnTo>
                  <a:pt x="806589" y="0"/>
                </a:lnTo>
                <a:lnTo>
                  <a:pt x="821157" y="1177"/>
                </a:lnTo>
                <a:lnTo>
                  <a:pt x="859611" y="17359"/>
                </a:lnTo>
                <a:lnTo>
                  <a:pt x="886300" y="48611"/>
                </a:lnTo>
                <a:lnTo>
                  <a:pt x="896213" y="806602"/>
                </a:lnTo>
                <a:lnTo>
                  <a:pt x="895036" y="821166"/>
                </a:lnTo>
                <a:lnTo>
                  <a:pt x="878858" y="859619"/>
                </a:lnTo>
                <a:lnTo>
                  <a:pt x="847607" y="886310"/>
                </a:lnTo>
                <a:lnTo>
                  <a:pt x="89623" y="896213"/>
                </a:lnTo>
                <a:lnTo>
                  <a:pt x="75055" y="895035"/>
                </a:lnTo>
                <a:lnTo>
                  <a:pt x="36598" y="878856"/>
                </a:lnTo>
                <a:lnTo>
                  <a:pt x="9910" y="847606"/>
                </a:lnTo>
                <a:lnTo>
                  <a:pt x="0" y="8962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547" name="object 35"/>
          <p:cNvSpPr txBox="1">
            <a:spLocks noChangeArrowheads="1"/>
          </p:cNvSpPr>
          <p:nvPr/>
        </p:nvSpPr>
        <p:spPr bwMode="auto">
          <a:xfrm>
            <a:off x="9256713" y="4513263"/>
            <a:ext cx="67945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b="1">
                <a:solidFill>
                  <a:srgbClr val="FFFFFF"/>
                </a:solidFill>
                <a:cs typeface="Arial" panose="020B0604020202020204" pitchFamily="34" charset="0"/>
              </a:rPr>
              <a:t>IOC 2023</a:t>
            </a:r>
            <a:endParaRPr lang="en-US" altLang="en-US" sz="1200">
              <a:cs typeface="Arial" panose="020B0604020202020204" pitchFamily="34" charset="0"/>
            </a:endParaRPr>
          </a:p>
        </p:txBody>
      </p:sp>
      <p:sp>
        <p:nvSpPr>
          <p:cNvPr id="36" name="object 36"/>
          <p:cNvSpPr txBox="1"/>
          <p:nvPr/>
        </p:nvSpPr>
        <p:spPr>
          <a:xfrm>
            <a:off x="4591050" y="66675"/>
            <a:ext cx="3009900" cy="184666"/>
          </a:xfrm>
          <a:prstGeom prst="rect">
            <a:avLst/>
          </a:prstGeom>
        </p:spPr>
        <p:txBody>
          <a:bodyPr lIns="0" tIns="0" rIns="0" bIns="0">
            <a:spAutoFit/>
          </a:bodyPr>
          <a:lstStyle/>
          <a:p>
            <a:pPr marL="12700" algn="ctr">
              <a:defRPr/>
            </a:pPr>
            <a:r>
              <a:rPr sz="1200" spc="-5" dirty="0">
                <a:solidFill>
                  <a:srgbClr val="FF0000"/>
                </a:solidFill>
                <a:latin typeface="Arial"/>
                <a:cs typeface="Arial"/>
              </a:rPr>
              <a:t>“</a:t>
            </a:r>
            <a:r>
              <a:rPr sz="1200" dirty="0">
                <a:solidFill>
                  <a:srgbClr val="FF0000"/>
                </a:solidFill>
                <a:latin typeface="Arial"/>
                <a:cs typeface="Arial"/>
              </a:rPr>
              <a:t>P</a:t>
            </a:r>
            <a:r>
              <a:rPr sz="1200" spc="-5" dirty="0">
                <a:solidFill>
                  <a:srgbClr val="FF0000"/>
                </a:solidFill>
                <a:latin typeface="Arial"/>
                <a:cs typeface="Arial"/>
              </a:rPr>
              <a:t>R</a:t>
            </a:r>
            <a:r>
              <a:rPr sz="1200" dirty="0">
                <a:solidFill>
                  <a:srgbClr val="FF0000"/>
                </a:solidFill>
                <a:latin typeface="Arial"/>
                <a:cs typeface="Arial"/>
              </a:rPr>
              <a:t>E</a:t>
            </a:r>
            <a:r>
              <a:rPr sz="1200" spc="-5" dirty="0">
                <a:solidFill>
                  <a:srgbClr val="FF0000"/>
                </a:solidFill>
                <a:latin typeface="Arial"/>
                <a:cs typeface="Arial"/>
              </a:rPr>
              <a:t>-D</a:t>
            </a:r>
            <a:r>
              <a:rPr sz="1200" dirty="0">
                <a:solidFill>
                  <a:srgbClr val="FF0000"/>
                </a:solidFill>
                <a:latin typeface="Arial"/>
                <a:cs typeface="Arial"/>
              </a:rPr>
              <a:t>E</a:t>
            </a:r>
            <a:r>
              <a:rPr sz="1200" spc="-5" dirty="0">
                <a:solidFill>
                  <a:srgbClr val="FF0000"/>
                </a:solidFill>
                <a:latin typeface="Arial"/>
                <a:cs typeface="Arial"/>
              </a:rPr>
              <a:t>C</a:t>
            </a:r>
            <a:r>
              <a:rPr sz="1200" dirty="0">
                <a:solidFill>
                  <a:srgbClr val="FF0000"/>
                </a:solidFill>
                <a:latin typeface="Arial"/>
                <a:cs typeface="Arial"/>
              </a:rPr>
              <a:t>ISIO</a:t>
            </a:r>
            <a:r>
              <a:rPr sz="1200" spc="-5" dirty="0">
                <a:solidFill>
                  <a:srgbClr val="FF0000"/>
                </a:solidFill>
                <a:latin typeface="Arial"/>
                <a:cs typeface="Arial"/>
              </a:rPr>
              <a:t>N</a:t>
            </a:r>
            <a:r>
              <a:rPr sz="1200" dirty="0">
                <a:solidFill>
                  <a:srgbClr val="FF0000"/>
                </a:solidFill>
                <a:latin typeface="Arial"/>
                <a:cs typeface="Arial"/>
              </a:rPr>
              <a:t>AL</a:t>
            </a:r>
            <a:r>
              <a:rPr sz="1200" spc="-65" dirty="0">
                <a:solidFill>
                  <a:srgbClr val="FF0000"/>
                </a:solidFill>
                <a:latin typeface="Arial"/>
                <a:cs typeface="Arial"/>
              </a:rPr>
              <a:t> </a:t>
            </a:r>
            <a:r>
              <a:rPr sz="1200" dirty="0">
                <a:solidFill>
                  <a:srgbClr val="FF0000"/>
                </a:solidFill>
                <a:latin typeface="Arial"/>
                <a:cs typeface="Arial"/>
              </a:rPr>
              <a:t>–</a:t>
            </a:r>
            <a:r>
              <a:rPr sz="1200" spc="5" dirty="0">
                <a:solidFill>
                  <a:srgbClr val="FF0000"/>
                </a:solidFill>
                <a:latin typeface="Arial"/>
                <a:cs typeface="Arial"/>
              </a:rPr>
              <a:t> </a:t>
            </a:r>
            <a:r>
              <a:rPr sz="1200" spc="-5" dirty="0">
                <a:solidFill>
                  <a:srgbClr val="FF0000"/>
                </a:solidFill>
                <a:latin typeface="Arial"/>
                <a:cs typeface="Arial"/>
              </a:rPr>
              <a:t>N</a:t>
            </a:r>
            <a:r>
              <a:rPr sz="1200" dirty="0">
                <a:solidFill>
                  <a:srgbClr val="FF0000"/>
                </a:solidFill>
                <a:latin typeface="Arial"/>
                <a:cs typeface="Arial"/>
              </a:rPr>
              <a:t>OT</a:t>
            </a:r>
            <a:r>
              <a:rPr sz="1200" spc="-15" dirty="0">
                <a:solidFill>
                  <a:srgbClr val="FF0000"/>
                </a:solidFill>
                <a:latin typeface="Arial"/>
                <a:cs typeface="Arial"/>
              </a:rPr>
              <a:t> </a:t>
            </a:r>
            <a:r>
              <a:rPr sz="1200" spc="-5" dirty="0">
                <a:solidFill>
                  <a:srgbClr val="FF0000"/>
                </a:solidFill>
                <a:latin typeface="Arial"/>
                <a:cs typeface="Arial"/>
              </a:rPr>
              <a:t>F</a:t>
            </a:r>
            <a:r>
              <a:rPr sz="1200" dirty="0">
                <a:solidFill>
                  <a:srgbClr val="FF0000"/>
                </a:solidFill>
                <a:latin typeface="Arial"/>
                <a:cs typeface="Arial"/>
              </a:rPr>
              <a:t>OR </a:t>
            </a:r>
            <a:r>
              <a:rPr sz="1200" spc="-5" dirty="0">
                <a:solidFill>
                  <a:srgbClr val="FF0000"/>
                </a:solidFill>
                <a:latin typeface="Arial"/>
                <a:cs typeface="Arial"/>
              </a:rPr>
              <a:t>R</a:t>
            </a:r>
            <a:r>
              <a:rPr sz="1200" dirty="0">
                <a:solidFill>
                  <a:srgbClr val="FF0000"/>
                </a:solidFill>
                <a:latin typeface="Arial"/>
                <a:cs typeface="Arial"/>
              </a:rPr>
              <a:t>ELEASE”</a:t>
            </a:r>
            <a:endParaRPr sz="1200" dirty="0">
              <a:latin typeface="Arial"/>
              <a:cs typeface="Arial"/>
            </a:endParaRPr>
          </a:p>
        </p:txBody>
      </p:sp>
      <p:sp>
        <p:nvSpPr>
          <p:cNvPr id="5" name="Slide Number Placeholder 4"/>
          <p:cNvSpPr>
            <a:spLocks noGrp="1"/>
          </p:cNvSpPr>
          <p:nvPr>
            <p:ph type="sldNum" sz="quarter" idx="11"/>
          </p:nvPr>
        </p:nvSpPr>
        <p:spPr/>
        <p:txBody>
          <a:bodyPr/>
          <a:lstStyle/>
          <a:p>
            <a:pPr>
              <a:defRPr/>
            </a:pPr>
            <a:fld id="{2EA01211-83D8-404D-97E7-85815AADFB47}" type="slidenum">
              <a:rPr lang="en-US" altLang="en-US" smtClean="0"/>
              <a:pPr>
                <a:defRPr/>
              </a:pPr>
              <a:t>18</a:t>
            </a:fld>
            <a:endParaRPr lang="en-US" altLang="en-US">
              <a:solidFill>
                <a:srgbClr val="808080"/>
              </a:solidFill>
            </a:endParaRPr>
          </a:p>
        </p:txBody>
      </p:sp>
    </p:spTree>
    <p:extLst>
      <p:ext uri="{BB962C8B-B14F-4D97-AF65-F5344CB8AC3E}">
        <p14:creationId xmlns:p14="http://schemas.microsoft.com/office/powerpoint/2010/main" val="2834987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a:t>Alt Sample Framing Assumptions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20110313"/>
              </p:ext>
            </p:extLst>
          </p:nvPr>
        </p:nvGraphicFramePr>
        <p:xfrm>
          <a:off x="2312989" y="1504951"/>
          <a:ext cx="7566024" cy="4068969"/>
        </p:xfrm>
        <a:graphic>
          <a:graphicData uri="http://schemas.openxmlformats.org/drawingml/2006/table">
            <a:tbl>
              <a:tblPr firstRow="1" bandRow="1">
                <a:tableStyleId>{5C22544A-7EE6-4342-B048-85BDC9FD1C3A}</a:tableStyleId>
              </a:tblPr>
              <a:tblGrid>
                <a:gridCol w="1679467">
                  <a:extLst>
                    <a:ext uri="{9D8B030D-6E8A-4147-A177-3AD203B41FA5}">
                      <a16:colId xmlns:a16="http://schemas.microsoft.com/office/drawing/2014/main" val="20000"/>
                    </a:ext>
                  </a:extLst>
                </a:gridCol>
                <a:gridCol w="2102691">
                  <a:extLst>
                    <a:ext uri="{9D8B030D-6E8A-4147-A177-3AD203B41FA5}">
                      <a16:colId xmlns:a16="http://schemas.microsoft.com/office/drawing/2014/main" val="20001"/>
                    </a:ext>
                  </a:extLst>
                </a:gridCol>
                <a:gridCol w="2318577">
                  <a:extLst>
                    <a:ext uri="{9D8B030D-6E8A-4147-A177-3AD203B41FA5}">
                      <a16:colId xmlns:a16="http://schemas.microsoft.com/office/drawing/2014/main" val="20002"/>
                    </a:ext>
                  </a:extLst>
                </a:gridCol>
                <a:gridCol w="1465289">
                  <a:extLst>
                    <a:ext uri="{9D8B030D-6E8A-4147-A177-3AD203B41FA5}">
                      <a16:colId xmlns:a16="http://schemas.microsoft.com/office/drawing/2014/main" val="20003"/>
                    </a:ext>
                  </a:extLst>
                </a:gridCol>
              </a:tblGrid>
              <a:tr h="370811">
                <a:tc>
                  <a:txBody>
                    <a:bodyPr/>
                    <a:lstStyle/>
                    <a:p>
                      <a:r>
                        <a:rPr lang="en-US" sz="1800" dirty="0"/>
                        <a:t>Assumption*</a:t>
                      </a:r>
                    </a:p>
                  </a:txBody>
                  <a:tcPr marL="91434" marR="91434" marT="45716" marB="45716"/>
                </a:tc>
                <a:tc>
                  <a:txBody>
                    <a:bodyPr/>
                    <a:lstStyle/>
                    <a:p>
                      <a:r>
                        <a:rPr lang="en-US" sz="1800" dirty="0"/>
                        <a:t>Implications**</a:t>
                      </a:r>
                    </a:p>
                  </a:txBody>
                  <a:tcPr marL="91434" marR="91434" marT="45716" marB="45716"/>
                </a:tc>
                <a:tc>
                  <a:txBody>
                    <a:bodyPr/>
                    <a:lstStyle/>
                    <a:p>
                      <a:r>
                        <a:rPr lang="en-US" sz="1800" dirty="0"/>
                        <a:t>Expectations***</a:t>
                      </a:r>
                    </a:p>
                  </a:txBody>
                  <a:tcPr marL="91434" marR="91434" marT="45716" marB="45716"/>
                </a:tc>
                <a:tc>
                  <a:txBody>
                    <a:bodyPr/>
                    <a:lstStyle/>
                    <a:p>
                      <a:r>
                        <a:rPr lang="en-US" sz="1800" dirty="0"/>
                        <a:t>Metric****</a:t>
                      </a:r>
                    </a:p>
                  </a:txBody>
                  <a:tcPr marL="91434" marR="91434" marT="45716" marB="45716"/>
                </a:tc>
                <a:extLst>
                  <a:ext uri="{0D108BD9-81ED-4DB2-BD59-A6C34878D82A}">
                    <a16:rowId xmlns:a16="http://schemas.microsoft.com/office/drawing/2014/main" val="10000"/>
                  </a:ext>
                </a:extLst>
              </a:tr>
              <a:tr h="1066717">
                <a:tc>
                  <a:txBody>
                    <a:bodyPr/>
                    <a:lstStyle/>
                    <a:p>
                      <a:r>
                        <a:rPr lang="en-US" sz="1600" dirty="0"/>
                        <a:t>Design is Mature</a:t>
                      </a:r>
                    </a:p>
                  </a:txBody>
                  <a:tcPr marL="91434" marR="91434" marT="45716" marB="45716"/>
                </a:tc>
                <a:tc>
                  <a:txBody>
                    <a:bodyPr/>
                    <a:lstStyle/>
                    <a:p>
                      <a:r>
                        <a:rPr lang="en-US" sz="1600" dirty="0"/>
                        <a:t>Production</a:t>
                      </a:r>
                      <a:r>
                        <a:rPr lang="en-US" sz="1600" baseline="0" dirty="0"/>
                        <a:t> concurrency possible</a:t>
                      </a:r>
                      <a:endParaRPr lang="en-US" sz="1600" dirty="0"/>
                    </a:p>
                  </a:txBody>
                  <a:tcPr marL="91434" marR="91434" marT="45716" marB="45716"/>
                </a:tc>
                <a:tc>
                  <a:txBody>
                    <a:bodyPr/>
                    <a:lstStyle/>
                    <a:p>
                      <a:r>
                        <a:rPr lang="en-US" sz="1600" dirty="0"/>
                        <a:t>Schedule</a:t>
                      </a:r>
                      <a:r>
                        <a:rPr lang="en-US" sz="1600" baseline="0" dirty="0"/>
                        <a:t> to IOC will be achieved</a:t>
                      </a:r>
                      <a:endParaRPr lang="en-US" sz="1600" dirty="0"/>
                    </a:p>
                  </a:txBody>
                  <a:tcPr marL="91434" marR="91434"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a:ln>
                            <a:noFill/>
                          </a:ln>
                          <a:solidFill>
                            <a:schemeClr val="tx1"/>
                          </a:solidFill>
                          <a:effectLst/>
                          <a:latin typeface="Arial" charset="0"/>
                        </a:rPr>
                        <a:t>Schedule growth below historical median</a:t>
                      </a:r>
                    </a:p>
                  </a:txBody>
                  <a:tcPr marL="91434" marR="91434" marT="45716" marB="45716"/>
                </a:tc>
                <a:extLst>
                  <a:ext uri="{0D108BD9-81ED-4DB2-BD59-A6C34878D82A}">
                    <a16:rowId xmlns:a16="http://schemas.microsoft.com/office/drawing/2014/main" val="10001"/>
                  </a:ext>
                </a:extLst>
              </a:tr>
              <a:tr h="1066717">
                <a:tc>
                  <a:txBody>
                    <a:bodyPr/>
                    <a:lstStyle/>
                    <a:p>
                      <a:r>
                        <a:rPr lang="en-US" sz="1600" b="0" i="0" u="none" strike="noStrike" kern="1200" baseline="0" dirty="0">
                          <a:solidFill>
                            <a:schemeClr val="dk1"/>
                          </a:solidFill>
                          <a:latin typeface="+mn-lt"/>
                          <a:ea typeface="+mn-ea"/>
                          <a:cs typeface="+mn-cs"/>
                        </a:rPr>
                        <a:t>Threat levels will not change much in the next 5 years </a:t>
                      </a:r>
                      <a:endParaRPr lang="en-US" sz="1800" dirty="0"/>
                    </a:p>
                  </a:txBody>
                  <a:tcPr marL="91434" marR="91434" marT="45716" marB="45716"/>
                </a:tc>
                <a:tc>
                  <a:txBody>
                    <a:bodyPr/>
                    <a:lstStyle/>
                    <a:p>
                      <a:r>
                        <a:rPr lang="en-US" sz="1600" dirty="0"/>
                        <a:t>Capability</a:t>
                      </a:r>
                      <a:r>
                        <a:rPr lang="en-US" sz="1600" baseline="0" dirty="0"/>
                        <a:t> changes unlikely</a:t>
                      </a:r>
                      <a:endParaRPr lang="en-US" sz="1600" dirty="0"/>
                    </a:p>
                  </a:txBody>
                  <a:tcPr marL="91434" marR="91434" marT="45716" marB="45716"/>
                </a:tc>
                <a:tc>
                  <a:txBody>
                    <a:bodyPr/>
                    <a:lstStyle/>
                    <a:p>
                      <a:r>
                        <a:rPr lang="en-US" sz="1600" dirty="0"/>
                        <a:t>Costs to </a:t>
                      </a:r>
                    </a:p>
                  </a:txBody>
                  <a:tcPr marL="91434" marR="91434" marT="45716" marB="45716"/>
                </a:tc>
                <a:tc>
                  <a:txBody>
                    <a:bodyPr/>
                    <a:lstStyle/>
                    <a:p>
                      <a:endParaRPr lang="en-US" sz="1800" dirty="0"/>
                    </a:p>
                  </a:txBody>
                  <a:tcPr marL="91434" marR="91434" marT="45716" marB="45716"/>
                </a:tc>
                <a:extLst>
                  <a:ext uri="{0D108BD9-81ED-4DB2-BD59-A6C34878D82A}">
                    <a16:rowId xmlns:a16="http://schemas.microsoft.com/office/drawing/2014/main" val="10002"/>
                  </a:ext>
                </a:extLst>
              </a:tr>
              <a:tr h="822896">
                <a:tc>
                  <a:txBody>
                    <a:bodyPr/>
                    <a:lstStyle/>
                    <a:p>
                      <a:r>
                        <a:rPr lang="en-US" sz="1600" b="0" i="0" u="none" strike="noStrike" kern="1200" baseline="0" dirty="0">
                          <a:solidFill>
                            <a:schemeClr val="dk1"/>
                          </a:solidFill>
                          <a:latin typeface="+mn-lt"/>
                          <a:ea typeface="+mn-ea"/>
                          <a:cs typeface="+mn-cs"/>
                        </a:rPr>
                        <a:t>Commercial demand will reduce unit cost</a:t>
                      </a:r>
                      <a:endParaRPr lang="en-US" sz="1800" dirty="0"/>
                    </a:p>
                  </a:txBody>
                  <a:tcPr marL="91434" marR="91434" marT="45716" marB="45716"/>
                </a:tc>
                <a:tc>
                  <a:txBody>
                    <a:bodyPr/>
                    <a:lstStyle/>
                    <a:p>
                      <a:r>
                        <a:rPr lang="en-US" sz="1600" dirty="0"/>
                        <a:t>Production cost Est is realistic</a:t>
                      </a:r>
                    </a:p>
                  </a:txBody>
                  <a:tcPr marL="91434" marR="91434" marT="45716" marB="45716"/>
                </a:tc>
                <a:tc>
                  <a:txBody>
                    <a:bodyPr/>
                    <a:lstStyle/>
                    <a:p>
                      <a:r>
                        <a:rPr lang="en-US" sz="1600" dirty="0"/>
                        <a:t>No additional funding needed nor cost growth</a:t>
                      </a:r>
                    </a:p>
                  </a:txBody>
                  <a:tcPr marL="91434" marR="91434" marT="45716" marB="45716"/>
                </a:tc>
                <a:tc>
                  <a:txBody>
                    <a:bodyPr/>
                    <a:lstStyle/>
                    <a:p>
                      <a:endParaRPr lang="en-US" sz="1800" dirty="0"/>
                    </a:p>
                  </a:txBody>
                  <a:tcPr marL="91434" marR="91434" marT="45716" marB="45716"/>
                </a:tc>
                <a:extLst>
                  <a:ext uri="{0D108BD9-81ED-4DB2-BD59-A6C34878D82A}">
                    <a16:rowId xmlns:a16="http://schemas.microsoft.com/office/drawing/2014/main" val="10003"/>
                  </a:ext>
                </a:extLst>
              </a:tr>
              <a:tr h="741622">
                <a:tc gridSpan="4">
                  <a:txBody>
                    <a:bodyPr/>
                    <a:lstStyle/>
                    <a:p>
                      <a:pPr lvl="1"/>
                      <a:endParaRPr lang="en-US" altLang="en-US" sz="1600" dirty="0">
                        <a:solidFill>
                          <a:srgbClr val="7030A0"/>
                        </a:solidFill>
                      </a:endParaRPr>
                    </a:p>
                  </a:txBody>
                  <a:tcPr marL="91434" marR="91434" marT="45716" marB="45716"/>
                </a:tc>
                <a:tc hMerge="1">
                  <a:txBody>
                    <a:bodyPr/>
                    <a:lstStyle/>
                    <a:p>
                      <a:endParaRPr lang="en-US" sz="1800" dirty="0"/>
                    </a:p>
                  </a:txBody>
                  <a:tcPr marL="91434" marR="91434" marT="45716" marB="45716"/>
                </a:tc>
                <a:tc hMerge="1">
                  <a:txBody>
                    <a:bodyPr/>
                    <a:lstStyle/>
                    <a:p>
                      <a:endParaRPr lang="en-US" sz="1800" dirty="0"/>
                    </a:p>
                  </a:txBody>
                  <a:tcPr marL="91434" marR="91434" marT="45716" marB="45716"/>
                </a:tc>
                <a:tc hMerge="1">
                  <a:txBody>
                    <a:bodyPr/>
                    <a:lstStyle/>
                    <a:p>
                      <a:endParaRPr lang="en-US" sz="1800" dirty="0"/>
                    </a:p>
                  </a:txBody>
                  <a:tcPr marL="91434" marR="91434" marT="45716" marB="45716"/>
                </a:tc>
                <a:extLst>
                  <a:ext uri="{0D108BD9-81ED-4DB2-BD59-A6C34878D82A}">
                    <a16:rowId xmlns:a16="http://schemas.microsoft.com/office/drawing/2014/main" val="10004"/>
                  </a:ext>
                </a:extLst>
              </a:tr>
            </a:tbl>
          </a:graphicData>
        </a:graphic>
      </p:graphicFrame>
      <p:sp>
        <p:nvSpPr>
          <p:cNvPr id="66601" name="TextBox 6"/>
          <p:cNvSpPr txBox="1">
            <a:spLocks noChangeArrowheads="1"/>
          </p:cNvSpPr>
          <p:nvPr/>
        </p:nvSpPr>
        <p:spPr bwMode="auto">
          <a:xfrm>
            <a:off x="843676" y="5859671"/>
            <a:ext cx="29386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dirty="0"/>
              <a:t>See Notes pages for information</a:t>
            </a:r>
          </a:p>
        </p:txBody>
      </p:sp>
      <p:sp>
        <p:nvSpPr>
          <p:cNvPr id="3" name="Slide Number Placeholder 2"/>
          <p:cNvSpPr>
            <a:spLocks noGrp="1"/>
          </p:cNvSpPr>
          <p:nvPr>
            <p:ph type="sldNum" sz="quarter" idx="11"/>
          </p:nvPr>
        </p:nvSpPr>
        <p:spPr/>
        <p:txBody>
          <a:bodyPr/>
          <a:lstStyle/>
          <a:p>
            <a:pPr>
              <a:defRPr/>
            </a:pPr>
            <a:fld id="{D4DBAD9A-40A1-40C2-9A00-374A8DB796F0}" type="slidenum">
              <a:rPr lang="en-US" altLang="en-US" smtClean="0"/>
              <a:pPr>
                <a:defRPr/>
              </a:pPr>
              <a:t>19</a:t>
            </a:fld>
            <a:endParaRPr lang="en-US" altLang="en-US">
              <a:solidFill>
                <a:srgbClr val="808080"/>
              </a:solidFill>
            </a:endParaRPr>
          </a:p>
        </p:txBody>
      </p:sp>
    </p:spTree>
    <p:extLst>
      <p:ext uri="{BB962C8B-B14F-4D97-AF65-F5344CB8AC3E}">
        <p14:creationId xmlns:p14="http://schemas.microsoft.com/office/powerpoint/2010/main" val="232348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z="3200"/>
              <a:t>Briefing Outline – Key Items</a:t>
            </a:r>
            <a:br>
              <a:rPr lang="en-US" altLang="en-US" sz="3200"/>
            </a:br>
            <a:r>
              <a:rPr lang="en-US" altLang="en-US" sz="3200"/>
              <a:t> </a:t>
            </a:r>
          </a:p>
        </p:txBody>
      </p:sp>
      <p:sp>
        <p:nvSpPr>
          <p:cNvPr id="14339" name="Rectangle 3"/>
          <p:cNvSpPr>
            <a:spLocks noGrp="1" noChangeArrowheads="1"/>
          </p:cNvSpPr>
          <p:nvPr>
            <p:ph type="body" idx="1"/>
          </p:nvPr>
        </p:nvSpPr>
        <p:spPr>
          <a:xfrm>
            <a:off x="452088" y="1315804"/>
            <a:ext cx="11216998" cy="5026273"/>
          </a:xfrm>
        </p:spPr>
        <p:txBody>
          <a:bodyPr/>
          <a:lstStyle/>
          <a:p>
            <a:pPr>
              <a:lnSpc>
                <a:spcPct val="80000"/>
              </a:lnSpc>
              <a:defRPr/>
            </a:pPr>
            <a:r>
              <a:rPr lang="en-US" sz="1100" b="0" dirty="0"/>
              <a:t>Bottom Line Up Front (BLUF)</a:t>
            </a:r>
          </a:p>
          <a:p>
            <a:pPr>
              <a:lnSpc>
                <a:spcPct val="80000"/>
              </a:lnSpc>
              <a:defRPr/>
            </a:pPr>
            <a:r>
              <a:rPr lang="en-US" sz="1100" b="0" dirty="0"/>
              <a:t>Program Description/Overview</a:t>
            </a:r>
          </a:p>
          <a:p>
            <a:pPr>
              <a:lnSpc>
                <a:spcPct val="80000"/>
              </a:lnSpc>
              <a:defRPr/>
            </a:pPr>
            <a:r>
              <a:rPr lang="en-US" sz="1100" b="0" dirty="0"/>
              <a:t>CONOPS</a:t>
            </a:r>
          </a:p>
          <a:p>
            <a:pPr>
              <a:lnSpc>
                <a:spcPct val="80000"/>
              </a:lnSpc>
              <a:defRPr/>
            </a:pPr>
            <a:r>
              <a:rPr lang="en-US" sz="1100" b="0" dirty="0"/>
              <a:t>Requirements</a:t>
            </a:r>
          </a:p>
          <a:p>
            <a:pPr lvl="1">
              <a:lnSpc>
                <a:spcPct val="80000"/>
              </a:lnSpc>
              <a:defRPr/>
            </a:pPr>
            <a:r>
              <a:rPr lang="en-US" sz="1100" b="0" dirty="0"/>
              <a:t>APB-KPPs</a:t>
            </a:r>
          </a:p>
          <a:p>
            <a:pPr>
              <a:lnSpc>
                <a:spcPct val="80000"/>
              </a:lnSpc>
              <a:defRPr/>
            </a:pPr>
            <a:r>
              <a:rPr lang="en-US" sz="1100" b="0" dirty="0"/>
              <a:t>MS C Affordability</a:t>
            </a:r>
          </a:p>
          <a:p>
            <a:pPr lvl="1">
              <a:lnSpc>
                <a:spcPct val="80000"/>
              </a:lnSpc>
              <a:defRPr/>
            </a:pPr>
            <a:r>
              <a:rPr lang="en-US" sz="1100" b="0" dirty="0"/>
              <a:t>Portfolio Perspective</a:t>
            </a:r>
          </a:p>
          <a:p>
            <a:pPr lvl="1">
              <a:lnSpc>
                <a:spcPct val="80000"/>
              </a:lnSpc>
              <a:defRPr/>
            </a:pPr>
            <a:r>
              <a:rPr lang="en-US" sz="1100" b="0" dirty="0"/>
              <a:t>Affordability Template</a:t>
            </a:r>
          </a:p>
          <a:p>
            <a:pPr>
              <a:lnSpc>
                <a:spcPct val="80000"/>
              </a:lnSpc>
              <a:defRPr/>
            </a:pPr>
            <a:r>
              <a:rPr lang="en-US" sz="1100" b="0" dirty="0"/>
              <a:t>Product Support Quad Chart</a:t>
            </a:r>
          </a:p>
          <a:p>
            <a:pPr>
              <a:lnSpc>
                <a:spcPct val="80000"/>
              </a:lnSpc>
              <a:defRPr/>
            </a:pPr>
            <a:r>
              <a:rPr lang="en-US" sz="1100" b="0" dirty="0"/>
              <a:t>Test and Evaluation</a:t>
            </a:r>
          </a:p>
          <a:p>
            <a:pPr>
              <a:lnSpc>
                <a:spcPct val="80000"/>
              </a:lnSpc>
              <a:defRPr/>
            </a:pPr>
            <a:r>
              <a:rPr lang="en-US" sz="1100" b="0" dirty="0"/>
              <a:t>Acquisition Strategy—Framing Assumptions</a:t>
            </a:r>
          </a:p>
          <a:p>
            <a:pPr lvl="1">
              <a:lnSpc>
                <a:spcPct val="80000"/>
              </a:lnSpc>
              <a:defRPr/>
            </a:pPr>
            <a:r>
              <a:rPr lang="en-US" sz="1100" b="0" dirty="0"/>
              <a:t>Proposed Schedule and Schedule Assessment</a:t>
            </a:r>
          </a:p>
          <a:p>
            <a:pPr lvl="1">
              <a:lnSpc>
                <a:spcPct val="80000"/>
              </a:lnSpc>
              <a:defRPr/>
            </a:pPr>
            <a:r>
              <a:rPr lang="en-US" sz="1100" b="0" dirty="0"/>
              <a:t>Business Strategy (Include Competitive Strategy)</a:t>
            </a:r>
          </a:p>
          <a:p>
            <a:pPr lvl="1">
              <a:lnSpc>
                <a:spcPct val="80000"/>
              </a:lnSpc>
              <a:defRPr/>
            </a:pPr>
            <a:r>
              <a:rPr lang="en-US" sz="1100" b="0" dirty="0"/>
              <a:t>Product ion Rate</a:t>
            </a:r>
          </a:p>
          <a:p>
            <a:pPr lvl="1">
              <a:lnSpc>
                <a:spcPct val="80000"/>
              </a:lnSpc>
              <a:defRPr/>
            </a:pPr>
            <a:r>
              <a:rPr lang="en-US" sz="1100" b="0" dirty="0"/>
              <a:t>Funding</a:t>
            </a:r>
          </a:p>
          <a:p>
            <a:pPr lvl="1">
              <a:lnSpc>
                <a:spcPct val="80000"/>
              </a:lnSpc>
              <a:defRPr/>
            </a:pPr>
            <a:r>
              <a:rPr lang="en-US" sz="1100" b="0" dirty="0"/>
              <a:t>Program Risk and Risk Mitigation</a:t>
            </a:r>
          </a:p>
          <a:p>
            <a:pPr lvl="1">
              <a:lnSpc>
                <a:spcPct val="80000"/>
              </a:lnSpc>
              <a:defRPr/>
            </a:pPr>
            <a:r>
              <a:rPr lang="en-US" sz="1100" b="0" dirty="0"/>
              <a:t>Industrial Base &amp; Manufacturing Readiness</a:t>
            </a:r>
          </a:p>
          <a:p>
            <a:pPr>
              <a:lnSpc>
                <a:spcPct val="80000"/>
              </a:lnSpc>
              <a:defRPr/>
            </a:pPr>
            <a:r>
              <a:rPr lang="en-US" sz="1100" b="0" dirty="0"/>
              <a:t>Document Status</a:t>
            </a:r>
          </a:p>
          <a:p>
            <a:pPr>
              <a:lnSpc>
                <a:spcPct val="80000"/>
              </a:lnSpc>
              <a:defRPr/>
            </a:pPr>
            <a:r>
              <a:rPr lang="en-US" sz="1100" b="0" dirty="0"/>
              <a:t>Exit Criteria</a:t>
            </a:r>
          </a:p>
          <a:p>
            <a:pPr>
              <a:lnSpc>
                <a:spcPct val="80000"/>
              </a:lnSpc>
              <a:defRPr/>
            </a:pPr>
            <a:r>
              <a:rPr lang="en-US" sz="1100" b="0" dirty="0"/>
              <a:t>Recommendations for ADM</a:t>
            </a:r>
          </a:p>
          <a:p>
            <a:pPr>
              <a:lnSpc>
                <a:spcPct val="80000"/>
              </a:lnSpc>
              <a:defRPr/>
            </a:pPr>
            <a:r>
              <a:rPr lang="en-US" sz="1100" b="0" dirty="0"/>
              <a:t>Way ahead</a:t>
            </a:r>
          </a:p>
          <a:p>
            <a:pPr>
              <a:lnSpc>
                <a:spcPct val="80000"/>
              </a:lnSpc>
              <a:defRPr/>
            </a:pPr>
            <a:r>
              <a:rPr lang="en-US" sz="1100" b="0" dirty="0"/>
              <a:t>Back-up</a:t>
            </a:r>
          </a:p>
          <a:p>
            <a:pPr lvl="1">
              <a:lnSpc>
                <a:spcPct val="80000"/>
              </a:lnSpc>
              <a:defRPr/>
            </a:pPr>
            <a:r>
              <a:rPr lang="en-US" sz="1100" b="0" dirty="0"/>
              <a:t>International Cooperation, Program Office Resources, Technical and Systems Engineering Assessment, Test and </a:t>
            </a:r>
            <a:r>
              <a:rPr lang="en-US" sz="1100" b="0" dirty="0" err="1"/>
              <a:t>Eval</a:t>
            </a:r>
            <a:r>
              <a:rPr lang="en-US" sz="1100" b="0" dirty="0"/>
              <a:t>, FMS, Other (</a:t>
            </a:r>
            <a:r>
              <a:rPr lang="en-US" sz="1100" b="0" dirty="0" err="1"/>
              <a:t>eg</a:t>
            </a:r>
            <a:r>
              <a:rPr lang="en-US" sz="1100" b="0" dirty="0"/>
              <a:t>., open actions from prior ADMs, Congressional concerns/funding cuts)</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2</a:t>
            </a:fld>
            <a:endParaRPr lang="en-US" altLang="en-US">
              <a:solidFill>
                <a:srgbClr val="808080"/>
              </a:solidFill>
            </a:endParaRPr>
          </a:p>
        </p:txBody>
      </p:sp>
    </p:spTree>
    <p:extLst>
      <p:ext uri="{BB962C8B-B14F-4D97-AF65-F5344CB8AC3E}">
        <p14:creationId xmlns:p14="http://schemas.microsoft.com/office/powerpoint/2010/main" val="1216613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8610" name="AutoShape 24"/>
          <p:cNvCxnSpPr>
            <a:cxnSpLocks noChangeShapeType="1"/>
          </p:cNvCxnSpPr>
          <p:nvPr/>
        </p:nvCxnSpPr>
        <p:spPr bwMode="auto">
          <a:xfrm rot="16200000" flipH="1">
            <a:off x="7735095" y="4083845"/>
            <a:ext cx="403225" cy="1587"/>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68611" name="Rectangle 2"/>
          <p:cNvSpPr>
            <a:spLocks noGrp="1" noChangeArrowheads="1"/>
          </p:cNvSpPr>
          <p:nvPr>
            <p:ph type="title"/>
          </p:nvPr>
        </p:nvSpPr>
        <p:spPr/>
        <p:txBody>
          <a:bodyPr/>
          <a:lstStyle/>
          <a:p>
            <a:r>
              <a:rPr lang="en-US" altLang="en-US" dirty="0"/>
              <a:t> Program Org Chart</a:t>
            </a:r>
          </a:p>
        </p:txBody>
      </p:sp>
      <p:sp>
        <p:nvSpPr>
          <p:cNvPr id="68613" name="AutoShape 3"/>
          <p:cNvSpPr>
            <a:spLocks noChangeArrowheads="1"/>
          </p:cNvSpPr>
          <p:nvPr/>
        </p:nvSpPr>
        <p:spPr bwMode="auto">
          <a:xfrm>
            <a:off x="5230813" y="1130300"/>
            <a:ext cx="1701800" cy="285750"/>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OSD/AT&amp;L</a:t>
            </a:r>
          </a:p>
        </p:txBody>
      </p:sp>
      <p:sp>
        <p:nvSpPr>
          <p:cNvPr id="68614" name="AutoShape 4"/>
          <p:cNvSpPr>
            <a:spLocks noChangeArrowheads="1"/>
          </p:cNvSpPr>
          <p:nvPr/>
        </p:nvSpPr>
        <p:spPr bwMode="auto">
          <a:xfrm>
            <a:off x="5230813" y="1643063"/>
            <a:ext cx="1701800" cy="285750"/>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SAF/AQ</a:t>
            </a:r>
          </a:p>
        </p:txBody>
      </p:sp>
      <p:sp>
        <p:nvSpPr>
          <p:cNvPr id="68615" name="AutoShape 5"/>
          <p:cNvSpPr>
            <a:spLocks noChangeArrowheads="1"/>
          </p:cNvSpPr>
          <p:nvPr/>
        </p:nvSpPr>
        <p:spPr bwMode="auto">
          <a:xfrm>
            <a:off x="5230813" y="2155826"/>
            <a:ext cx="1701800" cy="65087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PEO </a:t>
            </a:r>
          </a:p>
          <a:p>
            <a:r>
              <a:rPr lang="en-US" altLang="en-US" sz="1600"/>
              <a:t>Lt Gen JP Jones</a:t>
            </a:r>
          </a:p>
        </p:txBody>
      </p:sp>
      <p:sp>
        <p:nvSpPr>
          <p:cNvPr id="68616" name="AutoShape 6"/>
          <p:cNvSpPr>
            <a:spLocks noChangeArrowheads="1"/>
          </p:cNvSpPr>
          <p:nvPr/>
        </p:nvSpPr>
        <p:spPr bwMode="auto">
          <a:xfrm>
            <a:off x="5202238" y="3035301"/>
            <a:ext cx="1758950" cy="6318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PM</a:t>
            </a:r>
          </a:p>
          <a:p>
            <a:r>
              <a:rPr lang="en-US" altLang="en-US" sz="1600"/>
              <a:t>Col John Smith</a:t>
            </a:r>
          </a:p>
        </p:txBody>
      </p:sp>
      <p:cxnSp>
        <p:nvCxnSpPr>
          <p:cNvPr id="68617" name="AutoShape 7"/>
          <p:cNvCxnSpPr>
            <a:cxnSpLocks noChangeShapeType="1"/>
            <a:stCxn id="68613" idx="2"/>
            <a:endCxn id="68614" idx="0"/>
          </p:cNvCxnSpPr>
          <p:nvPr/>
        </p:nvCxnSpPr>
        <p:spPr bwMode="auto">
          <a:xfrm>
            <a:off x="6081713" y="1416051"/>
            <a:ext cx="0" cy="227013"/>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18" name="AutoShape 8"/>
          <p:cNvCxnSpPr>
            <a:cxnSpLocks noChangeShapeType="1"/>
            <a:stCxn id="68614" idx="2"/>
            <a:endCxn id="68615" idx="0"/>
          </p:cNvCxnSpPr>
          <p:nvPr/>
        </p:nvCxnSpPr>
        <p:spPr bwMode="auto">
          <a:xfrm>
            <a:off x="6081713" y="1928813"/>
            <a:ext cx="0" cy="227012"/>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19" name="AutoShape 9"/>
          <p:cNvCxnSpPr>
            <a:cxnSpLocks noChangeShapeType="1"/>
            <a:stCxn id="68615" idx="2"/>
            <a:endCxn id="68616" idx="0"/>
          </p:cNvCxnSpPr>
          <p:nvPr/>
        </p:nvCxnSpPr>
        <p:spPr bwMode="auto">
          <a:xfrm>
            <a:off x="6081713" y="2806700"/>
            <a:ext cx="0" cy="228600"/>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68620" name="AutoShape 10"/>
          <p:cNvSpPr>
            <a:spLocks noChangeArrowheads="1"/>
          </p:cNvSpPr>
          <p:nvPr/>
        </p:nvSpPr>
        <p:spPr bwMode="auto">
          <a:xfrm>
            <a:off x="1633538" y="4070351"/>
            <a:ext cx="1524000" cy="67627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Program</a:t>
            </a:r>
          </a:p>
          <a:p>
            <a:r>
              <a:rPr lang="en-US" altLang="en-US" sz="1600" b="1"/>
              <a:t>Control</a:t>
            </a:r>
          </a:p>
          <a:p>
            <a:r>
              <a:rPr lang="en-US" altLang="en-US"/>
              <a:t>Maj D. MacArthur</a:t>
            </a:r>
          </a:p>
        </p:txBody>
      </p:sp>
      <p:sp>
        <p:nvSpPr>
          <p:cNvPr id="68621" name="AutoShape 11"/>
          <p:cNvSpPr>
            <a:spLocks noChangeArrowheads="1"/>
          </p:cNvSpPr>
          <p:nvPr/>
        </p:nvSpPr>
        <p:spPr bwMode="auto">
          <a:xfrm>
            <a:off x="3328988" y="4070351"/>
            <a:ext cx="1828800" cy="6318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Contracts</a:t>
            </a:r>
          </a:p>
          <a:p>
            <a:r>
              <a:rPr lang="en-US" altLang="en-US" sz="1600"/>
              <a:t>Ms. Jane Smith</a:t>
            </a:r>
          </a:p>
        </p:txBody>
      </p:sp>
      <p:sp>
        <p:nvSpPr>
          <p:cNvPr id="68622" name="AutoShape 12"/>
          <p:cNvSpPr>
            <a:spLocks noChangeArrowheads="1"/>
          </p:cNvSpPr>
          <p:nvPr/>
        </p:nvSpPr>
        <p:spPr bwMode="auto">
          <a:xfrm>
            <a:off x="5284788" y="4070351"/>
            <a:ext cx="1700212" cy="6318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Sys Eng</a:t>
            </a:r>
          </a:p>
          <a:p>
            <a:r>
              <a:rPr lang="en-US" altLang="en-US" sz="1600"/>
              <a:t>Maj Kelly Johnson</a:t>
            </a:r>
          </a:p>
        </p:txBody>
      </p:sp>
      <p:sp>
        <p:nvSpPr>
          <p:cNvPr id="68623" name="AutoShape 13"/>
          <p:cNvSpPr>
            <a:spLocks noChangeArrowheads="1"/>
          </p:cNvSpPr>
          <p:nvPr/>
        </p:nvSpPr>
        <p:spPr bwMode="auto">
          <a:xfrm>
            <a:off x="8934450" y="4070351"/>
            <a:ext cx="1474788" cy="6318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Test</a:t>
            </a:r>
          </a:p>
          <a:p>
            <a:r>
              <a:rPr lang="en-US" altLang="en-US" sz="1600"/>
              <a:t>Maj C. Yeager</a:t>
            </a:r>
          </a:p>
        </p:txBody>
      </p:sp>
      <p:cxnSp>
        <p:nvCxnSpPr>
          <p:cNvPr id="68624" name="AutoShape 14"/>
          <p:cNvCxnSpPr>
            <a:cxnSpLocks noChangeShapeType="1"/>
            <a:stCxn id="68616" idx="2"/>
            <a:endCxn id="68620" idx="0"/>
          </p:cNvCxnSpPr>
          <p:nvPr/>
        </p:nvCxnSpPr>
        <p:spPr bwMode="auto">
          <a:xfrm rot="5400000">
            <a:off x="4037014" y="2025651"/>
            <a:ext cx="403225" cy="368617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68625" name="AutoShape 15"/>
          <p:cNvCxnSpPr>
            <a:cxnSpLocks noChangeShapeType="1"/>
            <a:stCxn id="68616" idx="2"/>
            <a:endCxn id="68623" idx="0"/>
          </p:cNvCxnSpPr>
          <p:nvPr/>
        </p:nvCxnSpPr>
        <p:spPr bwMode="auto">
          <a:xfrm rot="16200000" flipH="1">
            <a:off x="7674770" y="2074070"/>
            <a:ext cx="403225" cy="3589337"/>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68626" name="AutoShape 16"/>
          <p:cNvCxnSpPr>
            <a:cxnSpLocks noChangeShapeType="1"/>
            <a:stCxn id="68616" idx="2"/>
            <a:endCxn id="68622" idx="0"/>
          </p:cNvCxnSpPr>
          <p:nvPr/>
        </p:nvCxnSpPr>
        <p:spPr bwMode="auto">
          <a:xfrm rot="16200000" flipH="1">
            <a:off x="5906295" y="3842545"/>
            <a:ext cx="403225" cy="52387"/>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68627" name="AutoShape 17"/>
          <p:cNvCxnSpPr>
            <a:cxnSpLocks noChangeShapeType="1"/>
            <a:stCxn id="68616" idx="2"/>
            <a:endCxn id="68621" idx="0"/>
          </p:cNvCxnSpPr>
          <p:nvPr/>
        </p:nvCxnSpPr>
        <p:spPr bwMode="auto">
          <a:xfrm rot="5400000">
            <a:off x="4960939" y="2949576"/>
            <a:ext cx="403225" cy="183832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sp>
        <p:nvSpPr>
          <p:cNvPr id="68628" name="AutoShape 18"/>
          <p:cNvSpPr>
            <a:spLocks noChangeArrowheads="1"/>
          </p:cNvSpPr>
          <p:nvPr/>
        </p:nvSpPr>
        <p:spPr bwMode="auto">
          <a:xfrm>
            <a:off x="8867775" y="5105401"/>
            <a:ext cx="1627188"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Test IPT</a:t>
            </a:r>
          </a:p>
          <a:p>
            <a:r>
              <a:rPr lang="en-US" altLang="en-US"/>
              <a:t>2 Captains</a:t>
            </a:r>
          </a:p>
          <a:p>
            <a:r>
              <a:rPr lang="en-US" altLang="en-US"/>
              <a:t>1 GS-12</a:t>
            </a:r>
          </a:p>
          <a:p>
            <a:r>
              <a:rPr lang="en-US" altLang="en-US"/>
              <a:t>5 Contractors</a:t>
            </a:r>
          </a:p>
        </p:txBody>
      </p:sp>
      <p:sp>
        <p:nvSpPr>
          <p:cNvPr id="68629" name="AutoShape 19"/>
          <p:cNvSpPr>
            <a:spLocks noChangeArrowheads="1"/>
          </p:cNvSpPr>
          <p:nvPr/>
        </p:nvSpPr>
        <p:spPr bwMode="auto">
          <a:xfrm>
            <a:off x="1604963" y="5105401"/>
            <a:ext cx="1573212"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PC IPT</a:t>
            </a:r>
          </a:p>
          <a:p>
            <a:r>
              <a:rPr lang="en-US" altLang="en-US"/>
              <a:t>2 Captains</a:t>
            </a:r>
          </a:p>
          <a:p>
            <a:r>
              <a:rPr lang="en-US" altLang="en-US"/>
              <a:t>1 GS-12</a:t>
            </a:r>
          </a:p>
          <a:p>
            <a:r>
              <a:rPr lang="en-US" altLang="en-US"/>
              <a:t>5 Contractors</a:t>
            </a:r>
          </a:p>
        </p:txBody>
      </p:sp>
      <p:sp>
        <p:nvSpPr>
          <p:cNvPr id="68630" name="AutoShape 20"/>
          <p:cNvSpPr>
            <a:spLocks noChangeArrowheads="1"/>
          </p:cNvSpPr>
          <p:nvPr/>
        </p:nvSpPr>
        <p:spPr bwMode="auto">
          <a:xfrm>
            <a:off x="3338513" y="5105401"/>
            <a:ext cx="1828800"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Contracts IPT</a:t>
            </a:r>
          </a:p>
          <a:p>
            <a:r>
              <a:rPr lang="en-US" altLang="en-US" sz="1600"/>
              <a:t>2 Captains</a:t>
            </a:r>
          </a:p>
          <a:p>
            <a:r>
              <a:rPr lang="en-US" altLang="en-US" sz="1600"/>
              <a:t>1 GS-12</a:t>
            </a:r>
          </a:p>
        </p:txBody>
      </p:sp>
      <p:sp>
        <p:nvSpPr>
          <p:cNvPr id="68631" name="AutoShape 21"/>
          <p:cNvSpPr>
            <a:spLocks noChangeArrowheads="1"/>
          </p:cNvSpPr>
          <p:nvPr/>
        </p:nvSpPr>
        <p:spPr bwMode="auto">
          <a:xfrm>
            <a:off x="5241925" y="5105401"/>
            <a:ext cx="1828800"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Sys Eng IPT</a:t>
            </a:r>
          </a:p>
          <a:p>
            <a:r>
              <a:rPr lang="en-US" altLang="en-US" sz="1600"/>
              <a:t>2 Captains</a:t>
            </a:r>
          </a:p>
          <a:p>
            <a:r>
              <a:rPr lang="en-US" altLang="en-US" sz="1600"/>
              <a:t>1 GS-12</a:t>
            </a:r>
          </a:p>
          <a:p>
            <a:r>
              <a:rPr lang="en-US" altLang="en-US" sz="1600"/>
              <a:t>5 Contractors</a:t>
            </a:r>
          </a:p>
        </p:txBody>
      </p:sp>
      <p:cxnSp>
        <p:nvCxnSpPr>
          <p:cNvPr id="68632" name="AutoShape 22"/>
          <p:cNvCxnSpPr>
            <a:cxnSpLocks noChangeShapeType="1"/>
            <a:stCxn id="68620" idx="2"/>
            <a:endCxn id="68629" idx="0"/>
          </p:cNvCxnSpPr>
          <p:nvPr/>
        </p:nvCxnSpPr>
        <p:spPr bwMode="auto">
          <a:xfrm rot="5400000">
            <a:off x="2213770" y="4923632"/>
            <a:ext cx="358775" cy="4763"/>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33" name="AutoShape 23"/>
          <p:cNvCxnSpPr>
            <a:cxnSpLocks noChangeShapeType="1"/>
            <a:stCxn id="68621" idx="2"/>
            <a:endCxn id="68630" idx="0"/>
          </p:cNvCxnSpPr>
          <p:nvPr/>
        </p:nvCxnSpPr>
        <p:spPr bwMode="auto">
          <a:xfrm rot="16200000" flipH="1">
            <a:off x="4046539" y="4899026"/>
            <a:ext cx="403225" cy="95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34" name="AutoShape 24"/>
          <p:cNvCxnSpPr>
            <a:cxnSpLocks noChangeShapeType="1"/>
            <a:stCxn id="68622" idx="2"/>
            <a:endCxn id="68631" idx="0"/>
          </p:cNvCxnSpPr>
          <p:nvPr/>
        </p:nvCxnSpPr>
        <p:spPr bwMode="auto">
          <a:xfrm rot="16200000" flipH="1">
            <a:off x="5943601" y="4892676"/>
            <a:ext cx="403225" cy="222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8635" name="AutoShape 25"/>
          <p:cNvCxnSpPr>
            <a:cxnSpLocks noChangeShapeType="1"/>
            <a:stCxn id="68623" idx="2"/>
            <a:endCxn id="68628" idx="0"/>
          </p:cNvCxnSpPr>
          <p:nvPr/>
        </p:nvCxnSpPr>
        <p:spPr bwMode="auto">
          <a:xfrm rot="16200000" flipH="1">
            <a:off x="9474201" y="4899026"/>
            <a:ext cx="403225" cy="95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68636" name="AutoShape 30"/>
          <p:cNvSpPr>
            <a:spLocks noChangeArrowheads="1"/>
          </p:cNvSpPr>
          <p:nvPr/>
        </p:nvSpPr>
        <p:spPr bwMode="auto">
          <a:xfrm>
            <a:off x="1941513" y="2152651"/>
            <a:ext cx="1758950" cy="631825"/>
          </a:xfrm>
          <a:prstGeom prst="roundRect">
            <a:avLst>
              <a:gd name="adj" fmla="val 16667"/>
            </a:avLst>
          </a:prstGeom>
          <a:solidFill>
            <a:srgbClr val="FFFF99"/>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ACC/A5XX</a:t>
            </a:r>
          </a:p>
          <a:p>
            <a:r>
              <a:rPr lang="en-US" altLang="en-US" sz="1600"/>
              <a:t>Col B Martin</a:t>
            </a:r>
          </a:p>
        </p:txBody>
      </p:sp>
      <p:cxnSp>
        <p:nvCxnSpPr>
          <p:cNvPr id="68637" name="AutoShape 31"/>
          <p:cNvCxnSpPr>
            <a:cxnSpLocks noChangeShapeType="1"/>
            <a:stCxn id="68636" idx="2"/>
            <a:endCxn id="68616" idx="1"/>
          </p:cNvCxnSpPr>
          <p:nvPr/>
        </p:nvCxnSpPr>
        <p:spPr bwMode="auto">
          <a:xfrm rot="16200000" flipH="1">
            <a:off x="3728244" y="1877219"/>
            <a:ext cx="566738" cy="2381250"/>
          </a:xfrm>
          <a:prstGeom prst="bentConnector2">
            <a:avLst/>
          </a:prstGeom>
          <a:noFill/>
          <a:ln w="38100">
            <a:solidFill>
              <a:schemeClr val="tx1"/>
            </a:solidFill>
            <a:prstDash val="dash"/>
            <a:miter lim="800000"/>
            <a:headEnd/>
            <a:tailEnd/>
          </a:ln>
          <a:extLst>
            <a:ext uri="{909E8E84-426E-40DD-AFC4-6F175D3DCCD1}">
              <a14:hiddenFill xmlns:a14="http://schemas.microsoft.com/office/drawing/2010/main">
                <a:noFill/>
              </a14:hiddenFill>
            </a:ext>
          </a:extLst>
        </p:spPr>
      </p:cxnSp>
      <p:sp>
        <p:nvSpPr>
          <p:cNvPr id="68638" name="AutoShape 32"/>
          <p:cNvSpPr>
            <a:spLocks noChangeArrowheads="1"/>
          </p:cNvSpPr>
          <p:nvPr/>
        </p:nvSpPr>
        <p:spPr bwMode="auto">
          <a:xfrm>
            <a:off x="8372475" y="2106614"/>
            <a:ext cx="1758950" cy="631825"/>
          </a:xfrm>
          <a:prstGeom prst="roundRect">
            <a:avLst>
              <a:gd name="adj" fmla="val 16667"/>
            </a:avLst>
          </a:prstGeom>
          <a:solidFill>
            <a:srgbClr val="FFFF99"/>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OO-ALC/XYZ</a:t>
            </a:r>
          </a:p>
          <a:p>
            <a:r>
              <a:rPr lang="en-US" altLang="en-US" sz="1600"/>
              <a:t>Col Al Griggs</a:t>
            </a:r>
          </a:p>
        </p:txBody>
      </p:sp>
      <p:cxnSp>
        <p:nvCxnSpPr>
          <p:cNvPr id="68639" name="AutoShape 33"/>
          <p:cNvCxnSpPr>
            <a:cxnSpLocks noChangeShapeType="1"/>
            <a:stCxn id="68638" idx="2"/>
            <a:endCxn id="68616" idx="3"/>
          </p:cNvCxnSpPr>
          <p:nvPr/>
        </p:nvCxnSpPr>
        <p:spPr bwMode="auto">
          <a:xfrm rot="5400000">
            <a:off x="7800182" y="1899445"/>
            <a:ext cx="612775" cy="2290762"/>
          </a:xfrm>
          <a:prstGeom prst="bentConnector2">
            <a:avLst/>
          </a:prstGeom>
          <a:noFill/>
          <a:ln w="38100">
            <a:solidFill>
              <a:schemeClr val="tx1"/>
            </a:solidFill>
            <a:prstDash val="dashDot"/>
            <a:miter lim="800000"/>
            <a:headEnd/>
            <a:tailEnd/>
          </a:ln>
          <a:extLst>
            <a:ext uri="{909E8E84-426E-40DD-AFC4-6F175D3DCCD1}">
              <a14:hiddenFill xmlns:a14="http://schemas.microsoft.com/office/drawing/2010/main">
                <a:noFill/>
              </a14:hiddenFill>
            </a:ext>
          </a:extLst>
        </p:spPr>
      </p:cxnSp>
      <p:sp>
        <p:nvSpPr>
          <p:cNvPr id="68640" name="Text Box 34"/>
          <p:cNvSpPr txBox="1">
            <a:spLocks noChangeArrowheads="1"/>
          </p:cNvSpPr>
          <p:nvPr/>
        </p:nvSpPr>
        <p:spPr bwMode="auto">
          <a:xfrm>
            <a:off x="2560639" y="1768475"/>
            <a:ext cx="5794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t>User</a:t>
            </a:r>
          </a:p>
        </p:txBody>
      </p:sp>
      <p:sp>
        <p:nvSpPr>
          <p:cNvPr id="68641" name="Text Box 35"/>
          <p:cNvSpPr txBox="1">
            <a:spLocks noChangeArrowheads="1"/>
          </p:cNvSpPr>
          <p:nvPr/>
        </p:nvSpPr>
        <p:spPr bwMode="auto">
          <a:xfrm>
            <a:off x="8828088" y="1701800"/>
            <a:ext cx="68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t>Depot</a:t>
            </a:r>
          </a:p>
        </p:txBody>
      </p:sp>
      <p:sp>
        <p:nvSpPr>
          <p:cNvPr id="68643" name="AutoShape 18"/>
          <p:cNvSpPr>
            <a:spLocks noChangeArrowheads="1"/>
          </p:cNvSpPr>
          <p:nvPr/>
        </p:nvSpPr>
        <p:spPr bwMode="auto">
          <a:xfrm>
            <a:off x="7143751" y="4041776"/>
            <a:ext cx="1635125" cy="682625"/>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800" b="1"/>
              <a:t>PSM</a:t>
            </a:r>
          </a:p>
          <a:p>
            <a:r>
              <a:rPr lang="en-US" altLang="en-US"/>
              <a:t>Lt. Col T. Jones</a:t>
            </a:r>
          </a:p>
        </p:txBody>
      </p:sp>
      <p:sp>
        <p:nvSpPr>
          <p:cNvPr id="68644" name="AutoShape 18"/>
          <p:cNvSpPr>
            <a:spLocks noChangeArrowheads="1"/>
          </p:cNvSpPr>
          <p:nvPr/>
        </p:nvSpPr>
        <p:spPr bwMode="auto">
          <a:xfrm>
            <a:off x="7153276" y="5118101"/>
            <a:ext cx="1654175" cy="1052513"/>
          </a:xfrm>
          <a:prstGeom prst="roundRect">
            <a:avLst>
              <a:gd name="adj" fmla="val 16667"/>
            </a:avLst>
          </a:prstGeom>
          <a:solidFill>
            <a:schemeClr val="hlink"/>
          </a:solidFill>
          <a:ln w="12700">
            <a:solidFill>
              <a:schemeClr val="tx1"/>
            </a:solidFill>
            <a:round/>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600" b="1"/>
              <a:t>Support IPT</a:t>
            </a:r>
          </a:p>
          <a:p>
            <a:r>
              <a:rPr lang="en-US" altLang="en-US"/>
              <a:t>1 Captain</a:t>
            </a:r>
          </a:p>
          <a:p>
            <a:r>
              <a:rPr lang="en-US" altLang="en-US"/>
              <a:t>1 GS-12</a:t>
            </a:r>
          </a:p>
          <a:p>
            <a:r>
              <a:rPr lang="en-US" altLang="en-US"/>
              <a:t>4 Contractors</a:t>
            </a:r>
          </a:p>
        </p:txBody>
      </p:sp>
      <p:cxnSp>
        <p:nvCxnSpPr>
          <p:cNvPr id="68645" name="AutoShape 24"/>
          <p:cNvCxnSpPr>
            <a:cxnSpLocks noChangeShapeType="1"/>
          </p:cNvCxnSpPr>
          <p:nvPr/>
        </p:nvCxnSpPr>
        <p:spPr bwMode="auto">
          <a:xfrm rot="16200000" flipH="1">
            <a:off x="7744620" y="4912520"/>
            <a:ext cx="403225" cy="1587"/>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2" name="Slide Number Placeholder 1"/>
          <p:cNvSpPr>
            <a:spLocks noGrp="1"/>
          </p:cNvSpPr>
          <p:nvPr>
            <p:ph type="sldNum" sz="quarter" idx="11"/>
          </p:nvPr>
        </p:nvSpPr>
        <p:spPr/>
        <p:txBody>
          <a:bodyPr/>
          <a:lstStyle/>
          <a:p>
            <a:pPr>
              <a:defRPr/>
            </a:pPr>
            <a:fld id="{574B46ED-C721-4709-BD49-B1886830E139}" type="slidenum">
              <a:rPr lang="en-US" altLang="en-US" smtClean="0"/>
              <a:pPr>
                <a:defRPr/>
              </a:pPr>
              <a:t>20</a:t>
            </a:fld>
            <a:endParaRPr lang="en-US" altLang="en-US">
              <a:solidFill>
                <a:srgbClr val="808080"/>
              </a:solidFill>
            </a:endParaRPr>
          </a:p>
        </p:txBody>
      </p:sp>
    </p:spTree>
    <p:extLst>
      <p:ext uri="{BB962C8B-B14F-4D97-AF65-F5344CB8AC3E}">
        <p14:creationId xmlns:p14="http://schemas.microsoft.com/office/powerpoint/2010/main" val="2505010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4653" y="262156"/>
            <a:ext cx="8229600" cy="685800"/>
          </a:xfrm>
        </p:spPr>
        <p:txBody>
          <a:bodyPr rtlCol="0">
            <a:normAutofit fontScale="90000"/>
          </a:bodyPr>
          <a:lstStyle/>
          <a:p>
            <a:pPr eaLnBrk="1" fontAlgn="auto" hangingPunct="1">
              <a:spcAft>
                <a:spcPts val="0"/>
              </a:spcAft>
              <a:defRPr/>
            </a:pPr>
            <a:r>
              <a:rPr lang="en-US" sz="4000" dirty="0">
                <a:cs typeface="Arial" pitchFamily="34" charset="0"/>
              </a:rPr>
              <a:t>Business Strategy</a:t>
            </a:r>
          </a:p>
        </p:txBody>
      </p:sp>
      <p:sp>
        <p:nvSpPr>
          <p:cNvPr id="3" name="Content Placeholder 2"/>
          <p:cNvSpPr>
            <a:spLocks noGrp="1"/>
          </p:cNvSpPr>
          <p:nvPr>
            <p:ph idx="1"/>
          </p:nvPr>
        </p:nvSpPr>
        <p:spPr>
          <a:xfrm>
            <a:off x="494951" y="1298575"/>
            <a:ext cx="11199302" cy="5145088"/>
          </a:xfrm>
        </p:spPr>
        <p:txBody>
          <a:bodyPr rtlCol="0">
            <a:normAutofit fontScale="32500" lnSpcReduction="20000"/>
          </a:bodyPr>
          <a:lstStyle/>
          <a:p>
            <a:pPr eaLnBrk="1" fontAlgn="auto" hangingPunct="1">
              <a:spcAft>
                <a:spcPts val="0"/>
              </a:spcAft>
              <a:buFont typeface="Wingdings" panose="05000000000000000000" pitchFamily="2" charset="2"/>
              <a:buChar char="§"/>
              <a:defRPr/>
            </a:pPr>
            <a:r>
              <a:rPr lang="en-US" sz="6200" dirty="0">
                <a:cs typeface="Arial" pitchFamily="34" charset="0"/>
              </a:rPr>
              <a:t>Competition Strategy</a:t>
            </a:r>
          </a:p>
          <a:p>
            <a:pPr lvl="1" eaLnBrk="1" fontAlgn="auto" hangingPunct="1">
              <a:spcAft>
                <a:spcPts val="0"/>
              </a:spcAft>
              <a:buFont typeface="Wingdings" panose="05000000000000000000" pitchFamily="2" charset="2"/>
              <a:buChar char="§"/>
              <a:defRPr/>
            </a:pPr>
            <a:r>
              <a:rPr lang="en-US" sz="5500" dirty="0">
                <a:cs typeface="Arial" pitchFamily="34" charset="0"/>
              </a:rPr>
              <a:t>How will competition be established and maintained through all phases of the acquisition </a:t>
            </a:r>
            <a:r>
              <a:rPr lang="en-US" sz="6000" b="0" dirty="0">
                <a:cs typeface="Arial" pitchFamily="34" charset="0"/>
              </a:rPr>
              <a:t>(to include </a:t>
            </a:r>
            <a:r>
              <a:rPr lang="en-US" sz="6000" b="0" dirty="0"/>
              <a:t>spares and depot repair) </a:t>
            </a:r>
            <a:r>
              <a:rPr lang="en-US" sz="5500" dirty="0">
                <a:cs typeface="Arial" pitchFamily="34" charset="0"/>
              </a:rPr>
              <a:t>?</a:t>
            </a:r>
          </a:p>
          <a:p>
            <a:pPr lvl="1" eaLnBrk="1" fontAlgn="auto" hangingPunct="1">
              <a:spcAft>
                <a:spcPts val="0"/>
              </a:spcAft>
              <a:buFont typeface="Wingdings" panose="05000000000000000000" pitchFamily="2" charset="2"/>
              <a:buChar char="§"/>
              <a:defRPr/>
            </a:pPr>
            <a:r>
              <a:rPr lang="en-US" sz="5500" dirty="0">
                <a:cs typeface="Arial" pitchFamily="34" charset="0"/>
              </a:rPr>
              <a:t>How does the competition strategy facilitate the acquisition strategy?</a:t>
            </a:r>
          </a:p>
          <a:p>
            <a:pPr lvl="1" eaLnBrk="1" fontAlgn="auto" hangingPunct="1">
              <a:spcAft>
                <a:spcPts val="0"/>
              </a:spcAft>
              <a:buFont typeface="Wingdings" panose="05000000000000000000" pitchFamily="2" charset="2"/>
              <a:buChar char="§"/>
              <a:defRPr/>
            </a:pPr>
            <a:r>
              <a:rPr lang="en-US" sz="5500" dirty="0">
                <a:cs typeface="Arial" pitchFamily="34" charset="0"/>
              </a:rPr>
              <a:t>What is the competition strategy for the upcoming acquisition phase?</a:t>
            </a:r>
          </a:p>
          <a:p>
            <a:pPr lvl="1" eaLnBrk="1" fontAlgn="auto" hangingPunct="1">
              <a:spcAft>
                <a:spcPts val="0"/>
              </a:spcAft>
              <a:buFont typeface="Wingdings" panose="05000000000000000000" pitchFamily="2" charset="2"/>
              <a:buChar char="§"/>
              <a:defRPr/>
            </a:pPr>
            <a:r>
              <a:rPr lang="en-US" sz="5500" dirty="0">
                <a:cs typeface="Arial" pitchFamily="34" charset="0"/>
              </a:rPr>
              <a:t>How do the results of the last acquisition phase impact the strategy for the upcoming phase?</a:t>
            </a:r>
          </a:p>
          <a:p>
            <a:pPr lvl="1" eaLnBrk="1" fontAlgn="auto" hangingPunct="1">
              <a:spcAft>
                <a:spcPts val="0"/>
              </a:spcAft>
              <a:buFont typeface="Wingdings" panose="05000000000000000000" pitchFamily="2" charset="2"/>
              <a:buChar char="§"/>
              <a:defRPr/>
            </a:pPr>
            <a:r>
              <a:rPr lang="en-US" sz="5500" dirty="0">
                <a:cs typeface="Arial" pitchFamily="34" charset="0"/>
              </a:rPr>
              <a:t>MOSA</a:t>
            </a:r>
            <a:endParaRPr lang="en-US" sz="4900" dirty="0">
              <a:cs typeface="Arial" pitchFamily="34" charset="0"/>
            </a:endParaRPr>
          </a:p>
          <a:p>
            <a:pPr eaLnBrk="1" fontAlgn="auto" hangingPunct="1">
              <a:spcAft>
                <a:spcPts val="0"/>
              </a:spcAft>
              <a:buFont typeface="Wingdings" panose="05000000000000000000" pitchFamily="2" charset="2"/>
              <a:buChar char="§"/>
              <a:defRPr/>
            </a:pPr>
            <a:r>
              <a:rPr lang="en-US" sz="6200" dirty="0">
                <a:cs typeface="Arial" pitchFamily="34" charset="0"/>
              </a:rPr>
              <a:t>For Each Contract</a:t>
            </a:r>
          </a:p>
          <a:p>
            <a:pPr lvl="1" eaLnBrk="1" fontAlgn="auto" hangingPunct="1">
              <a:spcAft>
                <a:spcPts val="0"/>
              </a:spcAft>
              <a:buFont typeface="Wingdings" panose="05000000000000000000" pitchFamily="2" charset="2"/>
              <a:buChar char="§"/>
              <a:defRPr/>
            </a:pPr>
            <a:r>
              <a:rPr lang="en-US" sz="5200" dirty="0">
                <a:cs typeface="Arial" pitchFamily="34" charset="0"/>
              </a:rPr>
              <a:t>What is the purpose, type and value of the contract? </a:t>
            </a:r>
          </a:p>
          <a:p>
            <a:pPr lvl="1" eaLnBrk="1" fontAlgn="auto" hangingPunct="1">
              <a:spcAft>
                <a:spcPts val="0"/>
              </a:spcAft>
              <a:buFont typeface="Wingdings" panose="05000000000000000000" pitchFamily="2" charset="2"/>
              <a:buChar char="§"/>
              <a:defRPr/>
            </a:pPr>
            <a:r>
              <a:rPr lang="en-US" sz="5200" dirty="0">
                <a:cs typeface="Arial" pitchFamily="34" charset="0"/>
              </a:rPr>
              <a:t>How is the contract aligned with the acquisition/competition strategies?</a:t>
            </a:r>
          </a:p>
          <a:p>
            <a:pPr lvl="1" eaLnBrk="1" fontAlgn="auto" hangingPunct="1">
              <a:spcAft>
                <a:spcPts val="0"/>
              </a:spcAft>
              <a:buFont typeface="Wingdings" panose="05000000000000000000" pitchFamily="2" charset="2"/>
              <a:buChar char="§"/>
              <a:defRPr/>
            </a:pPr>
            <a:r>
              <a:rPr lang="en-US" sz="5200" dirty="0">
                <a:cs typeface="Arial" pitchFamily="34" charset="0"/>
              </a:rPr>
              <a:t>What is the incentive structure and how will the incentives foster contractor behavior resulting in favorable cost, schedule and performance outcomes?</a:t>
            </a:r>
          </a:p>
          <a:p>
            <a:pPr lvl="1" eaLnBrk="1" fontAlgn="auto" hangingPunct="1">
              <a:spcAft>
                <a:spcPts val="0"/>
              </a:spcAft>
              <a:buFont typeface="Wingdings" panose="05000000000000000000" pitchFamily="2" charset="2"/>
              <a:buChar char="§"/>
              <a:defRPr/>
            </a:pPr>
            <a:r>
              <a:rPr lang="en-US" sz="5200" dirty="0">
                <a:cs typeface="Arial" pitchFamily="34" charset="0"/>
              </a:rPr>
              <a:t>What criteria will be used to select the winning bidder? How do those criteria  emphasize what is most important to the government?</a:t>
            </a:r>
          </a:p>
          <a:p>
            <a:pPr lvl="1" eaLnBrk="1" fontAlgn="auto" hangingPunct="1">
              <a:spcAft>
                <a:spcPts val="0"/>
              </a:spcAft>
              <a:buFont typeface="Wingdings" panose="05000000000000000000" pitchFamily="2" charset="2"/>
              <a:buChar char="§"/>
              <a:defRPr/>
            </a:pPr>
            <a:r>
              <a:rPr lang="en-US" sz="5200" dirty="0">
                <a:cs typeface="Arial" pitchFamily="34" charset="0"/>
              </a:rPr>
              <a:t>Will warranties be employed?  How will they benefit the government?</a:t>
            </a:r>
          </a:p>
          <a:p>
            <a:pPr lvl="1" eaLnBrk="1" fontAlgn="auto" hangingPunct="1">
              <a:spcAft>
                <a:spcPts val="0"/>
              </a:spcAft>
              <a:buFont typeface="Wingdings" panose="05000000000000000000" pitchFamily="2" charset="2"/>
              <a:buChar char="§"/>
              <a:defRPr/>
            </a:pPr>
            <a:r>
              <a:rPr lang="en-US" sz="5200" dirty="0">
                <a:cs typeface="Arial" pitchFamily="34" charset="0"/>
              </a:rPr>
              <a:t>Does the contract anticipate the acquisition of technical data?</a:t>
            </a:r>
          </a:p>
          <a:p>
            <a:pPr lvl="1" eaLnBrk="1" fontAlgn="auto" hangingPunct="1">
              <a:spcAft>
                <a:spcPts val="0"/>
              </a:spcAft>
              <a:buFont typeface="Wingdings" panose="05000000000000000000" pitchFamily="2" charset="2"/>
              <a:buChar char="§"/>
              <a:defRPr/>
            </a:pPr>
            <a:r>
              <a:rPr lang="en-US" sz="5200" dirty="0">
                <a:cs typeface="Arial" pitchFamily="34" charset="0"/>
              </a:rPr>
              <a:t>Are you able to buy in economic ordering quantities?</a:t>
            </a:r>
          </a:p>
          <a:p>
            <a:pPr lvl="1" eaLnBrk="1" fontAlgn="auto" hangingPunct="1">
              <a:spcAft>
                <a:spcPts val="0"/>
              </a:spcAft>
              <a:buFont typeface="Wingdings" panose="05000000000000000000" pitchFamily="2" charset="2"/>
              <a:buChar char="§"/>
              <a:defRPr/>
            </a:pPr>
            <a:r>
              <a:rPr lang="en-US" sz="5200" dirty="0">
                <a:cs typeface="Arial" pitchFamily="34" charset="0"/>
              </a:rPr>
              <a:t>MOSA Integration</a:t>
            </a:r>
          </a:p>
          <a:p>
            <a:pPr lvl="1" eaLnBrk="1" fontAlgn="auto" hangingPunct="1">
              <a:spcAft>
                <a:spcPts val="0"/>
              </a:spcAft>
              <a:buFont typeface="Wingdings" panose="05000000000000000000" pitchFamily="2" charset="2"/>
              <a:buChar char="§"/>
              <a:defRPr/>
            </a:pPr>
            <a:endParaRPr lang="en-US" sz="2400" dirty="0">
              <a:cs typeface="Arial" pitchFamily="34" charset="0"/>
            </a:endParaRPr>
          </a:p>
        </p:txBody>
      </p:sp>
      <p:sp>
        <p:nvSpPr>
          <p:cNvPr id="65540" name="Slide Number Placeholder 3"/>
          <p:cNvSpPr>
            <a:spLocks noGrp="1"/>
          </p:cNvSpPr>
          <p:nvPr>
            <p:ph type="sldNum" sz="quarter" idx="11"/>
          </p:nvPr>
        </p:nvSpPr>
        <p:spPr>
          <a:xfrm>
            <a:off x="10058400" y="6429157"/>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8EA5A975-12D2-46F8-B44C-C8248F4B6667}" type="slidenum">
              <a:rPr lang="en-US" altLang="en-US" sz="1000">
                <a:solidFill>
                  <a:srgbClr val="898989"/>
                </a:solidFill>
              </a:rPr>
              <a:pPr algn="r"/>
              <a:t>21</a:t>
            </a:fld>
            <a:endParaRPr lang="en-US" altLang="en-US" sz="1000" dirty="0">
              <a:solidFill>
                <a:srgbClr val="898989"/>
              </a:solidFill>
            </a:endParaRPr>
          </a:p>
        </p:txBody>
      </p:sp>
    </p:spTree>
    <p:extLst>
      <p:ext uri="{BB962C8B-B14F-4D97-AF65-F5344CB8AC3E}">
        <p14:creationId xmlns:p14="http://schemas.microsoft.com/office/powerpoint/2010/main" val="259446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dirty="0"/>
              <a:t>DoD 5000.02 Tailoring Strategy</a:t>
            </a:r>
          </a:p>
        </p:txBody>
      </p:sp>
      <p:sp>
        <p:nvSpPr>
          <p:cNvPr id="62467" name="Content Placeholder 2"/>
          <p:cNvSpPr>
            <a:spLocks noGrp="1"/>
          </p:cNvSpPr>
          <p:nvPr>
            <p:ph idx="1"/>
          </p:nvPr>
        </p:nvSpPr>
        <p:spPr>
          <a:xfrm>
            <a:off x="495373" y="1344599"/>
            <a:ext cx="11165324" cy="5014913"/>
          </a:xfrm>
        </p:spPr>
        <p:txBody>
          <a:bodyPr/>
          <a:lstStyle/>
          <a:p>
            <a:r>
              <a:rPr lang="en-US" altLang="en-US" dirty="0"/>
              <a:t>Discuss overall 5000.02 tailoring strategy</a:t>
            </a:r>
          </a:p>
          <a:p>
            <a:pPr lvl="1"/>
            <a:r>
              <a:rPr lang="en-US" altLang="en-US" dirty="0"/>
              <a:t>Is program requesting approval for specific tailoring at this meeting?</a:t>
            </a:r>
          </a:p>
          <a:p>
            <a:pPr lvl="1"/>
            <a:r>
              <a:rPr lang="en-US" altLang="en-US" dirty="0"/>
              <a:t>If not, why?</a:t>
            </a:r>
          </a:p>
          <a:p>
            <a:r>
              <a:rPr lang="en-US" altLang="en-US" dirty="0"/>
              <a:t>Discuss areas that have been tailored previously</a:t>
            </a:r>
          </a:p>
          <a:p>
            <a:r>
              <a:rPr lang="en-US" altLang="en-US" dirty="0"/>
              <a:t>Recommend area(s) that program intends to target for tailoring in future</a:t>
            </a:r>
          </a:p>
          <a:p>
            <a:r>
              <a:rPr lang="en-US" altLang="en-US" dirty="0"/>
              <a:t>Identify necessary dates &amp; timelines to return for tailoring approval</a:t>
            </a:r>
          </a:p>
          <a:p>
            <a:endParaRPr lang="en-US" altLang="en-US" dirty="0"/>
          </a:p>
          <a:p>
            <a:endParaRPr lang="en-US" altLang="en-US" dirty="0"/>
          </a:p>
          <a:p>
            <a:pPr marL="0" indent="0">
              <a:buNone/>
            </a:pPr>
            <a:endParaRPr lang="en-US" altLang="en-US" dirty="0"/>
          </a:p>
        </p:txBody>
      </p:sp>
      <p:sp>
        <p:nvSpPr>
          <p:cNvPr id="2" name="Slide Number Placeholder 1"/>
          <p:cNvSpPr>
            <a:spLocks noGrp="1"/>
          </p:cNvSpPr>
          <p:nvPr>
            <p:ph type="sldNum" sz="quarter" idx="11"/>
          </p:nvPr>
        </p:nvSpPr>
        <p:spPr/>
        <p:txBody>
          <a:bodyPr/>
          <a:lstStyle/>
          <a:p>
            <a:pPr>
              <a:defRPr/>
            </a:pPr>
            <a:fld id="{F7A320CF-CFA3-453D-9B99-3257B1B69DF2}" type="slidenum">
              <a:rPr lang="en-US" altLang="en-US" smtClean="0"/>
              <a:pPr>
                <a:defRPr/>
              </a:pPr>
              <a:t>22</a:t>
            </a:fld>
            <a:endParaRPr lang="en-US" altLang="en-US">
              <a:solidFill>
                <a:srgbClr val="808080"/>
              </a:solidFill>
            </a:endParaRPr>
          </a:p>
        </p:txBody>
      </p:sp>
    </p:spTree>
    <p:extLst>
      <p:ext uri="{BB962C8B-B14F-4D97-AF65-F5344CB8AC3E}">
        <p14:creationId xmlns:p14="http://schemas.microsoft.com/office/powerpoint/2010/main" val="3281451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06" name="Object 1"/>
          <p:cNvGraphicFramePr>
            <a:graphicFrameLocks noChangeAspect="1"/>
          </p:cNvGraphicFramePr>
          <p:nvPr/>
        </p:nvGraphicFramePr>
        <p:xfrm>
          <a:off x="1540778" y="1325460"/>
          <a:ext cx="8801100" cy="5047317"/>
        </p:xfrm>
        <a:graphic>
          <a:graphicData uri="http://schemas.openxmlformats.org/presentationml/2006/ole">
            <mc:AlternateContent xmlns:mc="http://schemas.openxmlformats.org/markup-compatibility/2006">
              <mc:Choice xmlns:v="urn:schemas-microsoft-com:vml" Requires="v">
                <p:oleObj name="Worksheet" r:id="rId3" imgW="9382003" imgH="8162888" progId="Excel.Sheet.12">
                  <p:embed/>
                </p:oleObj>
              </mc:Choice>
              <mc:Fallback>
                <p:oleObj name="Worksheet" r:id="rId3" imgW="9382003" imgH="8162888" progId="Excel.Shee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0778" y="1325460"/>
                        <a:ext cx="8801100" cy="5047317"/>
                      </a:xfrm>
                      <a:prstGeom prst="rect">
                        <a:avLst/>
                      </a:prstGeom>
                      <a:noFill/>
                      <a:ln>
                        <a:noFill/>
                      </a:ln>
                    </p:spPr>
                  </p:pic>
                </p:oleObj>
              </mc:Fallback>
            </mc:AlternateContent>
          </a:graphicData>
        </a:graphic>
      </p:graphicFrame>
      <p:sp>
        <p:nvSpPr>
          <p:cNvPr id="5" name="Title 1"/>
          <p:cNvSpPr>
            <a:spLocks noGrp="1"/>
          </p:cNvSpPr>
          <p:nvPr>
            <p:ph type="title"/>
          </p:nvPr>
        </p:nvSpPr>
        <p:spPr>
          <a:xfrm>
            <a:off x="1981199" y="228600"/>
            <a:ext cx="9679497" cy="685800"/>
          </a:xfrm>
        </p:spPr>
        <p:txBody>
          <a:bodyPr rtlCol="0">
            <a:normAutofit fontScale="90000"/>
          </a:bodyPr>
          <a:lstStyle/>
          <a:p>
            <a:pPr eaLnBrk="1" fontAlgn="auto" hangingPunct="1">
              <a:spcAft>
                <a:spcPts val="0"/>
              </a:spcAft>
              <a:defRPr/>
            </a:pPr>
            <a:r>
              <a:rPr lang="en-US" sz="4000" dirty="0">
                <a:cs typeface="Arial" pitchFamily="34" charset="0"/>
              </a:rPr>
              <a:t>Program Funding</a:t>
            </a:r>
          </a:p>
        </p:txBody>
      </p:sp>
      <p:sp>
        <p:nvSpPr>
          <p:cNvPr id="3" name="Slide Number Placeholder 2"/>
          <p:cNvSpPr>
            <a:spLocks noGrp="1"/>
          </p:cNvSpPr>
          <p:nvPr>
            <p:ph type="sldNum" sz="quarter" idx="11"/>
          </p:nvPr>
        </p:nvSpPr>
        <p:spPr/>
        <p:txBody>
          <a:bodyPr/>
          <a:lstStyle/>
          <a:p>
            <a:pPr>
              <a:defRPr/>
            </a:pPr>
            <a:fld id="{D4DBAD9A-40A1-40C2-9A00-374A8DB796F0}" type="slidenum">
              <a:rPr lang="en-US" altLang="en-US" smtClean="0"/>
              <a:pPr>
                <a:defRPr/>
              </a:pPr>
              <a:t>23</a:t>
            </a:fld>
            <a:endParaRPr lang="en-US" altLang="en-US">
              <a:solidFill>
                <a:srgbClr val="808080"/>
              </a:solidFill>
            </a:endParaRPr>
          </a:p>
        </p:txBody>
      </p:sp>
    </p:spTree>
    <p:extLst>
      <p:ext uri="{BB962C8B-B14F-4D97-AF65-F5344CB8AC3E}">
        <p14:creationId xmlns:p14="http://schemas.microsoft.com/office/powerpoint/2010/main" val="290368041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8"/>
          <p:cNvSpPr>
            <a:spLocks/>
          </p:cNvSpPr>
          <p:nvPr/>
        </p:nvSpPr>
        <p:spPr bwMode="auto">
          <a:xfrm>
            <a:off x="3810001" y="152400"/>
            <a:ext cx="45704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1F497D"/>
              </a:solidFill>
            </a:endParaRPr>
          </a:p>
        </p:txBody>
      </p:sp>
      <p:grpSp>
        <p:nvGrpSpPr>
          <p:cNvPr id="74756" name="Group 4"/>
          <p:cNvGrpSpPr>
            <a:grpSpLocks/>
          </p:cNvGrpSpPr>
          <p:nvPr/>
        </p:nvGrpSpPr>
        <p:grpSpPr bwMode="auto">
          <a:xfrm>
            <a:off x="1600200" y="1169989"/>
            <a:ext cx="8953500" cy="5443537"/>
            <a:chOff x="48" y="768"/>
            <a:chExt cx="5640" cy="3429"/>
          </a:xfrm>
        </p:grpSpPr>
        <p:sp>
          <p:nvSpPr>
            <p:cNvPr id="74758" name="Rectangle 4"/>
            <p:cNvSpPr>
              <a:spLocks noChangeArrowheads="1"/>
            </p:cNvSpPr>
            <p:nvPr/>
          </p:nvSpPr>
          <p:spPr bwMode="auto">
            <a:xfrm>
              <a:off x="2370" y="128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59" name="Rectangle 5"/>
            <p:cNvSpPr>
              <a:spLocks noChangeArrowheads="1"/>
            </p:cNvSpPr>
            <p:nvPr/>
          </p:nvSpPr>
          <p:spPr bwMode="auto">
            <a:xfrm>
              <a:off x="2370" y="152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0" name="Rectangle 6"/>
            <p:cNvSpPr>
              <a:spLocks noChangeArrowheads="1"/>
            </p:cNvSpPr>
            <p:nvPr/>
          </p:nvSpPr>
          <p:spPr bwMode="auto">
            <a:xfrm>
              <a:off x="2370" y="176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1" name="Rectangle 7"/>
            <p:cNvSpPr>
              <a:spLocks noChangeArrowheads="1"/>
            </p:cNvSpPr>
            <p:nvPr/>
          </p:nvSpPr>
          <p:spPr bwMode="auto">
            <a:xfrm>
              <a:off x="2370" y="200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2" name="Rectangle 8"/>
            <p:cNvSpPr>
              <a:spLocks noChangeArrowheads="1"/>
            </p:cNvSpPr>
            <p:nvPr/>
          </p:nvSpPr>
          <p:spPr bwMode="auto">
            <a:xfrm>
              <a:off x="237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3" name="Rectangle 9"/>
            <p:cNvSpPr>
              <a:spLocks noChangeArrowheads="1"/>
            </p:cNvSpPr>
            <p:nvPr/>
          </p:nvSpPr>
          <p:spPr bwMode="auto">
            <a:xfrm>
              <a:off x="2610" y="128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4" name="Rectangle 10"/>
            <p:cNvSpPr>
              <a:spLocks noChangeArrowheads="1"/>
            </p:cNvSpPr>
            <p:nvPr/>
          </p:nvSpPr>
          <p:spPr bwMode="auto">
            <a:xfrm>
              <a:off x="2610" y="152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5" name="Rectangle 11"/>
            <p:cNvSpPr>
              <a:spLocks noChangeArrowheads="1"/>
            </p:cNvSpPr>
            <p:nvPr/>
          </p:nvSpPr>
          <p:spPr bwMode="auto">
            <a:xfrm>
              <a:off x="2610" y="176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6" name="Rectangle 12"/>
            <p:cNvSpPr>
              <a:spLocks noChangeArrowheads="1"/>
            </p:cNvSpPr>
            <p:nvPr/>
          </p:nvSpPr>
          <p:spPr bwMode="auto">
            <a:xfrm>
              <a:off x="2610" y="200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7" name="Rectangle 13"/>
            <p:cNvSpPr>
              <a:spLocks noChangeArrowheads="1"/>
            </p:cNvSpPr>
            <p:nvPr/>
          </p:nvSpPr>
          <p:spPr bwMode="auto">
            <a:xfrm>
              <a:off x="261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8" name="Rectangle 14"/>
            <p:cNvSpPr>
              <a:spLocks noChangeArrowheads="1"/>
            </p:cNvSpPr>
            <p:nvPr/>
          </p:nvSpPr>
          <p:spPr bwMode="auto">
            <a:xfrm>
              <a:off x="2850" y="128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69" name="Rectangle 15"/>
            <p:cNvSpPr>
              <a:spLocks noChangeArrowheads="1"/>
            </p:cNvSpPr>
            <p:nvPr/>
          </p:nvSpPr>
          <p:spPr bwMode="auto">
            <a:xfrm>
              <a:off x="2850" y="152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0" name="Rectangle 16"/>
            <p:cNvSpPr>
              <a:spLocks noChangeArrowheads="1"/>
            </p:cNvSpPr>
            <p:nvPr/>
          </p:nvSpPr>
          <p:spPr bwMode="auto">
            <a:xfrm>
              <a:off x="2850" y="176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1" name="Rectangle 17"/>
            <p:cNvSpPr>
              <a:spLocks noChangeArrowheads="1"/>
            </p:cNvSpPr>
            <p:nvPr/>
          </p:nvSpPr>
          <p:spPr bwMode="auto">
            <a:xfrm>
              <a:off x="2850" y="200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2" name="Rectangle 18"/>
            <p:cNvSpPr>
              <a:spLocks noChangeArrowheads="1"/>
            </p:cNvSpPr>
            <p:nvPr/>
          </p:nvSpPr>
          <p:spPr bwMode="auto">
            <a:xfrm>
              <a:off x="285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3" name="Rectangle 19"/>
            <p:cNvSpPr>
              <a:spLocks noChangeArrowheads="1"/>
            </p:cNvSpPr>
            <p:nvPr/>
          </p:nvSpPr>
          <p:spPr bwMode="auto">
            <a:xfrm>
              <a:off x="3090" y="128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4" name="Rectangle 20"/>
            <p:cNvSpPr>
              <a:spLocks noChangeArrowheads="1"/>
            </p:cNvSpPr>
            <p:nvPr/>
          </p:nvSpPr>
          <p:spPr bwMode="auto">
            <a:xfrm>
              <a:off x="3090" y="152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5" name="Rectangle 21"/>
            <p:cNvSpPr>
              <a:spLocks noChangeArrowheads="1"/>
            </p:cNvSpPr>
            <p:nvPr/>
          </p:nvSpPr>
          <p:spPr bwMode="auto">
            <a:xfrm>
              <a:off x="3090" y="176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6" name="Rectangle 22"/>
            <p:cNvSpPr>
              <a:spLocks noChangeArrowheads="1"/>
            </p:cNvSpPr>
            <p:nvPr/>
          </p:nvSpPr>
          <p:spPr bwMode="auto">
            <a:xfrm>
              <a:off x="3090" y="200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7" name="Rectangle 23"/>
            <p:cNvSpPr>
              <a:spLocks noChangeArrowheads="1"/>
            </p:cNvSpPr>
            <p:nvPr/>
          </p:nvSpPr>
          <p:spPr bwMode="auto">
            <a:xfrm>
              <a:off x="309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8" name="Rectangle 24"/>
            <p:cNvSpPr>
              <a:spLocks noChangeArrowheads="1"/>
            </p:cNvSpPr>
            <p:nvPr/>
          </p:nvSpPr>
          <p:spPr bwMode="auto">
            <a:xfrm>
              <a:off x="3330" y="128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79" name="Rectangle 25"/>
            <p:cNvSpPr>
              <a:spLocks noChangeArrowheads="1"/>
            </p:cNvSpPr>
            <p:nvPr/>
          </p:nvSpPr>
          <p:spPr bwMode="auto">
            <a:xfrm>
              <a:off x="3330" y="152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0" name="Rectangle 26"/>
            <p:cNvSpPr>
              <a:spLocks noChangeArrowheads="1"/>
            </p:cNvSpPr>
            <p:nvPr/>
          </p:nvSpPr>
          <p:spPr bwMode="auto">
            <a:xfrm>
              <a:off x="3330" y="1769"/>
              <a:ext cx="240" cy="240"/>
            </a:xfrm>
            <a:prstGeom prst="rect">
              <a:avLst/>
            </a:prstGeom>
            <a:solidFill>
              <a:srgbClr val="FF00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1" name="Rectangle 27"/>
            <p:cNvSpPr>
              <a:spLocks noChangeArrowheads="1"/>
            </p:cNvSpPr>
            <p:nvPr/>
          </p:nvSpPr>
          <p:spPr bwMode="auto">
            <a:xfrm>
              <a:off x="3330" y="200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2" name="Rectangle 28"/>
            <p:cNvSpPr>
              <a:spLocks noChangeArrowheads="1"/>
            </p:cNvSpPr>
            <p:nvPr/>
          </p:nvSpPr>
          <p:spPr bwMode="auto">
            <a:xfrm>
              <a:off x="3330" y="2249"/>
              <a:ext cx="240" cy="240"/>
            </a:xfrm>
            <a:prstGeom prst="rect">
              <a:avLst/>
            </a:prstGeom>
            <a:solidFill>
              <a:srgbClr val="FFFF00"/>
            </a:solidFill>
            <a:ln w="9525">
              <a:solidFill>
                <a:schemeClr val="tx1"/>
              </a:solidFill>
              <a:miter lim="800000"/>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3" name="Text Box 29"/>
            <p:cNvSpPr txBox="1">
              <a:spLocks noChangeArrowheads="1"/>
            </p:cNvSpPr>
            <p:nvPr/>
          </p:nvSpPr>
          <p:spPr bwMode="auto">
            <a:xfrm rot="5400000">
              <a:off x="2021" y="1984"/>
              <a:ext cx="562"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solidFill>
                    <a:srgbClr val="000000"/>
                  </a:solidFill>
                  <a:cs typeface="Arial" panose="020B0604020202020204" pitchFamily="34" charset="0"/>
                </a:rPr>
                <a:t>Likelihood</a:t>
              </a:r>
            </a:p>
          </p:txBody>
        </p:sp>
        <p:sp>
          <p:nvSpPr>
            <p:cNvPr id="74784" name="Text Box 30"/>
            <p:cNvSpPr txBox="1">
              <a:spLocks noChangeArrowheads="1"/>
            </p:cNvSpPr>
            <p:nvPr/>
          </p:nvSpPr>
          <p:spPr bwMode="auto">
            <a:xfrm>
              <a:off x="2621" y="1151"/>
              <a:ext cx="73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solidFill>
                    <a:srgbClr val="000000"/>
                  </a:solidFill>
                  <a:cs typeface="Arial" panose="020B0604020202020204" pitchFamily="34" charset="0"/>
                </a:rPr>
                <a:t>Consequence</a:t>
              </a:r>
            </a:p>
          </p:txBody>
        </p:sp>
        <p:sp>
          <p:nvSpPr>
            <p:cNvPr id="74785" name="Oval 31"/>
            <p:cNvSpPr>
              <a:spLocks noChangeArrowheads="1"/>
            </p:cNvSpPr>
            <p:nvPr/>
          </p:nvSpPr>
          <p:spPr bwMode="auto">
            <a:xfrm>
              <a:off x="2935" y="1851"/>
              <a:ext cx="48" cy="48"/>
            </a:xfrm>
            <a:prstGeom prst="ellipse">
              <a:avLst/>
            </a:prstGeom>
            <a:solidFill>
              <a:schemeClr val="tx1"/>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6" name="Oval 32"/>
            <p:cNvSpPr>
              <a:spLocks noChangeArrowheads="1"/>
            </p:cNvSpPr>
            <p:nvPr/>
          </p:nvSpPr>
          <p:spPr bwMode="auto">
            <a:xfrm>
              <a:off x="3185" y="2333"/>
              <a:ext cx="48" cy="48"/>
            </a:xfrm>
            <a:prstGeom prst="ellipse">
              <a:avLst/>
            </a:prstGeom>
            <a:solidFill>
              <a:schemeClr val="tx1"/>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87" name="Oval 33"/>
            <p:cNvSpPr>
              <a:spLocks noChangeArrowheads="1"/>
            </p:cNvSpPr>
            <p:nvPr/>
          </p:nvSpPr>
          <p:spPr bwMode="auto">
            <a:xfrm>
              <a:off x="3241" y="2094"/>
              <a:ext cx="48" cy="48"/>
            </a:xfrm>
            <a:prstGeom prst="ellipse">
              <a:avLst/>
            </a:prstGeom>
            <a:solidFill>
              <a:schemeClr val="tx1"/>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cxnSp>
          <p:nvCxnSpPr>
            <p:cNvPr id="74788" name="AutoShape 34"/>
            <p:cNvCxnSpPr>
              <a:cxnSpLocks noChangeShapeType="1"/>
              <a:stCxn id="74789" idx="1"/>
              <a:endCxn id="74786" idx="7"/>
            </p:cNvCxnSpPr>
            <p:nvPr/>
          </p:nvCxnSpPr>
          <p:spPr bwMode="auto">
            <a:xfrm flipH="1" flipV="1">
              <a:off x="3226" y="2340"/>
              <a:ext cx="405" cy="588"/>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74789" name="Rectangle 38"/>
            <p:cNvSpPr>
              <a:spLocks noChangeArrowheads="1"/>
            </p:cNvSpPr>
            <p:nvPr/>
          </p:nvSpPr>
          <p:spPr bwMode="auto">
            <a:xfrm>
              <a:off x="3631" y="2208"/>
              <a:ext cx="2057" cy="1440"/>
            </a:xfrm>
            <a:prstGeom prst="rect">
              <a:avLst/>
            </a:prstGeom>
            <a:solidFill>
              <a:schemeClr val="bg1"/>
            </a:solidFill>
            <a:ln w="38100" algn="ctr">
              <a:solidFill>
                <a:srgbClr val="00FF00"/>
              </a:solidFill>
              <a:miter lim="800000"/>
              <a:headEnd/>
              <a:tailEnd/>
            </a:ln>
          </p:spPr>
          <p:txBody>
            <a:bodyPr lIns="0" tIns="0" rIns="0" bIns="0">
              <a:spAutoFit/>
            </a:bodyPr>
            <a:lstStyle>
              <a:lvl1pPr marL="58738" indent="-1588" algn="ctr" defTabSz="966788">
                <a:defRPr sz="1400">
                  <a:solidFill>
                    <a:schemeClr val="tx1"/>
                  </a:solidFill>
                  <a:latin typeface="Arial" panose="020B0604020202020204" pitchFamily="34" charset="0"/>
                </a:defRPr>
              </a:lvl1pPr>
              <a:lvl2pPr marL="742950" indent="-285750" algn="ctr" defTabSz="966788">
                <a:defRPr sz="1400">
                  <a:solidFill>
                    <a:schemeClr val="tx1"/>
                  </a:solidFill>
                  <a:latin typeface="Arial" panose="020B0604020202020204" pitchFamily="34" charset="0"/>
                </a:defRPr>
              </a:lvl2pPr>
              <a:lvl3pPr marL="1143000" indent="-228600" algn="ctr" defTabSz="966788">
                <a:defRPr sz="1400">
                  <a:solidFill>
                    <a:schemeClr val="tx1"/>
                  </a:solidFill>
                  <a:latin typeface="Arial" panose="020B0604020202020204" pitchFamily="34" charset="0"/>
                </a:defRPr>
              </a:lvl3pPr>
              <a:lvl4pPr marL="1600200" indent="-228600" algn="ctr" defTabSz="966788">
                <a:defRPr sz="1400">
                  <a:solidFill>
                    <a:schemeClr val="tx1"/>
                  </a:solidFill>
                  <a:latin typeface="Arial" panose="020B0604020202020204" pitchFamily="34" charset="0"/>
                </a:defRPr>
              </a:lvl4pPr>
              <a:lvl5pPr marL="2057400" indent="-228600" algn="ctr" defTabSz="966788">
                <a:defRPr sz="1400">
                  <a:solidFill>
                    <a:schemeClr val="tx1"/>
                  </a:solidFill>
                  <a:latin typeface="Arial" panose="020B0604020202020204" pitchFamily="34" charset="0"/>
                </a:defRPr>
              </a:lvl5pPr>
              <a:lvl6pPr marL="2514600" indent="-228600" algn="ctr" defTabSz="96678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6678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6678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66788"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u="sng" dirty="0">
                  <a:solidFill>
                    <a:srgbClr val="000000"/>
                  </a:solidFill>
                  <a:cs typeface="Arial" panose="020B0604020202020204" pitchFamily="34" charset="0"/>
                </a:rPr>
                <a:t>Bell Supply Chain Management to Support Increase to Full Rate Production</a:t>
              </a:r>
              <a:endParaRPr lang="en-US" altLang="en-US" sz="1000" u="sng" dirty="0">
                <a:solidFill>
                  <a:srgbClr val="000000"/>
                </a:solidFill>
                <a:cs typeface="Arial" panose="020B0604020202020204" pitchFamily="34" charset="0"/>
              </a:endParaRPr>
            </a:p>
            <a:p>
              <a:r>
                <a:rPr lang="en-US" altLang="en-US" sz="800" u="sng" dirty="0">
                  <a:solidFill>
                    <a:srgbClr val="000000"/>
                  </a:solidFill>
                  <a:cs typeface="Arial" panose="020B0604020202020204" pitchFamily="34" charset="0"/>
                </a:rPr>
                <a:t>Driver:</a:t>
              </a:r>
              <a:r>
                <a:rPr lang="en-US" altLang="en-US" sz="800" dirty="0">
                  <a:solidFill>
                    <a:srgbClr val="000000"/>
                  </a:solidFill>
                  <a:cs typeface="Arial" panose="020B0604020202020204" pitchFamily="34" charset="0"/>
                </a:rPr>
                <a:t> Poor performance of key suppliers, long lead times (bearings, forgings, castings), LLT purchase orders, staffing, parts shortages, and limited capacity in critical suppliers </a:t>
              </a:r>
            </a:p>
            <a:p>
              <a:r>
                <a:rPr lang="en-US" altLang="en-US" sz="800" u="sng" dirty="0">
                  <a:solidFill>
                    <a:srgbClr val="000000"/>
                  </a:solidFill>
                  <a:cs typeface="Arial" panose="020B0604020202020204" pitchFamily="34" charset="0"/>
                </a:rPr>
                <a:t>Mitigation Plan:</a:t>
              </a:r>
            </a:p>
            <a:p>
              <a:pPr>
                <a:buFont typeface="Wingdings" panose="05000000000000000000" pitchFamily="2" charset="2"/>
                <a:buChar char="ü"/>
              </a:pPr>
              <a:r>
                <a:rPr lang="en-US" altLang="en-US" sz="800" dirty="0">
                  <a:solidFill>
                    <a:srgbClr val="000000"/>
                  </a:solidFill>
                </a:rPr>
                <a:t> Obtain Advanced Procurement in FY10</a:t>
              </a:r>
            </a:p>
            <a:p>
              <a:pPr>
                <a:buFont typeface="Wingdings" panose="05000000000000000000" pitchFamily="2" charset="2"/>
                <a:buChar char="ü"/>
              </a:pPr>
              <a:r>
                <a:rPr lang="en-US" altLang="en-US" sz="800" dirty="0">
                  <a:solidFill>
                    <a:srgbClr val="000000"/>
                  </a:solidFill>
                </a:rPr>
                <a:t> Hire </a:t>
              </a:r>
              <a:r>
                <a:rPr lang="en-US" altLang="en-US" sz="800" dirty="0" err="1">
                  <a:solidFill>
                    <a:srgbClr val="000000"/>
                  </a:solidFill>
                </a:rPr>
                <a:t>Govt</a:t>
              </a:r>
              <a:r>
                <a:rPr lang="en-US" altLang="en-US" sz="800" dirty="0">
                  <a:solidFill>
                    <a:srgbClr val="000000"/>
                  </a:solidFill>
                </a:rPr>
                <a:t> Supply Chain Manager (V-22)</a:t>
              </a:r>
              <a:endParaRPr lang="en-US" altLang="en-US" sz="800" dirty="0">
                <a:solidFill>
                  <a:srgbClr val="000000"/>
                </a:solidFill>
                <a:cs typeface="Arial" panose="020B0604020202020204" pitchFamily="34" charset="0"/>
              </a:endParaRPr>
            </a:p>
            <a:p>
              <a:pPr>
                <a:buFont typeface="Wingdings" panose="05000000000000000000" pitchFamily="2" charset="2"/>
                <a:buChar char="ü"/>
              </a:pPr>
              <a:r>
                <a:rPr lang="en-US" altLang="en-US" sz="800" dirty="0">
                  <a:solidFill>
                    <a:srgbClr val="000000"/>
                  </a:solidFill>
                  <a:cs typeface="Arial" panose="020B0604020202020204" pitchFamily="34" charset="0"/>
                </a:rPr>
                <a:t> Identify dual source for critical suppliers</a:t>
              </a:r>
            </a:p>
            <a:p>
              <a:pPr>
                <a:buFont typeface="Wingdings" panose="05000000000000000000" pitchFamily="2" charset="2"/>
                <a:buChar char="ü"/>
              </a:pPr>
              <a:r>
                <a:rPr lang="en-US" altLang="en-US" sz="800" dirty="0">
                  <a:solidFill>
                    <a:srgbClr val="000000"/>
                  </a:solidFill>
                  <a:cs typeface="Arial" panose="020B0604020202020204" pitchFamily="34" charset="0"/>
                </a:rPr>
                <a:t> Rationalize supply base</a:t>
              </a:r>
            </a:p>
            <a:p>
              <a:pPr>
                <a:buFont typeface="Wingdings" panose="05000000000000000000" pitchFamily="2" charset="2"/>
                <a:buChar char="ü"/>
              </a:pPr>
              <a:r>
                <a:rPr lang="en-US" altLang="en-US" sz="800" dirty="0">
                  <a:solidFill>
                    <a:srgbClr val="000000"/>
                  </a:solidFill>
                  <a:cs typeface="Arial" panose="020B0604020202020204" pitchFamily="34" charset="0"/>
                </a:rPr>
                <a:t> Place Bell reps on-site at critical suppliers</a:t>
              </a:r>
            </a:p>
            <a:p>
              <a:pPr>
                <a:buFont typeface="Wingdings" panose="05000000000000000000" pitchFamily="2" charset="2"/>
                <a:buChar char="ü"/>
              </a:pPr>
              <a:r>
                <a:rPr lang="en-US" altLang="en-US" sz="800" dirty="0">
                  <a:solidFill>
                    <a:srgbClr val="000000"/>
                  </a:solidFill>
                  <a:cs typeface="Arial" panose="020B0604020202020204" pitchFamily="34" charset="0"/>
                </a:rPr>
                <a:t> Hire staffing to meet demand</a:t>
              </a:r>
            </a:p>
            <a:p>
              <a:pPr>
                <a:buFont typeface="Wingdings" panose="05000000000000000000" pitchFamily="2" charset="2"/>
                <a:buChar char="ü"/>
              </a:pPr>
              <a:r>
                <a:rPr lang="en-US" altLang="en-US" sz="800" dirty="0">
                  <a:solidFill>
                    <a:srgbClr val="000000"/>
                  </a:solidFill>
                  <a:cs typeface="Arial" panose="020B0604020202020204" pitchFamily="34" charset="0"/>
                </a:rPr>
                <a:t> Utilize Bell gated process for outsourcing</a:t>
              </a:r>
            </a:p>
            <a:p>
              <a:pPr>
                <a:buFont typeface="Wingdings" panose="05000000000000000000" pitchFamily="2" charset="2"/>
                <a:buChar char="ü"/>
              </a:pPr>
              <a:r>
                <a:rPr lang="en-US" altLang="en-US" sz="800" dirty="0">
                  <a:solidFill>
                    <a:srgbClr val="000000"/>
                  </a:solidFill>
                  <a:cs typeface="Arial" panose="020B0604020202020204" pitchFamily="34" charset="0"/>
                </a:rPr>
                <a:t> Award FY10 Long Lead</a:t>
              </a:r>
            </a:p>
            <a:p>
              <a:pPr>
                <a:buFont typeface="Wingdings" panose="05000000000000000000" pitchFamily="2" charset="2"/>
                <a:buChar char="ü"/>
              </a:pPr>
              <a:r>
                <a:rPr lang="en-US" altLang="en-US" sz="800" dirty="0">
                  <a:solidFill>
                    <a:srgbClr val="000000"/>
                  </a:solidFill>
                  <a:cs typeface="Arial" panose="020B0604020202020204" pitchFamily="34" charset="0"/>
                </a:rPr>
                <a:t> Support Prime key supplier visits with government representation</a:t>
              </a:r>
              <a:endParaRPr lang="en-US" altLang="en-US" sz="800" dirty="0">
                <a:solidFill>
                  <a:srgbClr val="000099"/>
                </a:solidFill>
                <a:cs typeface="Arial" panose="020B0604020202020204" pitchFamily="34" charset="0"/>
              </a:endParaRPr>
            </a:p>
            <a:p>
              <a:pPr>
                <a:buFont typeface="Wingdings" panose="05000000000000000000" pitchFamily="2" charset="2"/>
                <a:buChar char="ü"/>
              </a:pPr>
              <a:r>
                <a:rPr lang="en-US" altLang="en-US" sz="800" dirty="0">
                  <a:solidFill>
                    <a:srgbClr val="000099"/>
                  </a:solidFill>
                  <a:cs typeface="Arial" panose="020B0604020202020204" pitchFamily="34" charset="0"/>
                </a:rPr>
                <a:t> Production Readiness Review (support FRP decision)</a:t>
              </a:r>
            </a:p>
            <a:p>
              <a:r>
                <a:rPr lang="en-US" altLang="en-US" sz="800" u="sng" dirty="0">
                  <a:solidFill>
                    <a:srgbClr val="000000"/>
                  </a:solidFill>
                  <a:cs typeface="Arial" panose="020B0604020202020204" pitchFamily="34" charset="0"/>
                </a:rPr>
                <a:t>Date:</a:t>
              </a:r>
              <a:r>
                <a:rPr lang="en-US" altLang="en-US" sz="800" dirty="0">
                  <a:solidFill>
                    <a:srgbClr val="000000"/>
                  </a:solidFill>
                  <a:cs typeface="Arial" panose="020B0604020202020204" pitchFamily="34" charset="0"/>
                </a:rPr>
                <a:t> </a:t>
              </a:r>
              <a:r>
                <a:rPr lang="en-US" altLang="en-US" sz="800" dirty="0">
                  <a:solidFill>
                    <a:srgbClr val="000099"/>
                  </a:solidFill>
                  <a:cs typeface="Arial" panose="020B0604020202020204" pitchFamily="34" charset="0"/>
                </a:rPr>
                <a:t>COMPLETE Jul 10 (Risk will be closed/deleted next quarter) </a:t>
              </a:r>
            </a:p>
          </p:txBody>
        </p:sp>
        <p:sp>
          <p:nvSpPr>
            <p:cNvPr id="74790" name="Text Box 45"/>
            <p:cNvSpPr txBox="1">
              <a:spLocks noChangeArrowheads="1"/>
            </p:cNvSpPr>
            <p:nvPr/>
          </p:nvSpPr>
          <p:spPr bwMode="auto">
            <a:xfrm>
              <a:off x="182" y="2815"/>
              <a:ext cx="3385" cy="1382"/>
            </a:xfrm>
            <a:prstGeom prst="rect">
              <a:avLst/>
            </a:prstGeom>
            <a:solidFill>
              <a:schemeClr val="bg1"/>
            </a:solidFill>
            <a:ln w="38100" algn="ctr">
              <a:solidFill>
                <a:srgbClr val="FFFF00"/>
              </a:solidFill>
              <a:miter lim="800000"/>
              <a:headEnd/>
              <a:tailEnd/>
            </a:ln>
          </p:spPr>
          <p:txBody>
            <a:bodyPr lIns="0" tIns="0" rIns="96592" bIns="48296">
              <a:spAutoFit/>
            </a:bodyPr>
            <a:lstStyle>
              <a:lvl1pPr marL="58738" indent="-1588" algn="ctr" defTabSz="966788">
                <a:defRPr sz="1400">
                  <a:solidFill>
                    <a:schemeClr val="tx1"/>
                  </a:solidFill>
                  <a:latin typeface="Arial" panose="020B0604020202020204" pitchFamily="34" charset="0"/>
                </a:defRPr>
              </a:lvl1pPr>
              <a:lvl2pPr marL="742950" indent="-285750" algn="ctr" defTabSz="966788">
                <a:defRPr sz="1400">
                  <a:solidFill>
                    <a:schemeClr val="tx1"/>
                  </a:solidFill>
                  <a:latin typeface="Arial" panose="020B0604020202020204" pitchFamily="34" charset="0"/>
                </a:defRPr>
              </a:lvl2pPr>
              <a:lvl3pPr marL="1143000" indent="-228600" algn="ctr" defTabSz="966788">
                <a:defRPr sz="1400">
                  <a:solidFill>
                    <a:schemeClr val="tx1"/>
                  </a:solidFill>
                  <a:latin typeface="Arial" panose="020B0604020202020204" pitchFamily="34" charset="0"/>
                </a:defRPr>
              </a:lvl3pPr>
              <a:lvl4pPr marL="1600200" indent="-228600" algn="ctr" defTabSz="966788">
                <a:defRPr sz="1400">
                  <a:solidFill>
                    <a:schemeClr val="tx1"/>
                  </a:solidFill>
                  <a:latin typeface="Arial" panose="020B0604020202020204" pitchFamily="34" charset="0"/>
                </a:defRPr>
              </a:lvl4pPr>
              <a:lvl5pPr marL="2057400" indent="-228600" algn="ctr" defTabSz="966788">
                <a:defRPr sz="1400">
                  <a:solidFill>
                    <a:schemeClr val="tx1"/>
                  </a:solidFill>
                  <a:latin typeface="Arial" panose="020B0604020202020204" pitchFamily="34" charset="0"/>
                </a:defRPr>
              </a:lvl5pPr>
              <a:lvl6pPr marL="2514600" indent="-228600" algn="ctr" defTabSz="96678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6678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6678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66788"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u="sng">
                  <a:solidFill>
                    <a:srgbClr val="000000"/>
                  </a:solidFill>
                  <a:cs typeface="Arial" panose="020B0604020202020204" pitchFamily="34" charset="0"/>
                </a:rPr>
                <a:t>Ability to Achieve Affordability Targets to Meet Inventory Objectives</a:t>
              </a:r>
              <a:endParaRPr lang="en-US" altLang="en-US" sz="1000" b="1">
                <a:solidFill>
                  <a:srgbClr val="000000"/>
                </a:solidFill>
                <a:cs typeface="Arial" panose="020B0604020202020204" pitchFamily="34" charset="0"/>
              </a:endParaRPr>
            </a:p>
            <a:p>
              <a:r>
                <a:rPr lang="en-US" altLang="en-US" sz="800" u="sng">
                  <a:solidFill>
                    <a:srgbClr val="000000"/>
                  </a:solidFill>
                  <a:cs typeface="Arial" panose="020B0604020202020204" pitchFamily="34" charset="0"/>
                </a:rPr>
                <a:t>Driver:</a:t>
              </a:r>
              <a:r>
                <a:rPr lang="en-US" altLang="en-US" sz="800">
                  <a:solidFill>
                    <a:srgbClr val="000000"/>
                  </a:solidFill>
                  <a:cs typeface="Arial" panose="020B0604020202020204" pitchFamily="34" charset="0"/>
                </a:rPr>
                <a:t> Higher than anticipated costs due to Bell enterprise growth (overhead rates); raw materials; cabin; supplier performance; increased labor hours. Two rate increases, Apr Forward Price Rate Agreement and Nov Forward Price Rate Brochure (driven by a reduction in the base vs. predictions, erosion in the commercial business, efficiencies in production, a recent strike, and pension liabilities) have recently created additional budget pressure.</a:t>
              </a:r>
            </a:p>
            <a:p>
              <a:r>
                <a:rPr lang="en-US" altLang="en-US" sz="800" u="sng">
                  <a:solidFill>
                    <a:srgbClr val="000000"/>
                  </a:solidFill>
                  <a:cs typeface="Arial" panose="020B0604020202020204" pitchFamily="34" charset="0"/>
                </a:rPr>
                <a:t>Mitigation Plan: </a:t>
              </a:r>
            </a:p>
            <a:p>
              <a:pPr>
                <a:buFont typeface="Wingdings" panose="05000000000000000000" pitchFamily="2" charset="2"/>
                <a:buChar char="ü"/>
              </a:pPr>
              <a:r>
                <a:rPr lang="en-US" altLang="en-US" sz="800">
                  <a:solidFill>
                    <a:srgbClr val="000000"/>
                  </a:solidFill>
                  <a:cs typeface="Arial" panose="020B0604020202020204" pitchFamily="34" charset="0"/>
                </a:rPr>
                <a:t> Establish Affordability plan</a:t>
              </a:r>
            </a:p>
            <a:p>
              <a:pPr>
                <a:buFont typeface="Wingdings" panose="05000000000000000000" pitchFamily="2" charset="2"/>
                <a:buChar char="ü"/>
              </a:pPr>
              <a:r>
                <a:rPr lang="en-US" altLang="en-US" sz="800">
                  <a:solidFill>
                    <a:srgbClr val="000000"/>
                  </a:solidFill>
                  <a:cs typeface="Arial" panose="020B0604020202020204" pitchFamily="34" charset="0"/>
                </a:rPr>
                <a:t> Implement GFE CRIs (Engines, OTO)</a:t>
              </a:r>
            </a:p>
            <a:p>
              <a:pPr>
                <a:buFont typeface="Wingdings" panose="05000000000000000000" pitchFamily="2" charset="2"/>
                <a:buChar char="ü"/>
              </a:pPr>
              <a:r>
                <a:rPr lang="en-US" altLang="en-US" sz="800">
                  <a:solidFill>
                    <a:srgbClr val="000000"/>
                  </a:solidFill>
                  <a:cs typeface="Arial" panose="020B0604020202020204" pitchFamily="34" charset="0"/>
                </a:rPr>
                <a:t> Obtain Advanced Procurement in FY10</a:t>
              </a:r>
            </a:p>
            <a:p>
              <a:pPr>
                <a:buFont typeface="Wingdings" panose="05000000000000000000" pitchFamily="2" charset="2"/>
                <a:buChar char="ü"/>
              </a:pPr>
              <a:r>
                <a:rPr lang="en-US" altLang="en-US" sz="800">
                  <a:solidFill>
                    <a:srgbClr val="000000"/>
                  </a:solidFill>
                  <a:cs typeface="Arial" panose="020B0604020202020204" pitchFamily="34" charset="0"/>
                </a:rPr>
                <a:t> Execute Long Term Agreements/Long Term Contracts</a:t>
              </a:r>
            </a:p>
            <a:p>
              <a:pPr>
                <a:buFont typeface="Wingdings" panose="05000000000000000000" pitchFamily="2" charset="2"/>
                <a:buChar char="ü"/>
              </a:pPr>
              <a:r>
                <a:rPr lang="en-US" altLang="en-US" sz="800">
                  <a:solidFill>
                    <a:srgbClr val="000000"/>
                  </a:solidFill>
                </a:rPr>
                <a:t> Finalize SOF inspection requirements</a:t>
              </a:r>
              <a:r>
                <a:rPr lang="en-US" altLang="en-US" sz="800">
                  <a:solidFill>
                    <a:srgbClr val="000000"/>
                  </a:solidFill>
                  <a:cs typeface="Arial" panose="020B0604020202020204" pitchFamily="34" charset="0"/>
                </a:rPr>
                <a:t> </a:t>
              </a:r>
            </a:p>
            <a:p>
              <a:pPr>
                <a:buFont typeface="Wingdings" panose="05000000000000000000" pitchFamily="2" charset="2"/>
                <a:buChar char="ü"/>
              </a:pPr>
              <a:r>
                <a:rPr lang="en-US" altLang="en-US" sz="800">
                  <a:solidFill>
                    <a:srgbClr val="000000"/>
                  </a:solidFill>
                </a:rPr>
                <a:t> Implement cost growth control and cost reduction initiatives</a:t>
              </a:r>
            </a:p>
            <a:p>
              <a:pPr>
                <a:buFont typeface="Wingdings" panose="05000000000000000000" pitchFamily="2" charset="2"/>
                <a:buChar char="ü"/>
              </a:pPr>
              <a:r>
                <a:rPr lang="en-US" altLang="en-US" sz="800">
                  <a:solidFill>
                    <a:srgbClr val="000000"/>
                  </a:solidFill>
                </a:rPr>
                <a:t> Assess impacts of PB11 Budget and rate increases with Lot 7 Production Proposal</a:t>
              </a:r>
            </a:p>
            <a:p>
              <a:pPr>
                <a:buFont typeface="Wingdings" panose="05000000000000000000" pitchFamily="2" charset="2"/>
                <a:buChar char="ü"/>
              </a:pPr>
              <a:r>
                <a:rPr lang="en-US" altLang="en-US" sz="800">
                  <a:solidFill>
                    <a:srgbClr val="000000"/>
                  </a:solidFill>
                </a:rPr>
                <a:t> Include spares in production contract</a:t>
              </a:r>
              <a:endParaRPr lang="en-US" altLang="en-US" sz="800">
                <a:solidFill>
                  <a:srgbClr val="000000"/>
                </a:solidFill>
                <a:cs typeface="Arial" panose="020B0604020202020204" pitchFamily="34" charset="0"/>
              </a:endParaRPr>
            </a:p>
            <a:p>
              <a:pPr>
                <a:buFontTx/>
                <a:buChar char="•"/>
              </a:pPr>
              <a:r>
                <a:rPr lang="en-US" altLang="en-US" sz="800">
                  <a:solidFill>
                    <a:srgbClr val="000000"/>
                  </a:solidFill>
                  <a:cs typeface="Arial" panose="020B0604020202020204" pitchFamily="34" charset="0"/>
                </a:rPr>
                <a:t> </a:t>
              </a:r>
              <a:r>
                <a:rPr lang="en-US" altLang="en-US" sz="800">
                  <a:solidFill>
                    <a:srgbClr val="000099"/>
                  </a:solidFill>
                  <a:cs typeface="Arial" panose="020B0604020202020204" pitchFamily="34" charset="0"/>
                </a:rPr>
                <a:t>Complete Business Case Analysis for MYP</a:t>
              </a:r>
            </a:p>
            <a:p>
              <a:pPr>
                <a:buFontTx/>
                <a:buChar char="•"/>
              </a:pPr>
              <a:r>
                <a:rPr lang="en-US" altLang="en-US" sz="800">
                  <a:solidFill>
                    <a:srgbClr val="000000"/>
                  </a:solidFill>
                  <a:cs typeface="Arial" panose="020B0604020202020204" pitchFamily="34" charset="0"/>
                </a:rPr>
                <a:t> </a:t>
              </a:r>
              <a:r>
                <a:rPr lang="en-US" altLang="en-US" sz="800">
                  <a:solidFill>
                    <a:srgbClr val="000099"/>
                  </a:solidFill>
                  <a:cs typeface="Arial" panose="020B0604020202020204" pitchFamily="34" charset="0"/>
                </a:rPr>
                <a:t>If supported by BCA,</a:t>
              </a:r>
              <a:r>
                <a:rPr lang="en-US" altLang="en-US" sz="800">
                  <a:solidFill>
                    <a:srgbClr val="000000"/>
                  </a:solidFill>
                  <a:cs typeface="Arial" panose="020B0604020202020204" pitchFamily="34" charset="0"/>
                </a:rPr>
                <a:t> ensure MYP budget approval/lay-in and i</a:t>
              </a:r>
              <a:r>
                <a:rPr lang="en-US" altLang="en-US" sz="800">
                  <a:solidFill>
                    <a:srgbClr val="000000"/>
                  </a:solidFill>
                </a:rPr>
                <a:t>mplement MYP to begin in FY14</a:t>
              </a:r>
            </a:p>
            <a:p>
              <a:r>
                <a:rPr lang="en-US" altLang="en-US" sz="800" u="sng">
                  <a:solidFill>
                    <a:srgbClr val="000000"/>
                  </a:solidFill>
                  <a:cs typeface="Arial" panose="020B0604020202020204" pitchFamily="34" charset="0"/>
                </a:rPr>
                <a:t>Date:</a:t>
              </a:r>
              <a:r>
                <a:rPr lang="en-US" altLang="en-US" sz="800">
                  <a:solidFill>
                    <a:srgbClr val="000000"/>
                  </a:solidFill>
                  <a:cs typeface="Arial" panose="020B0604020202020204" pitchFamily="34" charset="0"/>
                </a:rPr>
                <a:t> On-going</a:t>
              </a:r>
            </a:p>
          </p:txBody>
        </p:sp>
        <p:sp>
          <p:nvSpPr>
            <p:cNvPr id="74791" name="Rectangle 31"/>
            <p:cNvSpPr>
              <a:spLocks noChangeArrowheads="1"/>
            </p:cNvSpPr>
            <p:nvPr/>
          </p:nvSpPr>
          <p:spPr bwMode="auto">
            <a:xfrm>
              <a:off x="3631" y="950"/>
              <a:ext cx="2054" cy="892"/>
            </a:xfrm>
            <a:prstGeom prst="rect">
              <a:avLst/>
            </a:prstGeom>
            <a:solidFill>
              <a:schemeClr val="bg1"/>
            </a:solidFill>
            <a:ln w="38100" algn="ctr">
              <a:solidFill>
                <a:srgbClr val="FFFF00"/>
              </a:solidFill>
              <a:miter lim="800000"/>
              <a:headEnd/>
              <a:tailEnd/>
            </a:ln>
          </p:spPr>
          <p:txBody>
            <a:bodyPr lIns="0" tIns="0" rIns="0" bIns="0">
              <a:spAutoFit/>
            </a:bodyPr>
            <a:lstStyle>
              <a:lvl1pPr marL="57150" indent="-1588" algn="ctr" defTabSz="966788">
                <a:defRPr sz="1400">
                  <a:solidFill>
                    <a:schemeClr val="tx1"/>
                  </a:solidFill>
                  <a:latin typeface="Arial" panose="020B0604020202020204" pitchFamily="34" charset="0"/>
                </a:defRPr>
              </a:lvl1pPr>
              <a:lvl2pPr marL="742950" indent="-285750" algn="ctr" defTabSz="966788">
                <a:defRPr sz="1400">
                  <a:solidFill>
                    <a:schemeClr val="tx1"/>
                  </a:solidFill>
                  <a:latin typeface="Arial" panose="020B0604020202020204" pitchFamily="34" charset="0"/>
                </a:defRPr>
              </a:lvl2pPr>
              <a:lvl3pPr marL="1143000" indent="-228600" algn="ctr" defTabSz="966788">
                <a:defRPr sz="1400">
                  <a:solidFill>
                    <a:schemeClr val="tx1"/>
                  </a:solidFill>
                  <a:latin typeface="Arial" panose="020B0604020202020204" pitchFamily="34" charset="0"/>
                </a:defRPr>
              </a:lvl3pPr>
              <a:lvl4pPr marL="1600200" indent="-228600" algn="ctr" defTabSz="966788">
                <a:defRPr sz="1400">
                  <a:solidFill>
                    <a:schemeClr val="tx1"/>
                  </a:solidFill>
                  <a:latin typeface="Arial" panose="020B0604020202020204" pitchFamily="34" charset="0"/>
                </a:defRPr>
              </a:lvl4pPr>
              <a:lvl5pPr marL="2057400" indent="-228600" algn="ctr" defTabSz="966788">
                <a:defRPr sz="1400">
                  <a:solidFill>
                    <a:schemeClr val="tx1"/>
                  </a:solidFill>
                  <a:latin typeface="Arial" panose="020B0604020202020204" pitchFamily="34" charset="0"/>
                </a:defRPr>
              </a:lvl5pPr>
              <a:lvl6pPr marL="2514600" indent="-228600" algn="ctr" defTabSz="96678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6678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6678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66788"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u="sng">
                  <a:solidFill>
                    <a:srgbClr val="000000"/>
                  </a:solidFill>
                  <a:cs typeface="Arial" panose="020B0604020202020204" pitchFamily="34" charset="0"/>
                </a:rPr>
                <a:t>Failure to Meet Total Ownership Cost Reduction Goals</a:t>
              </a:r>
              <a:r>
                <a:rPr lang="en-US" altLang="en-US" sz="1000" b="1">
                  <a:solidFill>
                    <a:srgbClr val="000000"/>
                  </a:solidFill>
                  <a:cs typeface="Arial" panose="020B0604020202020204" pitchFamily="34" charset="0"/>
                </a:rPr>
                <a:t>   </a:t>
              </a:r>
            </a:p>
            <a:p>
              <a:r>
                <a:rPr lang="en-US" altLang="en-US" sz="800" u="sng">
                  <a:solidFill>
                    <a:srgbClr val="000000"/>
                  </a:solidFill>
                  <a:cs typeface="Arial" panose="020B0604020202020204" pitchFamily="34" charset="0"/>
                </a:rPr>
                <a:t>Driver:</a:t>
              </a:r>
              <a:r>
                <a:rPr lang="en-US" altLang="en-US" sz="800">
                  <a:solidFill>
                    <a:srgbClr val="000000"/>
                  </a:solidFill>
                  <a:cs typeface="Arial" panose="020B0604020202020204" pitchFamily="34" charset="0"/>
                </a:rPr>
                <a:t> Delayed I and D level standup, dynamic component DL&amp;T disposition, extended ICS, components not making reliability targets</a:t>
              </a:r>
            </a:p>
            <a:p>
              <a:r>
                <a:rPr lang="en-US" altLang="en-US" sz="800" u="sng">
                  <a:solidFill>
                    <a:srgbClr val="000000"/>
                  </a:solidFill>
                  <a:cs typeface="Arial" panose="020B0604020202020204" pitchFamily="34" charset="0"/>
                </a:rPr>
                <a:t>Mitigation Plan:</a:t>
              </a:r>
              <a:r>
                <a:rPr lang="en-US" altLang="en-US" sz="800">
                  <a:solidFill>
                    <a:srgbClr val="000000"/>
                  </a:solidFill>
                  <a:cs typeface="Arial" panose="020B0604020202020204" pitchFamily="34" charset="0"/>
                </a:rPr>
                <a:t> </a:t>
              </a:r>
            </a:p>
            <a:p>
              <a:pPr>
                <a:buFont typeface="Wingdings" panose="05000000000000000000" pitchFamily="2" charset="2"/>
                <a:buChar char="§"/>
              </a:pPr>
              <a:r>
                <a:rPr lang="en-US" altLang="en-US" sz="800">
                  <a:solidFill>
                    <a:srgbClr val="000000"/>
                  </a:solidFill>
                  <a:cs typeface="Arial" panose="020B0604020202020204" pitchFamily="34" charset="0"/>
                </a:rPr>
                <a:t> Conduct BCA for long term logistics sustainment/PBL strategy </a:t>
              </a:r>
            </a:p>
            <a:p>
              <a:pPr>
                <a:buFontTx/>
                <a:buChar char="•"/>
              </a:pPr>
              <a:r>
                <a:rPr lang="en-US" altLang="en-US" sz="800">
                  <a:solidFill>
                    <a:srgbClr val="000000"/>
                  </a:solidFill>
                  <a:cs typeface="Arial" panose="020B0604020202020204" pitchFamily="34" charset="0"/>
                </a:rPr>
                <a:t> Stand up Organic Intermediate and Depot Level repair</a:t>
              </a:r>
            </a:p>
            <a:p>
              <a:pPr>
                <a:buFontTx/>
                <a:buChar char="•"/>
              </a:pPr>
              <a:r>
                <a:rPr lang="en-US" altLang="en-US" sz="800">
                  <a:solidFill>
                    <a:srgbClr val="000000"/>
                  </a:solidFill>
                  <a:cs typeface="Arial" panose="020B0604020202020204" pitchFamily="34" charset="0"/>
                </a:rPr>
                <a:t> NAVAIR approval of H-1 DL&amp;T’s</a:t>
              </a:r>
            </a:p>
            <a:p>
              <a:pPr>
                <a:buFontTx/>
                <a:buChar char="•"/>
              </a:pPr>
              <a:r>
                <a:rPr lang="en-US" altLang="en-US" sz="800">
                  <a:solidFill>
                    <a:srgbClr val="000000"/>
                  </a:solidFill>
                  <a:cs typeface="Arial" panose="020B0604020202020204" pitchFamily="34" charset="0"/>
                </a:rPr>
                <a:t> Execute 5 year Interim Support Plan contract awards</a:t>
              </a:r>
            </a:p>
            <a:p>
              <a:pPr>
                <a:buFontTx/>
                <a:buChar char="•"/>
              </a:pPr>
              <a:r>
                <a:rPr lang="en-US" altLang="en-US" sz="800">
                  <a:solidFill>
                    <a:srgbClr val="000000"/>
                  </a:solidFill>
                  <a:cs typeface="Arial" panose="020B0604020202020204" pitchFamily="34" charset="0"/>
                </a:rPr>
                <a:t> CILR drives component redesign efforts/BCAs</a:t>
              </a:r>
            </a:p>
            <a:p>
              <a:r>
                <a:rPr lang="en-US" altLang="en-US" sz="800" u="sng">
                  <a:solidFill>
                    <a:srgbClr val="000000"/>
                  </a:solidFill>
                  <a:cs typeface="Arial" panose="020B0604020202020204" pitchFamily="34" charset="0"/>
                </a:rPr>
                <a:t>Date:</a:t>
              </a:r>
              <a:r>
                <a:rPr lang="en-US" altLang="en-US" sz="800">
                  <a:solidFill>
                    <a:srgbClr val="000000"/>
                  </a:solidFill>
                  <a:cs typeface="Arial" panose="020B0604020202020204" pitchFamily="34" charset="0"/>
                </a:rPr>
                <a:t> </a:t>
              </a:r>
              <a:r>
                <a:rPr lang="en-US" altLang="en-US" sz="800">
                  <a:solidFill>
                    <a:srgbClr val="000099"/>
                  </a:solidFill>
                  <a:cs typeface="Arial" panose="020B0604020202020204" pitchFamily="34" charset="0"/>
                </a:rPr>
                <a:t>Ongoing</a:t>
              </a:r>
            </a:p>
          </p:txBody>
        </p:sp>
        <p:cxnSp>
          <p:nvCxnSpPr>
            <p:cNvPr id="74792" name="AutoShape 39"/>
            <p:cNvCxnSpPr>
              <a:cxnSpLocks noChangeShapeType="1"/>
              <a:stCxn id="74791" idx="1"/>
            </p:cNvCxnSpPr>
            <p:nvPr/>
          </p:nvCxnSpPr>
          <p:spPr bwMode="auto">
            <a:xfrm flipH="1">
              <a:off x="3242" y="1396"/>
              <a:ext cx="389" cy="877"/>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74793" name="Text Box 45"/>
            <p:cNvSpPr txBox="1">
              <a:spLocks noChangeArrowheads="1"/>
            </p:cNvSpPr>
            <p:nvPr/>
          </p:nvSpPr>
          <p:spPr bwMode="auto">
            <a:xfrm>
              <a:off x="48" y="768"/>
              <a:ext cx="2173" cy="1940"/>
            </a:xfrm>
            <a:prstGeom prst="rect">
              <a:avLst/>
            </a:prstGeom>
            <a:solidFill>
              <a:schemeClr val="bg1"/>
            </a:solidFill>
            <a:ln w="38100" algn="ctr">
              <a:solidFill>
                <a:srgbClr val="FFFF00"/>
              </a:solidFill>
              <a:miter lim="800000"/>
              <a:headEnd/>
              <a:tailEnd/>
            </a:ln>
          </p:spPr>
          <p:txBody>
            <a:bodyPr lIns="0" tIns="0" rIns="96592" bIns="48296">
              <a:spAutoFit/>
            </a:bodyPr>
            <a:lstStyle>
              <a:lvl1pPr marL="58738" indent="-1588" algn="ctr" defTabSz="966788">
                <a:defRPr sz="1400">
                  <a:solidFill>
                    <a:schemeClr val="tx1"/>
                  </a:solidFill>
                  <a:latin typeface="Arial" panose="020B0604020202020204" pitchFamily="34" charset="0"/>
                </a:defRPr>
              </a:lvl1pPr>
              <a:lvl2pPr marL="509588" indent="-161925" algn="ctr" defTabSz="966788">
                <a:defRPr sz="1400">
                  <a:solidFill>
                    <a:schemeClr val="tx1"/>
                  </a:solidFill>
                  <a:latin typeface="Arial" panose="020B0604020202020204" pitchFamily="34" charset="0"/>
                </a:defRPr>
              </a:lvl2pPr>
              <a:lvl3pPr marL="1143000" indent="-228600" algn="ctr" defTabSz="966788">
                <a:defRPr sz="1400">
                  <a:solidFill>
                    <a:schemeClr val="tx1"/>
                  </a:solidFill>
                  <a:latin typeface="Arial" panose="020B0604020202020204" pitchFamily="34" charset="0"/>
                </a:defRPr>
              </a:lvl3pPr>
              <a:lvl4pPr marL="1600200" indent="-228600" algn="ctr" defTabSz="966788">
                <a:defRPr sz="1400">
                  <a:solidFill>
                    <a:schemeClr val="tx1"/>
                  </a:solidFill>
                  <a:latin typeface="Arial" panose="020B0604020202020204" pitchFamily="34" charset="0"/>
                </a:defRPr>
              </a:lvl4pPr>
              <a:lvl5pPr marL="2057400" indent="-228600" algn="ctr" defTabSz="966788">
                <a:defRPr sz="1400">
                  <a:solidFill>
                    <a:schemeClr val="tx1"/>
                  </a:solidFill>
                  <a:latin typeface="Arial" panose="020B0604020202020204" pitchFamily="34" charset="0"/>
                </a:defRPr>
              </a:lvl5pPr>
              <a:lvl6pPr marL="2514600" indent="-228600" algn="ctr" defTabSz="966788"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defTabSz="966788"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defTabSz="966788"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defTabSz="966788"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000" b="1" u="sng">
                  <a:solidFill>
                    <a:srgbClr val="000000"/>
                  </a:solidFill>
                  <a:cs typeface="Arial" panose="020B0604020202020204" pitchFamily="34" charset="0"/>
                </a:rPr>
                <a:t>Insufficient funding to execute aircraft quantity requirements </a:t>
              </a:r>
              <a:endParaRPr lang="en-US" altLang="en-US" sz="1000" b="1">
                <a:solidFill>
                  <a:srgbClr val="000000"/>
                </a:solidFill>
                <a:cs typeface="Arial" panose="020B0604020202020204" pitchFamily="34" charset="0"/>
              </a:endParaRPr>
            </a:p>
            <a:p>
              <a:r>
                <a:rPr lang="en-US" altLang="en-US" sz="800" u="sng">
                  <a:solidFill>
                    <a:srgbClr val="000000"/>
                  </a:solidFill>
                  <a:cs typeface="Arial" panose="020B0604020202020204" pitchFamily="34" charset="0"/>
                </a:rPr>
                <a:t>Driver:</a:t>
              </a:r>
              <a:r>
                <a:rPr lang="en-US" altLang="en-US" sz="800">
                  <a:solidFill>
                    <a:srgbClr val="000000"/>
                  </a:solidFill>
                  <a:cs typeface="Arial" panose="020B0604020202020204" pitchFamily="34" charset="0"/>
                </a:rPr>
                <a:t> Two Forward Price Rate Agreement (FPRA) increases, Apr FPRA and Nov FPR  Recommendation (driven by a reduction in the base vs. predictions, erosion in the commercial business, efficiencies in production, a recent strike, and pension liabilities) and potential additional rate impacts due to Pension Protection Act compliance and projected business base loss in FY14 due to decreasing procurement of V-22s are creating additional budget pressure to execute yearly budgeted a/c quantities and pressurizing APB and Nunn-McCurdy acquisition thresholds.</a:t>
              </a:r>
            </a:p>
            <a:p>
              <a:r>
                <a:rPr lang="en-US" altLang="en-US" sz="800" u="sng">
                  <a:solidFill>
                    <a:srgbClr val="000000"/>
                  </a:solidFill>
                  <a:cs typeface="Arial" panose="020B0604020202020204" pitchFamily="34" charset="0"/>
                </a:rPr>
                <a:t>Mitigation Plan: </a:t>
              </a:r>
            </a:p>
            <a:p>
              <a:pPr>
                <a:buFont typeface="Wingdings" panose="05000000000000000000" pitchFamily="2" charset="2"/>
                <a:buChar char="ü"/>
              </a:pPr>
              <a:r>
                <a:rPr lang="en-US" altLang="en-US" sz="800">
                  <a:solidFill>
                    <a:srgbClr val="000000"/>
                  </a:solidFill>
                  <a:cs typeface="Arial" panose="020B0604020202020204" pitchFamily="34" charset="0"/>
                </a:rPr>
                <a:t> Finalize technical evaluation and negotiation of the lot 7 contract {Leadership intervention as required}</a:t>
              </a:r>
            </a:p>
            <a:p>
              <a:pPr>
                <a:buFont typeface="Wingdings" panose="05000000000000000000" pitchFamily="2" charset="2"/>
                <a:buChar char="§"/>
              </a:pPr>
              <a:r>
                <a:rPr lang="en-US" altLang="en-US" sz="800">
                  <a:solidFill>
                    <a:srgbClr val="000000"/>
                  </a:solidFill>
                </a:rPr>
                <a:t> Assess potential future rate increases and impacts on budget across program fiscal years (ongoing)</a:t>
              </a:r>
            </a:p>
            <a:p>
              <a:pPr lvl="1">
                <a:buFont typeface="Wingdings" panose="05000000000000000000" pitchFamily="2" charset="2"/>
                <a:buChar char="§"/>
              </a:pPr>
              <a:r>
                <a:rPr lang="en-US" altLang="en-US" sz="800">
                  <a:solidFill>
                    <a:srgbClr val="000000"/>
                  </a:solidFill>
                </a:rPr>
                <a:t>Pension Protection Act assessment (AIR 4.2 Lead)</a:t>
              </a:r>
            </a:p>
            <a:p>
              <a:pPr lvl="1">
                <a:buFontTx/>
                <a:buChar char="•"/>
              </a:pPr>
              <a:r>
                <a:rPr lang="en-US" altLang="en-US" sz="800">
                  <a:solidFill>
                    <a:srgbClr val="000000"/>
                  </a:solidFill>
                </a:rPr>
                <a:t>Business base (DCMA lead)</a:t>
              </a:r>
            </a:p>
            <a:p>
              <a:pPr>
                <a:buFontTx/>
                <a:buChar char="•"/>
              </a:pPr>
              <a:r>
                <a:rPr lang="en-US" altLang="en-US" sz="800">
                  <a:solidFill>
                    <a:srgbClr val="000000"/>
                  </a:solidFill>
                </a:rPr>
                <a:t> Continue to Pursue cost reduction/control initiatives (ongoing; see affordability risk)</a:t>
              </a:r>
            </a:p>
            <a:p>
              <a:pPr>
                <a:buFont typeface="Wingdings" panose="05000000000000000000" pitchFamily="2" charset="2"/>
                <a:buChar char="ü"/>
              </a:pPr>
              <a:r>
                <a:rPr lang="en-US" altLang="en-US" sz="800">
                  <a:solidFill>
                    <a:srgbClr val="000099"/>
                  </a:solidFill>
                </a:rPr>
                <a:t> Update program manager’s cost estimate </a:t>
              </a:r>
            </a:p>
            <a:p>
              <a:pPr>
                <a:buFont typeface="Wingdings" panose="05000000000000000000" pitchFamily="2" charset="2"/>
                <a:buChar char="ü"/>
              </a:pPr>
              <a:r>
                <a:rPr lang="en-US" altLang="en-US" sz="800">
                  <a:solidFill>
                    <a:srgbClr val="000099"/>
                  </a:solidFill>
                </a:rPr>
                <a:t> Engage Service for funding resolution</a:t>
              </a:r>
            </a:p>
            <a:p>
              <a:pPr>
                <a:buFontTx/>
                <a:buChar char="•"/>
              </a:pPr>
              <a:r>
                <a:rPr lang="en-US" altLang="en-US" sz="800">
                  <a:solidFill>
                    <a:srgbClr val="000000"/>
                  </a:solidFill>
                </a:rPr>
                <a:t>Support PEO(A)/DCMA rate control initiative with Bell (ongoing)</a:t>
              </a:r>
            </a:p>
            <a:p>
              <a:r>
                <a:rPr lang="en-US" altLang="en-US" sz="800" u="sng">
                  <a:solidFill>
                    <a:srgbClr val="000000"/>
                  </a:solidFill>
                  <a:cs typeface="Arial" panose="020B0604020202020204" pitchFamily="34" charset="0"/>
                </a:rPr>
                <a:t>Date: </a:t>
              </a:r>
              <a:r>
                <a:rPr lang="en-US" altLang="en-US" sz="800">
                  <a:solidFill>
                    <a:srgbClr val="000000"/>
                  </a:solidFill>
                  <a:cs typeface="Arial" panose="020B0604020202020204" pitchFamily="34" charset="0"/>
                </a:rPr>
                <a:t>Oct 10 (AH-1Z FRP decision)</a:t>
              </a:r>
            </a:p>
          </p:txBody>
        </p:sp>
        <p:sp>
          <p:nvSpPr>
            <p:cNvPr id="74794" name="Oval 41"/>
            <p:cNvSpPr>
              <a:spLocks noChangeArrowheads="1"/>
            </p:cNvSpPr>
            <p:nvPr/>
          </p:nvSpPr>
          <p:spPr bwMode="auto">
            <a:xfrm>
              <a:off x="3176" y="1810"/>
              <a:ext cx="48" cy="48"/>
            </a:xfrm>
            <a:prstGeom prst="ellipse">
              <a:avLst/>
            </a:prstGeom>
            <a:solidFill>
              <a:schemeClr val="tx1"/>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cxnSp>
          <p:nvCxnSpPr>
            <p:cNvPr id="74795" name="AutoShape 42"/>
            <p:cNvCxnSpPr>
              <a:cxnSpLocks noChangeShapeType="1"/>
              <a:stCxn id="74793" idx="3"/>
              <a:endCxn id="74794" idx="2"/>
            </p:cNvCxnSpPr>
            <p:nvPr/>
          </p:nvCxnSpPr>
          <p:spPr bwMode="auto">
            <a:xfrm>
              <a:off x="2233" y="1738"/>
              <a:ext cx="943" cy="96"/>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cxnSp>
          <p:nvCxnSpPr>
            <p:cNvPr id="74796" name="AutoShape 43"/>
            <p:cNvCxnSpPr>
              <a:cxnSpLocks noChangeShapeType="1"/>
              <a:stCxn id="74790" idx="0"/>
              <a:endCxn id="74785" idx="4"/>
            </p:cNvCxnSpPr>
            <p:nvPr/>
          </p:nvCxnSpPr>
          <p:spPr bwMode="auto">
            <a:xfrm flipV="1">
              <a:off x="1875" y="1899"/>
              <a:ext cx="1084" cy="904"/>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grpSp>
          <p:nvGrpSpPr>
            <p:cNvPr id="74797" name="Group 44"/>
            <p:cNvGrpSpPr>
              <a:grpSpLocks/>
            </p:cNvGrpSpPr>
            <p:nvPr/>
          </p:nvGrpSpPr>
          <p:grpSpPr bwMode="auto">
            <a:xfrm>
              <a:off x="3182" y="1632"/>
              <a:ext cx="48" cy="192"/>
              <a:chOff x="3140" y="1632"/>
              <a:chExt cx="48" cy="192"/>
            </a:xfrm>
          </p:grpSpPr>
          <p:sp>
            <p:nvSpPr>
              <p:cNvPr id="74801" name="Oval 41"/>
              <p:cNvSpPr>
                <a:spLocks noChangeArrowheads="1"/>
              </p:cNvSpPr>
              <p:nvPr/>
            </p:nvSpPr>
            <p:spPr bwMode="auto">
              <a:xfrm>
                <a:off x="3140" y="1632"/>
                <a:ext cx="48" cy="48"/>
              </a:xfrm>
              <a:prstGeom prst="ellipse">
                <a:avLst/>
              </a:prstGeom>
              <a:solidFill>
                <a:srgbClr val="808080"/>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802" name="Line 46"/>
              <p:cNvSpPr>
                <a:spLocks noChangeShapeType="1"/>
              </p:cNvSpPr>
              <p:nvPr/>
            </p:nvSpPr>
            <p:spPr bwMode="auto">
              <a:xfrm>
                <a:off x="3161" y="1680"/>
                <a:ext cx="0" cy="144"/>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4798" name="Oval 41"/>
            <p:cNvSpPr>
              <a:spLocks noChangeArrowheads="1"/>
            </p:cNvSpPr>
            <p:nvPr/>
          </p:nvSpPr>
          <p:spPr bwMode="auto">
            <a:xfrm>
              <a:off x="3162" y="1913"/>
              <a:ext cx="48" cy="48"/>
            </a:xfrm>
            <a:prstGeom prst="ellipse">
              <a:avLst/>
            </a:prstGeom>
            <a:solidFill>
              <a:srgbClr val="808080"/>
            </a:solidFill>
            <a:ln w="9525">
              <a:solidFill>
                <a:schemeClr val="tx1"/>
              </a:solidFill>
              <a:round/>
              <a:headEnd/>
              <a:tailEnd/>
            </a:ln>
          </p:spPr>
          <p:txBody>
            <a:bodyPr wrap="none" lIns="0" tIns="0" rIns="0" bIns="0"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solidFill>
                  <a:srgbClr val="000000"/>
                </a:solidFill>
              </a:endParaRPr>
            </a:p>
          </p:txBody>
        </p:sp>
        <p:sp>
          <p:nvSpPr>
            <p:cNvPr id="74799" name="Line 48"/>
            <p:cNvSpPr>
              <a:spLocks noChangeShapeType="1"/>
            </p:cNvSpPr>
            <p:nvPr/>
          </p:nvSpPr>
          <p:spPr bwMode="auto">
            <a:xfrm>
              <a:off x="3183" y="1968"/>
              <a:ext cx="0" cy="336"/>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51" name="Title 1"/>
          <p:cNvSpPr txBox="1">
            <a:spLocks/>
          </p:cNvSpPr>
          <p:nvPr/>
        </p:nvSpPr>
        <p:spPr>
          <a:xfrm>
            <a:off x="1981199" y="228600"/>
            <a:ext cx="9679497" cy="685800"/>
          </a:xfrm>
          <a:prstGeom prst="rect">
            <a:avLst/>
          </a:prstGeom>
        </p:spPr>
        <p:txBody>
          <a:bodyPr rtlCol="0">
            <a:normAutofit fontScale="97500"/>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pPr eaLnBrk="1" fontAlgn="auto" hangingPunct="1">
              <a:spcAft>
                <a:spcPts val="0"/>
              </a:spcAft>
              <a:defRPr/>
            </a:pPr>
            <a:r>
              <a:rPr lang="en-US" sz="4000" kern="0" dirty="0">
                <a:cs typeface="Arial" pitchFamily="34" charset="0"/>
              </a:rPr>
              <a:t>Program Risks</a:t>
            </a:r>
          </a:p>
        </p:txBody>
      </p:sp>
      <p:sp>
        <p:nvSpPr>
          <p:cNvPr id="3" name="Slide Number Placeholder 2"/>
          <p:cNvSpPr>
            <a:spLocks noGrp="1"/>
          </p:cNvSpPr>
          <p:nvPr>
            <p:ph type="sldNum" sz="quarter" idx="11"/>
          </p:nvPr>
        </p:nvSpPr>
        <p:spPr/>
        <p:txBody>
          <a:bodyPr/>
          <a:lstStyle/>
          <a:p>
            <a:pPr>
              <a:defRPr/>
            </a:pPr>
            <a:fld id="{8D8601B2-89B0-49E8-A3BD-49523D01BBAA}" type="slidenum">
              <a:rPr lang="en-US" altLang="en-US" smtClean="0"/>
              <a:pPr>
                <a:defRPr/>
              </a:pPr>
              <a:t>24</a:t>
            </a:fld>
            <a:endParaRPr lang="en-US" altLang="en-US">
              <a:solidFill>
                <a:srgbClr val="808080"/>
              </a:solidFill>
            </a:endParaRPr>
          </a:p>
        </p:txBody>
      </p:sp>
    </p:spTree>
    <p:extLst>
      <p:ext uri="{BB962C8B-B14F-4D97-AF65-F5344CB8AC3E}">
        <p14:creationId xmlns:p14="http://schemas.microsoft.com/office/powerpoint/2010/main" val="2825060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en-US" dirty="0"/>
              <a:t>Industrial Base Assessment</a:t>
            </a:r>
          </a:p>
        </p:txBody>
      </p:sp>
      <p:sp>
        <p:nvSpPr>
          <p:cNvPr id="71683" name="Rectangle 3"/>
          <p:cNvSpPr>
            <a:spLocks noGrp="1" noChangeArrowheads="1"/>
          </p:cNvSpPr>
          <p:nvPr>
            <p:ph type="body" idx="1"/>
          </p:nvPr>
        </p:nvSpPr>
        <p:spPr>
          <a:xfrm>
            <a:off x="452307" y="1320131"/>
            <a:ext cx="11225168" cy="4610886"/>
          </a:xfrm>
        </p:spPr>
        <p:txBody>
          <a:bodyPr/>
          <a:lstStyle/>
          <a:p>
            <a:pPr>
              <a:lnSpc>
                <a:spcPct val="90000"/>
              </a:lnSpc>
            </a:pPr>
            <a:r>
              <a:rPr lang="en-US" altLang="en-US" dirty="0"/>
              <a:t>Industry capabilities validated during EMD phase</a:t>
            </a:r>
          </a:p>
          <a:p>
            <a:pPr lvl="1">
              <a:lnSpc>
                <a:spcPct val="90000"/>
              </a:lnSpc>
            </a:pPr>
            <a:r>
              <a:rPr lang="en-US" altLang="en-US" dirty="0"/>
              <a:t>Group A and B kits produced for 7 a/c installs</a:t>
            </a:r>
          </a:p>
          <a:p>
            <a:pPr lvl="1">
              <a:lnSpc>
                <a:spcPct val="90000"/>
              </a:lnSpc>
            </a:pPr>
            <a:r>
              <a:rPr lang="en-US" altLang="en-US" dirty="0"/>
              <a:t>Production Readiness Reviews complete</a:t>
            </a:r>
          </a:p>
          <a:p>
            <a:pPr>
              <a:lnSpc>
                <a:spcPct val="90000"/>
              </a:lnSpc>
            </a:pPr>
            <a:endParaRPr lang="en-US" altLang="en-US" dirty="0"/>
          </a:p>
          <a:p>
            <a:pPr>
              <a:lnSpc>
                <a:spcPct val="90000"/>
              </a:lnSpc>
            </a:pPr>
            <a:r>
              <a:rPr lang="en-US" altLang="en-US" dirty="0"/>
              <a:t>Supplier proposals / price quotes submitted for entire bill of materiel</a:t>
            </a:r>
          </a:p>
          <a:p>
            <a:pPr lvl="1">
              <a:lnSpc>
                <a:spcPct val="90000"/>
              </a:lnSpc>
            </a:pPr>
            <a:r>
              <a:rPr lang="en-US" altLang="en-US" sz="1800" dirty="0"/>
              <a:t>FPI option negotiated for LRIP &amp; FRP</a:t>
            </a:r>
          </a:p>
          <a:p>
            <a:pPr>
              <a:lnSpc>
                <a:spcPct val="90000"/>
              </a:lnSpc>
            </a:pPr>
            <a:endParaRPr lang="en-US" altLang="en-US" dirty="0"/>
          </a:p>
          <a:p>
            <a:pPr>
              <a:lnSpc>
                <a:spcPct val="90000"/>
              </a:lnSpc>
            </a:pPr>
            <a:r>
              <a:rPr lang="en-US" altLang="en-US" dirty="0"/>
              <a:t>Diminishing Manufacturing Sources (DMS) / Material Shortages (MS) issues identified and mitigated</a:t>
            </a:r>
          </a:p>
          <a:p>
            <a:pPr lvl="1">
              <a:lnSpc>
                <a:spcPct val="90000"/>
              </a:lnSpc>
            </a:pPr>
            <a:r>
              <a:rPr lang="en-US" altLang="en-US" dirty="0"/>
              <a:t>Proactive screening program to identify new issues as they emerge</a:t>
            </a:r>
          </a:p>
          <a:p>
            <a:pPr lvl="1">
              <a:lnSpc>
                <a:spcPct val="90000"/>
              </a:lnSpc>
            </a:pPr>
            <a:r>
              <a:rPr lang="en-US" altLang="en-US" dirty="0"/>
              <a:t>In place Life of Type (LOT) purchases provide mitigation</a:t>
            </a:r>
          </a:p>
          <a:p>
            <a:pPr lvl="2">
              <a:lnSpc>
                <a:spcPct val="90000"/>
              </a:lnSpc>
            </a:pPr>
            <a:r>
              <a:rPr lang="en-US" altLang="en-US" dirty="0"/>
              <a:t>38 items identified and on-contract</a:t>
            </a:r>
          </a:p>
          <a:p>
            <a:pPr>
              <a:lnSpc>
                <a:spcPct val="90000"/>
              </a:lnSpc>
            </a:pPr>
            <a:endParaRPr lang="en-US" altLang="en-US" dirty="0"/>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25</a:t>
            </a:fld>
            <a:endParaRPr lang="en-US" altLang="en-US">
              <a:solidFill>
                <a:srgbClr val="808080"/>
              </a:solidFill>
            </a:endParaRPr>
          </a:p>
        </p:txBody>
      </p:sp>
    </p:spTree>
    <p:extLst>
      <p:ext uri="{BB962C8B-B14F-4D97-AF65-F5344CB8AC3E}">
        <p14:creationId xmlns:p14="http://schemas.microsoft.com/office/powerpoint/2010/main" val="2991100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5782520" y="-28576"/>
            <a:ext cx="5884863" cy="1219200"/>
          </a:xfrm>
        </p:spPr>
        <p:txBody>
          <a:bodyPr/>
          <a:lstStyle/>
          <a:p>
            <a:r>
              <a:rPr lang="en-US" altLang="en-US" sz="3200" dirty="0"/>
              <a:t>Manufacturing Readiness</a:t>
            </a:r>
            <a:br>
              <a:rPr lang="en-US" altLang="en-US" sz="3200" dirty="0"/>
            </a:br>
            <a:r>
              <a:rPr lang="en-US" altLang="en-US" sz="2400" dirty="0"/>
              <a:t>MRA Summary</a:t>
            </a:r>
          </a:p>
        </p:txBody>
      </p:sp>
      <p:sp>
        <p:nvSpPr>
          <p:cNvPr id="72707" name="Content Placeholder 2"/>
          <p:cNvSpPr>
            <a:spLocks noGrp="1"/>
          </p:cNvSpPr>
          <p:nvPr>
            <p:ph idx="1"/>
          </p:nvPr>
        </p:nvSpPr>
        <p:spPr>
          <a:xfrm>
            <a:off x="473412" y="1404938"/>
            <a:ext cx="8397875" cy="4743450"/>
          </a:xfrm>
        </p:spPr>
        <p:txBody>
          <a:bodyPr/>
          <a:lstStyle/>
          <a:p>
            <a:r>
              <a:rPr lang="en-US" altLang="en-US" dirty="0"/>
              <a:t>Assessed manufacturing readiness to manage risk while increasing ability to transition technology to weapon systems</a:t>
            </a:r>
          </a:p>
          <a:p>
            <a:pPr lvl="1"/>
            <a:r>
              <a:rPr lang="en-US" altLang="en-US" dirty="0"/>
              <a:t>Status of Production Readiness Review (PRR)</a:t>
            </a:r>
          </a:p>
          <a:p>
            <a:r>
              <a:rPr lang="en-US" altLang="en-US" dirty="0"/>
              <a:t>MRL 8 - Pilot line demonstrated ready for LRIP</a:t>
            </a:r>
          </a:p>
          <a:p>
            <a:r>
              <a:rPr lang="en-US" altLang="en-US" dirty="0"/>
              <a:t>MRA Objectives:</a:t>
            </a:r>
          </a:p>
          <a:p>
            <a:pPr lvl="1"/>
            <a:r>
              <a:rPr lang="en-US" altLang="en-US" dirty="0"/>
              <a:t>MRL 8 by Milestone C</a:t>
            </a:r>
          </a:p>
          <a:p>
            <a:pPr lvl="1"/>
            <a:r>
              <a:rPr lang="en-US" altLang="en-US" dirty="0"/>
              <a:t>Identify items to watch during LRIP</a:t>
            </a:r>
          </a:p>
          <a:p>
            <a:r>
              <a:rPr lang="en-US" altLang="en-US" dirty="0"/>
              <a:t>Bottom line:</a:t>
            </a:r>
          </a:p>
          <a:p>
            <a:pPr lvl="1"/>
            <a:r>
              <a:rPr lang="en-US" altLang="en-US" dirty="0"/>
              <a:t>Program X contractor &amp; suppliers have adequately demonstrated manufacturing maturity to proceed into LRIP</a:t>
            </a:r>
          </a:p>
          <a:p>
            <a:pPr lvl="1"/>
            <a:r>
              <a:rPr lang="en-US" altLang="en-US" dirty="0"/>
              <a:t>All sub-systems have achieved MRL of 8 or higher</a:t>
            </a:r>
          </a:p>
          <a:p>
            <a:pPr marL="0" indent="0">
              <a:buNone/>
            </a:pPr>
            <a:endParaRPr lang="en-US" altLang="en-US" dirty="0"/>
          </a:p>
          <a:p>
            <a:pPr>
              <a:buFont typeface="Wingdings" panose="05000000000000000000" pitchFamily="2" charset="2"/>
              <a:buNone/>
            </a:pPr>
            <a:endParaRPr lang="en-US" altLang="en-US" dirty="0"/>
          </a:p>
          <a:p>
            <a:pPr>
              <a:buFont typeface="Wingdings" panose="05000000000000000000" pitchFamily="2" charset="2"/>
              <a:buNone/>
            </a:pPr>
            <a:endParaRPr lang="en-US" altLang="en-US" dirty="0"/>
          </a:p>
        </p:txBody>
      </p:sp>
      <p:sp>
        <p:nvSpPr>
          <p:cNvPr id="72708" name="Slide Number Placeholder 3"/>
          <p:cNvSpPr>
            <a:spLocks noGrp="1"/>
          </p:cNvSpPr>
          <p:nvPr>
            <p:ph type="sldNum" sz="quarter" idx="11"/>
          </p:nvPr>
        </p:nvSpPr>
        <p:spPr>
          <a:xfrm>
            <a:off x="11049000" y="6486525"/>
            <a:ext cx="1143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4AB8C77F-5E6E-4DEC-93FF-D8A534B46DED}" type="slidenum">
              <a:rPr lang="en-US" altLang="en-US" sz="1000">
                <a:solidFill>
                  <a:srgbClr val="7F7F7F"/>
                </a:solidFill>
              </a:rPr>
              <a:pPr algn="r"/>
              <a:t>26</a:t>
            </a:fld>
            <a:endParaRPr lang="en-US" altLang="en-US" sz="1000" dirty="0">
              <a:solidFill>
                <a:schemeClr val="bg2"/>
              </a:solidFill>
            </a:endParaRPr>
          </a:p>
        </p:txBody>
      </p:sp>
      <p:sp>
        <p:nvSpPr>
          <p:cNvPr id="72709" name="TextBox 1"/>
          <p:cNvSpPr txBox="1">
            <a:spLocks noChangeArrowheads="1"/>
          </p:cNvSpPr>
          <p:nvPr/>
        </p:nvSpPr>
        <p:spPr bwMode="auto">
          <a:xfrm>
            <a:off x="8461375" y="5994401"/>
            <a:ext cx="1416050" cy="30797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t>See Footnotes</a:t>
            </a:r>
          </a:p>
        </p:txBody>
      </p:sp>
    </p:spTree>
    <p:extLst>
      <p:ext uri="{BB962C8B-B14F-4D97-AF65-F5344CB8AC3E}">
        <p14:creationId xmlns:p14="http://schemas.microsoft.com/office/powerpoint/2010/main" val="2686308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253157" y="88900"/>
            <a:ext cx="7429500" cy="1141413"/>
          </a:xfrm>
        </p:spPr>
        <p:txBody>
          <a:bodyPr/>
          <a:lstStyle/>
          <a:p>
            <a:r>
              <a:rPr lang="en-US" altLang="en-US" dirty="0"/>
              <a:t>MS C Document Status </a:t>
            </a:r>
            <a:endParaRPr lang="en-US" altLang="en-US" sz="3200" dirty="0"/>
          </a:p>
        </p:txBody>
      </p:sp>
      <p:sp>
        <p:nvSpPr>
          <p:cNvPr id="74755" name="Slide Number Placeholder 1"/>
          <p:cNvSpPr>
            <a:spLocks noGrp="1"/>
          </p:cNvSpPr>
          <p:nvPr>
            <p:ph type="sldNum" sz="quarter" idx="11"/>
          </p:nvPr>
        </p:nvSpPr>
        <p:spPr>
          <a:xfrm>
            <a:off x="10972800" y="6499923"/>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F2701364-B1B0-491B-8B05-D74BE0606D88}" type="slidenum">
              <a:rPr lang="en-US" altLang="en-US" sz="1000">
                <a:solidFill>
                  <a:srgbClr val="000000"/>
                </a:solidFill>
              </a:rPr>
              <a:pPr algn="r"/>
              <a:t>27</a:t>
            </a:fld>
            <a:endParaRPr lang="en-US" altLang="en-US" sz="1000" dirty="0">
              <a:solidFill>
                <a:srgbClr val="00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913197875"/>
              </p:ext>
            </p:extLst>
          </p:nvPr>
        </p:nvGraphicFramePr>
        <p:xfrm>
          <a:off x="2133601" y="1340092"/>
          <a:ext cx="8099425" cy="4729686"/>
        </p:xfrm>
        <a:graphic>
          <a:graphicData uri="http://schemas.openxmlformats.org/drawingml/2006/table">
            <a:tbl>
              <a:tblPr/>
              <a:tblGrid>
                <a:gridCol w="1857375">
                  <a:extLst>
                    <a:ext uri="{9D8B030D-6E8A-4147-A177-3AD203B41FA5}">
                      <a16:colId xmlns:a16="http://schemas.microsoft.com/office/drawing/2014/main" val="20000"/>
                    </a:ext>
                  </a:extLst>
                </a:gridCol>
                <a:gridCol w="573088">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3744912">
                  <a:extLst>
                    <a:ext uri="{9D8B030D-6E8A-4147-A177-3AD203B41FA5}">
                      <a16:colId xmlns:a16="http://schemas.microsoft.com/office/drawing/2014/main" val="20003"/>
                    </a:ext>
                  </a:extLst>
                </a:gridCol>
              </a:tblGrid>
              <a:tr h="276208">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1" i="0"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Arial" panose="020B0604020202020204" pitchFamily="34" charset="0"/>
                        </a:rPr>
                        <a:t>Documentation</a:t>
                      </a:r>
                      <a:endPar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S/R*</a:t>
                      </a:r>
                    </a:p>
                  </a:txBody>
                  <a:tcPr marL="81036" marR="81036" marT="40518" marB="405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1" i="0" u="none" strike="noStrike" cap="none" normalizeH="0" baseline="0">
                          <a:ln>
                            <a:noFill/>
                          </a:ln>
                          <a:solidFill>
                            <a:srgbClr val="FFFFFF"/>
                          </a:solidFill>
                          <a:effectLst/>
                          <a:latin typeface="Calibri" panose="020F0502020204030204" pitchFamily="34" charset="0"/>
                          <a:ea typeface="Times New Roman" panose="02020603050405020304" pitchFamily="18" charset="0"/>
                          <a:cs typeface="Arial" panose="020B0604020202020204" pitchFamily="34" charset="0"/>
                        </a:rPr>
                        <a:t>Status</a:t>
                      </a:r>
                      <a:endParaRPr kumimoji="0" lang="en-US"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200" b="1" i="0" u="none" strike="noStrike" cap="none" normalizeH="0" baseline="0">
                          <a:ln>
                            <a:noFill/>
                          </a:ln>
                          <a:solidFill>
                            <a:srgbClr val="FFFFFF"/>
                          </a:solidFill>
                          <a:effectLst/>
                          <a:latin typeface="Calibri" panose="020F0502020204030204" pitchFamily="34" charset="0"/>
                          <a:ea typeface="Times New Roman" panose="02020603050405020304" pitchFamily="18" charset="0"/>
                          <a:cs typeface="Arial" panose="020B0604020202020204" pitchFamily="34" charset="0"/>
                        </a:rPr>
                        <a:t>Comments</a:t>
                      </a:r>
                      <a:endParaRPr kumimoji="0" lang="en-US"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0000"/>
                  </a:ext>
                </a:extLst>
              </a:tr>
              <a:tr h="417011">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2366b Certification (if program initiation)</a:t>
                      </a:r>
                      <a:endPar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 OSD Coord</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7011">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Acquisition Decision Memorandum (ADM)</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In draft form</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7011">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Acquisition Program Baseline (APB)</a:t>
                      </a:r>
                      <a:endParaRPr kumimoji="0" lang="en-US" altLang="en-US" sz="1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In-Work</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Program Office will finalize after AFCAA</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9865">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Acquisition Strategy (update)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Complete</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6005">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Affordability Analysis	(update)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 </a:t>
                      </a:r>
                      <a:r>
                        <a:rPr kumimoji="0" lang="en-US" altLang="en-US" sz="11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Coord</a:t>
                      </a:r>
                      <a:endPar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In SAF 3-ltr Coord</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6005">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Analysis of Alternatives (AoA) (update)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Final</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9493">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rPr>
                        <a:t>Bandwidth Requirements Review (update)	</a:t>
                      </a:r>
                      <a:endParaRPr kumimoji="0" lang="en-US" altLang="en-US" sz="1000" b="0"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Final</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16005">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Capability Production Document (CPD)</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Final</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16005">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Clinger-Cohen Act Compliance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S</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In-Work</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To be completed prior to MS C DAB</a:t>
                      </a:r>
                    </a:p>
                  </a:txBody>
                  <a:tcPr marL="81036" marR="81036" marT="40518" marB="405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31382">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263"/>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rPr>
                        <a:t>Concept of Operations/ Operational Mode Summary/ Mission Profile</a:t>
                      </a:r>
                      <a:endPar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endParaRP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R</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Complete </a:t>
                      </a: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50000"/>
                        </a:spcBef>
                        <a:buClr>
                          <a:srgbClr val="151C77"/>
                        </a:buClr>
                        <a:buSzPct val="80000"/>
                        <a:buFont typeface="Wingdings" panose="05000000000000000000" pitchFamily="2" charset="2"/>
                        <a:defRPr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defRPr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endParaRPr>
                    </a:p>
                  </a:txBody>
                  <a:tcPr marL="79608" marR="79608" marT="39804" marB="39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500968061"/>
              </p:ext>
            </p:extLst>
          </p:nvPr>
        </p:nvGraphicFramePr>
        <p:xfrm>
          <a:off x="5418138" y="6075463"/>
          <a:ext cx="3592512" cy="243482"/>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2887">
                <a:tc>
                  <a:txBody>
                    <a:bodyPr/>
                    <a:lstStyle/>
                    <a:p>
                      <a:r>
                        <a:rPr lang="en-US" sz="1000" b="1" dirty="0"/>
                        <a:t>Complete</a:t>
                      </a:r>
                    </a:p>
                  </a:txBody>
                  <a:tcPr marL="91457" marR="91457" marT="45541" marB="45541">
                    <a:solidFill>
                      <a:srgbClr val="0070C0"/>
                    </a:solidFill>
                  </a:tcPr>
                </a:tc>
                <a:tc>
                  <a:txBody>
                    <a:bodyPr/>
                    <a:lstStyle/>
                    <a:p>
                      <a:r>
                        <a:rPr lang="en-US" sz="1000" b="1" dirty="0"/>
                        <a:t>On-Track</a:t>
                      </a:r>
                    </a:p>
                  </a:txBody>
                  <a:tcPr marL="91457" marR="91457" marT="45541" marB="45541">
                    <a:solidFill>
                      <a:srgbClr val="00B050"/>
                    </a:solidFill>
                  </a:tcPr>
                </a:tc>
                <a:tc>
                  <a:txBody>
                    <a:bodyPr/>
                    <a:lstStyle/>
                    <a:p>
                      <a:r>
                        <a:rPr lang="en-US" sz="1000" b="1" dirty="0"/>
                        <a:t>Minor Issues</a:t>
                      </a:r>
                    </a:p>
                  </a:txBody>
                  <a:tcPr marL="91457" marR="91457" marT="45541" marB="45541">
                    <a:solidFill>
                      <a:srgbClr val="FFFF00"/>
                    </a:solidFill>
                  </a:tcPr>
                </a:tc>
                <a:tc>
                  <a:txBody>
                    <a:bodyPr/>
                    <a:lstStyle/>
                    <a:p>
                      <a:r>
                        <a:rPr lang="en-US" sz="1000" b="1" dirty="0"/>
                        <a:t>Major Issues</a:t>
                      </a:r>
                    </a:p>
                  </a:txBody>
                  <a:tcPr marL="91457" marR="91457" marT="45541" marB="45541">
                    <a:solidFill>
                      <a:srgbClr val="FF0000"/>
                    </a:solidFill>
                  </a:tcPr>
                </a:tc>
                <a:extLst>
                  <a:ext uri="{0D108BD9-81ED-4DB2-BD59-A6C34878D82A}">
                    <a16:rowId xmlns:a16="http://schemas.microsoft.com/office/drawing/2014/main" val="10000"/>
                  </a:ext>
                </a:extLst>
              </a:tr>
            </a:tbl>
          </a:graphicData>
        </a:graphic>
      </p:graphicFrame>
      <p:sp>
        <p:nvSpPr>
          <p:cNvPr id="74835" name="TextBox 2"/>
          <p:cNvSpPr txBox="1">
            <a:spLocks noChangeArrowheads="1"/>
          </p:cNvSpPr>
          <p:nvPr/>
        </p:nvSpPr>
        <p:spPr bwMode="auto">
          <a:xfrm>
            <a:off x="9251094" y="6075463"/>
            <a:ext cx="2431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t>* S=Statutory, R=Regulatory</a:t>
            </a:r>
          </a:p>
        </p:txBody>
      </p:sp>
      <p:sp>
        <p:nvSpPr>
          <p:cNvPr id="74836" name="TextBox 7"/>
          <p:cNvSpPr txBox="1">
            <a:spLocks noChangeArrowheads="1"/>
          </p:cNvSpPr>
          <p:nvPr/>
        </p:nvSpPr>
        <p:spPr bwMode="auto">
          <a:xfrm>
            <a:off x="206571" y="6018818"/>
            <a:ext cx="4851007" cy="307777"/>
          </a:xfrm>
          <a:prstGeom prst="rect">
            <a:avLst/>
          </a:prstGeom>
          <a:solidFill>
            <a:srgbClr val="FFC000"/>
          </a:solidFill>
          <a:ln w="9525">
            <a:solidFill>
              <a:srgbClr val="0000CC"/>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t>PMs will address their streamlining documentation strategy</a:t>
            </a:r>
          </a:p>
        </p:txBody>
      </p:sp>
    </p:spTree>
    <p:extLst>
      <p:ext uri="{BB962C8B-B14F-4D97-AF65-F5344CB8AC3E}">
        <p14:creationId xmlns:p14="http://schemas.microsoft.com/office/powerpoint/2010/main" val="98352118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4230688" y="128136"/>
            <a:ext cx="7442200" cy="1058863"/>
          </a:xfrm>
        </p:spPr>
        <p:txBody>
          <a:bodyPr/>
          <a:lstStyle/>
          <a:p>
            <a:r>
              <a:rPr lang="en-US" altLang="en-US" dirty="0"/>
              <a:t>MS C Document Status </a:t>
            </a:r>
            <a:endParaRPr lang="en-US" altLang="en-US" sz="3200" dirty="0"/>
          </a:p>
        </p:txBody>
      </p:sp>
      <p:sp>
        <p:nvSpPr>
          <p:cNvPr id="76803" name="Slide Number Placeholder 1"/>
          <p:cNvSpPr>
            <a:spLocks noGrp="1"/>
          </p:cNvSpPr>
          <p:nvPr>
            <p:ph type="sldNum" sz="quarter" idx="11"/>
          </p:nvPr>
        </p:nvSpPr>
        <p:spPr>
          <a:xfrm>
            <a:off x="10972800" y="6435831"/>
            <a:ext cx="12192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01263BD7-850D-4F6C-AB35-AF77BEA31770}" type="slidenum">
              <a:rPr lang="en-US" altLang="en-US" sz="1000">
                <a:solidFill>
                  <a:srgbClr val="000000"/>
                </a:solidFill>
              </a:rPr>
              <a:pPr algn="r"/>
              <a:t>28</a:t>
            </a:fld>
            <a:endParaRPr lang="en-US" altLang="en-US" sz="1000" dirty="0">
              <a:solidFill>
                <a:srgbClr val="00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540004250"/>
              </p:ext>
            </p:extLst>
          </p:nvPr>
        </p:nvGraphicFramePr>
        <p:xfrm>
          <a:off x="1981200" y="1281799"/>
          <a:ext cx="8258174" cy="4948958"/>
        </p:xfrm>
        <a:graphic>
          <a:graphicData uri="http://schemas.openxmlformats.org/drawingml/2006/table">
            <a:tbl>
              <a:tblPr/>
              <a:tblGrid>
                <a:gridCol w="1631246">
                  <a:extLst>
                    <a:ext uri="{9D8B030D-6E8A-4147-A177-3AD203B41FA5}">
                      <a16:colId xmlns:a16="http://schemas.microsoft.com/office/drawing/2014/main" val="20000"/>
                    </a:ext>
                  </a:extLst>
                </a:gridCol>
                <a:gridCol w="451440">
                  <a:extLst>
                    <a:ext uri="{9D8B030D-6E8A-4147-A177-3AD203B41FA5}">
                      <a16:colId xmlns:a16="http://schemas.microsoft.com/office/drawing/2014/main" val="20001"/>
                    </a:ext>
                  </a:extLst>
                </a:gridCol>
                <a:gridCol w="1647281">
                  <a:extLst>
                    <a:ext uri="{9D8B030D-6E8A-4147-A177-3AD203B41FA5}">
                      <a16:colId xmlns:a16="http://schemas.microsoft.com/office/drawing/2014/main" val="20002"/>
                    </a:ext>
                  </a:extLst>
                </a:gridCol>
                <a:gridCol w="4528207">
                  <a:extLst>
                    <a:ext uri="{9D8B030D-6E8A-4147-A177-3AD203B41FA5}">
                      <a16:colId xmlns:a16="http://schemas.microsoft.com/office/drawing/2014/main" val="20003"/>
                    </a:ext>
                  </a:extLst>
                </a:gridCol>
              </a:tblGrid>
              <a:tr h="257129">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Documentation</a:t>
                      </a:r>
                      <a:endParaRPr lang="en-US" sz="1200" dirty="0">
                        <a:solidFill>
                          <a:schemeClr val="bg1"/>
                        </a:solidFill>
                        <a:effectLst/>
                        <a:latin typeface="Calibri"/>
                        <a:ea typeface="Calibri"/>
                        <a:cs typeface="Times New Roman"/>
                      </a:endParaRPr>
                    </a:p>
                  </a:txBody>
                  <a:tcPr marL="69012" marR="69012" marT="34507" marB="345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a:solidFill>
                            <a:schemeClr val="bg1"/>
                          </a:solidFill>
                          <a:effectLst/>
                          <a:latin typeface="Calibri"/>
                          <a:ea typeface="Calibri"/>
                          <a:cs typeface="Times New Roman"/>
                        </a:rPr>
                        <a:t>S/R*</a:t>
                      </a:r>
                    </a:p>
                  </a:txBody>
                  <a:tcPr marL="69012" marR="69012" marT="34507" marB="345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Status</a:t>
                      </a:r>
                      <a:endParaRPr lang="en-US" sz="1200" dirty="0">
                        <a:solidFill>
                          <a:schemeClr val="bg1"/>
                        </a:solidFill>
                        <a:effectLst/>
                        <a:latin typeface="Calibri"/>
                        <a:ea typeface="Calibri"/>
                        <a:cs typeface="Times New Roman"/>
                      </a:endParaRPr>
                    </a:p>
                  </a:txBody>
                  <a:tcPr marL="69012" marR="69012" marT="34507" marB="345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Comments</a:t>
                      </a:r>
                      <a:endParaRPr lang="en-US" sz="1200" dirty="0">
                        <a:solidFill>
                          <a:schemeClr val="bg1"/>
                        </a:solidFill>
                        <a:effectLst/>
                        <a:latin typeface="Calibri"/>
                        <a:ea typeface="Calibri"/>
                        <a:cs typeface="Times New Roman"/>
                      </a:endParaRPr>
                    </a:p>
                  </a:txBody>
                  <a:tcPr marL="69012" marR="69012" marT="34507" marB="345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98280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b="0" dirty="0"/>
                        <a:t>Core Logistics Determination/Core Logistics and Sustaining Workload Estimate</a:t>
                      </a:r>
                      <a:endParaRPr lang="en-US" sz="1100" dirty="0">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S</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dirty="0">
                          <a:solidFill>
                            <a:schemeClr val="tx1"/>
                          </a:solidFill>
                          <a:effectLst/>
                          <a:latin typeface="Calibri"/>
                          <a:ea typeface="Calibri"/>
                          <a:cs typeface="Times New Roman"/>
                        </a:rPr>
                        <a:t>AFMC should complete by end of June</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6884">
                <a:tc>
                  <a:txBody>
                    <a:bodyPr/>
                    <a:lstStyle/>
                    <a:p>
                      <a:pPr marL="0" marR="0">
                        <a:lnSpc>
                          <a:spcPct val="115000"/>
                        </a:lnSpc>
                        <a:spcBef>
                          <a:spcPts val="0"/>
                        </a:spcBef>
                        <a:spcAft>
                          <a:spcPts val="0"/>
                        </a:spcAft>
                      </a:pPr>
                      <a:r>
                        <a:rPr lang="en-US" sz="1100" b="0" dirty="0"/>
                        <a:t>Component Cost Estimate </a:t>
                      </a:r>
                      <a:endParaRPr lang="en-US" sz="1100" dirty="0">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b="0" dirty="0">
                          <a:solidFill>
                            <a:schemeClr val="tx1"/>
                          </a:solidFill>
                          <a:effectLst/>
                          <a:latin typeface="Calibri"/>
                          <a:ea typeface="Calibri"/>
                          <a:cs typeface="Times New Roman"/>
                        </a:rPr>
                        <a:t>SCP in work to finalize 30 May.  Affordability</a:t>
                      </a:r>
                      <a:r>
                        <a:rPr lang="en-US" sz="1100" b="0" baseline="0" dirty="0">
                          <a:solidFill>
                            <a:schemeClr val="tx1"/>
                          </a:solidFill>
                          <a:effectLst/>
                          <a:latin typeface="Calibri"/>
                          <a:ea typeface="Calibri"/>
                          <a:cs typeface="Times New Roman"/>
                        </a:rPr>
                        <a:t> analysis to finalize after SCP numbers available</a:t>
                      </a:r>
                      <a:endParaRPr lang="en-US" sz="1100" b="0" dirty="0">
                        <a:solidFill>
                          <a:schemeClr val="tx1"/>
                        </a:solidFill>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7007">
                <a:tc>
                  <a:txBody>
                    <a:bodyPr/>
                    <a:lstStyle/>
                    <a:p>
                      <a:pPr marL="0" marR="0">
                        <a:lnSpc>
                          <a:spcPct val="115000"/>
                        </a:lnSpc>
                        <a:spcBef>
                          <a:spcPts val="0"/>
                        </a:spcBef>
                        <a:spcAft>
                          <a:spcPts val="0"/>
                        </a:spcAft>
                      </a:pPr>
                      <a:r>
                        <a:rPr lang="en-US" sz="1100" dirty="0">
                          <a:effectLst/>
                          <a:latin typeface="Calibri"/>
                          <a:ea typeface="Calibri"/>
                          <a:cs typeface="Times New Roman"/>
                        </a:rPr>
                        <a:t>Component Cost Position</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US" sz="1100" b="0" dirty="0">
                        <a:solidFill>
                          <a:schemeClr val="tx1"/>
                        </a:solidFill>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11498">
                <a:tc>
                  <a:txBody>
                    <a:bodyPr/>
                    <a:lstStyle/>
                    <a:p>
                      <a:pPr marL="0" marR="0">
                        <a:lnSpc>
                          <a:spcPct val="115000"/>
                        </a:lnSpc>
                        <a:spcBef>
                          <a:spcPts val="0"/>
                        </a:spcBef>
                        <a:spcAft>
                          <a:spcPts val="0"/>
                        </a:spcAft>
                      </a:pPr>
                      <a:r>
                        <a:rPr lang="en-US" sz="1100" b="0" dirty="0"/>
                        <a:t>Cost Analysis Requirements Description (update) </a:t>
                      </a:r>
                      <a:endParaRPr lang="en-US" sz="1100" dirty="0">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Final</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7007">
                <a:tc>
                  <a:txBody>
                    <a:bodyPr/>
                    <a:lstStyle/>
                    <a:p>
                      <a:pPr marL="0" marR="0">
                        <a:lnSpc>
                          <a:spcPct val="115000"/>
                        </a:lnSpc>
                        <a:spcBef>
                          <a:spcPts val="0"/>
                        </a:spcBef>
                        <a:spcAft>
                          <a:spcPts val="0"/>
                        </a:spcAft>
                      </a:pPr>
                      <a:r>
                        <a:rPr lang="en-US" sz="1100" b="0" dirty="0"/>
                        <a:t>Exit Criteria</a:t>
                      </a:r>
                      <a:endParaRPr lang="en-US" sz="1100" dirty="0">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Final</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11498">
                <a:tc>
                  <a:txBody>
                    <a:bodyPr/>
                    <a:lstStyle/>
                    <a:p>
                      <a:pPr marL="0" marR="0">
                        <a:lnSpc>
                          <a:spcPct val="115000"/>
                        </a:lnSpc>
                        <a:spcBef>
                          <a:spcPts val="0"/>
                        </a:spcBef>
                        <a:spcAft>
                          <a:spcPts val="0"/>
                        </a:spcAft>
                      </a:pPr>
                      <a:r>
                        <a:rPr lang="en-US" sz="1100" b="0" dirty="0"/>
                        <a:t>Frequency Allocation Application (DD Form 1494) </a:t>
                      </a:r>
                      <a:endParaRPr lang="en-US" sz="1100" dirty="0">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S</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Final</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25844">
                <a:tc>
                  <a:txBody>
                    <a:bodyPr/>
                    <a:lstStyle/>
                    <a:p>
                      <a:pPr marL="0" marR="0">
                        <a:lnSpc>
                          <a:spcPct val="115000"/>
                        </a:lnSpc>
                        <a:spcBef>
                          <a:spcPts val="0"/>
                        </a:spcBef>
                        <a:spcAft>
                          <a:spcPts val="0"/>
                        </a:spcAft>
                      </a:pPr>
                      <a:r>
                        <a:rPr lang="en-US" sz="1100" b="0" dirty="0"/>
                        <a:t>Full Funding Certification</a:t>
                      </a:r>
                      <a:endParaRPr lang="en-US" sz="1100" dirty="0">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R</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On-track</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r>
                        <a:rPr lang="en-US" sz="1100" dirty="0">
                          <a:solidFill>
                            <a:schemeClr val="tx1"/>
                          </a:solidFill>
                          <a:effectLst/>
                          <a:latin typeface="Calibri"/>
                          <a:ea typeface="Calibri"/>
                          <a:cs typeface="Times New Roman"/>
                        </a:rPr>
                        <a:t>Awaiting ICE</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6884">
                <a:tc>
                  <a:txBody>
                    <a:bodyPr/>
                    <a:lstStyle/>
                    <a:p>
                      <a:pPr marL="0" marR="0">
                        <a:lnSpc>
                          <a:spcPct val="115000"/>
                        </a:lnSpc>
                        <a:spcBef>
                          <a:spcPts val="0"/>
                        </a:spcBef>
                        <a:spcAft>
                          <a:spcPts val="0"/>
                        </a:spcAft>
                      </a:pPr>
                      <a:r>
                        <a:rPr lang="en-US" sz="1100" dirty="0">
                          <a:effectLst/>
                          <a:latin typeface="Calibri"/>
                          <a:ea typeface="Calibri"/>
                          <a:cs typeface="Times New Roman"/>
                        </a:rPr>
                        <a:t>Independent Cost Estimate</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S</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kern="1200" dirty="0">
                          <a:solidFill>
                            <a:schemeClr val="tx1"/>
                          </a:solidFill>
                          <a:effectLst/>
                          <a:latin typeface="Calibri"/>
                          <a:ea typeface="Times New Roman"/>
                          <a:cs typeface="Arial"/>
                        </a:rPr>
                        <a:t>To be completed NLT 30 June (AFCAA coordinating with CAPE)</a:t>
                      </a:r>
                      <a:endParaRPr lang="en-US" sz="1100" dirty="0">
                        <a:solidFill>
                          <a:schemeClr val="tx1"/>
                        </a:solidFill>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26884">
                <a:tc>
                  <a:txBody>
                    <a:bodyPr/>
                    <a:lstStyle/>
                    <a:p>
                      <a:pPr marL="0" marR="0">
                        <a:lnSpc>
                          <a:spcPct val="115000"/>
                        </a:lnSpc>
                        <a:spcBef>
                          <a:spcPts val="0"/>
                        </a:spcBef>
                        <a:spcAft>
                          <a:spcPts val="0"/>
                        </a:spcAft>
                      </a:pPr>
                      <a:r>
                        <a:rPr lang="en-US" sz="1100" dirty="0">
                          <a:effectLst/>
                          <a:latin typeface="Calibri"/>
                          <a:ea typeface="Calibri"/>
                          <a:cs typeface="Times New Roman"/>
                        </a:rPr>
                        <a:t>Independent Logistics</a:t>
                      </a:r>
                      <a:r>
                        <a:rPr lang="en-US" sz="1100" baseline="0" dirty="0">
                          <a:effectLst/>
                          <a:latin typeface="Calibri"/>
                          <a:ea typeface="Calibri"/>
                          <a:cs typeface="Times New Roman"/>
                        </a:rPr>
                        <a:t> Assessment</a:t>
                      </a:r>
                      <a:endParaRPr lang="en-US" sz="1100" dirty="0">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S</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Finished </a:t>
                      </a: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76866" name="TextBox 7"/>
          <p:cNvSpPr txBox="1">
            <a:spLocks noChangeArrowheads="1"/>
          </p:cNvSpPr>
          <p:nvPr/>
        </p:nvSpPr>
        <p:spPr bwMode="auto">
          <a:xfrm>
            <a:off x="9023592" y="6128054"/>
            <a:ext cx="2431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t>* S=Statutory, R=Regulatory</a:t>
            </a:r>
          </a:p>
        </p:txBody>
      </p:sp>
      <p:graphicFrame>
        <p:nvGraphicFramePr>
          <p:cNvPr id="9" name="Table 8"/>
          <p:cNvGraphicFramePr>
            <a:graphicFrameLocks noGrp="1"/>
          </p:cNvGraphicFramePr>
          <p:nvPr>
            <p:extLst>
              <p:ext uri="{D42A27DB-BD31-4B8C-83A1-F6EECF244321}">
                <p14:modId xmlns:p14="http://schemas.microsoft.com/office/powerpoint/2010/main" val="2890154209"/>
              </p:ext>
            </p:extLst>
          </p:nvPr>
        </p:nvGraphicFramePr>
        <p:xfrm>
          <a:off x="4999831" y="6160201"/>
          <a:ext cx="3592512" cy="243482"/>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2887">
                <a:tc>
                  <a:txBody>
                    <a:bodyPr/>
                    <a:lstStyle/>
                    <a:p>
                      <a:r>
                        <a:rPr lang="en-US" sz="1000" b="1" dirty="0"/>
                        <a:t>Complete</a:t>
                      </a:r>
                    </a:p>
                  </a:txBody>
                  <a:tcPr marL="91457" marR="91457" marT="45541" marB="45541">
                    <a:solidFill>
                      <a:srgbClr val="0070C0"/>
                    </a:solidFill>
                  </a:tcPr>
                </a:tc>
                <a:tc>
                  <a:txBody>
                    <a:bodyPr/>
                    <a:lstStyle/>
                    <a:p>
                      <a:r>
                        <a:rPr lang="en-US" sz="1000" b="1" dirty="0"/>
                        <a:t>On-Track</a:t>
                      </a:r>
                    </a:p>
                  </a:txBody>
                  <a:tcPr marL="91457" marR="91457" marT="45541" marB="45541">
                    <a:solidFill>
                      <a:srgbClr val="00B050"/>
                    </a:solidFill>
                  </a:tcPr>
                </a:tc>
                <a:tc>
                  <a:txBody>
                    <a:bodyPr/>
                    <a:lstStyle/>
                    <a:p>
                      <a:r>
                        <a:rPr lang="en-US" sz="1000" b="1" dirty="0"/>
                        <a:t>Minor Issues</a:t>
                      </a:r>
                    </a:p>
                  </a:txBody>
                  <a:tcPr marL="91457" marR="91457" marT="45541" marB="45541">
                    <a:solidFill>
                      <a:srgbClr val="FFFF00"/>
                    </a:solidFill>
                  </a:tcPr>
                </a:tc>
                <a:tc>
                  <a:txBody>
                    <a:bodyPr/>
                    <a:lstStyle/>
                    <a:p>
                      <a:r>
                        <a:rPr lang="en-US" sz="1000" b="1" dirty="0"/>
                        <a:t>Major Issues</a:t>
                      </a:r>
                    </a:p>
                  </a:txBody>
                  <a:tcPr marL="91457" marR="91457" marT="45541" marB="45541">
                    <a:solidFill>
                      <a:srgbClr val="FF0000"/>
                    </a:solidFill>
                  </a:tcPr>
                </a:tc>
                <a:extLst>
                  <a:ext uri="{0D108BD9-81ED-4DB2-BD59-A6C34878D82A}">
                    <a16:rowId xmlns:a16="http://schemas.microsoft.com/office/drawing/2014/main" val="10000"/>
                  </a:ext>
                </a:extLst>
              </a:tr>
            </a:tbl>
          </a:graphicData>
        </a:graphic>
      </p:graphicFrame>
      <p:sp>
        <p:nvSpPr>
          <p:cNvPr id="76879" name="TextBox 6"/>
          <p:cNvSpPr txBox="1">
            <a:spLocks noChangeArrowheads="1"/>
          </p:cNvSpPr>
          <p:nvPr/>
        </p:nvSpPr>
        <p:spPr bwMode="auto">
          <a:xfrm>
            <a:off x="46529" y="6135001"/>
            <a:ext cx="4184159" cy="276999"/>
          </a:xfrm>
          <a:prstGeom prst="rect">
            <a:avLst/>
          </a:prstGeom>
          <a:solidFill>
            <a:srgbClr val="FFC000"/>
          </a:solidFill>
          <a:ln w="9525">
            <a:solidFill>
              <a:srgbClr val="0000CC"/>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a:t>PMs will address their streamlining documentation strategy</a:t>
            </a:r>
          </a:p>
        </p:txBody>
      </p:sp>
    </p:spTree>
    <p:extLst>
      <p:ext uri="{BB962C8B-B14F-4D97-AF65-F5344CB8AC3E}">
        <p14:creationId xmlns:p14="http://schemas.microsoft.com/office/powerpoint/2010/main" val="363007112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4287838" y="132558"/>
            <a:ext cx="7442200" cy="1143001"/>
          </a:xfrm>
        </p:spPr>
        <p:txBody>
          <a:bodyPr/>
          <a:lstStyle/>
          <a:p>
            <a:r>
              <a:rPr lang="en-US" altLang="en-US" dirty="0"/>
              <a:t>MS C Document Status </a:t>
            </a:r>
            <a:endParaRPr lang="en-US" alt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1596075541"/>
              </p:ext>
            </p:extLst>
          </p:nvPr>
        </p:nvGraphicFramePr>
        <p:xfrm>
          <a:off x="1966119" y="1342084"/>
          <a:ext cx="8259763" cy="4494372"/>
        </p:xfrm>
        <a:graphic>
          <a:graphicData uri="http://schemas.openxmlformats.org/drawingml/2006/table">
            <a:tbl>
              <a:tblPr/>
              <a:tblGrid>
                <a:gridCol w="1631560">
                  <a:extLst>
                    <a:ext uri="{9D8B030D-6E8A-4147-A177-3AD203B41FA5}">
                      <a16:colId xmlns:a16="http://schemas.microsoft.com/office/drawing/2014/main" val="20000"/>
                    </a:ext>
                  </a:extLst>
                </a:gridCol>
                <a:gridCol w="458789">
                  <a:extLst>
                    <a:ext uri="{9D8B030D-6E8A-4147-A177-3AD203B41FA5}">
                      <a16:colId xmlns:a16="http://schemas.microsoft.com/office/drawing/2014/main" val="20001"/>
                    </a:ext>
                  </a:extLst>
                </a:gridCol>
                <a:gridCol w="1712917">
                  <a:extLst>
                    <a:ext uri="{9D8B030D-6E8A-4147-A177-3AD203B41FA5}">
                      <a16:colId xmlns:a16="http://schemas.microsoft.com/office/drawing/2014/main" val="20002"/>
                    </a:ext>
                  </a:extLst>
                </a:gridCol>
                <a:gridCol w="4456497">
                  <a:extLst>
                    <a:ext uri="{9D8B030D-6E8A-4147-A177-3AD203B41FA5}">
                      <a16:colId xmlns:a16="http://schemas.microsoft.com/office/drawing/2014/main" val="20003"/>
                    </a:ext>
                  </a:extLst>
                </a:gridCol>
              </a:tblGrid>
              <a:tr h="279317">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Documentation</a:t>
                      </a:r>
                      <a:endParaRPr lang="en-US" sz="1200" dirty="0">
                        <a:solidFill>
                          <a:schemeClr val="bg1"/>
                        </a:solidFill>
                        <a:effectLst/>
                        <a:latin typeface="Calibri"/>
                        <a:ea typeface="Calibri"/>
                        <a:cs typeface="Times New Roman"/>
                      </a:endParaRPr>
                    </a:p>
                  </a:txBody>
                  <a:tcPr marL="69025" marR="69025" marT="34507" marB="345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a:solidFill>
                            <a:schemeClr val="bg1"/>
                          </a:solidFill>
                          <a:effectLst/>
                          <a:latin typeface="Calibri"/>
                          <a:ea typeface="Calibri"/>
                          <a:cs typeface="Times New Roman"/>
                        </a:rPr>
                        <a:t>S/R*</a:t>
                      </a:r>
                    </a:p>
                  </a:txBody>
                  <a:tcPr marL="69025" marR="69025" marT="34507" marB="345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Status</a:t>
                      </a:r>
                      <a:endParaRPr lang="en-US" sz="1200" dirty="0">
                        <a:solidFill>
                          <a:schemeClr val="bg1"/>
                        </a:solidFill>
                        <a:effectLst/>
                        <a:latin typeface="Calibri"/>
                        <a:ea typeface="Calibri"/>
                        <a:cs typeface="Times New Roman"/>
                      </a:endParaRPr>
                    </a:p>
                  </a:txBody>
                  <a:tcPr marL="69025" marR="69025" marT="34507" marB="345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Comments</a:t>
                      </a:r>
                      <a:endParaRPr lang="en-US" sz="1200" dirty="0">
                        <a:solidFill>
                          <a:schemeClr val="bg1"/>
                        </a:solidFill>
                        <a:effectLst/>
                        <a:latin typeface="Calibri"/>
                        <a:ea typeface="Calibri"/>
                        <a:cs typeface="Times New Roman"/>
                      </a:endParaRPr>
                    </a:p>
                  </a:txBody>
                  <a:tcPr marL="69025" marR="69025" marT="34507" marB="345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64734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dirty="0">
                          <a:effectLst/>
                          <a:latin typeface="Calibri"/>
                          <a:ea typeface="Calibri"/>
                          <a:cs typeface="Times New Roman"/>
                        </a:rPr>
                        <a:t>Information Support Plan</a:t>
                      </a:r>
                    </a:p>
                    <a:p>
                      <a:pPr marL="171450" marR="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dirty="0">
                          <a:effectLst/>
                          <a:latin typeface="Calibri"/>
                          <a:ea typeface="Calibri"/>
                          <a:cs typeface="Times New Roman"/>
                        </a:rPr>
                        <a:t>Net-Centric Data Strategy</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Complete</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54570">
                <a:tc>
                  <a:txBody>
                    <a:bodyPr/>
                    <a:lstStyle/>
                    <a:p>
                      <a:pPr marL="0" marR="0">
                        <a:lnSpc>
                          <a:spcPct val="115000"/>
                        </a:lnSpc>
                        <a:spcBef>
                          <a:spcPts val="0"/>
                        </a:spcBef>
                        <a:spcAft>
                          <a:spcPts val="0"/>
                        </a:spcAft>
                      </a:pPr>
                      <a:r>
                        <a:rPr lang="en-US" sz="1100" dirty="0">
                          <a:effectLst/>
                          <a:latin typeface="Calibri"/>
                          <a:ea typeface="Calibri"/>
                          <a:cs typeface="Times New Roman"/>
                        </a:rPr>
                        <a:t>Life Cycle Mission Data (update)</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b="0" dirty="0">
                          <a:solidFill>
                            <a:schemeClr val="tx1"/>
                          </a:solidFill>
                          <a:effectLst/>
                          <a:latin typeface="Calibri"/>
                          <a:ea typeface="Calibri"/>
                          <a:cs typeface="Times New Roman"/>
                        </a:rPr>
                        <a:t>Update to be complete by 30 June</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54570">
                <a:tc>
                  <a:txBody>
                    <a:bodyPr/>
                    <a:lstStyle/>
                    <a:p>
                      <a:pPr marL="0" marR="0">
                        <a:lnSpc>
                          <a:spcPct val="115000"/>
                        </a:lnSpc>
                        <a:spcBef>
                          <a:spcPts val="0"/>
                        </a:spcBef>
                        <a:spcAft>
                          <a:spcPts val="0"/>
                        </a:spcAft>
                      </a:pPr>
                      <a:r>
                        <a:rPr lang="en-US" sz="1100" dirty="0">
                          <a:effectLst/>
                          <a:latin typeface="Calibri"/>
                          <a:ea typeface="Calibri"/>
                          <a:cs typeface="Times New Roman"/>
                        </a:rPr>
                        <a:t>Life Cycle</a:t>
                      </a:r>
                      <a:r>
                        <a:rPr lang="en-US" sz="1100" baseline="0" dirty="0">
                          <a:effectLst/>
                          <a:latin typeface="Calibri"/>
                          <a:ea typeface="Calibri"/>
                          <a:cs typeface="Times New Roman"/>
                        </a:rPr>
                        <a:t> Support Plan (update)</a:t>
                      </a:r>
                      <a:endParaRPr lang="en-US" sz="1100" dirty="0">
                        <a:effectLst/>
                        <a:latin typeface="Calibri"/>
                        <a:ea typeface="Calibri"/>
                        <a:cs typeface="Times New Roman"/>
                      </a:endParaRP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On-track</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r>
                        <a:rPr lang="en-US" sz="1100" dirty="0">
                          <a:solidFill>
                            <a:schemeClr val="tx1"/>
                          </a:solidFill>
                          <a:effectLst/>
                          <a:latin typeface="Calibri"/>
                          <a:ea typeface="Calibri"/>
                          <a:cs typeface="Times New Roman"/>
                        </a:rPr>
                        <a:t>Awaiting AQD coordination</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54570">
                <a:tc>
                  <a:txBody>
                    <a:bodyPr/>
                    <a:lstStyle/>
                    <a:p>
                      <a:pPr marL="0" marR="0">
                        <a:lnSpc>
                          <a:spcPct val="115000"/>
                        </a:lnSpc>
                        <a:spcBef>
                          <a:spcPts val="0"/>
                        </a:spcBef>
                        <a:spcAft>
                          <a:spcPts val="0"/>
                        </a:spcAft>
                      </a:pPr>
                      <a:r>
                        <a:rPr lang="en-US" sz="1100" dirty="0">
                          <a:effectLst/>
                          <a:latin typeface="Calibri"/>
                          <a:ea typeface="Calibri"/>
                          <a:cs typeface="Times New Roman"/>
                        </a:rPr>
                        <a:t>Manpower Estimate Report (update)</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Complete </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54570">
                <a:tc>
                  <a:txBody>
                    <a:bodyPr/>
                    <a:lstStyle/>
                    <a:p>
                      <a:pPr marL="0" marR="0">
                        <a:lnSpc>
                          <a:spcPct val="115000"/>
                        </a:lnSpc>
                        <a:spcBef>
                          <a:spcPts val="0"/>
                        </a:spcBef>
                        <a:spcAft>
                          <a:spcPts val="0"/>
                        </a:spcAft>
                      </a:pPr>
                      <a:r>
                        <a:rPr lang="en-US" sz="1100" dirty="0">
                          <a:effectLst/>
                          <a:latin typeface="Calibri"/>
                          <a:ea typeface="Calibri"/>
                          <a:cs typeface="Times New Roman"/>
                        </a:rPr>
                        <a:t>Preservation &amp; Storage of Unique Tooling Plan</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Complete </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54570">
                <a:tc>
                  <a:txBody>
                    <a:bodyPr/>
                    <a:lstStyle/>
                    <a:p>
                      <a:pPr marL="0" marR="0">
                        <a:lnSpc>
                          <a:spcPct val="115000"/>
                        </a:lnSpc>
                        <a:spcBef>
                          <a:spcPts val="0"/>
                        </a:spcBef>
                        <a:spcAft>
                          <a:spcPts val="0"/>
                        </a:spcAft>
                      </a:pPr>
                      <a:r>
                        <a:rPr lang="en-US" sz="1100" dirty="0">
                          <a:effectLst/>
                          <a:latin typeface="Calibri"/>
                          <a:ea typeface="Calibri"/>
                          <a:cs typeface="Times New Roman"/>
                        </a:rPr>
                        <a:t>Problem Statement (DBS) (Update)</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Complete </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47349">
                <a:tc>
                  <a:txBody>
                    <a:bodyPr/>
                    <a:lstStyle/>
                    <a:p>
                      <a:pPr marL="0" marR="0">
                        <a:lnSpc>
                          <a:spcPct val="115000"/>
                        </a:lnSpc>
                        <a:spcBef>
                          <a:spcPts val="0"/>
                        </a:spcBef>
                        <a:spcAft>
                          <a:spcPts val="0"/>
                        </a:spcAft>
                      </a:pPr>
                      <a:r>
                        <a:rPr lang="en-US" sz="1100" dirty="0">
                          <a:effectLst/>
                          <a:latin typeface="Calibri"/>
                          <a:ea typeface="Calibri"/>
                          <a:cs typeface="Times New Roman"/>
                        </a:rPr>
                        <a:t>Program </a:t>
                      </a:r>
                      <a:r>
                        <a:rPr lang="en-US" sz="1100" dirty="0" err="1">
                          <a:effectLst/>
                          <a:latin typeface="Calibri"/>
                          <a:ea typeface="Calibri"/>
                          <a:cs typeface="Times New Roman"/>
                        </a:rPr>
                        <a:t>Environ.Safety</a:t>
                      </a:r>
                      <a:r>
                        <a:rPr lang="en-US" sz="1100" dirty="0">
                          <a:effectLst/>
                          <a:latin typeface="Calibri"/>
                          <a:ea typeface="Calibri"/>
                          <a:cs typeface="Times New Roman"/>
                        </a:rPr>
                        <a:t> and </a:t>
                      </a:r>
                      <a:r>
                        <a:rPr lang="en-US" sz="1100" dirty="0" err="1">
                          <a:effectLst/>
                          <a:latin typeface="Calibri"/>
                          <a:ea typeface="Calibri"/>
                          <a:cs typeface="Times New Roman"/>
                        </a:rPr>
                        <a:t>Occ</a:t>
                      </a:r>
                      <a:r>
                        <a:rPr lang="en-US" sz="1100" baseline="0" dirty="0">
                          <a:effectLst/>
                          <a:latin typeface="Calibri"/>
                          <a:ea typeface="Calibri"/>
                          <a:cs typeface="Times New Roman"/>
                        </a:rPr>
                        <a:t> Health </a:t>
                      </a:r>
                      <a:r>
                        <a:rPr lang="en-US" sz="1100" baseline="0" dirty="0" err="1">
                          <a:effectLst/>
                          <a:latin typeface="Calibri"/>
                          <a:ea typeface="Calibri"/>
                          <a:cs typeface="Times New Roman"/>
                        </a:rPr>
                        <a:t>Eval</a:t>
                      </a:r>
                      <a:r>
                        <a:rPr lang="en-US" sz="1100" baseline="0" dirty="0">
                          <a:effectLst/>
                          <a:latin typeface="Calibri"/>
                          <a:ea typeface="Calibri"/>
                          <a:cs typeface="Times New Roman"/>
                        </a:rPr>
                        <a:t> (update)</a:t>
                      </a:r>
                      <a:endParaRPr lang="en-US" sz="1100" dirty="0">
                        <a:effectLst/>
                        <a:latin typeface="Calibri"/>
                        <a:ea typeface="Calibri"/>
                        <a:cs typeface="Times New Roman"/>
                      </a:endParaRP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S</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Complete</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47349">
                <a:tc>
                  <a:txBody>
                    <a:bodyPr/>
                    <a:lstStyle/>
                    <a:p>
                      <a:pPr marL="0" marR="0">
                        <a:lnSpc>
                          <a:spcPct val="115000"/>
                        </a:lnSpc>
                        <a:spcBef>
                          <a:spcPts val="0"/>
                        </a:spcBef>
                        <a:spcAft>
                          <a:spcPts val="0"/>
                        </a:spcAft>
                      </a:pPr>
                      <a:r>
                        <a:rPr lang="en-US" sz="1100" dirty="0">
                          <a:effectLst/>
                          <a:latin typeface="Calibri"/>
                          <a:ea typeface="Calibri"/>
                          <a:cs typeface="Times New Roman"/>
                        </a:rPr>
                        <a:t>Program</a:t>
                      </a:r>
                      <a:r>
                        <a:rPr lang="en-US" sz="1100" baseline="0" dirty="0">
                          <a:effectLst/>
                          <a:latin typeface="Calibri"/>
                          <a:ea typeface="Calibri"/>
                          <a:cs typeface="Times New Roman"/>
                        </a:rPr>
                        <a:t> Protection Plan (update)</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Cybersecurity Strategy</a:t>
                      </a:r>
                      <a:endParaRPr lang="en-US" sz="1100" dirty="0">
                        <a:effectLst/>
                        <a:latin typeface="Calibri"/>
                        <a:ea typeface="Calibri"/>
                        <a:cs typeface="Times New Roman"/>
                      </a:endParaRP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p>
                      <a:pPr marL="0" marR="0" algn="ctr">
                        <a:lnSpc>
                          <a:spcPct val="115000"/>
                        </a:lnSpc>
                        <a:spcBef>
                          <a:spcPts val="0"/>
                        </a:spcBef>
                        <a:spcAft>
                          <a:spcPts val="0"/>
                        </a:spcAft>
                      </a:pPr>
                      <a:endParaRPr lang="en-US" sz="1100" dirty="0">
                        <a:effectLst/>
                        <a:latin typeface="Calibri"/>
                        <a:ea typeface="Calibri"/>
                        <a:cs typeface="Times New Roman"/>
                      </a:endParaRPr>
                    </a:p>
                    <a:p>
                      <a:pPr marL="0" marR="0" algn="ctr">
                        <a:lnSpc>
                          <a:spcPct val="115000"/>
                        </a:lnSpc>
                        <a:spcBef>
                          <a:spcPts val="0"/>
                        </a:spcBef>
                        <a:spcAft>
                          <a:spcPts val="0"/>
                        </a:spcAft>
                      </a:pPr>
                      <a:r>
                        <a:rPr lang="en-US" sz="1100" dirty="0">
                          <a:effectLst/>
                          <a:latin typeface="Calibri"/>
                          <a:ea typeface="Calibri"/>
                          <a:cs typeface="Times New Roman"/>
                        </a:rPr>
                        <a:t>S</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Complete</a:t>
                      </a: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25" marR="69025" marT="34507" marB="3450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78909" name="TextBox 5"/>
          <p:cNvSpPr txBox="1">
            <a:spLocks noChangeArrowheads="1"/>
          </p:cNvSpPr>
          <p:nvPr/>
        </p:nvSpPr>
        <p:spPr bwMode="auto">
          <a:xfrm>
            <a:off x="8893176" y="5967116"/>
            <a:ext cx="2431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t>* S=Statutory, R=Regulatory</a:t>
            </a:r>
          </a:p>
        </p:txBody>
      </p:sp>
      <p:graphicFrame>
        <p:nvGraphicFramePr>
          <p:cNvPr id="8" name="Table 7"/>
          <p:cNvGraphicFramePr>
            <a:graphicFrameLocks noGrp="1"/>
          </p:cNvGraphicFramePr>
          <p:nvPr>
            <p:extLst>
              <p:ext uri="{D42A27DB-BD31-4B8C-83A1-F6EECF244321}">
                <p14:modId xmlns:p14="http://schemas.microsoft.com/office/powerpoint/2010/main" val="947139113"/>
              </p:ext>
            </p:extLst>
          </p:nvPr>
        </p:nvGraphicFramePr>
        <p:xfrm>
          <a:off x="5300664" y="5999264"/>
          <a:ext cx="3592512" cy="243482"/>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2887">
                <a:tc>
                  <a:txBody>
                    <a:bodyPr/>
                    <a:lstStyle/>
                    <a:p>
                      <a:r>
                        <a:rPr lang="en-US" sz="1000" b="1" dirty="0"/>
                        <a:t>Complete</a:t>
                      </a:r>
                    </a:p>
                  </a:txBody>
                  <a:tcPr marL="91457" marR="91457" marT="45541" marB="45541">
                    <a:solidFill>
                      <a:srgbClr val="0070C0"/>
                    </a:solidFill>
                  </a:tcPr>
                </a:tc>
                <a:tc>
                  <a:txBody>
                    <a:bodyPr/>
                    <a:lstStyle/>
                    <a:p>
                      <a:r>
                        <a:rPr lang="en-US" sz="1000" b="1" dirty="0"/>
                        <a:t>On-Track</a:t>
                      </a:r>
                    </a:p>
                  </a:txBody>
                  <a:tcPr marL="91457" marR="91457" marT="45541" marB="45541">
                    <a:solidFill>
                      <a:srgbClr val="00B050"/>
                    </a:solidFill>
                  </a:tcPr>
                </a:tc>
                <a:tc>
                  <a:txBody>
                    <a:bodyPr/>
                    <a:lstStyle/>
                    <a:p>
                      <a:r>
                        <a:rPr lang="en-US" sz="1000" b="1" dirty="0"/>
                        <a:t>Minor Issues</a:t>
                      </a:r>
                    </a:p>
                  </a:txBody>
                  <a:tcPr marL="91457" marR="91457" marT="45541" marB="45541">
                    <a:solidFill>
                      <a:srgbClr val="FFFF00"/>
                    </a:solidFill>
                  </a:tcPr>
                </a:tc>
                <a:tc>
                  <a:txBody>
                    <a:bodyPr/>
                    <a:lstStyle/>
                    <a:p>
                      <a:r>
                        <a:rPr lang="en-US" sz="1000" b="1" dirty="0"/>
                        <a:t>Major Issues</a:t>
                      </a:r>
                    </a:p>
                  </a:txBody>
                  <a:tcPr marL="91457" marR="91457" marT="45541" marB="45541">
                    <a:solidFill>
                      <a:srgbClr val="FF0000"/>
                    </a:solidFill>
                  </a:tcPr>
                </a:tc>
                <a:extLst>
                  <a:ext uri="{0D108BD9-81ED-4DB2-BD59-A6C34878D82A}">
                    <a16:rowId xmlns:a16="http://schemas.microsoft.com/office/drawing/2014/main" val="10000"/>
                  </a:ext>
                </a:extLst>
              </a:tr>
            </a:tbl>
          </a:graphicData>
        </a:graphic>
      </p:graphicFrame>
      <p:sp>
        <p:nvSpPr>
          <p:cNvPr id="78922" name="TextBox 6"/>
          <p:cNvSpPr txBox="1">
            <a:spLocks noChangeArrowheads="1"/>
          </p:cNvSpPr>
          <p:nvPr/>
        </p:nvSpPr>
        <p:spPr bwMode="auto">
          <a:xfrm>
            <a:off x="349446" y="5934969"/>
            <a:ext cx="4851007" cy="307777"/>
          </a:xfrm>
          <a:prstGeom prst="rect">
            <a:avLst/>
          </a:prstGeom>
          <a:solidFill>
            <a:srgbClr val="FFC000"/>
          </a:solidFill>
          <a:ln w="9525">
            <a:solidFill>
              <a:srgbClr val="0000CC"/>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t>PMs will address their streamlining documentation strategy</a:t>
            </a:r>
          </a:p>
        </p:txBody>
      </p:sp>
      <p:sp>
        <p:nvSpPr>
          <p:cNvPr id="2" name="Slide Number Placeholder 1"/>
          <p:cNvSpPr>
            <a:spLocks noGrp="1"/>
          </p:cNvSpPr>
          <p:nvPr>
            <p:ph type="sldNum" sz="quarter" idx="11"/>
          </p:nvPr>
        </p:nvSpPr>
        <p:spPr/>
        <p:txBody>
          <a:bodyPr/>
          <a:lstStyle/>
          <a:p>
            <a:pPr>
              <a:defRPr/>
            </a:pPr>
            <a:fld id="{574B46ED-C721-4709-BD49-B1886830E139}" type="slidenum">
              <a:rPr lang="en-US" altLang="en-US" smtClean="0"/>
              <a:pPr>
                <a:defRPr/>
              </a:pPr>
              <a:t>29</a:t>
            </a:fld>
            <a:endParaRPr lang="en-US" altLang="en-US">
              <a:solidFill>
                <a:srgbClr val="808080"/>
              </a:solidFill>
            </a:endParaRPr>
          </a:p>
        </p:txBody>
      </p:sp>
    </p:spTree>
    <p:extLst>
      <p:ext uri="{BB962C8B-B14F-4D97-AF65-F5344CB8AC3E}">
        <p14:creationId xmlns:p14="http://schemas.microsoft.com/office/powerpoint/2010/main" val="359185862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72260" y="147390"/>
            <a:ext cx="7753350" cy="914400"/>
          </a:xfrm>
        </p:spPr>
        <p:txBody>
          <a:bodyPr/>
          <a:lstStyle/>
          <a:p>
            <a:r>
              <a:rPr lang="en-US" altLang="en-US" dirty="0"/>
              <a:t>Bottom Line Up Front</a:t>
            </a:r>
          </a:p>
        </p:txBody>
      </p:sp>
      <p:sp>
        <p:nvSpPr>
          <p:cNvPr id="22531" name="Rectangle 3"/>
          <p:cNvSpPr>
            <a:spLocks noGrp="1" noChangeArrowheads="1"/>
          </p:cNvSpPr>
          <p:nvPr>
            <p:ph type="body" idx="1"/>
          </p:nvPr>
        </p:nvSpPr>
        <p:spPr>
          <a:xfrm>
            <a:off x="474576" y="1328490"/>
            <a:ext cx="11251034" cy="5003800"/>
          </a:xfrm>
        </p:spPr>
        <p:txBody>
          <a:bodyPr/>
          <a:lstStyle/>
          <a:p>
            <a:pPr>
              <a:lnSpc>
                <a:spcPct val="90000"/>
              </a:lnSpc>
              <a:spcBef>
                <a:spcPct val="40000"/>
              </a:spcBef>
            </a:pPr>
            <a:r>
              <a:rPr lang="en-US" altLang="en-US" dirty="0"/>
              <a:t>Purpose</a:t>
            </a:r>
          </a:p>
          <a:p>
            <a:pPr lvl="1">
              <a:lnSpc>
                <a:spcPct val="90000"/>
              </a:lnSpc>
            </a:pPr>
            <a:r>
              <a:rPr lang="en-US" altLang="en-US" sz="1800" dirty="0"/>
              <a:t>Present Way Ahead for Program </a:t>
            </a:r>
          </a:p>
          <a:p>
            <a:pPr lvl="1">
              <a:lnSpc>
                <a:spcPct val="90000"/>
              </a:lnSpc>
            </a:pPr>
            <a:r>
              <a:rPr lang="en-US" altLang="en-US" sz="1800" dirty="0"/>
              <a:t>Discuss oversight and management plan for Program </a:t>
            </a:r>
          </a:p>
          <a:p>
            <a:pPr>
              <a:lnSpc>
                <a:spcPct val="90000"/>
              </a:lnSpc>
            </a:pPr>
            <a:r>
              <a:rPr lang="en-US" altLang="en-US" dirty="0"/>
              <a:t>Decisions you are requesting (examples)</a:t>
            </a:r>
          </a:p>
          <a:p>
            <a:pPr lvl="1">
              <a:lnSpc>
                <a:spcPct val="90000"/>
              </a:lnSpc>
            </a:pPr>
            <a:r>
              <a:rPr lang="en-US" altLang="en-US" sz="1800" dirty="0"/>
              <a:t>Approval Milestone C (or FRP or FDD) (if AF is MDA)</a:t>
            </a:r>
          </a:p>
          <a:p>
            <a:pPr lvl="1">
              <a:lnSpc>
                <a:spcPct val="90000"/>
              </a:lnSpc>
            </a:pPr>
            <a:r>
              <a:rPr lang="en-US" altLang="en-US" sz="1800" dirty="0"/>
              <a:t>Approval to proceed to OIPT and DAB (if OSD is MDA)</a:t>
            </a:r>
          </a:p>
          <a:p>
            <a:pPr lvl="1">
              <a:lnSpc>
                <a:spcPct val="90000"/>
              </a:lnSpc>
            </a:pPr>
            <a:r>
              <a:rPr lang="en-US" altLang="en-US" sz="1800" dirty="0"/>
              <a:t>Approve Applicable delegations/waivers</a:t>
            </a:r>
          </a:p>
          <a:p>
            <a:pPr eaLnBrk="1" hangingPunct="1"/>
            <a:r>
              <a:rPr lang="en-US" altLang="en-US" dirty="0"/>
              <a:t>List Outstanding Issues</a:t>
            </a:r>
          </a:p>
          <a:p>
            <a:pPr lvl="1">
              <a:lnSpc>
                <a:spcPct val="90000"/>
              </a:lnSpc>
            </a:pPr>
            <a:r>
              <a:rPr lang="en-US" altLang="en-US" sz="1800" dirty="0"/>
              <a:t>Issue 1--Integrated Test events</a:t>
            </a:r>
          </a:p>
          <a:p>
            <a:pPr lvl="2">
              <a:lnSpc>
                <a:spcPct val="90000"/>
              </a:lnSpc>
            </a:pPr>
            <a:r>
              <a:rPr lang="en-US" altLang="en-US" sz="1600" b="0" dirty="0"/>
              <a:t>4 flight tests remaining</a:t>
            </a:r>
          </a:p>
          <a:p>
            <a:pPr lvl="1" eaLnBrk="1" hangingPunct="1"/>
            <a:r>
              <a:rPr lang="en-US" altLang="en-US" sz="1800" dirty="0"/>
              <a:t>Issue 2—Production funding</a:t>
            </a:r>
          </a:p>
          <a:p>
            <a:pPr lvl="2">
              <a:lnSpc>
                <a:spcPct val="90000"/>
              </a:lnSpc>
            </a:pPr>
            <a:r>
              <a:rPr lang="en-US" altLang="en-US" sz="1600" b="0" dirty="0"/>
              <a:t>Need </a:t>
            </a:r>
            <a:r>
              <a:rPr lang="en-US" altLang="en-US" sz="1600" b="0" dirty="0" err="1"/>
              <a:t>FYxx</a:t>
            </a:r>
            <a:r>
              <a:rPr lang="en-US" altLang="en-US" sz="1600" b="0" dirty="0"/>
              <a:t> Budget to begin LRIP – GAO report pending</a:t>
            </a:r>
          </a:p>
          <a:p>
            <a:pPr marL="406400" lvl="1" indent="0">
              <a:lnSpc>
                <a:spcPct val="90000"/>
              </a:lnSpc>
              <a:buNone/>
            </a:pPr>
            <a:r>
              <a:rPr lang="en-US" altLang="en-US" sz="1600" dirty="0">
                <a:solidFill>
                  <a:srgbClr val="7030A0"/>
                </a:solidFill>
              </a:rPr>
              <a:t>.</a:t>
            </a:r>
          </a:p>
          <a:p>
            <a:pPr lvl="1">
              <a:lnSpc>
                <a:spcPct val="90000"/>
              </a:lnSpc>
            </a:pPr>
            <a:endParaRPr lang="en-US" altLang="en-US" sz="1600" b="0" dirty="0"/>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3</a:t>
            </a:fld>
            <a:endParaRPr lang="en-US" altLang="en-US">
              <a:solidFill>
                <a:srgbClr val="808080"/>
              </a:solidFill>
            </a:endParaRPr>
          </a:p>
        </p:txBody>
      </p:sp>
    </p:spTree>
    <p:extLst>
      <p:ext uri="{BB962C8B-B14F-4D97-AF65-F5344CB8AC3E}">
        <p14:creationId xmlns:p14="http://schemas.microsoft.com/office/powerpoint/2010/main" val="7939691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230688" y="0"/>
            <a:ext cx="7442200" cy="1143001"/>
          </a:xfrm>
        </p:spPr>
        <p:txBody>
          <a:bodyPr/>
          <a:lstStyle/>
          <a:p>
            <a:r>
              <a:rPr lang="en-US" altLang="en-US" dirty="0"/>
              <a:t>MS C Document Status </a:t>
            </a:r>
            <a:endParaRPr lang="en-US" alt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1108263529"/>
              </p:ext>
            </p:extLst>
          </p:nvPr>
        </p:nvGraphicFramePr>
        <p:xfrm>
          <a:off x="1966913" y="1261003"/>
          <a:ext cx="8258175" cy="4549172"/>
        </p:xfrm>
        <a:graphic>
          <a:graphicData uri="http://schemas.openxmlformats.org/drawingml/2006/table">
            <a:tbl>
              <a:tblPr/>
              <a:tblGrid>
                <a:gridCol w="1631246">
                  <a:extLst>
                    <a:ext uri="{9D8B030D-6E8A-4147-A177-3AD203B41FA5}">
                      <a16:colId xmlns:a16="http://schemas.microsoft.com/office/drawing/2014/main" val="20000"/>
                    </a:ext>
                  </a:extLst>
                </a:gridCol>
                <a:gridCol w="473213">
                  <a:extLst>
                    <a:ext uri="{9D8B030D-6E8A-4147-A177-3AD203B41FA5}">
                      <a16:colId xmlns:a16="http://schemas.microsoft.com/office/drawing/2014/main" val="20001"/>
                    </a:ext>
                  </a:extLst>
                </a:gridCol>
                <a:gridCol w="1494890">
                  <a:extLst>
                    <a:ext uri="{9D8B030D-6E8A-4147-A177-3AD203B41FA5}">
                      <a16:colId xmlns:a16="http://schemas.microsoft.com/office/drawing/2014/main" val="20002"/>
                    </a:ext>
                  </a:extLst>
                </a:gridCol>
                <a:gridCol w="4658826">
                  <a:extLst>
                    <a:ext uri="{9D8B030D-6E8A-4147-A177-3AD203B41FA5}">
                      <a16:colId xmlns:a16="http://schemas.microsoft.com/office/drawing/2014/main" val="20003"/>
                    </a:ext>
                  </a:extLst>
                </a:gridCol>
              </a:tblGrid>
              <a:tr h="263209">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Documentation</a:t>
                      </a:r>
                      <a:endParaRPr lang="en-US" sz="1200" dirty="0">
                        <a:solidFill>
                          <a:schemeClr val="bg1"/>
                        </a:solidFill>
                        <a:effectLst/>
                        <a:latin typeface="Calibri"/>
                        <a:ea typeface="Calibri"/>
                        <a:cs typeface="Times New Roman"/>
                      </a:endParaRPr>
                    </a:p>
                  </a:txBody>
                  <a:tcPr marL="69012" marR="69012" marT="34510" marB="345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a:solidFill>
                            <a:schemeClr val="bg1"/>
                          </a:solidFill>
                          <a:effectLst/>
                          <a:latin typeface="Calibri"/>
                          <a:ea typeface="Calibri"/>
                          <a:cs typeface="Times New Roman"/>
                        </a:rPr>
                        <a:t>S/R*</a:t>
                      </a:r>
                    </a:p>
                  </a:txBody>
                  <a:tcPr marL="69012" marR="69012" marT="34510" marB="345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Status</a:t>
                      </a:r>
                      <a:endParaRPr lang="en-US" sz="1200" dirty="0">
                        <a:solidFill>
                          <a:schemeClr val="bg1"/>
                        </a:solidFill>
                        <a:effectLst/>
                        <a:latin typeface="Calibri"/>
                        <a:ea typeface="Calibri"/>
                        <a:cs typeface="Times New Roman"/>
                      </a:endParaRPr>
                    </a:p>
                  </a:txBody>
                  <a:tcPr marL="69012" marR="69012" marT="34510" marB="345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lnSpc>
                          <a:spcPct val="115000"/>
                        </a:lnSpc>
                        <a:spcBef>
                          <a:spcPts val="0"/>
                        </a:spcBef>
                        <a:spcAft>
                          <a:spcPts val="1000"/>
                        </a:spcAft>
                      </a:pPr>
                      <a:r>
                        <a:rPr lang="en-US" sz="1200" b="1" dirty="0">
                          <a:solidFill>
                            <a:schemeClr val="bg1"/>
                          </a:solidFill>
                          <a:effectLst/>
                          <a:latin typeface="Calibri"/>
                          <a:ea typeface="Calibri"/>
                          <a:cs typeface="Times New Roman"/>
                        </a:rPr>
                        <a:t>Comments</a:t>
                      </a:r>
                      <a:endParaRPr lang="en-US" sz="1200" dirty="0">
                        <a:solidFill>
                          <a:schemeClr val="bg1"/>
                        </a:solidFill>
                        <a:effectLst/>
                        <a:latin typeface="Calibri"/>
                        <a:ea typeface="Calibri"/>
                        <a:cs typeface="Times New Roman"/>
                      </a:endParaRPr>
                    </a:p>
                  </a:txBody>
                  <a:tcPr marL="69012" marR="69012" marT="34510" marB="3451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43697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dirty="0">
                          <a:effectLst/>
                          <a:latin typeface="Calibri"/>
                          <a:ea typeface="Calibri"/>
                          <a:cs typeface="Times New Roman"/>
                        </a:rPr>
                        <a:t>Spectrum Supportability Risk Assessment</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Complete</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77209">
                <a:tc>
                  <a:txBody>
                    <a:bodyPr/>
                    <a:lstStyle/>
                    <a:p>
                      <a:pPr marL="0" marR="0">
                        <a:lnSpc>
                          <a:spcPct val="115000"/>
                        </a:lnSpc>
                        <a:spcBef>
                          <a:spcPts val="0"/>
                        </a:spcBef>
                        <a:spcAft>
                          <a:spcPts val="0"/>
                        </a:spcAft>
                      </a:pPr>
                      <a:r>
                        <a:rPr lang="en-US" sz="1100" dirty="0">
                          <a:effectLst/>
                          <a:latin typeface="Calibri"/>
                          <a:ea typeface="Calibri"/>
                          <a:cs typeface="Times New Roman"/>
                        </a:rPr>
                        <a:t>Systems Engineering</a:t>
                      </a:r>
                      <a:r>
                        <a:rPr lang="en-US" sz="1100" baseline="0" dirty="0">
                          <a:effectLst/>
                          <a:latin typeface="Calibri"/>
                          <a:ea typeface="Calibri"/>
                          <a:cs typeface="Times New Roman"/>
                        </a:rPr>
                        <a:t> Plan (Update)</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Item Unique ID implementation Plan</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Corrosion Prevention Control Plan (Update)</a:t>
                      </a:r>
                    </a:p>
                    <a:p>
                      <a:pPr marL="171450" marR="0" indent="-171450">
                        <a:lnSpc>
                          <a:spcPct val="115000"/>
                        </a:lnSpc>
                        <a:spcBef>
                          <a:spcPts val="0"/>
                        </a:spcBef>
                        <a:spcAft>
                          <a:spcPts val="0"/>
                        </a:spcAft>
                        <a:buFont typeface="Arial" panose="020B0604020202020204" pitchFamily="34" charset="0"/>
                        <a:buChar char="•"/>
                      </a:pPr>
                      <a:r>
                        <a:rPr lang="en-US" sz="1100" baseline="0" dirty="0">
                          <a:effectLst/>
                          <a:latin typeface="Calibri"/>
                          <a:ea typeface="Calibri"/>
                          <a:cs typeface="Times New Roman"/>
                        </a:rPr>
                        <a:t>Manufacturing Risk and Readiness</a:t>
                      </a:r>
                      <a:endParaRPr lang="en-US" sz="1100" dirty="0">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b="0" dirty="0">
                          <a:solidFill>
                            <a:schemeClr val="tx1"/>
                          </a:solidFill>
                          <a:effectLst/>
                          <a:latin typeface="Calibri"/>
                          <a:ea typeface="Calibri"/>
                          <a:cs typeface="Times New Roman"/>
                        </a:rPr>
                        <a:t>In work to finalize 30 May.  </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27013">
                <a:tc>
                  <a:txBody>
                    <a:bodyPr/>
                    <a:lstStyle/>
                    <a:p>
                      <a:pPr marL="0" marR="0">
                        <a:lnSpc>
                          <a:spcPct val="115000"/>
                        </a:lnSpc>
                        <a:spcBef>
                          <a:spcPts val="0"/>
                        </a:spcBef>
                        <a:spcAft>
                          <a:spcPts val="0"/>
                        </a:spcAft>
                      </a:pPr>
                      <a:r>
                        <a:rPr lang="en-US" sz="1100" dirty="0">
                          <a:effectLst/>
                          <a:latin typeface="Calibri"/>
                          <a:ea typeface="Calibri"/>
                          <a:cs typeface="Times New Roman"/>
                        </a:rPr>
                        <a:t>System Threat Assessment Report (Update)</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Final</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7013">
                <a:tc>
                  <a:txBody>
                    <a:bodyPr/>
                    <a:lstStyle/>
                    <a:p>
                      <a:pPr marL="0" marR="0">
                        <a:lnSpc>
                          <a:spcPct val="115000"/>
                        </a:lnSpc>
                        <a:spcBef>
                          <a:spcPts val="0"/>
                        </a:spcBef>
                        <a:spcAft>
                          <a:spcPts val="0"/>
                        </a:spcAft>
                      </a:pPr>
                      <a:r>
                        <a:rPr lang="en-US" sz="1100" dirty="0">
                          <a:effectLst/>
                          <a:latin typeface="Calibri"/>
                          <a:ea typeface="Calibri"/>
                          <a:cs typeface="Times New Roman"/>
                        </a:rPr>
                        <a:t>Technology Readiness Assessment (as applicable)</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a:ea typeface="Calibri"/>
                          <a:cs typeface="Times New Roman"/>
                        </a:rPr>
                        <a:t>S</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Finished</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36973">
                <a:tc>
                  <a:txBody>
                    <a:bodyPr/>
                    <a:lstStyle/>
                    <a:p>
                      <a:pPr marL="0" marR="0">
                        <a:lnSpc>
                          <a:spcPct val="115000"/>
                        </a:lnSpc>
                        <a:spcBef>
                          <a:spcPts val="0"/>
                        </a:spcBef>
                        <a:spcAft>
                          <a:spcPts val="0"/>
                        </a:spcAft>
                      </a:pPr>
                      <a:r>
                        <a:rPr lang="en-US" sz="1100" dirty="0">
                          <a:effectLst/>
                          <a:latin typeface="Calibri"/>
                          <a:ea typeface="Calibri"/>
                          <a:cs typeface="Times New Roman"/>
                        </a:rPr>
                        <a:t>Test &amp; Evaluation Master Plan (update)</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In-work </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100" kern="1200" dirty="0">
                          <a:solidFill>
                            <a:schemeClr val="tx1"/>
                          </a:solidFill>
                          <a:effectLst/>
                          <a:latin typeface="Calibri"/>
                          <a:ea typeface="Times New Roman"/>
                          <a:cs typeface="Arial"/>
                        </a:rPr>
                        <a:t>In final coordination at DOT&amp;E</a:t>
                      </a: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6973">
                <a:tc>
                  <a:txBody>
                    <a:bodyPr/>
                    <a:lstStyle/>
                    <a:p>
                      <a:pPr marL="0" marR="0">
                        <a:lnSpc>
                          <a:spcPct val="115000"/>
                        </a:lnSpc>
                        <a:spcBef>
                          <a:spcPts val="0"/>
                        </a:spcBef>
                        <a:spcAft>
                          <a:spcPts val="0"/>
                        </a:spcAft>
                      </a:pPr>
                      <a:r>
                        <a:rPr lang="en-US" sz="1100" dirty="0">
                          <a:effectLst/>
                          <a:latin typeface="Calibri"/>
                          <a:ea typeface="Calibri"/>
                          <a:cs typeface="Times New Roman"/>
                        </a:rPr>
                        <a:t>Waveform Assessment Application (Update)</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R</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a:ea typeface="Calibri"/>
                          <a:cs typeface="Times New Roman"/>
                        </a:rPr>
                        <a:t>Final</a:t>
                      </a: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nSpc>
                          <a:spcPct val="115000"/>
                        </a:lnSpc>
                        <a:spcBef>
                          <a:spcPts val="0"/>
                        </a:spcBef>
                        <a:spcAft>
                          <a:spcPts val="0"/>
                        </a:spcAft>
                      </a:pPr>
                      <a:r>
                        <a:rPr lang="en-US" sz="1100" kern="1200" dirty="0">
                          <a:solidFill>
                            <a:schemeClr val="tx1"/>
                          </a:solidFill>
                          <a:effectLst/>
                          <a:latin typeface="Calibri"/>
                          <a:ea typeface="Times New Roman"/>
                          <a:cs typeface="Arial"/>
                        </a:rPr>
                        <a:t>PEO signed 14 May</a:t>
                      </a:r>
                      <a:endParaRPr lang="en-US" sz="1100" dirty="0">
                        <a:solidFill>
                          <a:schemeClr val="tx1"/>
                        </a:solidFill>
                        <a:effectLst/>
                        <a:latin typeface="Calibri"/>
                        <a:ea typeface="Calibri"/>
                        <a:cs typeface="Times New Roman"/>
                      </a:endParaRPr>
                    </a:p>
                  </a:txBody>
                  <a:tcPr marL="69012" marR="69012" marT="34510" marB="345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80952" name="TextBox 5"/>
          <p:cNvSpPr txBox="1">
            <a:spLocks noChangeArrowheads="1"/>
          </p:cNvSpPr>
          <p:nvPr/>
        </p:nvSpPr>
        <p:spPr bwMode="auto">
          <a:xfrm>
            <a:off x="8376870" y="6038080"/>
            <a:ext cx="2431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dirty="0"/>
              <a:t>* S=Statutory, R=Regulatory</a:t>
            </a:r>
          </a:p>
        </p:txBody>
      </p:sp>
      <p:graphicFrame>
        <p:nvGraphicFramePr>
          <p:cNvPr id="8" name="Table 7"/>
          <p:cNvGraphicFramePr>
            <a:graphicFrameLocks noGrp="1"/>
          </p:cNvGraphicFramePr>
          <p:nvPr>
            <p:extLst>
              <p:ext uri="{D42A27DB-BD31-4B8C-83A1-F6EECF244321}">
                <p14:modId xmlns:p14="http://schemas.microsoft.com/office/powerpoint/2010/main" val="1942963241"/>
              </p:ext>
            </p:extLst>
          </p:nvPr>
        </p:nvGraphicFramePr>
        <p:xfrm>
          <a:off x="4637088" y="6095516"/>
          <a:ext cx="3592512" cy="244475"/>
        </p:xfrm>
        <a:graphic>
          <a:graphicData uri="http://schemas.openxmlformats.org/drawingml/2006/table">
            <a:tbl>
              <a:tblPr firstRow="1" bandRow="1">
                <a:tableStyleId>{5940675A-B579-460E-94D1-54222C63F5DA}</a:tableStyleId>
              </a:tblPr>
              <a:tblGrid>
                <a:gridCol w="813529">
                  <a:extLst>
                    <a:ext uri="{9D8B030D-6E8A-4147-A177-3AD203B41FA5}">
                      <a16:colId xmlns:a16="http://schemas.microsoft.com/office/drawing/2014/main" val="20000"/>
                    </a:ext>
                  </a:extLst>
                </a:gridCol>
                <a:gridCol w="813529">
                  <a:extLst>
                    <a:ext uri="{9D8B030D-6E8A-4147-A177-3AD203B41FA5}">
                      <a16:colId xmlns:a16="http://schemas.microsoft.com/office/drawing/2014/main" val="20001"/>
                    </a:ext>
                  </a:extLst>
                </a:gridCol>
                <a:gridCol w="1007183">
                  <a:extLst>
                    <a:ext uri="{9D8B030D-6E8A-4147-A177-3AD203B41FA5}">
                      <a16:colId xmlns:a16="http://schemas.microsoft.com/office/drawing/2014/main" val="20002"/>
                    </a:ext>
                  </a:extLst>
                </a:gridCol>
                <a:gridCol w="958271">
                  <a:extLst>
                    <a:ext uri="{9D8B030D-6E8A-4147-A177-3AD203B41FA5}">
                      <a16:colId xmlns:a16="http://schemas.microsoft.com/office/drawing/2014/main" val="20003"/>
                    </a:ext>
                  </a:extLst>
                </a:gridCol>
              </a:tblGrid>
              <a:tr h="244475">
                <a:tc>
                  <a:txBody>
                    <a:bodyPr/>
                    <a:lstStyle/>
                    <a:p>
                      <a:r>
                        <a:rPr lang="en-US" sz="1000" b="1" dirty="0"/>
                        <a:t>Complete</a:t>
                      </a:r>
                    </a:p>
                  </a:txBody>
                  <a:tcPr marL="91457" marR="91457" marT="45839" marB="45839">
                    <a:solidFill>
                      <a:srgbClr val="0070C0"/>
                    </a:solidFill>
                  </a:tcPr>
                </a:tc>
                <a:tc>
                  <a:txBody>
                    <a:bodyPr/>
                    <a:lstStyle/>
                    <a:p>
                      <a:r>
                        <a:rPr lang="en-US" sz="1000" b="1" dirty="0"/>
                        <a:t>On-Track</a:t>
                      </a:r>
                    </a:p>
                  </a:txBody>
                  <a:tcPr marL="91457" marR="91457" marT="45839" marB="45839">
                    <a:solidFill>
                      <a:srgbClr val="00B050"/>
                    </a:solidFill>
                  </a:tcPr>
                </a:tc>
                <a:tc>
                  <a:txBody>
                    <a:bodyPr/>
                    <a:lstStyle/>
                    <a:p>
                      <a:r>
                        <a:rPr lang="en-US" sz="1000" b="1" dirty="0"/>
                        <a:t>Minor Issues</a:t>
                      </a:r>
                    </a:p>
                  </a:txBody>
                  <a:tcPr marL="91457" marR="91457" marT="45839" marB="45839">
                    <a:solidFill>
                      <a:srgbClr val="FFFF00"/>
                    </a:solidFill>
                  </a:tcPr>
                </a:tc>
                <a:tc>
                  <a:txBody>
                    <a:bodyPr/>
                    <a:lstStyle/>
                    <a:p>
                      <a:r>
                        <a:rPr lang="en-US" sz="1000" b="1" dirty="0"/>
                        <a:t>Major Issues</a:t>
                      </a:r>
                    </a:p>
                  </a:txBody>
                  <a:tcPr marL="91457" marR="91457" marT="45839" marB="45839">
                    <a:solidFill>
                      <a:srgbClr val="FF0000"/>
                    </a:solidFill>
                  </a:tcPr>
                </a:tc>
                <a:extLst>
                  <a:ext uri="{0D108BD9-81ED-4DB2-BD59-A6C34878D82A}">
                    <a16:rowId xmlns:a16="http://schemas.microsoft.com/office/drawing/2014/main" val="10000"/>
                  </a:ext>
                </a:extLst>
              </a:tr>
            </a:tbl>
          </a:graphicData>
        </a:graphic>
      </p:graphicFrame>
      <p:sp>
        <p:nvSpPr>
          <p:cNvPr id="80965" name="TextBox 6"/>
          <p:cNvSpPr txBox="1">
            <a:spLocks noChangeArrowheads="1"/>
          </p:cNvSpPr>
          <p:nvPr/>
        </p:nvSpPr>
        <p:spPr bwMode="auto">
          <a:xfrm>
            <a:off x="305659" y="6062992"/>
            <a:ext cx="4184159" cy="276999"/>
          </a:xfrm>
          <a:prstGeom prst="rect">
            <a:avLst/>
          </a:prstGeom>
          <a:solidFill>
            <a:srgbClr val="FFC000"/>
          </a:solidFill>
          <a:ln w="9525">
            <a:solidFill>
              <a:srgbClr val="0000CC"/>
            </a:solidFill>
            <a:miter lim="800000"/>
            <a:headEnd/>
            <a:tailEnd/>
          </a:ln>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a:t>PMs will address their streamlining documentation strategy</a:t>
            </a:r>
          </a:p>
        </p:txBody>
      </p:sp>
      <p:sp>
        <p:nvSpPr>
          <p:cNvPr id="2" name="Slide Number Placeholder 1"/>
          <p:cNvSpPr>
            <a:spLocks noGrp="1"/>
          </p:cNvSpPr>
          <p:nvPr>
            <p:ph type="sldNum" sz="quarter" idx="11"/>
          </p:nvPr>
        </p:nvSpPr>
        <p:spPr/>
        <p:txBody>
          <a:bodyPr/>
          <a:lstStyle/>
          <a:p>
            <a:pPr>
              <a:defRPr/>
            </a:pPr>
            <a:fld id="{574B46ED-C721-4709-BD49-B1886830E139}" type="slidenum">
              <a:rPr lang="en-US" altLang="en-US" smtClean="0"/>
              <a:pPr>
                <a:defRPr/>
              </a:pPr>
              <a:t>30</a:t>
            </a:fld>
            <a:endParaRPr lang="en-US" altLang="en-US">
              <a:solidFill>
                <a:srgbClr val="808080"/>
              </a:solidFill>
            </a:endParaRPr>
          </a:p>
        </p:txBody>
      </p:sp>
    </p:spTree>
    <p:extLst>
      <p:ext uri="{BB962C8B-B14F-4D97-AF65-F5344CB8AC3E}">
        <p14:creationId xmlns:p14="http://schemas.microsoft.com/office/powerpoint/2010/main" val="383777226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0"/>
          <p:cNvSpPr>
            <a:spLocks noGrp="1"/>
          </p:cNvSpPr>
          <p:nvPr>
            <p:ph type="title"/>
          </p:nvPr>
        </p:nvSpPr>
        <p:spPr/>
        <p:txBody>
          <a:bodyPr/>
          <a:lstStyle/>
          <a:p>
            <a:r>
              <a:rPr lang="en-US" altLang="en-US" dirty="0"/>
              <a:t>Proposed LRIP Exit Criteria</a:t>
            </a:r>
            <a:endParaRPr lang="en-US" altLang="en-US" sz="2000" dirty="0">
              <a:solidFill>
                <a:srgbClr val="FF0000"/>
              </a:solidFill>
            </a:endParaRPr>
          </a:p>
        </p:txBody>
      </p:sp>
      <p:graphicFrame>
        <p:nvGraphicFramePr>
          <p:cNvPr id="31747" name="Group 3"/>
          <p:cNvGraphicFramePr>
            <a:graphicFrameLocks noGrp="1"/>
          </p:cNvGraphicFramePr>
          <p:nvPr>
            <p:ph idx="4294967295"/>
            <p:extLst>
              <p:ext uri="{D42A27DB-BD31-4B8C-83A1-F6EECF244321}">
                <p14:modId xmlns:p14="http://schemas.microsoft.com/office/powerpoint/2010/main" val="3237615644"/>
              </p:ext>
            </p:extLst>
          </p:nvPr>
        </p:nvGraphicFramePr>
        <p:xfrm>
          <a:off x="1860550" y="1312864"/>
          <a:ext cx="8470900" cy="5108574"/>
        </p:xfrm>
        <a:graphic>
          <a:graphicData uri="http://schemas.openxmlformats.org/drawingml/2006/table">
            <a:tbl>
              <a:tblPr/>
              <a:tblGrid>
                <a:gridCol w="1775453">
                  <a:extLst>
                    <a:ext uri="{9D8B030D-6E8A-4147-A177-3AD203B41FA5}">
                      <a16:colId xmlns:a16="http://schemas.microsoft.com/office/drawing/2014/main" val="20000"/>
                    </a:ext>
                  </a:extLst>
                </a:gridCol>
                <a:gridCol w="6695447">
                  <a:extLst>
                    <a:ext uri="{9D8B030D-6E8A-4147-A177-3AD203B41FA5}">
                      <a16:colId xmlns:a16="http://schemas.microsoft.com/office/drawing/2014/main" val="20001"/>
                    </a:ext>
                  </a:extLst>
                </a:gridCol>
              </a:tblGrid>
              <a:tr h="36576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rPr>
                        <a:t>Element</a:t>
                      </a:r>
                    </a:p>
                  </a:txBody>
                  <a:tcPr marL="91431" marR="91431"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50000"/>
                      </a:schemeClr>
                    </a:solidFill>
                  </a:tcPr>
                </a:tc>
                <a:tc>
                  <a:txBody>
                    <a:bodyPr/>
                    <a:lstStyle/>
                    <a:p>
                      <a:pPr marL="111125" marR="0" lvl="0" indent="-111125"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bg1"/>
                          </a:solidFill>
                          <a:effectLst>
                            <a:outerShdw blurRad="38100" dist="38100" dir="2700000" algn="tl">
                              <a:srgbClr val="000000">
                                <a:alpha val="43137"/>
                              </a:srgbClr>
                            </a:outerShdw>
                          </a:effectLst>
                          <a:latin typeface="Arial" charset="0"/>
                        </a:rPr>
                        <a:t>Criteria</a:t>
                      </a:r>
                    </a:p>
                  </a:txBody>
                  <a:tcPr marL="91431" marR="91431"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50000"/>
                      </a:schemeClr>
                    </a:solidFill>
                  </a:tcPr>
                </a:tc>
                <a:extLst>
                  <a:ext uri="{0D108BD9-81ED-4DB2-BD59-A6C34878D82A}">
                    <a16:rowId xmlns:a16="http://schemas.microsoft.com/office/drawing/2014/main" val="10000"/>
                  </a:ext>
                </a:extLst>
              </a:tr>
              <a:tr h="14224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sng" strike="noStrike" cap="none" normalizeH="0" baseline="0" dirty="0">
                          <a:ln>
                            <a:noFill/>
                          </a:ln>
                          <a:solidFill>
                            <a:schemeClr val="tx1"/>
                          </a:solidFill>
                          <a:effectLst/>
                          <a:latin typeface="Arial" charset="0"/>
                        </a:rPr>
                        <a:t>Technical</a:t>
                      </a:r>
                      <a:endParaRPr kumimoji="0" lang="en-US" sz="1800" b="1" i="0" u="sng"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ts val="1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Demonstrate system performance, effectiveness, software maturity and interoperability</a:t>
                      </a:r>
                    </a:p>
                  </a:txBody>
                  <a:tcPr marL="91431" marR="91431"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227013" marR="0" lvl="0" indent="-227013" algn="l" defTabSz="914400" rtl="0" eaLnBrk="1" fontAlgn="base" latinLnBrk="0" hangingPunct="1">
                        <a:lnSpc>
                          <a:spcPct val="100000"/>
                        </a:lnSpc>
                        <a:spcBef>
                          <a:spcPts val="100"/>
                        </a:spcBef>
                        <a:spcAft>
                          <a:spcPct val="0"/>
                        </a:spcAft>
                        <a:buClrTx/>
                        <a:buSzPct val="80000"/>
                        <a:buFont typeface="Wingdings" pitchFamily="2" charset="2"/>
                        <a:buChar char="n"/>
                        <a:tabLst/>
                        <a:defRPr/>
                      </a:pPr>
                      <a:r>
                        <a:rPr kumimoji="0" lang="en-US" sz="1400" b="1" i="0" u="none" strike="noStrike" cap="none" normalizeH="0" baseline="0" dirty="0">
                          <a:ln>
                            <a:noFill/>
                          </a:ln>
                          <a:solidFill>
                            <a:schemeClr val="tx1"/>
                          </a:solidFill>
                          <a:effectLst/>
                          <a:latin typeface="Arial" charset="0"/>
                        </a:rPr>
                        <a:t>100% verification/validation of CPD-defined Key Performance Parameters</a:t>
                      </a:r>
                    </a:p>
                    <a:p>
                      <a:pPr marL="227013" marR="0" lvl="0" indent="-227013" algn="l" defTabSz="914400" rtl="0" eaLnBrk="1" fontAlgn="base" latinLnBrk="0" hangingPunct="1">
                        <a:lnSpc>
                          <a:spcPct val="100000"/>
                        </a:lnSpc>
                        <a:spcBef>
                          <a:spcPts val="10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Receipt of DOT&amp;E beyond LRIP Report </a:t>
                      </a:r>
                    </a:p>
                    <a:p>
                      <a:pPr marL="227013" marR="0" lvl="0" indent="-227013" algn="l" defTabSz="914400" rtl="0" eaLnBrk="1" fontAlgn="base" latinLnBrk="0" hangingPunct="1">
                        <a:lnSpc>
                          <a:spcPct val="100000"/>
                        </a:lnSpc>
                        <a:spcBef>
                          <a:spcPts val="10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Classification of all DRs—no unfixed/unverified CAT 1 DRs</a:t>
                      </a:r>
                    </a:p>
                    <a:p>
                      <a:pPr marL="227013" marR="0" lvl="0" indent="-227013" algn="l" defTabSz="914400" rtl="0" eaLnBrk="1" fontAlgn="base" latinLnBrk="0" hangingPunct="1">
                        <a:lnSpc>
                          <a:spcPct val="100000"/>
                        </a:lnSpc>
                        <a:spcBef>
                          <a:spcPts val="10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Airworthiness approval </a:t>
                      </a:r>
                    </a:p>
                    <a:p>
                      <a:pPr marL="227013" marR="0" lvl="0" indent="-227013" algn="l" defTabSz="914400" rtl="0" eaLnBrk="1" fontAlgn="base" latinLnBrk="0" hangingPunct="1">
                        <a:lnSpc>
                          <a:spcPct val="100000"/>
                        </a:lnSpc>
                        <a:spcBef>
                          <a:spcPts val="10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Completion of Functional Configuration Audit and Physical Configuration Audits </a:t>
                      </a:r>
                    </a:p>
                  </a:txBody>
                  <a:tcPr marL="91431" marR="91431"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9829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sng" strike="noStrike" cap="none" normalizeH="0" baseline="0" dirty="0">
                          <a:ln>
                            <a:noFill/>
                          </a:ln>
                          <a:solidFill>
                            <a:schemeClr val="tx1"/>
                          </a:solidFill>
                          <a:effectLst/>
                          <a:latin typeface="Arial" charset="0"/>
                        </a:rPr>
                        <a:t>Manufacturing</a:t>
                      </a:r>
                      <a:endParaRPr kumimoji="0" lang="en-US" sz="1800" b="1" i="0" u="sng"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ts val="1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Validate production facilities are ready</a:t>
                      </a:r>
                    </a:p>
                  </a:txBody>
                  <a:tcPr marL="91431" marR="91431"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227013" marR="0" lvl="0" indent="-227013" algn="l" defTabSz="914400" rtl="0" eaLnBrk="1" fontAlgn="base" latinLnBrk="0" hangingPunct="1">
                        <a:lnSpc>
                          <a:spcPct val="100000"/>
                        </a:lnSpc>
                        <a:spcBef>
                          <a:spcPts val="10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Completion of  kit proofs </a:t>
                      </a:r>
                    </a:p>
                    <a:p>
                      <a:pPr marL="227013" marR="0" lvl="0" indent="-227013" algn="l" defTabSz="914400" rtl="0" eaLnBrk="1" fontAlgn="base" latinLnBrk="0" hangingPunct="1">
                        <a:lnSpc>
                          <a:spcPct val="100000"/>
                        </a:lnSpc>
                        <a:spcBef>
                          <a:spcPts val="10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Completion of manufacturing risk assessments </a:t>
                      </a:r>
                    </a:p>
                    <a:p>
                      <a:pPr marL="227013" marR="0" lvl="0" indent="-227013" algn="l" defTabSz="914400" rtl="0" eaLnBrk="1" fontAlgn="base" latinLnBrk="0" hangingPunct="1">
                        <a:lnSpc>
                          <a:spcPct val="100000"/>
                        </a:lnSpc>
                        <a:spcBef>
                          <a:spcPts val="10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MRL of 9 or manufacturing maturity plan in place</a:t>
                      </a:r>
                    </a:p>
                    <a:p>
                      <a:pPr marL="227013" marR="0" lvl="0" indent="-227013" algn="l" defTabSz="914400" rtl="0" eaLnBrk="1" fontAlgn="base" latinLnBrk="0" hangingPunct="1">
                        <a:lnSpc>
                          <a:spcPct val="100000"/>
                        </a:lnSpc>
                        <a:spcBef>
                          <a:spcPts val="100"/>
                        </a:spcBef>
                        <a:spcAft>
                          <a:spcPct val="0"/>
                        </a:spcAft>
                        <a:buClrTx/>
                        <a:buSzPct val="80000"/>
                        <a:buFont typeface="Wingdings" pitchFamily="2" charset="2"/>
                        <a:buChar char="n"/>
                        <a:tabLst/>
                        <a:defRPr/>
                      </a:pPr>
                      <a:r>
                        <a:rPr lang="en-US" sz="1400" dirty="0"/>
                        <a:t>Demonstrate a Full Rate Manufacturing capability</a:t>
                      </a:r>
                    </a:p>
                  </a:txBody>
                  <a:tcPr marL="91431" marR="91431"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5849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sng" strike="noStrike" cap="none" normalizeH="0" baseline="0" dirty="0">
                          <a:ln>
                            <a:noFill/>
                          </a:ln>
                          <a:solidFill>
                            <a:schemeClr val="tx1"/>
                          </a:solidFill>
                          <a:effectLst/>
                          <a:latin typeface="Arial" charset="0"/>
                        </a:rPr>
                        <a:t>Supportability</a:t>
                      </a:r>
                      <a:endParaRPr kumimoji="0" lang="en-US" sz="2000" b="1" i="0" u="sng"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ts val="1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Demonstrate suitability and long-term sustainment strategy</a:t>
                      </a:r>
                    </a:p>
                  </a:txBody>
                  <a:tcPr marL="91431" marR="91431"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227013" marR="0" lvl="0" indent="-227013" algn="l" defTabSz="914400" rtl="0" eaLnBrk="1" fontAlgn="base" latinLnBrk="0" hangingPunct="1">
                        <a:lnSpc>
                          <a:spcPct val="100000"/>
                        </a:lnSpc>
                        <a:spcBef>
                          <a:spcPct val="2000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100% compliance w/CPD supportability/maintainability threshold requirements  </a:t>
                      </a:r>
                    </a:p>
                    <a:p>
                      <a:pPr marL="227013" marR="0" lvl="0" indent="-227013" algn="l" defTabSz="914400" rtl="0" eaLnBrk="1" fontAlgn="base" latinLnBrk="0" hangingPunct="1">
                        <a:lnSpc>
                          <a:spcPct val="100000"/>
                        </a:lnSpc>
                        <a:spcBef>
                          <a:spcPts val="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100% organizational technical orders published</a:t>
                      </a:r>
                    </a:p>
                    <a:p>
                      <a:pPr marL="227013" marR="0" lvl="0" indent="-227013" algn="l" defTabSz="914400" rtl="0" eaLnBrk="1" fontAlgn="base" latinLnBrk="0" hangingPunct="1">
                        <a:lnSpc>
                          <a:spcPct val="100000"/>
                        </a:lnSpc>
                        <a:spcBef>
                          <a:spcPts val="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Delivery of support equipment/spares</a:t>
                      </a:r>
                    </a:p>
                    <a:p>
                      <a:pPr marL="227013" marR="0" lvl="0" indent="-227013" algn="l" defTabSz="914400" rtl="0" eaLnBrk="1" fontAlgn="base" latinLnBrk="0" hangingPunct="1">
                        <a:lnSpc>
                          <a:spcPct val="100000"/>
                        </a:lnSpc>
                        <a:spcBef>
                          <a:spcPts val="0"/>
                        </a:spcBef>
                        <a:spcAft>
                          <a:spcPct val="0"/>
                        </a:spcAft>
                        <a:buClrTx/>
                        <a:buSzPct val="80000"/>
                        <a:buFont typeface="Wingdings" pitchFamily="2" charset="2"/>
                        <a:buChar char="n"/>
                        <a:tabLst/>
                      </a:pPr>
                      <a:r>
                        <a:rPr kumimoji="0" lang="en-US" sz="1400" b="1" i="0" u="none" strike="noStrike" cap="none" normalizeH="0" baseline="0" dirty="0">
                          <a:ln>
                            <a:noFill/>
                          </a:ln>
                          <a:solidFill>
                            <a:schemeClr val="tx1"/>
                          </a:solidFill>
                          <a:effectLst/>
                          <a:latin typeface="Arial" charset="0"/>
                        </a:rPr>
                        <a:t>Delivery of 1 Weapons System Trainer, 1 Avionics Part Task Trainer</a:t>
                      </a:r>
                    </a:p>
                    <a:p>
                      <a:pPr marL="227013" marR="0" lvl="0" indent="-227013" algn="l" defTabSz="914400" rtl="0" eaLnBrk="1" fontAlgn="base" latinLnBrk="0" hangingPunct="1">
                        <a:lnSpc>
                          <a:spcPct val="100000"/>
                        </a:lnSpc>
                        <a:spcBef>
                          <a:spcPts val="0"/>
                        </a:spcBef>
                        <a:spcAft>
                          <a:spcPct val="0"/>
                        </a:spcAft>
                        <a:buClrTx/>
                        <a:buSzPct val="80000"/>
                        <a:buFont typeface="Wingdings" pitchFamily="2" charset="2"/>
                        <a:buChar char="n"/>
                        <a:tabLst/>
                        <a:defRPr/>
                      </a:pPr>
                      <a:r>
                        <a:rPr lang="en-US" sz="1400" dirty="0"/>
                        <a:t>Demonstrate a Full Rate Manufacturing capability</a:t>
                      </a:r>
                    </a:p>
                    <a:p>
                      <a:pPr marL="227013" marR="0" lvl="0" indent="-227013" algn="l" defTabSz="914400" rtl="0" eaLnBrk="1" fontAlgn="base" latinLnBrk="0" hangingPunct="1">
                        <a:lnSpc>
                          <a:spcPct val="100000"/>
                        </a:lnSpc>
                        <a:spcBef>
                          <a:spcPts val="0"/>
                        </a:spcBef>
                        <a:spcAft>
                          <a:spcPct val="0"/>
                        </a:spcAft>
                        <a:buClrTx/>
                        <a:buSzPct val="80000"/>
                        <a:buFont typeface="Wingdings" pitchFamily="2" charset="2"/>
                        <a:buChar char="n"/>
                        <a:tabLst/>
                        <a:defRPr/>
                      </a:pPr>
                      <a:r>
                        <a:rPr lang="en-US" sz="1400" dirty="0"/>
                        <a:t>Demonstrate Reliability </a:t>
                      </a:r>
                    </a:p>
                  </a:txBody>
                  <a:tcPr marL="91431" marR="91431"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7523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sng" strike="noStrike" cap="none" normalizeH="0" baseline="0" dirty="0">
                          <a:ln>
                            <a:noFill/>
                          </a:ln>
                          <a:solidFill>
                            <a:schemeClr val="tx1"/>
                          </a:solidFill>
                          <a:effectLst/>
                          <a:latin typeface="Arial" charset="0"/>
                        </a:rPr>
                        <a:t>Cost</a:t>
                      </a:r>
                      <a:endParaRPr kumimoji="0" lang="en-US" sz="2000" b="1" i="0" u="sng"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ts val="1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Demonstrate production affordability</a:t>
                      </a:r>
                    </a:p>
                  </a:txBody>
                  <a:tcPr marL="91431" marR="91431"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227013" marR="0" lvl="0" indent="-227013" algn="l" defTabSz="914400" rtl="0" eaLnBrk="1" fontAlgn="base" latinLnBrk="0" hangingPunct="1">
                        <a:lnSpc>
                          <a:spcPct val="100000"/>
                        </a:lnSpc>
                        <a:spcBef>
                          <a:spcPct val="20000"/>
                        </a:spcBef>
                        <a:spcAft>
                          <a:spcPct val="0"/>
                        </a:spcAft>
                        <a:buClrTx/>
                        <a:buSzPct val="80000"/>
                        <a:buFont typeface="Wingdings" pitchFamily="2" charset="2"/>
                        <a:buChar char="n"/>
                        <a:tabLst/>
                        <a:defRPr/>
                      </a:pPr>
                      <a:r>
                        <a:rPr kumimoji="0" lang="en-US" sz="1400" b="1" i="0" u="none" strike="noStrike" cap="none" normalizeH="0" baseline="0" dirty="0">
                          <a:ln>
                            <a:noFill/>
                          </a:ln>
                          <a:solidFill>
                            <a:schemeClr val="tx1"/>
                          </a:solidFill>
                          <a:effectLst/>
                          <a:latin typeface="Arial" charset="0"/>
                        </a:rPr>
                        <a:t>Updated production-cost estimate, based on LRIP </a:t>
                      </a:r>
                      <a:r>
                        <a:rPr kumimoji="0" lang="en-US" sz="1400" b="1" i="0" u="none" strike="noStrike" cap="none" normalizeH="0" baseline="0" dirty="0" err="1">
                          <a:ln>
                            <a:noFill/>
                          </a:ln>
                          <a:solidFill>
                            <a:schemeClr val="tx1"/>
                          </a:solidFill>
                          <a:effectLst/>
                          <a:latin typeface="Arial" charset="0"/>
                        </a:rPr>
                        <a:t>actuals</a:t>
                      </a:r>
                      <a:endParaRPr kumimoji="0" lang="en-US" sz="1400" b="1" i="0" u="none" strike="noStrike" cap="none" normalizeH="0" baseline="0" dirty="0">
                        <a:ln>
                          <a:noFill/>
                        </a:ln>
                        <a:solidFill>
                          <a:schemeClr val="tx1"/>
                        </a:solidFill>
                        <a:effectLst/>
                        <a:latin typeface="Arial" charset="0"/>
                      </a:endParaRPr>
                    </a:p>
                    <a:p>
                      <a:pPr marL="227013" marR="0" lvl="0" indent="-227013" algn="l" defTabSz="914400" rtl="0" eaLnBrk="1" fontAlgn="base" latinLnBrk="0" hangingPunct="1">
                        <a:lnSpc>
                          <a:spcPct val="100000"/>
                        </a:lnSpc>
                        <a:spcBef>
                          <a:spcPct val="20000"/>
                        </a:spcBef>
                        <a:spcAft>
                          <a:spcPct val="0"/>
                        </a:spcAft>
                        <a:buClrTx/>
                        <a:buSzPct val="80000"/>
                        <a:buFont typeface="Wingdings" pitchFamily="2" charset="2"/>
                        <a:buChar char="n"/>
                        <a:tabLst/>
                        <a:defRPr/>
                      </a:pPr>
                      <a:r>
                        <a:rPr kumimoji="0" lang="en-US" sz="1400" b="1" i="0" u="none" strike="noStrike" cap="none" normalizeH="0" baseline="0" dirty="0">
                          <a:ln>
                            <a:noFill/>
                          </a:ln>
                          <a:solidFill>
                            <a:schemeClr val="tx1"/>
                          </a:solidFill>
                          <a:effectLst/>
                          <a:latin typeface="Arial" charset="0"/>
                        </a:rPr>
                        <a:t>Budget must fully support fully funded estimate</a:t>
                      </a:r>
                    </a:p>
                  </a:txBody>
                  <a:tcPr marL="91431" marR="91431"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2" name="Slide Number Placeholder 1"/>
          <p:cNvSpPr>
            <a:spLocks noGrp="1"/>
          </p:cNvSpPr>
          <p:nvPr>
            <p:ph type="sldNum" sz="quarter" idx="11"/>
          </p:nvPr>
        </p:nvSpPr>
        <p:spPr/>
        <p:txBody>
          <a:bodyPr/>
          <a:lstStyle/>
          <a:p>
            <a:pPr>
              <a:defRPr/>
            </a:pPr>
            <a:fld id="{574B46ED-C721-4709-BD49-B1886830E139}" type="slidenum">
              <a:rPr lang="en-US" altLang="en-US" smtClean="0"/>
              <a:pPr>
                <a:defRPr/>
              </a:pPr>
              <a:t>31</a:t>
            </a:fld>
            <a:endParaRPr lang="en-US" altLang="en-US">
              <a:solidFill>
                <a:srgbClr val="808080"/>
              </a:solidFill>
            </a:endParaRPr>
          </a:p>
        </p:txBody>
      </p:sp>
    </p:spTree>
    <p:extLst>
      <p:ext uri="{BB962C8B-B14F-4D97-AF65-F5344CB8AC3E}">
        <p14:creationId xmlns:p14="http://schemas.microsoft.com/office/powerpoint/2010/main" val="3851290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a:xfrm>
            <a:off x="3448050" y="128588"/>
            <a:ext cx="8229600" cy="1143000"/>
          </a:xfrm>
        </p:spPr>
        <p:txBody>
          <a:bodyPr/>
          <a:lstStyle/>
          <a:p>
            <a:r>
              <a:rPr lang="en-US" altLang="en-US" dirty="0"/>
              <a:t>ADM Proposed language</a:t>
            </a:r>
          </a:p>
        </p:txBody>
      </p:sp>
      <p:sp>
        <p:nvSpPr>
          <p:cNvPr id="84995" name="Content Placeholder 2"/>
          <p:cNvSpPr>
            <a:spLocks noGrp="1"/>
          </p:cNvSpPr>
          <p:nvPr>
            <p:ph idx="1"/>
          </p:nvPr>
        </p:nvSpPr>
        <p:spPr>
          <a:xfrm>
            <a:off x="509587" y="1366838"/>
            <a:ext cx="11168063" cy="4525963"/>
          </a:xfrm>
        </p:spPr>
        <p:txBody>
          <a:bodyPr/>
          <a:lstStyle/>
          <a:p>
            <a:pPr marL="109538" indent="0" eaLnBrk="1" hangingPunct="1">
              <a:spcBef>
                <a:spcPct val="0"/>
              </a:spcBef>
              <a:spcAft>
                <a:spcPts val="200"/>
              </a:spcAft>
              <a:buNone/>
            </a:pPr>
            <a:r>
              <a:rPr lang="en-US" altLang="en-US" sz="2400" dirty="0"/>
              <a:t>Proposed Acquisition Decision Memorandum language:</a:t>
            </a:r>
          </a:p>
          <a:p>
            <a:pPr marL="109538" indent="0" eaLnBrk="1" hangingPunct="1">
              <a:spcBef>
                <a:spcPct val="0"/>
              </a:spcBef>
              <a:spcAft>
                <a:spcPts val="200"/>
              </a:spcAft>
            </a:pPr>
            <a:r>
              <a:rPr lang="en-US" altLang="en-US" sz="2800" dirty="0"/>
              <a:t>  </a:t>
            </a:r>
            <a:r>
              <a:rPr lang="en-US" altLang="en-US" sz="2400" dirty="0"/>
              <a:t>  I approve MS C and authorize entrance into Low Rate Initial Production phase  </a:t>
            </a:r>
          </a:p>
          <a:p>
            <a:pPr marL="109538" indent="0" eaLnBrk="1" hangingPunct="1">
              <a:spcBef>
                <a:spcPct val="0"/>
              </a:spcBef>
              <a:spcAft>
                <a:spcPts val="200"/>
              </a:spcAft>
            </a:pPr>
            <a:r>
              <a:rPr lang="en-US" altLang="en-US" sz="2400" dirty="0">
                <a:solidFill>
                  <a:srgbClr val="000000"/>
                </a:solidFill>
              </a:rPr>
              <a:t>Approval of </a:t>
            </a:r>
            <a:r>
              <a:rPr lang="en-US" altLang="en-US" sz="2400" dirty="0">
                <a:solidFill>
                  <a:srgbClr val="000000"/>
                </a:solidFill>
                <a:cs typeface="Arial" panose="020B0604020202020204" pitchFamily="34" charset="0"/>
              </a:rPr>
              <a:t>MS C Acquisition Strategy</a:t>
            </a:r>
          </a:p>
          <a:p>
            <a:pPr marL="109538" indent="0" eaLnBrk="1" hangingPunct="1">
              <a:spcBef>
                <a:spcPct val="0"/>
              </a:spcBef>
              <a:spcAft>
                <a:spcPts val="200"/>
              </a:spcAft>
            </a:pPr>
            <a:r>
              <a:rPr lang="en-US" altLang="en-US" sz="2400" dirty="0"/>
              <a:t>LRIP quantity up to 250 missiles</a:t>
            </a:r>
          </a:p>
          <a:p>
            <a:pPr marL="109538" indent="0" eaLnBrk="1" hangingPunct="1">
              <a:spcBef>
                <a:spcPct val="0"/>
              </a:spcBef>
              <a:spcAft>
                <a:spcPts val="200"/>
              </a:spcAft>
            </a:pPr>
            <a:r>
              <a:rPr lang="en-US" altLang="en-US" sz="2400" dirty="0"/>
              <a:t>Delegation of MDA to AF (ACAT IC or IAC)</a:t>
            </a:r>
          </a:p>
          <a:p>
            <a:pPr marL="109538" indent="0" eaLnBrk="1" hangingPunct="1">
              <a:spcBef>
                <a:spcPct val="0"/>
              </a:spcBef>
              <a:spcAft>
                <a:spcPts val="200"/>
              </a:spcAft>
            </a:pPr>
            <a:endParaRPr lang="en-US" altLang="en-US" sz="2400" dirty="0"/>
          </a:p>
          <a:p>
            <a:pPr marL="109538" indent="0" eaLnBrk="1" hangingPunct="1">
              <a:spcBef>
                <a:spcPct val="0"/>
              </a:spcBef>
              <a:spcAft>
                <a:spcPts val="200"/>
              </a:spcAft>
            </a:pPr>
            <a:r>
              <a:rPr lang="en-US" altLang="en-US" sz="2400" dirty="0"/>
              <a:t>  I approve the proposed Exit Criteria </a:t>
            </a:r>
          </a:p>
          <a:p>
            <a:pPr marL="512763" lvl="1" indent="0" eaLnBrk="1" hangingPunct="1">
              <a:spcBef>
                <a:spcPct val="0"/>
              </a:spcBef>
              <a:spcAft>
                <a:spcPts val="200"/>
              </a:spcAft>
            </a:pPr>
            <a:r>
              <a:rPr lang="en-US" altLang="en-US" sz="2400" dirty="0"/>
              <a:t>  XXX</a:t>
            </a:r>
          </a:p>
          <a:p>
            <a:pPr marL="512763" lvl="1" indent="0" eaLnBrk="1" hangingPunct="1">
              <a:spcBef>
                <a:spcPct val="0"/>
              </a:spcBef>
              <a:spcAft>
                <a:spcPts val="200"/>
              </a:spcAft>
            </a:pPr>
            <a:r>
              <a:rPr lang="en-US" altLang="en-US" sz="2400" dirty="0"/>
              <a:t>  YYY</a:t>
            </a:r>
          </a:p>
          <a:p>
            <a:pPr marL="512763" lvl="1" indent="0" eaLnBrk="1" hangingPunct="1">
              <a:spcBef>
                <a:spcPct val="0"/>
              </a:spcBef>
              <a:spcAft>
                <a:spcPts val="200"/>
              </a:spcAft>
            </a:pPr>
            <a:r>
              <a:rPr lang="en-US" altLang="en-US" sz="2400" dirty="0"/>
              <a:t>  ZZZ</a:t>
            </a:r>
          </a:p>
        </p:txBody>
      </p:sp>
      <p:sp>
        <p:nvSpPr>
          <p:cNvPr id="84996" name="Slide Number Placeholder 3"/>
          <p:cNvSpPr>
            <a:spLocks noGrp="1"/>
          </p:cNvSpPr>
          <p:nvPr>
            <p:ph type="sldNum" sz="quarter" idx="11"/>
          </p:nvPr>
        </p:nvSpPr>
        <p:spPr>
          <a:xfrm>
            <a:off x="10058400" y="6492875"/>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02CA3F83-AF40-4EAF-9E3B-D13FC2AA28F2}" type="slidenum">
              <a:rPr lang="en-US" altLang="en-US" sz="1000">
                <a:solidFill>
                  <a:srgbClr val="898989"/>
                </a:solidFill>
              </a:rPr>
              <a:pPr algn="r"/>
              <a:t>32</a:t>
            </a:fld>
            <a:endParaRPr lang="en-US" altLang="en-US" sz="1000" dirty="0">
              <a:solidFill>
                <a:srgbClr val="898989"/>
              </a:solidFill>
            </a:endParaRPr>
          </a:p>
        </p:txBody>
      </p:sp>
    </p:spTree>
    <p:extLst>
      <p:ext uri="{BB962C8B-B14F-4D97-AF65-F5344CB8AC3E}">
        <p14:creationId xmlns:p14="http://schemas.microsoft.com/office/powerpoint/2010/main" val="2443759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007100" y="220662"/>
            <a:ext cx="5715000" cy="914400"/>
          </a:xfrm>
        </p:spPr>
        <p:txBody>
          <a:bodyPr/>
          <a:lstStyle/>
          <a:p>
            <a:r>
              <a:rPr lang="en-US" altLang="en-US" dirty="0"/>
              <a:t>Way Ahead</a:t>
            </a:r>
            <a:endParaRPr lang="en-US" altLang="en-US" sz="2000" dirty="0">
              <a:solidFill>
                <a:srgbClr val="630389"/>
              </a:solidFill>
            </a:endParaRPr>
          </a:p>
        </p:txBody>
      </p:sp>
      <p:sp>
        <p:nvSpPr>
          <p:cNvPr id="87043" name="Rectangle 3"/>
          <p:cNvSpPr>
            <a:spLocks noGrp="1" noChangeArrowheads="1"/>
          </p:cNvSpPr>
          <p:nvPr>
            <p:ph type="body" idx="1"/>
          </p:nvPr>
        </p:nvSpPr>
        <p:spPr>
          <a:xfrm>
            <a:off x="517525" y="1439862"/>
            <a:ext cx="8197850" cy="5084763"/>
          </a:xfrm>
        </p:spPr>
        <p:txBody>
          <a:bodyPr/>
          <a:lstStyle/>
          <a:p>
            <a:r>
              <a:rPr lang="en-US" altLang="en-US" dirty="0"/>
              <a:t>Awaiting OSD approval of APB</a:t>
            </a:r>
          </a:p>
          <a:p>
            <a:r>
              <a:rPr lang="en-US" altLang="en-US" dirty="0"/>
              <a:t>OIPT scheduled for XX Date</a:t>
            </a:r>
          </a:p>
          <a:p>
            <a:r>
              <a:rPr lang="en-US" altLang="en-US" dirty="0"/>
              <a:t>DAB scheduled for XXX Date</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33</a:t>
            </a:fld>
            <a:endParaRPr lang="en-US" altLang="en-US">
              <a:solidFill>
                <a:srgbClr val="808080"/>
              </a:solidFill>
            </a:endParaRPr>
          </a:p>
        </p:txBody>
      </p:sp>
    </p:spTree>
    <p:extLst>
      <p:ext uri="{BB962C8B-B14F-4D97-AF65-F5344CB8AC3E}">
        <p14:creationId xmlns:p14="http://schemas.microsoft.com/office/powerpoint/2010/main" val="2610429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Content Placeholder 2"/>
          <p:cNvSpPr>
            <a:spLocks noGrp="1"/>
          </p:cNvSpPr>
          <p:nvPr>
            <p:ph idx="1"/>
          </p:nvPr>
        </p:nvSpPr>
        <p:spPr>
          <a:xfrm>
            <a:off x="1981200" y="2713038"/>
            <a:ext cx="8229600" cy="2946400"/>
          </a:xfrm>
        </p:spPr>
        <p:txBody>
          <a:bodyPr/>
          <a:lstStyle/>
          <a:p>
            <a:pPr algn="ctr">
              <a:buFont typeface="Arial" panose="020B0604020202020204" pitchFamily="34" charset="0"/>
              <a:buNone/>
            </a:pPr>
            <a:r>
              <a:rPr lang="en-US" altLang="en-US" sz="4400" dirty="0">
                <a:solidFill>
                  <a:srgbClr val="002060"/>
                </a:solidFill>
                <a:cs typeface="Arial" panose="020B0604020202020204" pitchFamily="34" charset="0"/>
              </a:rPr>
              <a:t>BACKUP </a:t>
            </a:r>
          </a:p>
        </p:txBody>
      </p:sp>
      <p:sp>
        <p:nvSpPr>
          <p:cNvPr id="89091" name="Slide Number Placeholder 4"/>
          <p:cNvSpPr>
            <a:spLocks noGrp="1"/>
          </p:cNvSpPr>
          <p:nvPr>
            <p:ph type="sldNum" sz="quarter" idx="11"/>
          </p:nvPr>
        </p:nvSpPr>
        <p:spPr>
          <a:xfrm>
            <a:off x="10058400" y="6492875"/>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fld id="{A3D3DCE1-F75E-4147-A740-9AF36FFF1F8D}" type="slidenum">
              <a:rPr lang="en-US" altLang="en-US" sz="1000">
                <a:solidFill>
                  <a:srgbClr val="898989"/>
                </a:solidFill>
              </a:rPr>
              <a:pPr algn="r"/>
              <a:t>34</a:t>
            </a:fld>
            <a:endParaRPr lang="en-US" altLang="en-US" sz="1000" dirty="0">
              <a:solidFill>
                <a:srgbClr val="898989"/>
              </a:solidFill>
            </a:endParaRPr>
          </a:p>
        </p:txBody>
      </p:sp>
      <p:sp>
        <p:nvSpPr>
          <p:cNvPr id="89092" name="TextBox 3"/>
          <p:cNvSpPr txBox="1">
            <a:spLocks noChangeArrowheads="1"/>
          </p:cNvSpPr>
          <p:nvPr/>
        </p:nvSpPr>
        <p:spPr bwMode="auto">
          <a:xfrm>
            <a:off x="736084" y="5779592"/>
            <a:ext cx="335700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a:t>See Footnotes for additional information</a:t>
            </a:r>
          </a:p>
        </p:txBody>
      </p:sp>
    </p:spTree>
    <p:extLst>
      <p:ext uri="{BB962C8B-B14F-4D97-AF65-F5344CB8AC3E}">
        <p14:creationId xmlns:p14="http://schemas.microsoft.com/office/powerpoint/2010/main" val="2593981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Box 15"/>
          <p:cNvSpPr txBox="1">
            <a:spLocks noChangeArrowheads="1"/>
          </p:cNvSpPr>
          <p:nvPr/>
        </p:nvSpPr>
        <p:spPr bwMode="auto">
          <a:xfrm>
            <a:off x="218114" y="1347207"/>
            <a:ext cx="5524151"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0" fontAlgn="base" hangingPunct="0">
              <a:spcBef>
                <a:spcPct val="0"/>
              </a:spcBef>
              <a:spcAft>
                <a:spcPct val="0"/>
              </a:spcAft>
            </a:pPr>
            <a:r>
              <a:rPr lang="en-US" altLang="en-US" sz="1600" b="1" dirty="0">
                <a:solidFill>
                  <a:srgbClr val="000000"/>
                </a:solidFill>
                <a:latin typeface="Calibri" panose="020F0502020204030204" pitchFamily="34" charset="0"/>
              </a:rPr>
              <a:t>Cooperative Activities: </a:t>
            </a:r>
            <a:r>
              <a:rPr lang="en-US" altLang="en-US" sz="1100" i="1" dirty="0">
                <a:solidFill>
                  <a:srgbClr val="000000"/>
                </a:solidFill>
                <a:latin typeface="Calibri" panose="020F0502020204030204" pitchFamily="34" charset="0"/>
              </a:rPr>
              <a:t>(list cooperative partners, describe cooperative participation in the program, both current and planned, to include list of actual international agreements-- e.g., bilateral or multilateral discussions, loans of equipment, information exchanges, cooperative RDT&amp;E, co-production DEA/IEAs in technology area, etc.)</a:t>
            </a:r>
          </a:p>
          <a:p>
            <a:pPr algn="l" eaLnBrk="0" fontAlgn="base" hangingPunct="0">
              <a:spcBef>
                <a:spcPct val="0"/>
              </a:spcBef>
              <a:spcAft>
                <a:spcPct val="0"/>
              </a:spcAft>
            </a:pPr>
            <a:r>
              <a:rPr lang="en-US" altLang="en-US" sz="1600" b="1" dirty="0">
                <a:solidFill>
                  <a:srgbClr val="000000"/>
                </a:solidFill>
                <a:latin typeface="Calibri" panose="020F0502020204030204" pitchFamily="34" charset="0"/>
              </a:rPr>
              <a:t>Foreign sales:</a:t>
            </a:r>
            <a:r>
              <a:rPr lang="en-US" altLang="en-US" sz="1600" i="1" dirty="0">
                <a:solidFill>
                  <a:srgbClr val="000000"/>
                </a:solidFill>
                <a:latin typeface="Calibri" panose="020F0502020204030204" pitchFamily="34" charset="0"/>
              </a:rPr>
              <a:t> </a:t>
            </a:r>
            <a:r>
              <a:rPr lang="en-US" altLang="en-US" sz="1100" i="1" dirty="0">
                <a:solidFill>
                  <a:srgbClr val="000000"/>
                </a:solidFill>
                <a:latin typeface="Calibri" panose="020F0502020204030204" pitchFamily="34" charset="0"/>
              </a:rPr>
              <a:t>(list current or potential FMS or Direct Commercial Sales buyers)</a:t>
            </a:r>
            <a:endParaRPr lang="en-US" altLang="en-US" sz="1600" b="1" i="1" dirty="0">
              <a:solidFill>
                <a:srgbClr val="000000"/>
              </a:solidFill>
              <a:latin typeface="Calibri" panose="020F0502020204030204" pitchFamily="34" charset="0"/>
            </a:endParaRPr>
          </a:p>
          <a:p>
            <a:pPr algn="l" eaLnBrk="0" fontAlgn="base" hangingPunct="0">
              <a:spcBef>
                <a:spcPct val="0"/>
              </a:spcBef>
              <a:spcAft>
                <a:spcPct val="0"/>
              </a:spcAft>
            </a:pPr>
            <a:r>
              <a:rPr lang="en-US" altLang="en-US" sz="1600" b="1" dirty="0">
                <a:solidFill>
                  <a:srgbClr val="000000"/>
                </a:solidFill>
                <a:latin typeface="Calibri" panose="020F0502020204030204" pitchFamily="34" charset="0"/>
              </a:rPr>
              <a:t>Interoperability Requirements: </a:t>
            </a:r>
            <a:r>
              <a:rPr lang="en-US" altLang="en-US" sz="1100" i="1" dirty="0">
                <a:solidFill>
                  <a:srgbClr val="000000"/>
                </a:solidFill>
                <a:latin typeface="Calibri" panose="020F0502020204030204" pitchFamily="34" charset="0"/>
              </a:rPr>
              <a:t>(list all international objective and threshold requirements in program documents (JCIDS and 5000 series); describe plan to achieve those requirements, to include which increment of a program they will be achieved)</a:t>
            </a:r>
          </a:p>
          <a:p>
            <a:pPr algn="l" eaLnBrk="0" fontAlgn="base" hangingPunct="0">
              <a:spcBef>
                <a:spcPct val="0"/>
              </a:spcBef>
              <a:spcAft>
                <a:spcPct val="0"/>
              </a:spcAft>
            </a:pPr>
            <a:r>
              <a:rPr lang="en-US" altLang="en-US" sz="1600" b="1" dirty="0">
                <a:solidFill>
                  <a:srgbClr val="000000"/>
                </a:solidFill>
                <a:latin typeface="Calibri" panose="020F0502020204030204" pitchFamily="34" charset="0"/>
              </a:rPr>
              <a:t>Foreign technology assessment:</a:t>
            </a:r>
            <a:r>
              <a:rPr lang="en-US" altLang="en-US" sz="1100" dirty="0">
                <a:solidFill>
                  <a:srgbClr val="000000"/>
                </a:solidFill>
                <a:latin typeface="Calibri" panose="020F0502020204030204" pitchFamily="34" charset="0"/>
              </a:rPr>
              <a:t> </a:t>
            </a:r>
            <a:r>
              <a:rPr lang="en-US" altLang="en-US" sz="1100" i="1" dirty="0">
                <a:solidFill>
                  <a:srgbClr val="000000"/>
                </a:solidFill>
                <a:latin typeface="Calibri" panose="020F0502020204030204" pitchFamily="34" charset="0"/>
              </a:rPr>
              <a:t>(from TDS and </a:t>
            </a:r>
            <a:r>
              <a:rPr lang="en-US" altLang="en-US" sz="1100" i="1" dirty="0" err="1">
                <a:solidFill>
                  <a:srgbClr val="000000"/>
                </a:solidFill>
                <a:latin typeface="Calibri" panose="020F0502020204030204" pitchFamily="34" charset="0"/>
              </a:rPr>
              <a:t>AoA</a:t>
            </a:r>
            <a:r>
              <a:rPr lang="en-US" altLang="en-US" sz="1100" i="1" dirty="0">
                <a:solidFill>
                  <a:srgbClr val="000000"/>
                </a:solidFill>
                <a:latin typeface="Calibri" panose="020F0502020204030204" pitchFamily="34" charset="0"/>
              </a:rPr>
              <a:t>; guidance in </a:t>
            </a:r>
            <a:r>
              <a:rPr lang="en-US" altLang="en-US" sz="1100" i="1" dirty="0" err="1">
                <a:solidFill>
                  <a:srgbClr val="000000"/>
                </a:solidFill>
                <a:latin typeface="Calibri" panose="020F0502020204030204" pitchFamily="34" charset="0"/>
              </a:rPr>
              <a:t>Deskbook</a:t>
            </a:r>
            <a:r>
              <a:rPr lang="en-US" altLang="en-US" sz="1100" i="1" dirty="0">
                <a:solidFill>
                  <a:srgbClr val="000000"/>
                </a:solidFill>
                <a:latin typeface="Calibri" panose="020F0502020204030204" pitchFamily="34" charset="0"/>
              </a:rPr>
              <a:t> Acquisition Guidebook,</a:t>
            </a:r>
            <a:r>
              <a:rPr lang="en-US" altLang="en-US" sz="1100" i="1" dirty="0">
                <a:solidFill>
                  <a:srgbClr val="000000"/>
                </a:solidFill>
                <a:latin typeface="Calibri" panose="020F0502020204030204" pitchFamily="34" charset="0"/>
                <a:hlinkClick r:id="rId3"/>
              </a:rPr>
              <a:t> Section 2.3.6.</a:t>
            </a:r>
            <a:r>
              <a:rPr lang="en-US" altLang="en-US" sz="1100" i="1" dirty="0">
                <a:solidFill>
                  <a:srgbClr val="000000"/>
                </a:solidFill>
                <a:latin typeface="Calibri" panose="020F0502020204030204" pitchFamily="34" charset="0"/>
              </a:rPr>
              <a:t>, identify how  10USC2350a statutory requirement has been met; assessment whether or not a project similar capability is in development or production in a partner nation that could be procured or modified to meet DoD needs)</a:t>
            </a:r>
            <a:endParaRPr lang="en-US" altLang="en-US" sz="1600" i="1" dirty="0">
              <a:solidFill>
                <a:srgbClr val="000000"/>
              </a:solidFill>
              <a:latin typeface="Calibri" panose="020F0502020204030204" pitchFamily="34" charset="0"/>
            </a:endParaRPr>
          </a:p>
        </p:txBody>
      </p:sp>
      <p:sp>
        <p:nvSpPr>
          <p:cNvPr id="86019" name="TextBox 16"/>
          <p:cNvSpPr txBox="1">
            <a:spLocks noChangeArrowheads="1"/>
          </p:cNvSpPr>
          <p:nvPr/>
        </p:nvSpPr>
        <p:spPr bwMode="auto">
          <a:xfrm>
            <a:off x="7297024" y="4758655"/>
            <a:ext cx="3962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1600" i="1" dirty="0">
                <a:solidFill>
                  <a:srgbClr val="000000"/>
                </a:solidFill>
                <a:latin typeface="Calibri" panose="020F0502020204030204" pitchFamily="34" charset="0"/>
              </a:rPr>
              <a:t>(Identify issues specific to international -- e.g., impact (cost, schedule, performance) of proposed cuts on partner(s)/buyer(s), updated APUC, status of negotiations and impact to US and partners under the relevant agreement(s) (MOU, MOA, LOA)</a:t>
            </a:r>
          </a:p>
        </p:txBody>
      </p:sp>
      <p:sp>
        <p:nvSpPr>
          <p:cNvPr id="86020" name="TextBox 17"/>
          <p:cNvSpPr txBox="1">
            <a:spLocks noChangeArrowheads="1"/>
          </p:cNvSpPr>
          <p:nvPr/>
        </p:nvSpPr>
        <p:spPr bwMode="auto">
          <a:xfrm>
            <a:off x="218114" y="4419600"/>
            <a:ext cx="5725486"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1600" b="1" dirty="0">
                <a:solidFill>
                  <a:srgbClr val="000000"/>
                </a:solidFill>
                <a:latin typeface="Calibri" panose="020F0502020204030204" pitchFamily="34" charset="0"/>
              </a:rPr>
              <a:t>Key Technologies: </a:t>
            </a:r>
            <a:r>
              <a:rPr lang="en-US" altLang="en-US" sz="1100" dirty="0">
                <a:solidFill>
                  <a:srgbClr val="000000"/>
                </a:solidFill>
                <a:latin typeface="Calibri" panose="020F0502020204030204" pitchFamily="34" charset="0"/>
              </a:rPr>
              <a:t>(</a:t>
            </a:r>
            <a:r>
              <a:rPr lang="en-US" altLang="en-US" sz="1100" i="1" dirty="0">
                <a:solidFill>
                  <a:srgbClr val="000000"/>
                </a:solidFill>
                <a:latin typeface="Calibri" panose="020F0502020204030204" pitchFamily="34" charset="0"/>
              </a:rPr>
              <a:t>description of the technologies and CPI in the program)</a:t>
            </a:r>
            <a:endParaRPr lang="en-US" altLang="en-US" sz="1600" b="1" dirty="0">
              <a:solidFill>
                <a:srgbClr val="000000"/>
              </a:solidFill>
              <a:latin typeface="Calibri" panose="020F0502020204030204" pitchFamily="34" charset="0"/>
            </a:endParaRPr>
          </a:p>
          <a:p>
            <a:pPr eaLnBrk="0" fontAlgn="base" hangingPunct="0">
              <a:spcBef>
                <a:spcPct val="0"/>
              </a:spcBef>
              <a:spcAft>
                <a:spcPct val="0"/>
              </a:spcAft>
            </a:pPr>
            <a:r>
              <a:rPr lang="en-US" altLang="en-US" sz="1600" b="1" dirty="0">
                <a:solidFill>
                  <a:srgbClr val="000000"/>
                </a:solidFill>
                <a:latin typeface="Calibri" panose="020F0502020204030204" pitchFamily="34" charset="0"/>
              </a:rPr>
              <a:t>Anti-Tamper Analysis: </a:t>
            </a:r>
            <a:r>
              <a:rPr lang="en-US" altLang="en-US" sz="1100" dirty="0">
                <a:solidFill>
                  <a:srgbClr val="000000"/>
                </a:solidFill>
                <a:latin typeface="Calibri" panose="020F0502020204030204" pitchFamily="34" charset="0"/>
              </a:rPr>
              <a:t>(based on ATEA Guidance and Defense Exportability assessment)</a:t>
            </a:r>
          </a:p>
          <a:p>
            <a:pPr eaLnBrk="0" fontAlgn="base" hangingPunct="0">
              <a:spcBef>
                <a:spcPct val="0"/>
              </a:spcBef>
              <a:spcAft>
                <a:spcPct val="0"/>
              </a:spcAft>
            </a:pPr>
            <a:r>
              <a:rPr lang="en-US" altLang="en-US" sz="1600" b="1" dirty="0">
                <a:solidFill>
                  <a:srgbClr val="000000"/>
                </a:solidFill>
                <a:latin typeface="Calibri" panose="020F0502020204030204" pitchFamily="34" charset="0"/>
              </a:rPr>
              <a:t>Differential Capability Analysis:  </a:t>
            </a:r>
            <a:r>
              <a:rPr lang="en-US" altLang="en-US" sz="1100" i="1" dirty="0">
                <a:solidFill>
                  <a:srgbClr val="000000"/>
                </a:solidFill>
                <a:latin typeface="Calibri" panose="020F0502020204030204" pitchFamily="34" charset="0"/>
              </a:rPr>
              <a:t>(Assess potential need for development of differential capabilities for a range of anticipated coalition partners in view of the interoperability requirements, cooperative activities, and potential foreign sales efforts envisioned)</a:t>
            </a:r>
            <a:endParaRPr lang="en-US" altLang="en-US" sz="1600" i="1" dirty="0">
              <a:solidFill>
                <a:srgbClr val="000000"/>
              </a:solidFill>
              <a:latin typeface="Calibri" panose="020F0502020204030204" pitchFamily="34" charset="0"/>
            </a:endParaRPr>
          </a:p>
          <a:p>
            <a:pPr eaLnBrk="0" fontAlgn="base" hangingPunct="0">
              <a:spcBef>
                <a:spcPct val="0"/>
              </a:spcBef>
              <a:spcAft>
                <a:spcPct val="0"/>
              </a:spcAft>
            </a:pPr>
            <a:r>
              <a:rPr lang="en-US" altLang="en-US" sz="1600" b="1" dirty="0">
                <a:solidFill>
                  <a:srgbClr val="000000"/>
                </a:solidFill>
                <a:latin typeface="Calibri" panose="020F0502020204030204" pitchFamily="34" charset="0"/>
              </a:rPr>
              <a:t>Proposed Approach: </a:t>
            </a:r>
            <a:r>
              <a:rPr lang="en-US" altLang="en-US" sz="1100" i="1" dirty="0">
                <a:solidFill>
                  <a:srgbClr val="000000"/>
                </a:solidFill>
                <a:latin typeface="Calibri" panose="020F0502020204030204" pitchFamily="34" charset="0"/>
              </a:rPr>
              <a:t>(Describe how  design and development of validated AT and Differential Capability requirements will be addressed in the program’s  master schedule )</a:t>
            </a:r>
            <a:endParaRPr lang="en-US" altLang="en-US" sz="1600" i="1" dirty="0">
              <a:solidFill>
                <a:srgbClr val="000000"/>
              </a:solidFill>
              <a:latin typeface="Calibri" panose="020F0502020204030204" pitchFamily="34" charset="0"/>
            </a:endParaRPr>
          </a:p>
        </p:txBody>
      </p:sp>
      <p:sp>
        <p:nvSpPr>
          <p:cNvPr id="86021" name="TextBox 7"/>
          <p:cNvSpPr txBox="1">
            <a:spLocks noChangeArrowheads="1"/>
          </p:cNvSpPr>
          <p:nvPr/>
        </p:nvSpPr>
        <p:spPr bwMode="auto">
          <a:xfrm>
            <a:off x="10509330" y="1488291"/>
            <a:ext cx="15001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0" fontAlgn="base" hangingPunct="0">
              <a:spcBef>
                <a:spcPct val="0"/>
              </a:spcBef>
              <a:spcAft>
                <a:spcPct val="0"/>
              </a:spcAft>
            </a:pPr>
            <a:r>
              <a:rPr lang="en-US" altLang="en-US" sz="900" i="1" dirty="0">
                <a:solidFill>
                  <a:srgbClr val="FF0000"/>
                </a:solidFill>
              </a:rPr>
              <a:t>Choose appropriate funding chart below</a:t>
            </a:r>
          </a:p>
          <a:p>
            <a:pPr eaLnBrk="0" fontAlgn="base" hangingPunct="0">
              <a:spcBef>
                <a:spcPct val="0"/>
              </a:spcBef>
              <a:spcAft>
                <a:spcPct val="0"/>
              </a:spcAft>
            </a:pPr>
            <a:r>
              <a:rPr lang="en-US" altLang="en-US" sz="900" i="1" dirty="0">
                <a:solidFill>
                  <a:srgbClr val="FF0000"/>
                </a:solidFill>
              </a:rPr>
              <a:t>*-from Spruill chart</a:t>
            </a:r>
          </a:p>
        </p:txBody>
      </p:sp>
      <p:pic>
        <p:nvPicPr>
          <p:cNvPr id="86024" name="table"/>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76347" y="1347207"/>
            <a:ext cx="3474720" cy="2747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54CD63EC-C1CF-46DE-92AA-39D237576779}" type="slidenum">
              <a:rPr lang="en-US" smtClean="0"/>
              <a:pPr>
                <a:defRPr/>
              </a:pPr>
              <a:t>35</a:t>
            </a:fld>
            <a:endParaRPr lang="en-US" dirty="0"/>
          </a:p>
        </p:txBody>
      </p:sp>
    </p:spTree>
    <p:extLst>
      <p:ext uri="{BB962C8B-B14F-4D97-AF65-F5344CB8AC3E}">
        <p14:creationId xmlns:p14="http://schemas.microsoft.com/office/powerpoint/2010/main" val="3951156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3933824" y="231775"/>
            <a:ext cx="7753350" cy="914400"/>
          </a:xfrm>
        </p:spPr>
        <p:txBody>
          <a:bodyPr/>
          <a:lstStyle/>
          <a:p>
            <a:r>
              <a:rPr lang="en-US" altLang="en-US" dirty="0"/>
              <a:t>Program Office Resources</a:t>
            </a:r>
          </a:p>
        </p:txBody>
      </p:sp>
      <p:sp>
        <p:nvSpPr>
          <p:cNvPr id="93187" name="Rectangle 3"/>
          <p:cNvSpPr>
            <a:spLocks noGrp="1" noChangeArrowheads="1"/>
          </p:cNvSpPr>
          <p:nvPr>
            <p:ph type="body" idx="1"/>
          </p:nvPr>
        </p:nvSpPr>
        <p:spPr>
          <a:xfrm>
            <a:off x="533399" y="1549400"/>
            <a:ext cx="11153775" cy="4114800"/>
          </a:xfrm>
        </p:spPr>
        <p:txBody>
          <a:bodyPr/>
          <a:lstStyle/>
          <a:p>
            <a:r>
              <a:rPr lang="en-US" altLang="en-US" dirty="0"/>
              <a:t>Address Critical manpower positions / expertise (program office manning) &amp; facilities</a:t>
            </a:r>
          </a:p>
          <a:p>
            <a:r>
              <a:rPr lang="en-US" altLang="en-US" dirty="0"/>
              <a:t>Provide Organizational Structure (Org Chart)</a:t>
            </a:r>
          </a:p>
          <a:p>
            <a:r>
              <a:rPr lang="en-US" altLang="en-US" dirty="0"/>
              <a:t>Resources</a:t>
            </a:r>
          </a:p>
          <a:p>
            <a:pPr lvl="1"/>
            <a:r>
              <a:rPr lang="en-US" altLang="en-US" dirty="0"/>
              <a:t>Identify current DAWIA certification levels for all key government personnel (SPMs, PMs, etc.)</a:t>
            </a:r>
          </a:p>
          <a:p>
            <a:pPr lvl="1"/>
            <a:r>
              <a:rPr lang="en-US" altLang="en-US" dirty="0"/>
              <a:t>Program Office Staffing and Support Contractor Resources Available to PM</a:t>
            </a:r>
          </a:p>
          <a:p>
            <a:pPr lvl="2"/>
            <a:r>
              <a:rPr lang="en-US" altLang="en-US" dirty="0"/>
              <a:t>Identify any shortage of personnel</a:t>
            </a:r>
          </a:p>
          <a:p>
            <a:r>
              <a:rPr lang="en-US" altLang="en-US" dirty="0"/>
              <a:t>Integrated Product Teams (IPTs)</a:t>
            </a:r>
          </a:p>
          <a:p>
            <a:endParaRPr lang="en-US" altLang="en-US" dirty="0"/>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36</a:t>
            </a:fld>
            <a:endParaRPr lang="en-US" altLang="en-US">
              <a:solidFill>
                <a:srgbClr val="808080"/>
              </a:solidFill>
            </a:endParaRPr>
          </a:p>
        </p:txBody>
      </p:sp>
    </p:spTree>
    <p:extLst>
      <p:ext uri="{BB962C8B-B14F-4D97-AF65-F5344CB8AC3E}">
        <p14:creationId xmlns:p14="http://schemas.microsoft.com/office/powerpoint/2010/main" val="3647580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5607051" y="172741"/>
            <a:ext cx="6105525" cy="869950"/>
          </a:xfrm>
        </p:spPr>
        <p:txBody>
          <a:bodyPr/>
          <a:lstStyle/>
          <a:p>
            <a:r>
              <a:rPr lang="en-US" altLang="en-US" dirty="0"/>
              <a:t>APB Summary</a:t>
            </a:r>
          </a:p>
        </p:txBody>
      </p:sp>
      <p:graphicFrame>
        <p:nvGraphicFramePr>
          <p:cNvPr id="6" name="Table 5"/>
          <p:cNvGraphicFramePr>
            <a:graphicFrameLocks noGrp="1"/>
          </p:cNvGraphicFramePr>
          <p:nvPr>
            <p:extLst>
              <p:ext uri="{D42A27DB-BD31-4B8C-83A1-F6EECF244321}">
                <p14:modId xmlns:p14="http://schemas.microsoft.com/office/powerpoint/2010/main" val="3677364081"/>
              </p:ext>
            </p:extLst>
          </p:nvPr>
        </p:nvGraphicFramePr>
        <p:xfrm>
          <a:off x="1892300" y="1266826"/>
          <a:ext cx="8351838" cy="5087095"/>
        </p:xfrm>
        <a:graphic>
          <a:graphicData uri="http://schemas.openxmlformats.org/drawingml/2006/table">
            <a:tbl>
              <a:tblPr/>
              <a:tblGrid>
                <a:gridCol w="4684713">
                  <a:extLst>
                    <a:ext uri="{9D8B030D-6E8A-4147-A177-3AD203B41FA5}">
                      <a16:colId xmlns:a16="http://schemas.microsoft.com/office/drawing/2014/main" val="20000"/>
                    </a:ext>
                  </a:extLst>
                </a:gridCol>
                <a:gridCol w="1577975">
                  <a:extLst>
                    <a:ext uri="{9D8B030D-6E8A-4147-A177-3AD203B41FA5}">
                      <a16:colId xmlns:a16="http://schemas.microsoft.com/office/drawing/2014/main" val="20001"/>
                    </a:ext>
                  </a:extLst>
                </a:gridCol>
                <a:gridCol w="471487">
                  <a:extLst>
                    <a:ext uri="{9D8B030D-6E8A-4147-A177-3AD203B41FA5}">
                      <a16:colId xmlns:a16="http://schemas.microsoft.com/office/drawing/2014/main" val="20002"/>
                    </a:ext>
                  </a:extLst>
                </a:gridCol>
                <a:gridCol w="1617663">
                  <a:extLst>
                    <a:ext uri="{9D8B030D-6E8A-4147-A177-3AD203B41FA5}">
                      <a16:colId xmlns:a16="http://schemas.microsoft.com/office/drawing/2014/main" val="20003"/>
                    </a:ext>
                  </a:extLst>
                </a:gridCol>
              </a:tblGrid>
              <a:tr h="3764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sng" strike="noStrike" cap="none" normalizeH="0" baseline="0" dirty="0">
                          <a:ln>
                            <a:noFill/>
                          </a:ln>
                          <a:solidFill>
                            <a:schemeClr val="tx1"/>
                          </a:solidFill>
                          <a:effectLst/>
                          <a:latin typeface="Arial" charset="0"/>
                          <a:cs typeface="Arial" charset="0"/>
                        </a:rPr>
                        <a:t>Cost Baseline (TY$M)</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sng" strike="noStrike" cap="none" normalizeH="0" baseline="0">
                          <a:ln>
                            <a:noFill/>
                          </a:ln>
                          <a:solidFill>
                            <a:schemeClr val="tx1"/>
                          </a:solidFill>
                          <a:effectLst/>
                          <a:latin typeface="Arial" charset="0"/>
                          <a:cs typeface="Arial" charset="0"/>
                        </a:rPr>
                        <a:t>Objective</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sng"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sng" strike="noStrike" cap="none" normalizeH="0" baseline="0">
                          <a:ln>
                            <a:noFill/>
                          </a:ln>
                          <a:solidFill>
                            <a:schemeClr val="tx1"/>
                          </a:solidFill>
                          <a:effectLst/>
                          <a:latin typeface="Arial" charset="0"/>
                          <a:cs typeface="Arial" charset="0"/>
                        </a:rPr>
                        <a:t>Threshold</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a:ln>
                            <a:noFill/>
                          </a:ln>
                          <a:solidFill>
                            <a:schemeClr val="tx1"/>
                          </a:solidFill>
                          <a:effectLst/>
                          <a:latin typeface="Arial" charset="0"/>
                          <a:cs typeface="Arial" charset="0"/>
                        </a:rPr>
                        <a:t>  RDT&amp;E</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$282.5M</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N/A</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a:ln>
                            <a:noFill/>
                          </a:ln>
                          <a:solidFill>
                            <a:schemeClr val="tx1"/>
                          </a:solidFill>
                          <a:effectLst/>
                          <a:latin typeface="Arial" charset="0"/>
                          <a:cs typeface="Arial" charset="0"/>
                        </a:rPr>
                        <a:t>  Procurement</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    $9.4M</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N/A</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a:ln>
                            <a:noFill/>
                          </a:ln>
                          <a:solidFill>
                            <a:schemeClr val="tx1"/>
                          </a:solidFill>
                          <a:effectLst/>
                          <a:latin typeface="Arial" charset="0"/>
                          <a:cs typeface="Arial" charset="0"/>
                        </a:rPr>
                        <a:t>  Acq O&amp;M</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       $0M</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N/A</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a:ln>
                            <a:noFill/>
                          </a:ln>
                          <a:solidFill>
                            <a:schemeClr val="tx1"/>
                          </a:solidFill>
                          <a:effectLst/>
                          <a:latin typeface="Arial" charset="0"/>
                          <a:cs typeface="Arial" charset="0"/>
                        </a:rPr>
                        <a:t>  Total Acq Cost</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$291.9M</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N/A</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a:ln>
                            <a:noFill/>
                          </a:ln>
                          <a:solidFill>
                            <a:schemeClr val="tx1"/>
                          </a:solidFill>
                          <a:effectLst/>
                          <a:latin typeface="Arial" charset="0"/>
                          <a:cs typeface="Arial" charset="0"/>
                        </a:rPr>
                        <a:t>  O&amp;S</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$174.9M</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N/A</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dirty="0">
                          <a:ln>
                            <a:noFill/>
                          </a:ln>
                          <a:solidFill>
                            <a:schemeClr val="tx1"/>
                          </a:solidFill>
                          <a:effectLst/>
                          <a:latin typeface="Arial" charset="0"/>
                          <a:cs typeface="Arial" charset="0"/>
                        </a:rPr>
                        <a:t>  Total Life Cycle Cost</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$466.8M</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N/A</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23164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kumimoji="0" lang="en-US" sz="9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2000" b="0" i="0" u="sng" strike="noStrike" cap="none" normalizeH="0" baseline="0" dirty="0">
                          <a:ln>
                            <a:noFill/>
                          </a:ln>
                          <a:solidFill>
                            <a:schemeClr val="tx1"/>
                          </a:solidFill>
                          <a:effectLst/>
                          <a:latin typeface="Arial" charset="0"/>
                          <a:cs typeface="Arial" charset="0"/>
                        </a:rPr>
                        <a:t>Schedule Baseline</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sng" strike="noStrike" cap="none" normalizeH="0" baseline="0">
                          <a:ln>
                            <a:noFill/>
                          </a:ln>
                          <a:solidFill>
                            <a:schemeClr val="tx1"/>
                          </a:solidFill>
                          <a:effectLst/>
                          <a:latin typeface="Arial" charset="0"/>
                          <a:cs typeface="Arial" charset="0"/>
                        </a:rPr>
                        <a:t>Objective</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sng" strike="noStrike" cap="none" normalizeH="0" baseline="0">
                          <a:ln>
                            <a:noFill/>
                          </a:ln>
                          <a:solidFill>
                            <a:schemeClr val="tx1"/>
                          </a:solidFill>
                          <a:effectLst/>
                          <a:latin typeface="Arial" charset="0"/>
                          <a:cs typeface="Arial" charset="0"/>
                        </a:rPr>
                        <a:t>Threshold</a:t>
                      </a: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a:ln>
                            <a:noFill/>
                          </a:ln>
                          <a:solidFill>
                            <a:schemeClr val="tx1"/>
                          </a:solidFill>
                          <a:effectLst/>
                          <a:latin typeface="Arial" charset="0"/>
                          <a:cs typeface="Arial" charset="0"/>
                        </a:rPr>
                        <a:t>  MS B</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Feb 2008</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Aug 2008</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a:ln>
                            <a:noFill/>
                          </a:ln>
                          <a:solidFill>
                            <a:schemeClr val="tx1"/>
                          </a:solidFill>
                          <a:effectLst/>
                          <a:latin typeface="Arial" charset="0"/>
                          <a:cs typeface="Arial" charset="0"/>
                        </a:rPr>
                        <a:t>  MS C</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Nov 2011</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May 2012</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0"/>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a:ln>
                            <a:noFill/>
                          </a:ln>
                          <a:solidFill>
                            <a:schemeClr val="tx1"/>
                          </a:solidFill>
                          <a:effectLst/>
                          <a:latin typeface="Arial" charset="0"/>
                          <a:cs typeface="Arial" charset="0"/>
                        </a:rPr>
                        <a:t>  FDD</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Nov 2012 </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May 2013</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1"/>
                  </a:ext>
                </a:extLst>
              </a:tr>
              <a:tr h="40538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000" b="0" i="0" u="none" strike="noStrike" cap="none" normalizeH="0" baseline="0">
                          <a:ln>
                            <a:noFill/>
                          </a:ln>
                          <a:solidFill>
                            <a:schemeClr val="tx1"/>
                          </a:solidFill>
                          <a:effectLst/>
                          <a:latin typeface="Arial" charset="0"/>
                          <a:cs typeface="Arial" charset="0"/>
                        </a:rPr>
                        <a:t>  FD</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TBD*</a:t>
                      </a: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marT="45717" marB="45717"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cs typeface="Arial" charset="0"/>
                        </a:rPr>
                        <a:t>TBD*</a:t>
                      </a:r>
                    </a:p>
                  </a:txBody>
                  <a:tcPr marT="45717" marB="4571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2"/>
                  </a:ext>
                </a:extLst>
              </a:tr>
            </a:tbl>
          </a:graphicData>
        </a:graphic>
      </p:graphicFrame>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37</a:t>
            </a:fld>
            <a:endParaRPr lang="en-US" altLang="en-US">
              <a:solidFill>
                <a:srgbClr val="808080"/>
              </a:solidFill>
            </a:endParaRPr>
          </a:p>
        </p:txBody>
      </p:sp>
    </p:spTree>
    <p:extLst>
      <p:ext uri="{BB962C8B-B14F-4D97-AF65-F5344CB8AC3E}">
        <p14:creationId xmlns:p14="http://schemas.microsoft.com/office/powerpoint/2010/main" val="39558211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801814" y="1658939"/>
          <a:ext cx="8485187" cy="4251935"/>
        </p:xfrm>
        <a:graphic>
          <a:graphicData uri="http://schemas.openxmlformats.org/drawingml/2006/table">
            <a:tbl>
              <a:tblPr firstRow="1" bandRow="1">
                <a:tableStyleId>{5C22544A-7EE6-4342-B048-85BDC9FD1C3A}</a:tableStyleId>
              </a:tblPr>
              <a:tblGrid>
                <a:gridCol w="1789998">
                  <a:extLst>
                    <a:ext uri="{9D8B030D-6E8A-4147-A177-3AD203B41FA5}">
                      <a16:colId xmlns:a16="http://schemas.microsoft.com/office/drawing/2014/main" val="20000"/>
                    </a:ext>
                  </a:extLst>
                </a:gridCol>
                <a:gridCol w="1789998">
                  <a:extLst>
                    <a:ext uri="{9D8B030D-6E8A-4147-A177-3AD203B41FA5}">
                      <a16:colId xmlns:a16="http://schemas.microsoft.com/office/drawing/2014/main" val="20001"/>
                    </a:ext>
                  </a:extLst>
                </a:gridCol>
                <a:gridCol w="1437688">
                  <a:extLst>
                    <a:ext uri="{9D8B030D-6E8A-4147-A177-3AD203B41FA5}">
                      <a16:colId xmlns:a16="http://schemas.microsoft.com/office/drawing/2014/main" val="20002"/>
                    </a:ext>
                  </a:extLst>
                </a:gridCol>
                <a:gridCol w="1387002">
                  <a:extLst>
                    <a:ext uri="{9D8B030D-6E8A-4147-A177-3AD203B41FA5}">
                      <a16:colId xmlns:a16="http://schemas.microsoft.com/office/drawing/2014/main" val="20003"/>
                    </a:ext>
                  </a:extLst>
                </a:gridCol>
                <a:gridCol w="2080501">
                  <a:extLst>
                    <a:ext uri="{9D8B030D-6E8A-4147-A177-3AD203B41FA5}">
                      <a16:colId xmlns:a16="http://schemas.microsoft.com/office/drawing/2014/main" val="20004"/>
                    </a:ext>
                  </a:extLst>
                </a:gridCol>
              </a:tblGrid>
              <a:tr h="731349">
                <a:tc>
                  <a:txBody>
                    <a:bodyPr/>
                    <a:lstStyle/>
                    <a:p>
                      <a:pPr algn="ctr"/>
                      <a:r>
                        <a:rPr lang="en-US" sz="1400" dirty="0">
                          <a:solidFill>
                            <a:schemeClr val="tx1"/>
                          </a:solidFill>
                          <a:latin typeface="Arial Narrow" pitchFamily="34" charset="0"/>
                        </a:rPr>
                        <a:t>Requirement Cost Driver (i.e. KPP, KSA,</a:t>
                      </a:r>
                      <a:r>
                        <a:rPr lang="en-US" sz="1400" baseline="0" dirty="0">
                          <a:solidFill>
                            <a:schemeClr val="tx1"/>
                          </a:solidFill>
                          <a:latin typeface="Arial Narrow" pitchFamily="34" charset="0"/>
                        </a:rPr>
                        <a:t> other attributes)</a:t>
                      </a:r>
                      <a:endParaRPr lang="en-US" sz="1400" dirty="0">
                        <a:solidFill>
                          <a:schemeClr val="tx1"/>
                        </a:solidFill>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Proposed</a:t>
                      </a:r>
                      <a:r>
                        <a:rPr lang="en-US" sz="1400" baseline="0" dirty="0">
                          <a:solidFill>
                            <a:schemeClr val="tx1"/>
                          </a:solidFill>
                          <a:latin typeface="Arial Narrow" pitchFamily="34" charset="0"/>
                        </a:rPr>
                        <a:t> Relaxed Requirements</a:t>
                      </a:r>
                      <a:endParaRPr lang="en-US" sz="1400" dirty="0">
                        <a:solidFill>
                          <a:schemeClr val="tx1"/>
                        </a:solidFill>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Operational Risk/Impact</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Reduced System Capability</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Change in Cost (e.g.</a:t>
                      </a:r>
                      <a:r>
                        <a:rPr lang="en-US" sz="1400" baseline="0" dirty="0">
                          <a:solidFill>
                            <a:schemeClr val="tx1"/>
                          </a:solidFill>
                          <a:latin typeface="Arial Narrow" pitchFamily="34" charset="0"/>
                        </a:rPr>
                        <a:t> LCCE, APUC, </a:t>
                      </a:r>
                      <a:r>
                        <a:rPr lang="en-US" sz="1400" dirty="0">
                          <a:solidFill>
                            <a:schemeClr val="tx1"/>
                          </a:solidFill>
                          <a:latin typeface="Arial Narrow" pitchFamily="34" charset="0"/>
                        </a:rPr>
                        <a:t>RDT&amp;E, Production, O&amp;S, etc.)</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944666">
                <a:tc>
                  <a:txBody>
                    <a:bodyPr/>
                    <a:lstStyle/>
                    <a:p>
                      <a:pPr algn="l"/>
                      <a:r>
                        <a:rPr lang="en-US" sz="1400" b="1" dirty="0">
                          <a:latin typeface="Arial Narrow" pitchFamily="34" charset="0"/>
                        </a:rPr>
                        <a:t>KPP 1 : Radar System Performance</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Increase search update interval by 5 seconds</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Narrow" pitchFamily="34" charset="0"/>
                        </a:rPr>
                        <a:t>Reduces</a:t>
                      </a:r>
                      <a:r>
                        <a:rPr lang="en-US" sz="1400" b="1" baseline="0" dirty="0">
                          <a:latin typeface="Arial Narrow" pitchFamily="34" charset="0"/>
                        </a:rPr>
                        <a:t> TBM growth capability</a:t>
                      </a:r>
                      <a:endParaRPr lang="en-US" sz="1400" b="1" dirty="0">
                        <a:latin typeface="Arial Narrow" pitchFamily="34" charset="0"/>
                      </a:endParaRPr>
                    </a:p>
                    <a:p>
                      <a:pPr algn="l"/>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err="1">
                          <a:latin typeface="Arial Narrow" pitchFamily="34" charset="0"/>
                        </a:rPr>
                        <a:t>Req’d</a:t>
                      </a:r>
                      <a:r>
                        <a:rPr lang="en-US" sz="1400" b="1" dirty="0">
                          <a:latin typeface="Arial Narrow" pitchFamily="34" charset="0"/>
                        </a:rPr>
                        <a:t> power aperture decreased by 15%</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$50M reduction in RDT&amp;E</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1584615">
                <a:tc>
                  <a:txBody>
                    <a:bodyPr/>
                    <a:lstStyle/>
                    <a:p>
                      <a:pPr algn="l"/>
                      <a:r>
                        <a:rPr lang="en-US" sz="1400" b="1" dirty="0">
                          <a:latin typeface="Arial Narrow" pitchFamily="34" charset="0"/>
                        </a:rPr>
                        <a:t>KPP 2</a:t>
                      </a:r>
                      <a:r>
                        <a:rPr lang="en-US" sz="1400" b="1" baseline="0" dirty="0">
                          <a:latin typeface="Arial Narrow" pitchFamily="34" charset="0"/>
                        </a:rPr>
                        <a:t>: Sustainment Material Availability</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kern="1200" dirty="0">
                          <a:solidFill>
                            <a:schemeClr val="dk1"/>
                          </a:solidFill>
                          <a:latin typeface="Arial Narrow" pitchFamily="34" charset="0"/>
                          <a:ea typeface="+mn-ea"/>
                          <a:cs typeface="+mn-cs"/>
                        </a:rPr>
                        <a:t>Relax from 64% to 50%</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Narrow" pitchFamily="34" charset="0"/>
                          <a:ea typeface="+mn-ea"/>
                          <a:cs typeface="+mn-cs"/>
                        </a:rPr>
                        <a:t>Possibly unable to meet optimum 36mo. maintenance cycles so as to maintain Mission Readiness</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err="1">
                          <a:latin typeface="Arial Narrow" pitchFamily="34" charset="0"/>
                        </a:rPr>
                        <a:t>Req</a:t>
                      </a:r>
                      <a:r>
                        <a:rPr lang="en-US" sz="1400" b="1" baseline="0" dirty="0">
                          <a:latin typeface="Arial Narrow" pitchFamily="34" charset="0"/>
                        </a:rPr>
                        <a:t> 2 new aircraft instead of 3</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$9B</a:t>
                      </a:r>
                      <a:r>
                        <a:rPr lang="en-US" sz="1400" b="1" baseline="0" dirty="0">
                          <a:latin typeface="Arial Narrow" pitchFamily="34" charset="0"/>
                        </a:rPr>
                        <a:t> reduction in LCCE</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990695">
                <a:tc>
                  <a:txBody>
                    <a:bodyPr/>
                    <a:lstStyle/>
                    <a:p>
                      <a:pPr algn="l"/>
                      <a:r>
                        <a:rPr lang="en-US" sz="1400" b="1" dirty="0">
                          <a:latin typeface="Arial Narrow" pitchFamily="34" charset="0"/>
                        </a:rPr>
                        <a:t>KPP 3:  Mission Execution (</a:t>
                      </a:r>
                      <a:r>
                        <a:rPr lang="en-US" sz="1400" b="1" dirty="0" err="1">
                          <a:latin typeface="Arial Narrow" pitchFamily="34" charset="0"/>
                        </a:rPr>
                        <a:t>Comm</a:t>
                      </a:r>
                      <a:r>
                        <a:rPr lang="en-US" sz="1400" b="1" dirty="0">
                          <a:latin typeface="Arial Narrow" pitchFamily="34" charset="0"/>
                        </a:rPr>
                        <a:t>)</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Partially enable wireless</a:t>
                      </a:r>
                      <a:r>
                        <a:rPr lang="en-US" sz="1400" b="1" baseline="0" dirty="0">
                          <a:latin typeface="Arial Narrow" pitchFamily="34" charset="0"/>
                        </a:rPr>
                        <a:t> communication</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Unable</a:t>
                      </a:r>
                      <a:r>
                        <a:rPr lang="en-US" sz="1400" b="1" baseline="0" dirty="0">
                          <a:latin typeface="Arial Narrow" pitchFamily="34" charset="0"/>
                        </a:rPr>
                        <a:t> to provide full C3 capability – reduce responsiveness</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Integrate with only basic wireless</a:t>
                      </a:r>
                      <a:r>
                        <a:rPr lang="en-US" sz="1400" b="1" baseline="0" dirty="0">
                          <a:latin typeface="Arial Narrow" pitchFamily="34" charset="0"/>
                        </a:rPr>
                        <a:t> capability</a:t>
                      </a:r>
                      <a:endParaRPr lang="en-US" sz="1400" b="1" dirty="0">
                        <a:latin typeface="Arial Narrow" pitchFamily="34" charset="0"/>
                      </a:endParaRP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$10M reduction in RDT&amp;E</a:t>
                      </a:r>
                    </a:p>
                  </a:txBody>
                  <a:tcPr marL="91438" marR="91438" marT="45700" marB="45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3"/>
                  </a:ext>
                </a:extLst>
              </a:tr>
            </a:tbl>
          </a:graphicData>
        </a:graphic>
      </p:graphicFrame>
      <p:sp>
        <p:nvSpPr>
          <p:cNvPr id="99363" name="TextBox 5"/>
          <p:cNvSpPr txBox="1">
            <a:spLocks noChangeArrowheads="1"/>
          </p:cNvSpPr>
          <p:nvPr/>
        </p:nvSpPr>
        <p:spPr bwMode="auto">
          <a:xfrm>
            <a:off x="3254375" y="277813"/>
            <a:ext cx="84328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2800" b="1" i="1" dirty="0">
                <a:solidFill>
                  <a:srgbClr val="151C77"/>
                </a:solidFill>
                <a:latin typeface="+mj-lt"/>
                <a:ea typeface="+mj-ea"/>
                <a:cs typeface="+mj-cs"/>
              </a:rPr>
              <a:t>Cost Driver/Operational Requirements </a:t>
            </a:r>
          </a:p>
          <a:p>
            <a:pPr algn="r"/>
            <a:r>
              <a:rPr lang="en-US" altLang="en-US" sz="2800" b="1" i="1" dirty="0">
                <a:solidFill>
                  <a:srgbClr val="151C77"/>
                </a:solidFill>
                <a:latin typeface="+mj-lt"/>
                <a:ea typeface="+mj-ea"/>
                <a:cs typeface="+mj-cs"/>
              </a:rPr>
              <a:t>Trade Space</a:t>
            </a:r>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38</a:t>
            </a:fld>
            <a:endParaRPr lang="en-US" altLang="en-US">
              <a:solidFill>
                <a:srgbClr val="808080"/>
              </a:solidFill>
            </a:endParaRPr>
          </a:p>
        </p:txBody>
      </p:sp>
    </p:spTree>
    <p:extLst>
      <p:ext uri="{BB962C8B-B14F-4D97-AF65-F5344CB8AC3E}">
        <p14:creationId xmlns:p14="http://schemas.microsoft.com/office/powerpoint/2010/main" val="262604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Line 5"/>
          <p:cNvSpPr>
            <a:spLocks noChangeShapeType="1"/>
          </p:cNvSpPr>
          <p:nvPr/>
        </p:nvSpPr>
        <p:spPr bwMode="auto">
          <a:xfrm>
            <a:off x="6088063" y="1234944"/>
            <a:ext cx="0" cy="521208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79" name="Line 6"/>
          <p:cNvSpPr>
            <a:spLocks noChangeShapeType="1"/>
          </p:cNvSpPr>
          <p:nvPr/>
        </p:nvSpPr>
        <p:spPr bwMode="auto">
          <a:xfrm>
            <a:off x="447230" y="3814764"/>
            <a:ext cx="1133856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0" name="Rectangle 8"/>
          <p:cNvSpPr>
            <a:spLocks noChangeArrowheads="1"/>
          </p:cNvSpPr>
          <p:nvPr/>
        </p:nvSpPr>
        <p:spPr bwMode="auto">
          <a:xfrm>
            <a:off x="642240" y="3794126"/>
            <a:ext cx="42576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20000"/>
              </a:spcBef>
              <a:buClr>
                <a:srgbClr val="000000"/>
              </a:buClr>
              <a:buSzPct val="80000"/>
              <a:buFont typeface="Wingdings" panose="05000000000000000000" pitchFamily="2" charset="2"/>
              <a:buNone/>
            </a:pPr>
            <a:r>
              <a:rPr lang="en-US" altLang="en-US" b="1" u="sng" dirty="0">
                <a:solidFill>
                  <a:srgbClr val="000000"/>
                </a:solidFill>
                <a:latin typeface="+mj-lt"/>
              </a:rPr>
              <a:t>Required Funding</a:t>
            </a:r>
          </a:p>
        </p:txBody>
      </p:sp>
      <p:sp>
        <p:nvSpPr>
          <p:cNvPr id="24581" name="Rectangle 9"/>
          <p:cNvSpPr>
            <a:spLocks noChangeArrowheads="1"/>
          </p:cNvSpPr>
          <p:nvPr/>
        </p:nvSpPr>
        <p:spPr bwMode="auto">
          <a:xfrm>
            <a:off x="1092201" y="1240128"/>
            <a:ext cx="32766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9" tIns="45635" rIns="91269" bIns="45635"/>
          <a:lstStyle>
            <a:lvl1pPr marL="285750" indent="-28575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nSpc>
                <a:spcPct val="95000"/>
              </a:lnSpc>
              <a:spcBef>
                <a:spcPct val="20000"/>
              </a:spcBef>
              <a:buClr>
                <a:srgbClr val="000000"/>
              </a:buClr>
              <a:buSzPct val="80000"/>
              <a:buFont typeface="Wingdings" panose="05000000000000000000" pitchFamily="2" charset="2"/>
              <a:buNone/>
            </a:pPr>
            <a:r>
              <a:rPr lang="en-US" altLang="en-US" b="1" u="sng" dirty="0">
                <a:solidFill>
                  <a:srgbClr val="000000"/>
                </a:solidFill>
                <a:latin typeface="+mj-lt"/>
              </a:rPr>
              <a:t>Description</a:t>
            </a:r>
          </a:p>
        </p:txBody>
      </p:sp>
      <p:sp>
        <p:nvSpPr>
          <p:cNvPr id="24582" name="Rectangle 10"/>
          <p:cNvSpPr>
            <a:spLocks noChangeArrowheads="1"/>
          </p:cNvSpPr>
          <p:nvPr/>
        </p:nvSpPr>
        <p:spPr bwMode="auto">
          <a:xfrm>
            <a:off x="7276212" y="3794127"/>
            <a:ext cx="31908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20000"/>
              </a:spcBef>
              <a:buClr>
                <a:srgbClr val="000000"/>
              </a:buClr>
              <a:buSzPct val="80000"/>
              <a:buFont typeface="Wingdings" panose="05000000000000000000" pitchFamily="2" charset="2"/>
              <a:buNone/>
            </a:pPr>
            <a:r>
              <a:rPr lang="en-US" altLang="en-US" b="1" u="sng" dirty="0">
                <a:solidFill>
                  <a:srgbClr val="000000"/>
                </a:solidFill>
                <a:latin typeface="+mj-lt"/>
              </a:rPr>
              <a:t>Acquisition Strategy</a:t>
            </a:r>
          </a:p>
          <a:p>
            <a:pPr>
              <a:spcBef>
                <a:spcPct val="20000"/>
              </a:spcBef>
              <a:buClr>
                <a:srgbClr val="000000"/>
              </a:buClr>
              <a:buSzPct val="80000"/>
              <a:buFont typeface="Wingdings" panose="05000000000000000000" pitchFamily="2" charset="2"/>
              <a:buNone/>
            </a:pPr>
            <a:endParaRPr lang="en-US" altLang="en-US" b="1" u="sng" dirty="0">
              <a:solidFill>
                <a:srgbClr val="000000"/>
              </a:solidFill>
              <a:latin typeface="+mj-lt"/>
            </a:endParaRPr>
          </a:p>
        </p:txBody>
      </p:sp>
      <p:sp>
        <p:nvSpPr>
          <p:cNvPr id="37896" name="TextBox 33"/>
          <p:cNvSpPr txBox="1">
            <a:spLocks noChangeArrowheads="1"/>
          </p:cNvSpPr>
          <p:nvPr/>
        </p:nvSpPr>
        <p:spPr bwMode="auto">
          <a:xfrm>
            <a:off x="6168758" y="4175327"/>
            <a:ext cx="4478337" cy="2693045"/>
          </a:xfrm>
          <a:prstGeom prst="rect">
            <a:avLst/>
          </a:prstGeom>
          <a:noFill/>
          <a:ln w="9525">
            <a:noFill/>
            <a:miter lim="800000"/>
            <a:headEnd/>
            <a:tailEnd/>
          </a:ln>
        </p:spPr>
        <p:txBody>
          <a:bodyPr tIns="0" bIns="0">
            <a:spAutoFit/>
          </a:bodyPr>
          <a:lstStyle/>
          <a:p>
            <a:pPr marL="231775" lvl="1" indent="-122238">
              <a:buFont typeface="Wingdings" pitchFamily="2" charset="2"/>
              <a:buChar char="§"/>
              <a:defRPr/>
            </a:pPr>
            <a:r>
              <a:rPr lang="en-US" sz="1400" b="1" dirty="0">
                <a:solidFill>
                  <a:srgbClr val="000000"/>
                </a:solidFill>
              </a:rPr>
              <a:t>Evolutionary Acquisition </a:t>
            </a:r>
          </a:p>
          <a:p>
            <a:pPr marL="231775" lvl="1" indent="-122238">
              <a:buFont typeface="Wingdings" pitchFamily="2" charset="2"/>
              <a:buChar char="§"/>
              <a:defRPr/>
            </a:pPr>
            <a:r>
              <a:rPr lang="en-US" sz="1400" b="1" dirty="0">
                <a:solidFill>
                  <a:srgbClr val="000000"/>
                </a:solidFill>
              </a:rPr>
              <a:t>Sole Source Production contract for LRIP</a:t>
            </a:r>
          </a:p>
          <a:p>
            <a:pPr marL="231775" lvl="2" indent="-122238">
              <a:buFont typeface="Wingdings" pitchFamily="2" charset="2"/>
              <a:buChar char="§"/>
              <a:defRPr/>
            </a:pPr>
            <a:r>
              <a:rPr lang="en-US" sz="1400" b="1" dirty="0">
                <a:solidFill>
                  <a:srgbClr val="000000"/>
                </a:solidFill>
              </a:rPr>
              <a:t>Raytheon Missile Systems, Tucson</a:t>
            </a:r>
          </a:p>
          <a:p>
            <a:pPr marL="231775" lvl="2" indent="-122238">
              <a:buFont typeface="Wingdings" pitchFamily="2" charset="2"/>
              <a:buChar char="§"/>
              <a:defRPr/>
            </a:pPr>
            <a:r>
              <a:rPr lang="en-US" sz="1400" b="1" dirty="0">
                <a:solidFill>
                  <a:srgbClr val="000000"/>
                </a:solidFill>
              </a:rPr>
              <a:t>The Boeing Company, St Louis</a:t>
            </a:r>
          </a:p>
          <a:p>
            <a:pPr marL="231775" lvl="1" indent="-122238">
              <a:buFont typeface="Wingdings" pitchFamily="2" charset="2"/>
              <a:buChar char="§"/>
              <a:defRPr/>
            </a:pPr>
            <a:r>
              <a:rPr lang="en-US" sz="1400" b="1" dirty="0">
                <a:solidFill>
                  <a:srgbClr val="000000"/>
                </a:solidFill>
              </a:rPr>
              <a:t>LRIP-Fixed-Price Incentive Firm Target (FPI(F))</a:t>
            </a:r>
          </a:p>
          <a:p>
            <a:pPr marL="231775" lvl="1" indent="-122238">
              <a:buFont typeface="Wingdings" pitchFamily="2" charset="2"/>
              <a:buChar char="§"/>
              <a:defRPr/>
            </a:pPr>
            <a:r>
              <a:rPr lang="en-US" sz="1400" b="1" dirty="0">
                <a:solidFill>
                  <a:srgbClr val="000000"/>
                </a:solidFill>
              </a:rPr>
              <a:t>Production </a:t>
            </a:r>
          </a:p>
          <a:p>
            <a:pPr marL="519113" lvl="3" indent="-123825">
              <a:buFont typeface="Wingdings" pitchFamily="2" charset="2"/>
              <a:buChar char="§"/>
              <a:defRPr/>
            </a:pPr>
            <a:r>
              <a:rPr lang="en-US" sz="1400" b="1" dirty="0">
                <a:solidFill>
                  <a:srgbClr val="000000"/>
                </a:solidFill>
              </a:rPr>
              <a:t>Lots 1-3 -- FPI(F) </a:t>
            </a:r>
          </a:p>
          <a:p>
            <a:pPr marL="519113" lvl="3" indent="-123825">
              <a:buFont typeface="Wingdings" pitchFamily="2" charset="2"/>
              <a:buChar char="§"/>
              <a:defRPr/>
            </a:pPr>
            <a:r>
              <a:rPr lang="en-US" sz="1400" b="1" dirty="0">
                <a:solidFill>
                  <a:srgbClr val="000000"/>
                </a:solidFill>
              </a:rPr>
              <a:t>Lots 4-5 – Fixed-Price NTE w/ Economic Price Adjust</a:t>
            </a:r>
          </a:p>
          <a:p>
            <a:pPr marL="231775" lvl="1" indent="-122238">
              <a:buFont typeface="Wingdings" pitchFamily="2" charset="2"/>
              <a:buChar char="§"/>
              <a:defRPr/>
            </a:pPr>
            <a:endParaRPr lang="en-US" sz="1400" b="1" dirty="0">
              <a:solidFill>
                <a:srgbClr val="000000"/>
              </a:solidFill>
            </a:endParaRPr>
          </a:p>
          <a:p>
            <a:pPr marL="347663" lvl="3">
              <a:defRPr/>
            </a:pPr>
            <a:endParaRPr lang="en-US" sz="1400" b="1" dirty="0">
              <a:solidFill>
                <a:srgbClr val="000000"/>
              </a:solidFill>
            </a:endParaRPr>
          </a:p>
          <a:p>
            <a:pPr>
              <a:lnSpc>
                <a:spcPct val="150000"/>
              </a:lnSpc>
              <a:defRPr/>
            </a:pPr>
            <a:endParaRPr lang="en-US" sz="1400" b="1" dirty="0">
              <a:solidFill>
                <a:srgbClr val="000000"/>
              </a:solidFill>
            </a:endParaRPr>
          </a:p>
        </p:txBody>
      </p:sp>
      <p:sp>
        <p:nvSpPr>
          <p:cNvPr id="24585" name="Oval 16"/>
          <p:cNvSpPr>
            <a:spLocks noChangeArrowheads="1"/>
          </p:cNvSpPr>
          <p:nvPr/>
        </p:nvSpPr>
        <p:spPr bwMode="auto">
          <a:xfrm>
            <a:off x="-1487488" y="885825"/>
            <a:ext cx="46038" cy="460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2075" tIns="46038" rIns="92075" bIns="46038" anchor="b"/>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endParaRPr lang="en-US" altLang="en-US" sz="1000" b="1">
              <a:solidFill>
                <a:srgbClr val="000000"/>
              </a:solidFill>
              <a:latin typeface="Calibri" panose="020F0502020204030204" pitchFamily="34" charset="0"/>
            </a:endParaRPr>
          </a:p>
        </p:txBody>
      </p:sp>
      <p:sp>
        <p:nvSpPr>
          <p:cNvPr id="24589" name="Rectangle 7"/>
          <p:cNvSpPr>
            <a:spLocks noChangeArrowheads="1"/>
          </p:cNvSpPr>
          <p:nvPr/>
        </p:nvSpPr>
        <p:spPr bwMode="auto">
          <a:xfrm>
            <a:off x="7077468" y="1210469"/>
            <a:ext cx="3152775"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9" tIns="45635" rIns="91269" bIns="45635"/>
          <a:lstStyle>
            <a:lvl1pPr marL="227013" indent="-227013"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20000"/>
              </a:spcBef>
              <a:buClr>
                <a:srgbClr val="000000"/>
              </a:buClr>
              <a:buSzPct val="80000"/>
              <a:buFont typeface="Wingdings" panose="05000000000000000000" pitchFamily="2" charset="2"/>
              <a:buNone/>
            </a:pPr>
            <a:r>
              <a:rPr lang="en-US" altLang="en-US" b="1" u="sng" dirty="0">
                <a:solidFill>
                  <a:srgbClr val="000000"/>
                </a:solidFill>
                <a:latin typeface="+mj-lt"/>
              </a:rPr>
              <a:t>Schedule</a:t>
            </a:r>
          </a:p>
        </p:txBody>
      </p:sp>
      <p:graphicFrame>
        <p:nvGraphicFramePr>
          <p:cNvPr id="21" name="Table 20"/>
          <p:cNvGraphicFramePr>
            <a:graphicFrameLocks noGrp="1"/>
          </p:cNvGraphicFramePr>
          <p:nvPr>
            <p:extLst>
              <p:ext uri="{D42A27DB-BD31-4B8C-83A1-F6EECF244321}">
                <p14:modId xmlns:p14="http://schemas.microsoft.com/office/powerpoint/2010/main" val="927750454"/>
              </p:ext>
            </p:extLst>
          </p:nvPr>
        </p:nvGraphicFramePr>
        <p:xfrm>
          <a:off x="747013" y="4087988"/>
          <a:ext cx="4254502" cy="2161882"/>
        </p:xfrm>
        <a:graphic>
          <a:graphicData uri="http://schemas.openxmlformats.org/drawingml/2006/table">
            <a:tbl>
              <a:tblPr/>
              <a:tblGrid>
                <a:gridCol w="810036">
                  <a:extLst>
                    <a:ext uri="{9D8B030D-6E8A-4147-A177-3AD203B41FA5}">
                      <a16:colId xmlns:a16="http://schemas.microsoft.com/office/drawing/2014/main" val="20000"/>
                    </a:ext>
                  </a:extLst>
                </a:gridCol>
                <a:gridCol w="371468">
                  <a:extLst>
                    <a:ext uri="{9D8B030D-6E8A-4147-A177-3AD203B41FA5}">
                      <a16:colId xmlns:a16="http://schemas.microsoft.com/office/drawing/2014/main" val="20001"/>
                    </a:ext>
                  </a:extLst>
                </a:gridCol>
                <a:gridCol w="433368">
                  <a:extLst>
                    <a:ext uri="{9D8B030D-6E8A-4147-A177-3AD203B41FA5}">
                      <a16:colId xmlns:a16="http://schemas.microsoft.com/office/drawing/2014/main" val="20002"/>
                    </a:ext>
                  </a:extLst>
                </a:gridCol>
                <a:gridCol w="527926">
                  <a:extLst>
                    <a:ext uri="{9D8B030D-6E8A-4147-A177-3AD203B41FA5}">
                      <a16:colId xmlns:a16="http://schemas.microsoft.com/office/drawing/2014/main" val="20003"/>
                    </a:ext>
                  </a:extLst>
                </a:gridCol>
                <a:gridCol w="527926">
                  <a:extLst>
                    <a:ext uri="{9D8B030D-6E8A-4147-A177-3AD203B41FA5}">
                      <a16:colId xmlns:a16="http://schemas.microsoft.com/office/drawing/2014/main" val="20004"/>
                    </a:ext>
                  </a:extLst>
                </a:gridCol>
                <a:gridCol w="527926">
                  <a:extLst>
                    <a:ext uri="{9D8B030D-6E8A-4147-A177-3AD203B41FA5}">
                      <a16:colId xmlns:a16="http://schemas.microsoft.com/office/drawing/2014/main" val="20005"/>
                    </a:ext>
                  </a:extLst>
                </a:gridCol>
                <a:gridCol w="527926">
                  <a:extLst>
                    <a:ext uri="{9D8B030D-6E8A-4147-A177-3AD203B41FA5}">
                      <a16:colId xmlns:a16="http://schemas.microsoft.com/office/drawing/2014/main" val="20006"/>
                    </a:ext>
                  </a:extLst>
                </a:gridCol>
                <a:gridCol w="527926">
                  <a:extLst>
                    <a:ext uri="{9D8B030D-6E8A-4147-A177-3AD203B41FA5}">
                      <a16:colId xmlns:a16="http://schemas.microsoft.com/office/drawing/2014/main" val="20007"/>
                    </a:ext>
                  </a:extLst>
                </a:gridCol>
              </a:tblGrid>
              <a:tr h="198804">
                <a:tc>
                  <a:txBody>
                    <a:bodyPr/>
                    <a:lstStyle/>
                    <a:p>
                      <a:pPr algn="l" fontAlgn="b"/>
                      <a:endParaRPr lang="en-US" sz="1100" b="0" i="0" u="none" strike="noStrike" dirty="0">
                        <a:solidFill>
                          <a:srgbClr val="000000"/>
                        </a:solidFill>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6">
                  <a:txBody>
                    <a:bodyPr/>
                    <a:lstStyle/>
                    <a:p>
                      <a:pPr algn="ctr" fontAlgn="b"/>
                      <a:r>
                        <a:rPr lang="en-US" sz="1100" b="1" i="0" u="none" strike="noStrike" dirty="0">
                          <a:solidFill>
                            <a:srgbClr val="000000"/>
                          </a:solidFill>
                          <a:latin typeface="Calibri"/>
                        </a:rPr>
                        <a:t>Air Force TY$M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500">
                <a:tc>
                  <a:txBody>
                    <a:bodyPr/>
                    <a:lstStyle/>
                    <a:p>
                      <a:pPr algn="l" fontAlgn="b"/>
                      <a:endParaRPr lang="en-US" sz="1100" b="0" i="0" u="none" strike="noStrike" dirty="0">
                        <a:solidFill>
                          <a:srgbClr val="000000"/>
                        </a:solidFill>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FF0000"/>
                          </a:solidFill>
                          <a:latin typeface="Calibri"/>
                        </a:rPr>
                        <a:t>CFY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1" i="0" u="none" strike="noStrike" dirty="0">
                          <a:solidFill>
                            <a:srgbClr val="FF0000"/>
                          </a:solidFill>
                          <a:latin typeface="Calibri"/>
                        </a:rPr>
                        <a:t>FY+1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1" i="0" u="none" strike="noStrike" dirty="0">
                          <a:solidFill>
                            <a:srgbClr val="FF0000"/>
                          </a:solidFill>
                          <a:latin typeface="Calibri"/>
                        </a:rPr>
                        <a:t>FY+2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1" i="0" u="none" strike="noStrike" dirty="0">
                          <a:solidFill>
                            <a:srgbClr val="FF0000"/>
                          </a:solidFill>
                          <a:latin typeface="Calibri"/>
                        </a:rPr>
                        <a:t>FY+3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1" i="0" u="none" strike="noStrike" dirty="0">
                          <a:solidFill>
                            <a:srgbClr val="FF0000"/>
                          </a:solidFill>
                          <a:latin typeface="Calibri"/>
                        </a:rPr>
                        <a:t>FY+4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1" i="0" u="none" strike="noStrike" dirty="0">
                          <a:solidFill>
                            <a:srgbClr val="FF0000"/>
                          </a:solidFill>
                          <a:latin typeface="Calibri"/>
                        </a:rPr>
                        <a:t>FY+5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0" i="0" u="none" strike="noStrike" dirty="0">
                          <a:solidFill>
                            <a:srgbClr val="006100"/>
                          </a:solidFill>
                          <a:latin typeface="Calibri"/>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10001"/>
                  </a:ext>
                </a:extLst>
              </a:tr>
              <a:tr h="247357">
                <a:tc>
                  <a:txBody>
                    <a:bodyPr/>
                    <a:lstStyle/>
                    <a:p>
                      <a:pPr algn="l" fontAlgn="b"/>
                      <a:r>
                        <a:rPr lang="en-US" sz="1100" b="0" i="0" u="none" strike="noStrike" dirty="0">
                          <a:solidFill>
                            <a:srgbClr val="000000"/>
                          </a:solidFill>
                          <a:latin typeface="Calibri"/>
                        </a:rPr>
                        <a:t>AF RDT&amp;E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latin typeface="Calibri"/>
                        </a:rPr>
                        <a:t>86.4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79.2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165.6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500">
                <a:tc>
                  <a:txBody>
                    <a:bodyPr/>
                    <a:lstStyle/>
                    <a:p>
                      <a:pPr algn="l" fontAlgn="b"/>
                      <a:r>
                        <a:rPr lang="en-US" sz="1100" b="0" i="0" u="none" strike="noStrike" baseline="0" dirty="0" err="1">
                          <a:solidFill>
                            <a:srgbClr val="000000"/>
                          </a:solidFill>
                          <a:latin typeface="Calibri"/>
                        </a:rPr>
                        <a:t>FYxx</a:t>
                      </a:r>
                      <a:r>
                        <a:rPr lang="en-US" sz="1100" b="0" i="0" u="none" strike="noStrike" baseline="0" dirty="0">
                          <a:solidFill>
                            <a:srgbClr val="000000"/>
                          </a:solidFill>
                          <a:latin typeface="Calibri"/>
                        </a:rPr>
                        <a:t> PB RDTE</a:t>
                      </a:r>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dirty="0">
                          <a:solidFill>
                            <a:srgbClr val="000000"/>
                          </a:solidFill>
                          <a:latin typeface="Calibri"/>
                        </a:rPr>
                        <a:t>126.5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153.5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162.4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731.0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500">
                <a:tc>
                  <a:txBody>
                    <a:bodyPr/>
                    <a:lstStyle/>
                    <a:p>
                      <a:pPr algn="l" fontAlgn="b"/>
                      <a:r>
                        <a:rPr lang="en-US" sz="1100" b="0" i="0" u="none" strike="noStrike" dirty="0">
                          <a:solidFill>
                            <a:srgbClr val="000000"/>
                          </a:solidFill>
                          <a:latin typeface="Calibri"/>
                        </a:rPr>
                        <a:t>AF Proc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84.4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125.7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125.7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125.7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508.4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5046">
                <a:tc>
                  <a:txBody>
                    <a:bodyPr/>
                    <a:lstStyle/>
                    <a:p>
                      <a:pPr algn="l" fontAlgn="b"/>
                      <a:r>
                        <a:rPr lang="en-US" sz="1100" b="0" i="0" u="none" strike="noStrike" dirty="0" err="1">
                          <a:solidFill>
                            <a:srgbClr val="000000"/>
                          </a:solidFill>
                          <a:latin typeface="Calibri"/>
                        </a:rPr>
                        <a:t>FYxx</a:t>
                      </a:r>
                      <a:r>
                        <a:rPr lang="en-US" sz="1100" b="0" i="0" u="none" strike="noStrike" dirty="0">
                          <a:solidFill>
                            <a:srgbClr val="000000"/>
                          </a:solidFill>
                          <a:latin typeface="Calibri"/>
                        </a:rPr>
                        <a:t> PB  Proc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84.4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125.7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497.0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5056">
                <a:tc gridSpan="8">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1" i="0" u="none" strike="noStrike" dirty="0">
                          <a:solidFill>
                            <a:srgbClr val="000000"/>
                          </a:solidFill>
                          <a:latin typeface="Calibri"/>
                        </a:rPr>
                        <a:t>DoN TY$M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0500">
                <a:tc>
                  <a:txBody>
                    <a:bodyPr/>
                    <a:lstStyle/>
                    <a:p>
                      <a:pPr algn="l" fontAlgn="b"/>
                      <a:r>
                        <a:rPr lang="en-US" sz="1100" b="0" i="0" u="none" strike="noStrike" dirty="0">
                          <a:solidFill>
                            <a:srgbClr val="000000"/>
                          </a:solidFill>
                          <a:latin typeface="Calibri"/>
                        </a:rPr>
                        <a:t>DoN</a:t>
                      </a:r>
                      <a:r>
                        <a:rPr lang="en-US" sz="1100" b="0" i="0" u="none" strike="noStrike" baseline="0" dirty="0">
                          <a:solidFill>
                            <a:srgbClr val="000000"/>
                          </a:solidFill>
                          <a:latin typeface="Calibri"/>
                        </a:rPr>
                        <a:t> </a:t>
                      </a:r>
                      <a:r>
                        <a:rPr lang="en-US" sz="1100" b="0" i="0" u="none" strike="noStrike" dirty="0">
                          <a:solidFill>
                            <a:srgbClr val="000000"/>
                          </a:solidFill>
                          <a:latin typeface="Calibri"/>
                        </a:rPr>
                        <a:t>RDT&amp;E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b"/>
                      <a:r>
                        <a:rPr lang="en-US" sz="1100" b="0" i="0" u="none" strike="noStrike" dirty="0">
                          <a:solidFill>
                            <a:srgbClr val="000000"/>
                          </a:solidFill>
                          <a:latin typeface="Calibri"/>
                        </a:rPr>
                        <a:t>16.5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32.2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189.8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05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baseline="0" dirty="0" err="1">
                          <a:solidFill>
                            <a:srgbClr val="000000"/>
                          </a:solidFill>
                          <a:latin typeface="Calibri"/>
                        </a:rPr>
                        <a:t>FYxx</a:t>
                      </a:r>
                      <a:r>
                        <a:rPr lang="en-US" sz="1100" b="0" i="0" u="none" strike="noStrike" baseline="0" dirty="0">
                          <a:solidFill>
                            <a:srgbClr val="000000"/>
                          </a:solidFill>
                          <a:latin typeface="Calibri"/>
                        </a:rPr>
                        <a:t> PB RDTE</a:t>
                      </a:r>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b"/>
                      <a:r>
                        <a:rPr lang="en-US" sz="1100" b="0" i="0" u="none" strike="noStrike" dirty="0">
                          <a:solidFill>
                            <a:srgbClr val="000000"/>
                          </a:solidFill>
                          <a:latin typeface="Calibri"/>
                        </a:rPr>
                        <a:t>43.7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74.9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37.6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37.6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0500">
                <a:tc>
                  <a:txBody>
                    <a:bodyPr/>
                    <a:lstStyle/>
                    <a:p>
                      <a:pPr algn="l" fontAlgn="b"/>
                      <a:r>
                        <a:rPr lang="en-US" sz="1100" b="0" i="0" u="none" strike="noStrike" dirty="0">
                          <a:solidFill>
                            <a:srgbClr val="000000"/>
                          </a:solidFill>
                          <a:latin typeface="Calibri"/>
                        </a:rPr>
                        <a:t>DoN Proc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0500">
                <a:tc>
                  <a:txBody>
                    <a:bodyPr/>
                    <a:lstStyle/>
                    <a:p>
                      <a:pPr algn="l" fontAlgn="b"/>
                      <a:r>
                        <a:rPr lang="en-US" sz="1100" b="0" i="0" u="none" strike="noStrike" dirty="0" err="1">
                          <a:solidFill>
                            <a:srgbClr val="000000"/>
                          </a:solidFill>
                          <a:latin typeface="Calibri"/>
                        </a:rPr>
                        <a:t>FYxx</a:t>
                      </a:r>
                      <a:r>
                        <a:rPr lang="en-US" sz="1100" b="0" i="0" u="none" strike="noStrike" baseline="0" dirty="0">
                          <a:solidFill>
                            <a:srgbClr val="000000"/>
                          </a:solidFill>
                          <a:latin typeface="Calibri"/>
                        </a:rPr>
                        <a:t> PB Proc</a:t>
                      </a:r>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pic>
        <p:nvPicPr>
          <p:cNvPr id="2469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6639" y="1460501"/>
            <a:ext cx="5626628"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Program Description/Overview</a:t>
            </a:r>
          </a:p>
        </p:txBody>
      </p:sp>
      <p:sp>
        <p:nvSpPr>
          <p:cNvPr id="3" name="Slide Number Placeholder 2"/>
          <p:cNvSpPr>
            <a:spLocks noGrp="1"/>
          </p:cNvSpPr>
          <p:nvPr>
            <p:ph type="sldNum" sz="quarter" idx="11"/>
          </p:nvPr>
        </p:nvSpPr>
        <p:spPr/>
        <p:txBody>
          <a:bodyPr/>
          <a:lstStyle/>
          <a:p>
            <a:pPr>
              <a:defRPr/>
            </a:pPr>
            <a:fld id="{D4DBAD9A-40A1-40C2-9A00-374A8DB796F0}" type="slidenum">
              <a:rPr lang="en-US" altLang="en-US" smtClean="0"/>
              <a:pPr>
                <a:defRPr/>
              </a:pPr>
              <a:t>4</a:t>
            </a:fld>
            <a:endParaRPr lang="en-US" altLang="en-US">
              <a:solidFill>
                <a:srgbClr val="808080"/>
              </a:solidFill>
            </a:endParaRPr>
          </a:p>
        </p:txBody>
      </p:sp>
    </p:spTree>
    <p:extLst>
      <p:ext uri="{BB962C8B-B14F-4D97-AF65-F5344CB8AC3E}">
        <p14:creationId xmlns:p14="http://schemas.microsoft.com/office/powerpoint/2010/main" val="398730669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descr="Joint_Network_Enabled_Weapon_(NEW)_Capability_Operational_Concept_Graphic_(OV-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90700" y="1518407"/>
            <a:ext cx="8420100" cy="4489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3972260" y="147390"/>
            <a:ext cx="7753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altLang="en-US" kern="0" dirty="0"/>
              <a:t>Concept of Operations</a:t>
            </a:r>
          </a:p>
        </p:txBody>
      </p:sp>
      <p:sp>
        <p:nvSpPr>
          <p:cNvPr id="2" name="Slide Number Placeholder 1"/>
          <p:cNvSpPr>
            <a:spLocks noGrp="1"/>
          </p:cNvSpPr>
          <p:nvPr>
            <p:ph type="sldNum" sz="quarter" idx="11"/>
          </p:nvPr>
        </p:nvSpPr>
        <p:spPr/>
        <p:txBody>
          <a:bodyPr/>
          <a:lstStyle/>
          <a:p>
            <a:pPr>
              <a:defRPr/>
            </a:pPr>
            <a:fld id="{519B772B-8737-473F-8E8D-15D00070F9EF}" type="slidenum">
              <a:rPr lang="en-US" smtClean="0"/>
              <a:pPr>
                <a:defRPr/>
              </a:pPr>
              <a:t>5</a:t>
            </a:fld>
            <a:endParaRPr lang="en-US" dirty="0">
              <a:solidFill>
                <a:srgbClr val="808080"/>
              </a:solidFill>
            </a:endParaRPr>
          </a:p>
        </p:txBody>
      </p:sp>
    </p:spTree>
    <p:extLst>
      <p:ext uri="{BB962C8B-B14F-4D97-AF65-F5344CB8AC3E}">
        <p14:creationId xmlns:p14="http://schemas.microsoft.com/office/powerpoint/2010/main" val="3451202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 Box 8"/>
          <p:cNvSpPr txBox="1">
            <a:spLocks noChangeArrowheads="1"/>
          </p:cNvSpPr>
          <p:nvPr/>
        </p:nvSpPr>
        <p:spPr bwMode="auto">
          <a:xfrm>
            <a:off x="8369300" y="685801"/>
            <a:ext cx="13843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500" b="1">
                <a:latin typeface="Arial Narrow" panose="020B0606020202030204" pitchFamily="34" charset="0"/>
                <a:cs typeface="Times New Roman" panose="02020603050405020304" pitchFamily="18" charset="0"/>
              </a:rPr>
              <a:t>	</a:t>
            </a:r>
          </a:p>
        </p:txBody>
      </p:sp>
      <p:sp>
        <p:nvSpPr>
          <p:cNvPr id="28676" name="Rectangle 23"/>
          <p:cNvSpPr>
            <a:spLocks noChangeArrowheads="1"/>
          </p:cNvSpPr>
          <p:nvPr/>
        </p:nvSpPr>
        <p:spPr bwMode="auto">
          <a:xfrm>
            <a:off x="1752600" y="290514"/>
            <a:ext cx="8686800"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endParaRPr lang="en-US" altLang="en-US" sz="2100" i="1">
              <a:solidFill>
                <a:srgbClr val="0C2D83"/>
              </a:solidFill>
            </a:endParaRPr>
          </a:p>
        </p:txBody>
      </p:sp>
      <p:sp>
        <p:nvSpPr>
          <p:cNvPr id="28677" name="Rectangle 42"/>
          <p:cNvSpPr>
            <a:spLocks noGrp="1" noChangeArrowheads="1"/>
          </p:cNvSpPr>
          <p:nvPr>
            <p:ph type="title"/>
          </p:nvPr>
        </p:nvSpPr>
        <p:spPr>
          <a:xfrm>
            <a:off x="2881312" y="38100"/>
            <a:ext cx="8804551" cy="1143000"/>
          </a:xfrm>
        </p:spPr>
        <p:txBody>
          <a:bodyPr/>
          <a:lstStyle/>
          <a:p>
            <a:r>
              <a:rPr lang="en-US" altLang="en-US" sz="2800" dirty="0"/>
              <a:t>Interrelationships, Dependencies &amp; Synchronization with Complementary Systems</a:t>
            </a:r>
          </a:p>
        </p:txBody>
      </p:sp>
      <p:sp>
        <p:nvSpPr>
          <p:cNvPr id="28678" name="Text Box 3"/>
          <p:cNvSpPr txBox="1">
            <a:spLocks noChangeArrowheads="1"/>
          </p:cNvSpPr>
          <p:nvPr/>
        </p:nvSpPr>
        <p:spPr bwMode="auto">
          <a:xfrm>
            <a:off x="8378825" y="1738313"/>
            <a:ext cx="2057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1500" b="1" i="1">
                <a:latin typeface="Arial Narrow" panose="020B0606020202030204" pitchFamily="34" charset="0"/>
                <a:cs typeface="Times New Roman" panose="02020603050405020304" pitchFamily="18" charset="0"/>
              </a:rPr>
              <a:t>    </a:t>
            </a:r>
            <a:endParaRPr lang="en-US" altLang="en-US" sz="1500" b="1" i="1" u="sng">
              <a:latin typeface="Arial Narrow" panose="020B0606020202030204" pitchFamily="34" charset="0"/>
              <a:cs typeface="Times New Roman" panose="02020603050405020304" pitchFamily="18" charset="0"/>
            </a:endParaRPr>
          </a:p>
          <a:p>
            <a:pPr algn="r"/>
            <a:r>
              <a:rPr lang="en-US" altLang="en-US" sz="1500" b="1">
                <a:latin typeface="Arial Narrow" panose="020B0606020202030204" pitchFamily="34" charset="0"/>
                <a:cs typeface="Times New Roman" panose="02020603050405020304" pitchFamily="18" charset="0"/>
              </a:rPr>
              <a:t>	  </a:t>
            </a:r>
            <a:r>
              <a:rPr lang="en-US" altLang="en-US" sz="1500" b="1" i="1" u="sng">
                <a:latin typeface="Arial Narrow" panose="020B0606020202030204" pitchFamily="34" charset="0"/>
                <a:cs typeface="Times New Roman" panose="02020603050405020304" pitchFamily="18" charset="0"/>
              </a:rPr>
              <a:t>Mission Planning</a:t>
            </a:r>
          </a:p>
          <a:p>
            <a:r>
              <a:rPr lang="en-US" altLang="en-US" sz="1500" b="1" i="1">
                <a:latin typeface="Arial Narrow" panose="020B0606020202030204" pitchFamily="34" charset="0"/>
                <a:cs typeface="Times New Roman" panose="02020603050405020304" pitchFamily="18" charset="0"/>
              </a:rPr>
              <a:t>                  </a:t>
            </a:r>
            <a:r>
              <a:rPr lang="en-US" altLang="en-US" sz="1500" b="1">
                <a:latin typeface="Arial Narrow" panose="020B0606020202030204" pitchFamily="34" charset="0"/>
                <a:cs typeface="Times New Roman" panose="02020603050405020304" pitchFamily="18" charset="0"/>
              </a:rPr>
              <a:t>PFPS</a:t>
            </a:r>
          </a:p>
          <a:p>
            <a:r>
              <a:rPr lang="en-US" altLang="en-US" sz="1500" b="1">
                <a:latin typeface="Arial Narrow" panose="020B0606020202030204" pitchFamily="34" charset="0"/>
                <a:cs typeface="Times New Roman" panose="02020603050405020304" pitchFamily="18" charset="0"/>
              </a:rPr>
              <a:t>	               JMPS</a:t>
            </a:r>
          </a:p>
          <a:p>
            <a:r>
              <a:rPr lang="en-US" altLang="en-US" sz="1500" b="1" i="1">
                <a:latin typeface="Arial Narrow" panose="020B0606020202030204" pitchFamily="34" charset="0"/>
                <a:cs typeface="Times New Roman" panose="02020603050405020304" pitchFamily="18" charset="0"/>
              </a:rPr>
              <a:t>                 </a:t>
            </a:r>
          </a:p>
          <a:p>
            <a:pPr algn="r"/>
            <a:r>
              <a:rPr lang="en-US" altLang="en-US" sz="1500" b="1" i="1">
                <a:latin typeface="Arial Narrow" panose="020B0606020202030204" pitchFamily="34" charset="0"/>
                <a:cs typeface="Times New Roman" panose="02020603050405020304" pitchFamily="18" charset="0"/>
              </a:rPr>
              <a:t>         </a:t>
            </a:r>
          </a:p>
          <a:p>
            <a:pPr algn="r"/>
            <a:r>
              <a:rPr lang="en-US" altLang="en-US" sz="1500" b="1">
                <a:latin typeface="Arial Narrow" panose="020B0606020202030204" pitchFamily="34" charset="0"/>
                <a:cs typeface="Times New Roman" panose="02020603050405020304" pitchFamily="18" charset="0"/>
              </a:rPr>
              <a:t>	  	 	</a:t>
            </a:r>
          </a:p>
        </p:txBody>
      </p:sp>
      <p:grpSp>
        <p:nvGrpSpPr>
          <p:cNvPr id="28679" name="Group 195"/>
          <p:cNvGrpSpPr>
            <a:grpSpLocks/>
          </p:cNvGrpSpPr>
          <p:nvPr/>
        </p:nvGrpSpPr>
        <p:grpSpPr bwMode="auto">
          <a:xfrm>
            <a:off x="1870075" y="1258888"/>
            <a:ext cx="2559050" cy="2400300"/>
            <a:chOff x="346039" y="1333948"/>
            <a:chExt cx="2558526" cy="2400657"/>
          </a:xfrm>
        </p:grpSpPr>
        <p:sp>
          <p:nvSpPr>
            <p:cNvPr id="28712" name="Text Box 6"/>
            <p:cNvSpPr txBox="1">
              <a:spLocks noChangeArrowheads="1"/>
            </p:cNvSpPr>
            <p:nvPr/>
          </p:nvSpPr>
          <p:spPr bwMode="auto">
            <a:xfrm>
              <a:off x="346039" y="1333948"/>
              <a:ext cx="167640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tabLst>
                  <a:tab pos="225425" algn="l"/>
                </a:tabLst>
                <a:defRPr sz="1400">
                  <a:solidFill>
                    <a:schemeClr val="tx1"/>
                  </a:solidFill>
                  <a:latin typeface="Arial" panose="020B0604020202020204" pitchFamily="34" charset="0"/>
                </a:defRPr>
              </a:lvl1pPr>
              <a:lvl2pPr marL="742950" indent="-285750" algn="ctr">
                <a:tabLst>
                  <a:tab pos="225425" algn="l"/>
                </a:tabLst>
                <a:defRPr sz="1400">
                  <a:solidFill>
                    <a:schemeClr val="tx1"/>
                  </a:solidFill>
                  <a:latin typeface="Arial" panose="020B0604020202020204" pitchFamily="34" charset="0"/>
                </a:defRPr>
              </a:lvl2pPr>
              <a:lvl3pPr marL="1143000" indent="-228600" algn="ctr">
                <a:tabLst>
                  <a:tab pos="225425" algn="l"/>
                </a:tabLst>
                <a:defRPr sz="1400">
                  <a:solidFill>
                    <a:schemeClr val="tx1"/>
                  </a:solidFill>
                  <a:latin typeface="Arial" panose="020B0604020202020204" pitchFamily="34" charset="0"/>
                </a:defRPr>
              </a:lvl3pPr>
              <a:lvl4pPr marL="1600200" indent="-228600" algn="ctr">
                <a:tabLst>
                  <a:tab pos="225425" algn="l"/>
                </a:tabLst>
                <a:defRPr sz="1400">
                  <a:solidFill>
                    <a:schemeClr val="tx1"/>
                  </a:solidFill>
                  <a:latin typeface="Arial" panose="020B0604020202020204" pitchFamily="34" charset="0"/>
                </a:defRPr>
              </a:lvl4pPr>
              <a:lvl5pPr marL="2057400" indent="-228600" algn="ctr">
                <a:tabLst>
                  <a:tab pos="225425" algn="l"/>
                </a:tabLst>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225425" algn="l"/>
                </a:tabLs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225425" algn="l"/>
                </a:tabLs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225425" algn="l"/>
                </a:tabLs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225425" algn="l"/>
                </a:tabLst>
                <a:defRPr sz="1400">
                  <a:solidFill>
                    <a:schemeClr val="tx1"/>
                  </a:solidFill>
                  <a:latin typeface="Arial" panose="020B0604020202020204" pitchFamily="34" charset="0"/>
                </a:defRPr>
              </a:lvl9pPr>
            </a:lstStyle>
            <a:p>
              <a:r>
                <a:rPr lang="en-US" altLang="en-US" sz="1500" b="1" i="1" u="sng">
                  <a:latin typeface="Arial Narrow" panose="020B0606020202030204" pitchFamily="34" charset="0"/>
                  <a:cs typeface="Times New Roman" panose="02020603050405020304" pitchFamily="18" charset="0"/>
                </a:rPr>
                <a:t>Aviation Platforms:</a:t>
              </a:r>
              <a:r>
                <a:rPr lang="en-US" altLang="en-US" sz="1500" b="1">
                  <a:latin typeface="Arial Narrow" panose="020B0606020202030204" pitchFamily="34" charset="0"/>
                  <a:cs typeface="Times New Roman" panose="02020603050405020304" pitchFamily="18" charset="0"/>
                </a:rPr>
                <a:t> </a:t>
              </a:r>
            </a:p>
            <a:p>
              <a:r>
                <a:rPr lang="en-US" altLang="en-US" sz="1500" b="1">
                  <a:latin typeface="Arial Narrow" panose="020B0606020202030204" pitchFamily="34" charset="0"/>
                  <a:cs typeface="Times New Roman" panose="02020603050405020304" pitchFamily="18" charset="0"/>
                </a:rPr>
                <a:t>KC-135</a:t>
              </a:r>
            </a:p>
            <a:p>
              <a:r>
                <a:rPr lang="en-US" altLang="en-US" sz="1500" b="1">
                  <a:latin typeface="Arial Narrow" panose="020B0606020202030204" pitchFamily="34" charset="0"/>
                  <a:cs typeface="Times New Roman" panose="02020603050405020304" pitchFamily="18" charset="0"/>
                </a:rPr>
                <a:t>KC-10 </a:t>
              </a:r>
            </a:p>
            <a:p>
              <a:r>
                <a:rPr lang="en-US" altLang="en-US" sz="1500" b="1">
                  <a:latin typeface="Arial Narrow" panose="020B0606020202030204" pitchFamily="34" charset="0"/>
                  <a:cs typeface="Times New Roman" panose="02020603050405020304" pitchFamily="18" charset="0"/>
                </a:rPr>
                <a:t>AWACS</a:t>
              </a:r>
            </a:p>
            <a:p>
              <a:r>
                <a:rPr lang="en-US" altLang="en-US" sz="1500" b="1">
                  <a:latin typeface="Arial Narrow" panose="020B0606020202030204" pitchFamily="34" charset="0"/>
                  <a:cs typeface="Times New Roman" panose="02020603050405020304" pitchFamily="18" charset="0"/>
                </a:rPr>
                <a:t>H/MH-60</a:t>
              </a:r>
            </a:p>
            <a:p>
              <a:r>
                <a:rPr lang="en-US" altLang="en-US" sz="1500" b="1">
                  <a:latin typeface="Arial Narrow" panose="020B0606020202030204" pitchFamily="34" charset="0"/>
                  <a:cs typeface="Times New Roman" panose="02020603050405020304" pitchFamily="18" charset="0"/>
                </a:rPr>
                <a:t>CV-22 </a:t>
              </a:r>
            </a:p>
            <a:p>
              <a:r>
                <a:rPr lang="en-US" altLang="en-US" sz="1500" b="1">
                  <a:latin typeface="Arial Narrow" panose="020B0606020202030204" pitchFamily="34" charset="0"/>
                  <a:cs typeface="Times New Roman" panose="02020603050405020304" pitchFamily="18" charset="0"/>
                </a:rPr>
                <a:t>MH-47</a:t>
              </a:r>
            </a:p>
            <a:p>
              <a:r>
                <a:rPr lang="en-US" altLang="en-US" sz="1500" b="1">
                  <a:latin typeface="Arial Narrow" panose="020B0606020202030204" pitchFamily="34" charset="0"/>
                  <a:cs typeface="Times New Roman" panose="02020603050405020304" pitchFamily="18" charset="0"/>
                </a:rPr>
                <a:t>MH-6</a:t>
              </a:r>
            </a:p>
            <a:p>
              <a:r>
                <a:rPr lang="en-US" altLang="en-US" sz="1500" b="1">
                  <a:latin typeface="Arial Narrow" panose="020B0606020202030204" pitchFamily="34" charset="0"/>
                  <a:cs typeface="Times New Roman" panose="02020603050405020304" pitchFamily="18" charset="0"/>
                </a:rPr>
                <a:t>CH-53</a:t>
              </a:r>
            </a:p>
            <a:p>
              <a:r>
                <a:rPr lang="en-US" altLang="en-US" sz="1500" b="1">
                  <a:latin typeface="Arial Narrow" panose="020B0606020202030204" pitchFamily="34" charset="0"/>
                  <a:cs typeface="Times New Roman" panose="02020603050405020304" pitchFamily="18" charset="0"/>
                </a:rPr>
                <a:t>A/OA-10    </a:t>
              </a:r>
            </a:p>
          </p:txBody>
        </p:sp>
        <p:sp>
          <p:nvSpPr>
            <p:cNvPr id="28713" name="Line 13"/>
            <p:cNvSpPr>
              <a:spLocks noChangeShapeType="1"/>
            </p:cNvSpPr>
            <p:nvPr/>
          </p:nvSpPr>
          <p:spPr bwMode="auto">
            <a:xfrm>
              <a:off x="1644127" y="2629349"/>
              <a:ext cx="1260438" cy="70824"/>
            </a:xfrm>
            <a:prstGeom prst="line">
              <a:avLst/>
            </a:prstGeom>
            <a:noFill/>
            <a:ln w="57150">
              <a:solidFill>
                <a:srgbClr val="0099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14" name="AutoShape 124"/>
            <p:cNvSpPr>
              <a:spLocks/>
            </p:cNvSpPr>
            <p:nvPr/>
          </p:nvSpPr>
          <p:spPr bwMode="auto">
            <a:xfrm>
              <a:off x="1524000" y="1638748"/>
              <a:ext cx="79170" cy="1975405"/>
            </a:xfrm>
            <a:prstGeom prst="rightBrace">
              <a:avLst>
                <a:gd name="adj1" fmla="val 7081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grpSp>
      <p:sp>
        <p:nvSpPr>
          <p:cNvPr id="28680" name="Text Box 128"/>
          <p:cNvSpPr txBox="1">
            <a:spLocks noChangeArrowheads="1"/>
          </p:cNvSpPr>
          <p:nvPr/>
        </p:nvSpPr>
        <p:spPr bwMode="auto">
          <a:xfrm>
            <a:off x="5648326" y="4716463"/>
            <a:ext cx="11969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500" b="1">
                <a:latin typeface="Arial Narrow" panose="020B0606020202030204" pitchFamily="34" charset="0"/>
                <a:cs typeface="Times New Roman" panose="02020603050405020304" pitchFamily="18" charset="0"/>
              </a:rPr>
              <a:t>LAIRCM </a:t>
            </a:r>
          </a:p>
        </p:txBody>
      </p:sp>
      <p:sp>
        <p:nvSpPr>
          <p:cNvPr id="28681" name="Line 133"/>
          <p:cNvSpPr>
            <a:spLocks noChangeShapeType="1"/>
          </p:cNvSpPr>
          <p:nvPr/>
        </p:nvSpPr>
        <p:spPr bwMode="auto">
          <a:xfrm rot="180000">
            <a:off x="6175375" y="4060825"/>
            <a:ext cx="44450" cy="666750"/>
          </a:xfrm>
          <a:prstGeom prst="line">
            <a:avLst/>
          </a:prstGeom>
          <a:noFill/>
          <a:ln w="57150">
            <a:solidFill>
              <a:srgbClr val="0099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28682" name="Group 196"/>
          <p:cNvGrpSpPr>
            <a:grpSpLocks/>
          </p:cNvGrpSpPr>
          <p:nvPr/>
        </p:nvGrpSpPr>
        <p:grpSpPr bwMode="auto">
          <a:xfrm>
            <a:off x="1871664" y="3589339"/>
            <a:ext cx="2566987" cy="1246187"/>
            <a:chOff x="1498914" y="3664138"/>
            <a:chExt cx="2567475" cy="1246495"/>
          </a:xfrm>
        </p:grpSpPr>
        <p:sp>
          <p:nvSpPr>
            <p:cNvPr id="28709" name="Text Box 5"/>
            <p:cNvSpPr txBox="1">
              <a:spLocks noChangeArrowheads="1"/>
            </p:cNvSpPr>
            <p:nvPr/>
          </p:nvSpPr>
          <p:spPr bwMode="auto">
            <a:xfrm>
              <a:off x="1498914" y="3664138"/>
              <a:ext cx="1828800"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500" b="1" i="1" u="sng">
                  <a:latin typeface="Arial Narrow" panose="020B0606020202030204" pitchFamily="34" charset="0"/>
                  <a:cs typeface="Times New Roman" panose="02020603050405020304" pitchFamily="18" charset="0"/>
                </a:rPr>
                <a:t>Ground Teams:</a:t>
              </a:r>
            </a:p>
            <a:p>
              <a:r>
                <a:rPr lang="en-US" altLang="en-US" sz="1500" b="1">
                  <a:latin typeface="Arial Narrow" panose="020B0606020202030204" pitchFamily="34" charset="0"/>
                  <a:cs typeface="Times New Roman" panose="02020603050405020304" pitchFamily="18" charset="0"/>
                </a:rPr>
                <a:t>GAWS</a:t>
              </a:r>
            </a:p>
            <a:p>
              <a:r>
                <a:rPr lang="en-US" altLang="en-US" sz="1500" b="1">
                  <a:latin typeface="Arial Narrow" panose="020B0606020202030204" pitchFamily="34" charset="0"/>
                  <a:cs typeface="Times New Roman" panose="02020603050405020304" pitchFamily="18" charset="0"/>
                </a:rPr>
                <a:t>SF</a:t>
              </a:r>
            </a:p>
            <a:p>
              <a:r>
                <a:rPr lang="en-US" altLang="en-US" sz="1500" b="1">
                  <a:latin typeface="Arial Narrow" panose="020B0606020202030204" pitchFamily="34" charset="0"/>
                  <a:cs typeface="Times New Roman" panose="02020603050405020304" pitchFamily="18" charset="0"/>
                </a:rPr>
                <a:t>SEAL</a:t>
              </a:r>
            </a:p>
            <a:p>
              <a:r>
                <a:rPr lang="en-US" altLang="en-US" sz="1500" b="1">
                  <a:latin typeface="Arial Narrow" panose="020B0606020202030204" pitchFamily="34" charset="0"/>
                  <a:cs typeface="Times New Roman" panose="02020603050405020304" pitchFamily="18" charset="0"/>
                </a:rPr>
                <a:t>STS</a:t>
              </a:r>
            </a:p>
          </p:txBody>
        </p:sp>
        <p:sp>
          <p:nvSpPr>
            <p:cNvPr id="28710" name="AutoShape 172"/>
            <p:cNvSpPr>
              <a:spLocks/>
            </p:cNvSpPr>
            <p:nvPr/>
          </p:nvSpPr>
          <p:spPr bwMode="auto">
            <a:xfrm>
              <a:off x="2260600" y="3984813"/>
              <a:ext cx="152400" cy="838200"/>
            </a:xfrm>
            <a:prstGeom prst="rightBrace">
              <a:avLst>
                <a:gd name="adj1" fmla="val 458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28711" name="Line 173"/>
            <p:cNvSpPr>
              <a:spLocks noChangeShapeType="1"/>
            </p:cNvSpPr>
            <p:nvPr/>
          </p:nvSpPr>
          <p:spPr bwMode="auto">
            <a:xfrm flipV="1">
              <a:off x="2487706" y="3679117"/>
              <a:ext cx="1578683" cy="731517"/>
            </a:xfrm>
            <a:prstGeom prst="line">
              <a:avLst/>
            </a:prstGeom>
            <a:noFill/>
            <a:ln w="57150">
              <a:solidFill>
                <a:srgbClr val="0099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8683" name="Group 250"/>
          <p:cNvGrpSpPr>
            <a:grpSpLocks/>
          </p:cNvGrpSpPr>
          <p:nvPr/>
        </p:nvGrpSpPr>
        <p:grpSpPr bwMode="auto">
          <a:xfrm>
            <a:off x="4437064" y="1571626"/>
            <a:ext cx="3305175" cy="2505075"/>
            <a:chOff x="2912668" y="1572180"/>
            <a:chExt cx="3305252" cy="2504968"/>
          </a:xfrm>
        </p:grpSpPr>
        <p:sp>
          <p:nvSpPr>
            <p:cNvPr id="28707" name="Text Box 122"/>
            <p:cNvSpPr txBox="1">
              <a:spLocks noChangeArrowheads="1"/>
            </p:cNvSpPr>
            <p:nvPr/>
          </p:nvSpPr>
          <p:spPr bwMode="auto">
            <a:xfrm>
              <a:off x="3374904" y="1572180"/>
              <a:ext cx="23807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2000" b="1"/>
                <a:t>HC/MC-130 Recap</a:t>
              </a:r>
            </a:p>
          </p:txBody>
        </p:sp>
        <p:pic>
          <p:nvPicPr>
            <p:cNvPr id="28708" name="Picture 200" descr="130 Graphic.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12668" y="1951735"/>
              <a:ext cx="3305252" cy="2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684" name="Line 191"/>
          <p:cNvSpPr>
            <a:spLocks noChangeShapeType="1"/>
          </p:cNvSpPr>
          <p:nvPr/>
        </p:nvSpPr>
        <p:spPr bwMode="auto">
          <a:xfrm flipV="1">
            <a:off x="7731125" y="2351089"/>
            <a:ext cx="1271588" cy="446087"/>
          </a:xfrm>
          <a:prstGeom prst="line">
            <a:avLst/>
          </a:prstGeom>
          <a:noFill/>
          <a:ln w="57150">
            <a:solidFill>
              <a:srgbClr val="0099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28685" name="Group 203"/>
          <p:cNvGrpSpPr>
            <a:grpSpLocks/>
          </p:cNvGrpSpPr>
          <p:nvPr/>
        </p:nvGrpSpPr>
        <p:grpSpPr bwMode="auto">
          <a:xfrm>
            <a:off x="1614488" y="5162550"/>
            <a:ext cx="8748712" cy="1238250"/>
            <a:chOff x="90490" y="5162544"/>
            <a:chExt cx="8748710" cy="1238251"/>
          </a:xfrm>
        </p:grpSpPr>
        <p:grpSp>
          <p:nvGrpSpPr>
            <p:cNvPr id="28694" name="Group 44"/>
            <p:cNvGrpSpPr>
              <a:grpSpLocks/>
            </p:cNvGrpSpPr>
            <p:nvPr/>
          </p:nvGrpSpPr>
          <p:grpSpPr bwMode="auto">
            <a:xfrm>
              <a:off x="5222875" y="5360982"/>
              <a:ext cx="3616325" cy="855662"/>
              <a:chOff x="5222875" y="5360982"/>
              <a:chExt cx="3616325" cy="855662"/>
            </a:xfrm>
          </p:grpSpPr>
          <p:sp>
            <p:nvSpPr>
              <p:cNvPr id="28704" name="Text Box 28"/>
              <p:cNvSpPr txBox="1">
                <a:spLocks noChangeArrowheads="1"/>
              </p:cNvSpPr>
              <p:nvPr/>
            </p:nvSpPr>
            <p:spPr bwMode="auto">
              <a:xfrm>
                <a:off x="5222875" y="5360982"/>
                <a:ext cx="3608387" cy="260350"/>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en-US" altLang="en-US" sz="1100" b="1"/>
                  <a:t>No known issues affecting inter-related programs</a:t>
                </a:r>
              </a:p>
            </p:txBody>
          </p:sp>
          <p:sp>
            <p:nvSpPr>
              <p:cNvPr id="28705" name="Text Box 29"/>
              <p:cNvSpPr txBox="1">
                <a:spLocks noChangeArrowheads="1"/>
              </p:cNvSpPr>
              <p:nvPr/>
            </p:nvSpPr>
            <p:spPr bwMode="auto">
              <a:xfrm>
                <a:off x="5222875" y="5651494"/>
                <a:ext cx="3616325" cy="269875"/>
              </a:xfrm>
              <a:prstGeom prst="rect">
                <a:avLst/>
              </a:prstGeom>
              <a:solidFill>
                <a:srgbClr val="FFCC00"/>
              </a:solidFill>
              <a:ln w="9525">
                <a:solidFill>
                  <a:srgbClr val="FFCC00"/>
                </a:solidFill>
                <a:miter lim="800000"/>
                <a:headEnd/>
                <a:tailEnd/>
              </a:ln>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en-US" altLang="en-US" sz="1100" b="1"/>
                  <a:t>Resolvable interface issues affecting programs</a:t>
                </a:r>
                <a:endParaRPr lang="en-US" altLang="en-US" sz="1100"/>
              </a:p>
            </p:txBody>
          </p:sp>
          <p:sp>
            <p:nvSpPr>
              <p:cNvPr id="28706" name="Text Box 30"/>
              <p:cNvSpPr txBox="1">
                <a:spLocks noChangeArrowheads="1"/>
              </p:cNvSpPr>
              <p:nvPr/>
            </p:nvSpPr>
            <p:spPr bwMode="auto">
              <a:xfrm>
                <a:off x="5222875" y="5956294"/>
                <a:ext cx="3597275" cy="260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en-US" altLang="en-US" sz="1100" b="1">
                    <a:solidFill>
                      <a:schemeClr val="bg1"/>
                    </a:solidFill>
                  </a:rPr>
                  <a:t>Unresolvable interface issues affecting programs</a:t>
                </a:r>
                <a:endParaRPr lang="en-US" altLang="en-US" sz="1100">
                  <a:solidFill>
                    <a:schemeClr val="bg1"/>
                  </a:solidFill>
                </a:endParaRPr>
              </a:p>
            </p:txBody>
          </p:sp>
        </p:grpSp>
        <p:grpSp>
          <p:nvGrpSpPr>
            <p:cNvPr id="28695" name="Group 41"/>
            <p:cNvGrpSpPr>
              <a:grpSpLocks/>
            </p:cNvGrpSpPr>
            <p:nvPr/>
          </p:nvGrpSpPr>
          <p:grpSpPr bwMode="auto">
            <a:xfrm>
              <a:off x="90490" y="5162544"/>
              <a:ext cx="4405310" cy="1238251"/>
              <a:chOff x="90490" y="5162550"/>
              <a:chExt cx="4405310" cy="1295401"/>
            </a:xfrm>
          </p:grpSpPr>
          <p:sp>
            <p:nvSpPr>
              <p:cNvPr id="28696" name="Text Box 15"/>
              <p:cNvSpPr txBox="1">
                <a:spLocks noChangeArrowheads="1"/>
              </p:cNvSpPr>
              <p:nvPr/>
            </p:nvSpPr>
            <p:spPr bwMode="auto">
              <a:xfrm>
                <a:off x="928688" y="5162550"/>
                <a:ext cx="3567112" cy="1295400"/>
              </a:xfrm>
              <a:prstGeom prst="rect">
                <a:avLst/>
              </a:prstGeom>
              <a:solidFill>
                <a:srgbClr val="DDDDDD"/>
              </a:solidFill>
              <a:ln w="9525">
                <a:solidFill>
                  <a:schemeClr val="tx1"/>
                </a:solidFill>
                <a:miter lim="800000"/>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en-US" altLang="en-US" sz="1200" b="1"/>
                  <a:t>Solid denotes current system</a:t>
                </a:r>
              </a:p>
              <a:p>
                <a:pPr algn="l" eaLnBrk="1" hangingPunct="1">
                  <a:lnSpc>
                    <a:spcPct val="65000"/>
                  </a:lnSpc>
                </a:pPr>
                <a:endParaRPr lang="en-US" altLang="en-US" sz="1200" b="1"/>
              </a:p>
              <a:p>
                <a:pPr algn="l" eaLnBrk="1" hangingPunct="1"/>
                <a:r>
                  <a:rPr lang="en-US" altLang="en-US" sz="1200" b="1"/>
                  <a:t>Dash denotes future system</a:t>
                </a:r>
              </a:p>
              <a:p>
                <a:pPr algn="l" eaLnBrk="1" hangingPunct="1"/>
                <a:endParaRPr lang="en-US" altLang="en-US" sz="500" b="1"/>
              </a:p>
              <a:p>
                <a:pPr algn="l" eaLnBrk="1" hangingPunct="1"/>
                <a:r>
                  <a:rPr lang="en-US" altLang="en-US" sz="1200" b="1"/>
                  <a:t>Arrow to Recap denotes supports Recap</a:t>
                </a:r>
              </a:p>
              <a:p>
                <a:pPr algn="l" eaLnBrk="1" hangingPunct="1">
                  <a:lnSpc>
                    <a:spcPct val="35000"/>
                  </a:lnSpc>
                </a:pPr>
                <a:endParaRPr lang="en-US" altLang="en-US" sz="1200" b="1"/>
              </a:p>
              <a:p>
                <a:pPr algn="l" eaLnBrk="1" hangingPunct="1"/>
                <a:r>
                  <a:rPr lang="en-US" altLang="en-US" sz="1200" b="1"/>
                  <a:t>Arrow from Recap denotes Recap supports</a:t>
                </a:r>
              </a:p>
              <a:p>
                <a:pPr algn="l" eaLnBrk="1" hangingPunct="1"/>
                <a:r>
                  <a:rPr lang="en-US" altLang="en-US" sz="1200" b="1"/>
                  <a:t>Indicates program are interdependent</a:t>
                </a:r>
              </a:p>
            </p:txBody>
          </p:sp>
          <p:grpSp>
            <p:nvGrpSpPr>
              <p:cNvPr id="28697" name="Group 16"/>
              <p:cNvGrpSpPr>
                <a:grpSpLocks/>
              </p:cNvGrpSpPr>
              <p:nvPr/>
            </p:nvGrpSpPr>
            <p:grpSpPr bwMode="auto">
              <a:xfrm>
                <a:off x="90490" y="5162551"/>
                <a:ext cx="838200" cy="1295400"/>
                <a:chOff x="27" y="3454"/>
                <a:chExt cx="528" cy="691"/>
              </a:xfrm>
            </p:grpSpPr>
            <p:sp>
              <p:nvSpPr>
                <p:cNvPr id="28698" name="Rectangle 17"/>
                <p:cNvSpPr>
                  <a:spLocks noChangeArrowheads="1"/>
                </p:cNvSpPr>
                <p:nvPr/>
              </p:nvSpPr>
              <p:spPr bwMode="auto">
                <a:xfrm>
                  <a:off x="27" y="3454"/>
                  <a:ext cx="528" cy="691"/>
                </a:xfrm>
                <a:prstGeom prst="rect">
                  <a:avLst/>
                </a:prstGeom>
                <a:solidFill>
                  <a:srgbClr val="DDDDDD"/>
                </a:solidFill>
                <a:ln w="9525">
                  <a:solidFill>
                    <a:schemeClr val="tx1"/>
                  </a:solidFill>
                  <a:miter lim="800000"/>
                  <a:headEnd/>
                  <a:tailEnd/>
                </a:ln>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28699" name="Line 18"/>
                <p:cNvSpPr>
                  <a:spLocks noChangeShapeType="1"/>
                </p:cNvSpPr>
                <p:nvPr/>
              </p:nvSpPr>
              <p:spPr bwMode="auto">
                <a:xfrm>
                  <a:off x="144" y="3835"/>
                  <a:ext cx="2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00" name="Line 19"/>
                <p:cNvSpPr>
                  <a:spLocks noChangeShapeType="1"/>
                </p:cNvSpPr>
                <p:nvPr/>
              </p:nvSpPr>
              <p:spPr bwMode="auto">
                <a:xfrm flipH="1">
                  <a:off x="144" y="3949"/>
                  <a:ext cx="2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01" name="Line 20"/>
                <p:cNvSpPr>
                  <a:spLocks noChangeShapeType="1"/>
                </p:cNvSpPr>
                <p:nvPr/>
              </p:nvSpPr>
              <p:spPr bwMode="auto">
                <a:xfrm>
                  <a:off x="144" y="3568"/>
                  <a:ext cx="28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2" name="Line 21"/>
                <p:cNvSpPr>
                  <a:spLocks noChangeShapeType="1"/>
                </p:cNvSpPr>
                <p:nvPr/>
              </p:nvSpPr>
              <p:spPr bwMode="auto">
                <a:xfrm>
                  <a:off x="144" y="3673"/>
                  <a:ext cx="288" cy="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8703" name="Line 22"/>
                <p:cNvSpPr>
                  <a:spLocks noChangeShapeType="1"/>
                </p:cNvSpPr>
                <p:nvPr/>
              </p:nvSpPr>
              <p:spPr bwMode="auto">
                <a:xfrm flipH="1">
                  <a:off x="144" y="4063"/>
                  <a:ext cx="288"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sp>
        <p:nvSpPr>
          <p:cNvPr id="28686" name="Line 191"/>
          <p:cNvSpPr>
            <a:spLocks noChangeShapeType="1"/>
          </p:cNvSpPr>
          <p:nvPr/>
        </p:nvSpPr>
        <p:spPr bwMode="auto">
          <a:xfrm>
            <a:off x="7702550" y="3954463"/>
            <a:ext cx="973138" cy="519112"/>
          </a:xfrm>
          <a:prstGeom prst="line">
            <a:avLst/>
          </a:prstGeom>
          <a:noFill/>
          <a:ln w="57150">
            <a:solidFill>
              <a:srgbClr val="0099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8687" name="Text Box 3"/>
          <p:cNvSpPr txBox="1">
            <a:spLocks noChangeArrowheads="1"/>
          </p:cNvSpPr>
          <p:nvPr/>
        </p:nvSpPr>
        <p:spPr bwMode="auto">
          <a:xfrm>
            <a:off x="8159750" y="4256089"/>
            <a:ext cx="18415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500" b="1">
                <a:latin typeface="Arial Narrow" panose="020B0606020202030204" pitchFamily="34" charset="0"/>
                <a:cs typeface="Times New Roman" panose="02020603050405020304" pitchFamily="18" charset="0"/>
              </a:rPr>
              <a:t>C-130J:</a:t>
            </a:r>
          </a:p>
          <a:p>
            <a:r>
              <a:rPr lang="en-US" altLang="en-US" sz="1500" b="1">
                <a:latin typeface="Arial Narrow" panose="020B0606020202030204" pitchFamily="34" charset="0"/>
                <a:cs typeface="Times New Roman" panose="02020603050405020304" pitchFamily="18" charset="0"/>
              </a:rPr>
              <a:t>Aircraft Procurement</a:t>
            </a:r>
          </a:p>
          <a:p>
            <a:r>
              <a:rPr lang="en-US" altLang="en-US" sz="1500" b="1">
                <a:latin typeface="Arial Narrow" panose="020B0606020202030204" pitchFamily="34" charset="0"/>
                <a:cs typeface="Times New Roman" panose="02020603050405020304" pitchFamily="18" charset="0"/>
              </a:rPr>
              <a:t>&amp; Block Upgrades        </a:t>
            </a:r>
          </a:p>
          <a:p>
            <a:r>
              <a:rPr lang="en-US" altLang="en-US" sz="1500" b="1">
                <a:latin typeface="Arial Narrow" panose="020B0606020202030204" pitchFamily="34" charset="0"/>
                <a:cs typeface="Times New Roman" panose="02020603050405020304" pitchFamily="18" charset="0"/>
              </a:rPr>
              <a:t>	  	 	</a:t>
            </a:r>
          </a:p>
        </p:txBody>
      </p:sp>
      <p:sp>
        <p:nvSpPr>
          <p:cNvPr id="28688" name="Line 191"/>
          <p:cNvSpPr>
            <a:spLocks noChangeShapeType="1"/>
          </p:cNvSpPr>
          <p:nvPr/>
        </p:nvSpPr>
        <p:spPr bwMode="auto">
          <a:xfrm flipV="1">
            <a:off x="7742238" y="2595564"/>
            <a:ext cx="1390650" cy="528637"/>
          </a:xfrm>
          <a:prstGeom prst="line">
            <a:avLst/>
          </a:prstGeom>
          <a:noFill/>
          <a:ln w="57150">
            <a:solidFill>
              <a:srgbClr val="009900"/>
            </a:solidFill>
            <a:prstDash val="sysDot"/>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8689" name="AutoShape 150"/>
          <p:cNvSpPr>
            <a:spLocks noChangeArrowheads="1"/>
          </p:cNvSpPr>
          <p:nvPr/>
        </p:nvSpPr>
        <p:spPr bwMode="auto">
          <a:xfrm>
            <a:off x="6259513" y="4252913"/>
            <a:ext cx="4267200" cy="787400"/>
          </a:xfrm>
          <a:prstGeom prst="wedgeRoundRectCallout">
            <a:avLst>
              <a:gd name="adj1" fmla="val -40759"/>
              <a:gd name="adj2" fmla="val -204662"/>
              <a:gd name="adj3" fmla="val 16667"/>
            </a:avLst>
          </a:prstGeom>
          <a:solidFill>
            <a:srgbClr val="FFCC00"/>
          </a:solidFill>
          <a:ln w="12700">
            <a:solidFill>
              <a:schemeClr val="tx1"/>
            </a:solidFill>
            <a:miter lim="800000"/>
            <a:headEnd/>
            <a:tailEnd/>
          </a:ln>
        </p:spPr>
        <p:txBody>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t>Be sure to include CYBER links and infrastructure. Indicate any issues/cybersecurity risks introduced by program interconnection.</a:t>
            </a:r>
          </a:p>
        </p:txBody>
      </p:sp>
      <p:sp>
        <p:nvSpPr>
          <p:cNvPr id="28690" name="Rectangle 24"/>
          <p:cNvSpPr>
            <a:spLocks noChangeArrowheads="1"/>
          </p:cNvSpPr>
          <p:nvPr/>
        </p:nvSpPr>
        <p:spPr bwMode="auto">
          <a:xfrm>
            <a:off x="6143626" y="5360988"/>
            <a:ext cx="650875" cy="86995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a:p>
        </p:txBody>
      </p:sp>
      <p:sp>
        <p:nvSpPr>
          <p:cNvPr id="28691" name="Line 25"/>
          <p:cNvSpPr>
            <a:spLocks noChangeShapeType="1"/>
          </p:cNvSpPr>
          <p:nvPr/>
        </p:nvSpPr>
        <p:spPr bwMode="auto">
          <a:xfrm rot="-635664">
            <a:off x="6262688" y="5432425"/>
            <a:ext cx="412750" cy="82550"/>
          </a:xfrm>
          <a:prstGeom prst="line">
            <a:avLst/>
          </a:prstGeom>
          <a:noFill/>
          <a:ln w="57150">
            <a:solidFill>
              <a:srgbClr val="0080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8692" name="Line 26"/>
          <p:cNvSpPr>
            <a:spLocks noChangeShapeType="1"/>
          </p:cNvSpPr>
          <p:nvPr/>
        </p:nvSpPr>
        <p:spPr bwMode="auto">
          <a:xfrm rot="-635664">
            <a:off x="6262688" y="5737225"/>
            <a:ext cx="412750" cy="82550"/>
          </a:xfrm>
          <a:prstGeom prst="line">
            <a:avLst/>
          </a:prstGeom>
          <a:noFill/>
          <a:ln w="57150">
            <a:solidFill>
              <a:srgbClr val="FFCC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8693" name="Line 27"/>
          <p:cNvSpPr>
            <a:spLocks noChangeShapeType="1"/>
          </p:cNvSpPr>
          <p:nvPr/>
        </p:nvSpPr>
        <p:spPr bwMode="auto">
          <a:xfrm rot="-635664">
            <a:off x="6262688" y="6042025"/>
            <a:ext cx="412750" cy="82550"/>
          </a:xfrm>
          <a:prstGeom prst="line">
            <a:avLst/>
          </a:prstGeom>
          <a:noFill/>
          <a:ln w="57150">
            <a:solidFill>
              <a:srgbClr val="FF3300"/>
            </a:solidFill>
            <a:round/>
            <a:headEnd/>
            <a:tailEnd type="none" w="sm" len="med"/>
          </a:ln>
          <a:extLst>
            <a:ext uri="{909E8E84-426E-40DD-AFC4-6F175D3DCCD1}">
              <a14:hiddenFill xmlns:a14="http://schemas.microsoft.com/office/drawing/2010/main">
                <a:noFill/>
              </a14:hiddenFill>
            </a:ext>
          </a:extLst>
        </p:spPr>
        <p:txBody>
          <a:bodyPr/>
          <a:lstStyle/>
          <a:p>
            <a:endParaRPr lang="en-US"/>
          </a:p>
        </p:txBody>
      </p:sp>
      <p:sp>
        <p:nvSpPr>
          <p:cNvPr id="2" name="Slide Number Placeholder 1"/>
          <p:cNvSpPr>
            <a:spLocks noGrp="1"/>
          </p:cNvSpPr>
          <p:nvPr>
            <p:ph type="sldNum" sz="quarter" idx="11"/>
          </p:nvPr>
        </p:nvSpPr>
        <p:spPr/>
        <p:txBody>
          <a:bodyPr/>
          <a:lstStyle/>
          <a:p>
            <a:pPr>
              <a:defRPr/>
            </a:pPr>
            <a:fld id="{574B46ED-C721-4709-BD49-B1886830E139}" type="slidenum">
              <a:rPr lang="en-US" altLang="en-US" smtClean="0"/>
              <a:pPr>
                <a:defRPr/>
              </a:pPr>
              <a:t>6</a:t>
            </a:fld>
            <a:endParaRPr lang="en-US" altLang="en-US">
              <a:solidFill>
                <a:srgbClr val="808080"/>
              </a:solidFill>
            </a:endParaRPr>
          </a:p>
        </p:txBody>
      </p:sp>
    </p:spTree>
    <p:extLst>
      <p:ext uri="{BB962C8B-B14F-4D97-AF65-F5344CB8AC3E}">
        <p14:creationId xmlns:p14="http://schemas.microsoft.com/office/powerpoint/2010/main" val="1452236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dirty="0"/>
              <a:t>Requirements</a:t>
            </a:r>
          </a:p>
        </p:txBody>
      </p:sp>
      <p:sp>
        <p:nvSpPr>
          <p:cNvPr id="30723" name="Rectangle 3"/>
          <p:cNvSpPr>
            <a:spLocks noGrp="1" noChangeArrowheads="1"/>
          </p:cNvSpPr>
          <p:nvPr>
            <p:ph type="body" idx="1"/>
          </p:nvPr>
        </p:nvSpPr>
        <p:spPr>
          <a:xfrm>
            <a:off x="494805" y="1368425"/>
            <a:ext cx="11248462" cy="4654870"/>
          </a:xfrm>
        </p:spPr>
        <p:txBody>
          <a:bodyPr/>
          <a:lstStyle/>
          <a:p>
            <a:r>
              <a:rPr lang="en-US" altLang="en-US" sz="1900" dirty="0"/>
              <a:t>Operational Requirements</a:t>
            </a:r>
          </a:p>
          <a:p>
            <a:pPr lvl="1"/>
            <a:r>
              <a:rPr lang="en-US" altLang="en-US" sz="1900" b="0" dirty="0"/>
              <a:t>When Approved (AOA, ICD/CDD/CPD, CONOPS)</a:t>
            </a:r>
          </a:p>
          <a:p>
            <a:pPr lvl="1"/>
            <a:r>
              <a:rPr lang="en-US" altLang="en-US" sz="1900" b="0" dirty="0"/>
              <a:t>Key KPPs—fully identified and clearly stated?</a:t>
            </a:r>
          </a:p>
          <a:p>
            <a:pPr lvl="1">
              <a:spcBef>
                <a:spcPts val="600"/>
              </a:spcBef>
              <a:spcAft>
                <a:spcPts val="200"/>
              </a:spcAft>
            </a:pPr>
            <a:r>
              <a:rPr lang="en-US" altLang="en-US" sz="1900" b="0" dirty="0"/>
              <a:t>Incremental Requirements? </a:t>
            </a:r>
          </a:p>
          <a:p>
            <a:pPr lvl="1"/>
            <a:r>
              <a:rPr lang="en-US" altLang="en-US" sz="1900" b="0" dirty="0"/>
              <a:t>How does the program baseline compare to validate requirements</a:t>
            </a:r>
          </a:p>
          <a:p>
            <a:r>
              <a:rPr lang="en-US" altLang="en-US" sz="1900" dirty="0"/>
              <a:t>Operational Capabilities/Impacts</a:t>
            </a:r>
          </a:p>
          <a:p>
            <a:pPr lvl="1"/>
            <a:r>
              <a:rPr lang="en-US" altLang="en-US" sz="1900" b="0" dirty="0"/>
              <a:t>Capabilities / missions (today &amp; future)</a:t>
            </a:r>
          </a:p>
          <a:p>
            <a:pPr lvl="2"/>
            <a:r>
              <a:rPr lang="en-US" altLang="en-US" sz="1900" b="0" dirty="0"/>
              <a:t>Relationship to established roadmap(s) / architecture(s) </a:t>
            </a:r>
          </a:p>
          <a:p>
            <a:pPr lvl="2"/>
            <a:r>
              <a:rPr lang="en-US" altLang="en-US" sz="1900" b="0" dirty="0"/>
              <a:t>Family of Systems (FOS) / System of Systems (SOS) / Complementary Systems</a:t>
            </a:r>
          </a:p>
          <a:p>
            <a:pPr lvl="3"/>
            <a:r>
              <a:rPr lang="en-US" altLang="en-US" sz="1900" b="0" dirty="0"/>
              <a:t>Example for E-10A</a:t>
            </a:r>
            <a:r>
              <a:rPr lang="en-US" altLang="en-US" sz="1900" dirty="0"/>
              <a:t>:  </a:t>
            </a:r>
            <a:r>
              <a:rPr lang="en-US" altLang="en-US" sz="1900" b="0" dirty="0"/>
              <a:t>MP-RTIP, Global Hawk, MP-CDL, Army CGS</a:t>
            </a:r>
          </a:p>
          <a:p>
            <a:r>
              <a:rPr lang="en-US" altLang="en-US" sz="1900" dirty="0"/>
              <a:t>AFSPC/AFMC/CC Attestation Statement (See notes)</a:t>
            </a:r>
          </a:p>
          <a:p>
            <a:r>
              <a:rPr lang="en-US" dirty="0">
                <a:solidFill>
                  <a:srgbClr val="7030A0"/>
                </a:solidFill>
              </a:rPr>
              <a:t>(See Notes for SSRA/ESC)</a:t>
            </a:r>
          </a:p>
          <a:p>
            <a:endParaRPr lang="en-US" altLang="en-US" sz="1900" dirty="0"/>
          </a:p>
        </p:txBody>
      </p:sp>
      <p:sp>
        <p:nvSpPr>
          <p:cNvPr id="2" name="Slide Number Placeholder 1"/>
          <p:cNvSpPr>
            <a:spLocks noGrp="1"/>
          </p:cNvSpPr>
          <p:nvPr>
            <p:ph type="sldNum" sz="quarter" idx="11"/>
          </p:nvPr>
        </p:nvSpPr>
        <p:spPr/>
        <p:txBody>
          <a:bodyPr/>
          <a:lstStyle/>
          <a:p>
            <a:pPr>
              <a:defRPr/>
            </a:pPr>
            <a:fld id="{D4DBAD9A-40A1-40C2-9A00-374A8DB796F0}" type="slidenum">
              <a:rPr lang="en-US" altLang="en-US" smtClean="0"/>
              <a:pPr>
                <a:defRPr/>
              </a:pPr>
              <a:t>7</a:t>
            </a:fld>
            <a:endParaRPr lang="en-US" altLang="en-US">
              <a:solidFill>
                <a:srgbClr val="808080"/>
              </a:solidFill>
            </a:endParaRPr>
          </a:p>
        </p:txBody>
      </p:sp>
    </p:spTree>
    <p:extLst>
      <p:ext uri="{BB962C8B-B14F-4D97-AF65-F5344CB8AC3E}">
        <p14:creationId xmlns:p14="http://schemas.microsoft.com/office/powerpoint/2010/main" val="221945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56"/>
          <p:cNvSpPr>
            <a:spLocks noChangeArrowheads="1"/>
          </p:cNvSpPr>
          <p:nvPr/>
        </p:nvSpPr>
        <p:spPr bwMode="auto">
          <a:xfrm>
            <a:off x="6019801" y="1219200"/>
            <a:ext cx="233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pPr>
            <a:r>
              <a:rPr lang="en-US" altLang="en-US">
                <a:solidFill>
                  <a:schemeClr val="tx2"/>
                </a:solidFill>
                <a:latin typeface="Calibri" panose="020F0502020204030204" pitchFamily="34" charset="0"/>
              </a:rPr>
              <a:t> </a:t>
            </a:r>
          </a:p>
        </p:txBody>
      </p:sp>
      <p:pic>
        <p:nvPicPr>
          <p:cNvPr id="32772" name="Picture 4" descr="apb performan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17223" y="1524000"/>
            <a:ext cx="4789657" cy="475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TextBox 7"/>
          <p:cNvSpPr txBox="1">
            <a:spLocks noChangeArrowheads="1"/>
          </p:cNvSpPr>
          <p:nvPr/>
        </p:nvSpPr>
        <p:spPr bwMode="auto">
          <a:xfrm>
            <a:off x="7865378" y="1524000"/>
            <a:ext cx="2286000" cy="3539430"/>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b="1">
                <a:latin typeface="Calibri" panose="020F0502020204030204" pitchFamily="34" charset="0"/>
              </a:rPr>
              <a:t>Why they matter. . .</a:t>
            </a: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a:p>
            <a:endParaRPr lang="en-US" altLang="en-US" b="1">
              <a:latin typeface="Calibri" panose="020F0502020204030204" pitchFamily="34" charset="0"/>
            </a:endParaRPr>
          </a:p>
        </p:txBody>
      </p:sp>
      <p:sp>
        <p:nvSpPr>
          <p:cNvPr id="7" name="Rectangle 2"/>
          <p:cNvSpPr txBox="1">
            <a:spLocks noChangeArrowheads="1"/>
          </p:cNvSpPr>
          <p:nvPr/>
        </p:nvSpPr>
        <p:spPr>
          <a:xfrm>
            <a:off x="2260212" y="258094"/>
            <a:ext cx="9525000" cy="880145"/>
          </a:xfrm>
          <a:prstGeom prst="rect">
            <a:avLst/>
          </a:prstGeom>
        </p:spPr>
        <p:txBody>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altLang="en-US" kern="0" dirty="0"/>
              <a:t>APB Key Performance Parameters</a:t>
            </a:r>
          </a:p>
        </p:txBody>
      </p:sp>
      <p:sp>
        <p:nvSpPr>
          <p:cNvPr id="2" name="Slide Number Placeholder 1"/>
          <p:cNvSpPr>
            <a:spLocks noGrp="1"/>
          </p:cNvSpPr>
          <p:nvPr>
            <p:ph type="sldNum" sz="quarter" idx="11"/>
          </p:nvPr>
        </p:nvSpPr>
        <p:spPr/>
        <p:txBody>
          <a:bodyPr/>
          <a:lstStyle/>
          <a:p>
            <a:pPr>
              <a:defRPr/>
            </a:pPr>
            <a:fld id="{8D8601B2-89B0-49E8-A3BD-49523D01BBAA}" type="slidenum">
              <a:rPr lang="en-US" altLang="en-US" smtClean="0"/>
              <a:pPr>
                <a:defRPr/>
              </a:pPr>
              <a:t>8</a:t>
            </a:fld>
            <a:endParaRPr lang="en-US" altLang="en-US">
              <a:solidFill>
                <a:srgbClr val="808080"/>
              </a:solidFill>
            </a:endParaRPr>
          </a:p>
        </p:txBody>
      </p:sp>
    </p:spTree>
    <p:extLst>
      <p:ext uri="{BB962C8B-B14F-4D97-AF65-F5344CB8AC3E}">
        <p14:creationId xmlns:p14="http://schemas.microsoft.com/office/powerpoint/2010/main" val="202691898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105835" y="43835"/>
            <a:ext cx="7548283" cy="1178860"/>
          </a:xfrm>
        </p:spPr>
        <p:txBody>
          <a:bodyPr/>
          <a:lstStyle/>
          <a:p>
            <a:r>
              <a:rPr lang="en-US" dirty="0"/>
              <a:t>Affordability</a:t>
            </a:r>
          </a:p>
        </p:txBody>
      </p:sp>
      <p:sp>
        <p:nvSpPr>
          <p:cNvPr id="3" name="Content Placeholder 2"/>
          <p:cNvSpPr>
            <a:spLocks noGrp="1"/>
          </p:cNvSpPr>
          <p:nvPr>
            <p:ph idx="1"/>
          </p:nvPr>
        </p:nvSpPr>
        <p:spPr>
          <a:xfrm>
            <a:off x="411149" y="1298895"/>
            <a:ext cx="11242969" cy="4959895"/>
          </a:xfrm>
        </p:spPr>
        <p:txBody>
          <a:bodyPr/>
          <a:lstStyle/>
          <a:p>
            <a:pPr>
              <a:spcBef>
                <a:spcPts val="200"/>
              </a:spcBef>
              <a:defRPr/>
            </a:pPr>
            <a:r>
              <a:rPr lang="en-US" dirty="0"/>
              <a:t>MS C Affordability Goal:  ?</a:t>
            </a:r>
          </a:p>
          <a:p>
            <a:pPr>
              <a:spcBef>
                <a:spcPts val="200"/>
              </a:spcBef>
              <a:defRPr/>
            </a:pPr>
            <a:r>
              <a:rPr lang="en-US" dirty="0"/>
              <a:t>MS C APB APUC Objective:  ?; APB Threshold:  ?</a:t>
            </a:r>
          </a:p>
          <a:p>
            <a:pPr lvl="1">
              <a:spcBef>
                <a:spcPts val="200"/>
              </a:spcBef>
              <a:defRPr/>
            </a:pPr>
            <a:r>
              <a:rPr lang="en-US" sz="1800" dirty="0"/>
              <a:t>Estimated APUC at ?</a:t>
            </a:r>
          </a:p>
          <a:p>
            <a:pPr>
              <a:spcBef>
                <a:spcPts val="200"/>
              </a:spcBef>
              <a:defRPr/>
            </a:pPr>
            <a:r>
              <a:rPr lang="en-US" dirty="0"/>
              <a:t>Two Affordability changes are drafted in the (Specify Milestone) ADM</a:t>
            </a:r>
          </a:p>
          <a:p>
            <a:pPr lvl="1">
              <a:spcBef>
                <a:spcPts val="200"/>
              </a:spcBef>
              <a:defRPr/>
            </a:pPr>
            <a:r>
              <a:rPr lang="en-US" sz="1800" dirty="0"/>
              <a:t>Reflect the APUC Affordability Goal at ?% above APUC objective ($?)</a:t>
            </a:r>
          </a:p>
          <a:p>
            <a:pPr>
              <a:spcBef>
                <a:spcPts val="200"/>
              </a:spcBef>
              <a:defRPr/>
            </a:pPr>
            <a:r>
              <a:rPr lang="en-US" dirty="0"/>
              <a:t>Are there Cost Affordability Drivers?</a:t>
            </a:r>
          </a:p>
          <a:p>
            <a:pPr lvl="1">
              <a:spcBef>
                <a:spcPts val="200"/>
              </a:spcBef>
              <a:defRPr/>
            </a:pPr>
            <a:r>
              <a:rPr lang="en-US" sz="1800" dirty="0"/>
              <a:t>If so, please explain.</a:t>
            </a:r>
          </a:p>
          <a:p>
            <a:pPr>
              <a:spcBef>
                <a:spcPts val="200"/>
              </a:spcBef>
              <a:defRPr/>
            </a:pPr>
            <a:r>
              <a:rPr lang="en-US" dirty="0"/>
              <a:t>Are there any disconnects throughout the lifecycle?</a:t>
            </a:r>
          </a:p>
          <a:p>
            <a:pPr lvl="1">
              <a:spcBef>
                <a:spcPts val="200"/>
              </a:spcBef>
              <a:defRPr/>
            </a:pPr>
            <a:r>
              <a:rPr lang="en-US" dirty="0"/>
              <a:t>How will the disconnects be addressed?</a:t>
            </a:r>
          </a:p>
          <a:p>
            <a:pPr>
              <a:spcBef>
                <a:spcPts val="200"/>
              </a:spcBef>
              <a:defRPr/>
            </a:pPr>
            <a:r>
              <a:rPr lang="en-US" dirty="0"/>
              <a:t>Are there any Schedule drivers impacting the Affordability Goal?</a:t>
            </a:r>
          </a:p>
          <a:p>
            <a:pPr lvl="1">
              <a:spcBef>
                <a:spcPts val="200"/>
              </a:spcBef>
              <a:defRPr/>
            </a:pPr>
            <a:r>
              <a:rPr lang="en-US" sz="1800" dirty="0"/>
              <a:t>If so, please explain. </a:t>
            </a:r>
          </a:p>
          <a:p>
            <a:pPr marL="0" indent="0">
              <a:spcBef>
                <a:spcPts val="200"/>
              </a:spcBef>
              <a:buNone/>
              <a:defRPr/>
            </a:pPr>
            <a:endParaRPr lang="en-US" sz="1800" dirty="0"/>
          </a:p>
          <a:p>
            <a:pPr lvl="1">
              <a:spcBef>
                <a:spcPts val="200"/>
              </a:spcBef>
              <a:defRPr/>
            </a:pPr>
            <a:endParaRPr lang="en-US" sz="1600" dirty="0"/>
          </a:p>
          <a:p>
            <a:pPr marL="400050" lvl="1" indent="0">
              <a:spcBef>
                <a:spcPts val="200"/>
              </a:spcBef>
              <a:defRPr/>
            </a:pPr>
            <a:endParaRPr lang="en-US" dirty="0"/>
          </a:p>
        </p:txBody>
      </p:sp>
    </p:spTree>
    <p:extLst>
      <p:ext uri="{BB962C8B-B14F-4D97-AF65-F5344CB8AC3E}">
        <p14:creationId xmlns:p14="http://schemas.microsoft.com/office/powerpoint/2010/main" val="23170431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HyXkImyfy0qDAxYvmkTTK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pl_zNIRRnUqMMi1InyDYZQ"/>
</p:tagLst>
</file>

<file path=ppt/theme/theme1.xml><?xml version="1.0" encoding="utf-8"?>
<a:theme xmlns:a="http://schemas.openxmlformats.org/drawingml/2006/main" name="1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BE5E7AEA023A46A72EF91FFB2B81E1" ma:contentTypeVersion="4" ma:contentTypeDescription="Create a new document." ma:contentTypeScope="" ma:versionID="ec8140c2375dfb287916b1a3b024570f">
  <xsd:schema xmlns:xsd="http://www.w3.org/2001/XMLSchema" xmlns:xs="http://www.w3.org/2001/XMLSchema" xmlns:p="http://schemas.microsoft.com/office/2006/metadata/properties" xmlns:ns2="fb953b10-ad5f-4550-85a7-0708ee116e50" targetNamespace="http://schemas.microsoft.com/office/2006/metadata/properties" ma:root="true" ma:fieldsID="8ba934ef5e783979dbbc3f5abd259bfe" ns2:_="">
    <xsd:import namespace="fb953b10-ad5f-4550-85a7-0708ee116e5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953b10-ad5f-4550-85a7-0708ee116e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2232D2A-F7C8-4052-882C-21D8C75221AA}">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fb953b10-ad5f-4550-85a7-0708ee116e50"/>
    <ds:schemaRef ds:uri="http://www.w3.org/XML/1998/namespace"/>
  </ds:schemaRefs>
</ds:datastoreItem>
</file>

<file path=customXml/itemProps2.xml><?xml version="1.0" encoding="utf-8"?>
<ds:datastoreItem xmlns:ds="http://schemas.openxmlformats.org/officeDocument/2006/customXml" ds:itemID="{E624173D-5AC9-455E-966D-6B5FF1447D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953b10-ad5f-4550-85a7-0708ee116e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11A7A5-6294-4CEF-9717-38FE9B1204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6847</TotalTime>
  <Words>9006</Words>
  <Application>Microsoft Office PowerPoint</Application>
  <PresentationFormat>Widescreen</PresentationFormat>
  <Paragraphs>1252</Paragraphs>
  <Slides>38</Slides>
  <Notes>37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38</vt:i4>
      </vt:variant>
    </vt:vector>
  </HeadingPairs>
  <TitlesOfParts>
    <vt:vector size="47" baseType="lpstr">
      <vt:lpstr>Arial</vt:lpstr>
      <vt:lpstr>Arial Narrow</vt:lpstr>
      <vt:lpstr>Calibri</vt:lpstr>
      <vt:lpstr>Century Schoolbook</vt:lpstr>
      <vt:lpstr>Times New Roman</vt:lpstr>
      <vt:lpstr>Wingdings</vt:lpstr>
      <vt:lpstr>1_USAF(Unclas)</vt:lpstr>
      <vt:lpstr>USAF(Unclas)</vt:lpstr>
      <vt:lpstr>Worksheet</vt:lpstr>
      <vt:lpstr>PowerPoint Presentation</vt:lpstr>
      <vt:lpstr>Briefing Outline – Key Items  </vt:lpstr>
      <vt:lpstr>Bottom Line Up Front</vt:lpstr>
      <vt:lpstr>Program Description/Overview</vt:lpstr>
      <vt:lpstr>PowerPoint Presentation</vt:lpstr>
      <vt:lpstr>Interrelationships, Dependencies &amp; Synchronization with Complementary Systems</vt:lpstr>
      <vt:lpstr>Requirements</vt:lpstr>
      <vt:lpstr>PowerPoint Presentation</vt:lpstr>
      <vt:lpstr>Affordability</vt:lpstr>
      <vt:lpstr>PowerPoint Presentation</vt:lpstr>
      <vt:lpstr>Program Requirements</vt:lpstr>
      <vt:lpstr>MS C  Cost Capability Analysis</vt:lpstr>
      <vt:lpstr>PowerPoint Presentation</vt:lpstr>
      <vt:lpstr>   Program Schedule</vt:lpstr>
      <vt:lpstr>Program Schedule</vt:lpstr>
      <vt:lpstr>Test and Evaluation</vt:lpstr>
      <vt:lpstr>SAMPLE APT Framing Assumption #1</vt:lpstr>
      <vt:lpstr>Sample APT Framing Assumption #2</vt:lpstr>
      <vt:lpstr>Alt Sample Framing Assumptions</vt:lpstr>
      <vt:lpstr> Program Org Chart</vt:lpstr>
      <vt:lpstr>Business Strategy</vt:lpstr>
      <vt:lpstr>DoD 5000.02 Tailoring Strategy</vt:lpstr>
      <vt:lpstr>Program Funding</vt:lpstr>
      <vt:lpstr>PowerPoint Presentation</vt:lpstr>
      <vt:lpstr>Industrial Base Assessment</vt:lpstr>
      <vt:lpstr>Manufacturing Readiness MRA Summary</vt:lpstr>
      <vt:lpstr>MS C Document Status </vt:lpstr>
      <vt:lpstr>MS C Document Status </vt:lpstr>
      <vt:lpstr>MS C Document Status </vt:lpstr>
      <vt:lpstr>MS C Document Status </vt:lpstr>
      <vt:lpstr>Proposed LRIP Exit Criteria</vt:lpstr>
      <vt:lpstr>ADM Proposed language</vt:lpstr>
      <vt:lpstr>Way Ahead</vt:lpstr>
      <vt:lpstr>PowerPoint Presentation</vt:lpstr>
      <vt:lpstr>PowerPoint Presentation</vt:lpstr>
      <vt:lpstr>Program Office Resources</vt:lpstr>
      <vt:lpstr>APB Summary</vt:lpstr>
      <vt:lpstr>PowerPoint Presentation</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SUITS, ERIC L Maj USAF HAF SAF/SAF/AQX</dc:creator>
  <cp:lastModifiedBy>ARMSTEAD, STANLEY K CTR US Air Force HAF SAF/AQ</cp:lastModifiedBy>
  <cp:revision>70</cp:revision>
  <cp:lastPrinted>2018-09-12T16:25:25Z</cp:lastPrinted>
  <dcterms:created xsi:type="dcterms:W3CDTF">2018-08-27T11:42:51Z</dcterms:created>
  <dcterms:modified xsi:type="dcterms:W3CDTF">2023-01-25T16:22:23Z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0x010100EABE5E7AEA023A46A72EF91FFB2B81E1</vt:lpwstr>
  </property>
  <property fmtid="{D5CDD505-2E9C-101B-9397-08002B2CF9AE}" pid="3" name="Order">
    <vt:r8>2700</vt:r8>
  </property>
</Properties>
</file>