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3"/>
  </p:sldMasterIdLst>
  <p:notesMasterIdLst>
    <p:notesMasterId r:id="rId30"/>
  </p:notesMasterIdLst>
  <p:handoutMasterIdLst>
    <p:handoutMasterId r:id="rId31"/>
  </p:handoutMasterIdLst>
  <p:sldIdLst>
    <p:sldId id="356" r:id="rId4"/>
    <p:sldId id="357" r:id="rId5"/>
    <p:sldId id="358" r:id="rId6"/>
    <p:sldId id="359" r:id="rId7"/>
    <p:sldId id="360" r:id="rId8"/>
    <p:sldId id="361" r:id="rId9"/>
    <p:sldId id="38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6" r:id="rId25"/>
    <p:sldId id="377" r:id="rId26"/>
    <p:sldId id="378" r:id="rId27"/>
    <p:sldId id="379" r:id="rId28"/>
    <p:sldId id="380" r:id="rId29"/>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008000"/>
    <a:srgbClr val="FFCC00"/>
    <a:srgbClr val="C0C0C0"/>
    <a:srgbClr val="FF9900"/>
    <a:srgbClr val="CC66FF"/>
    <a:srgbClr val="FF0000"/>
    <a:srgbClr val="151C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6" autoAdjust="0"/>
    <p:restoredTop sz="90929"/>
  </p:normalViewPr>
  <p:slideViewPr>
    <p:cSldViewPr snapToGrid="0">
      <p:cViewPr varScale="1">
        <p:scale>
          <a:sx n="68" d="100"/>
          <a:sy n="68" d="100"/>
        </p:scale>
        <p:origin x="1608" y="72"/>
      </p:cViewPr>
      <p:guideLst>
        <p:guide orient="horz" pos="894"/>
        <p:guide pos="1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50" d="100"/>
          <a:sy n="50" d="100"/>
        </p:scale>
        <p:origin x="-1182" y="2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9E39F00E-9397-43D8-9959-B445AA0075F3}"/>
              </a:ext>
            </a:extLst>
          </p:cNvPr>
          <p:cNvSpPr>
            <a:spLocks noGrp="1" noChangeArrowheads="1"/>
          </p:cNvSpPr>
          <p:nvPr>
            <p:ph type="hdr" sz="quarter"/>
          </p:nvPr>
        </p:nvSpPr>
        <p:spPr bwMode="auto">
          <a:xfrm>
            <a:off x="0"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82947" name="Rectangle 3">
            <a:extLst>
              <a:ext uri="{FF2B5EF4-FFF2-40B4-BE49-F238E27FC236}">
                <a16:creationId xmlns:a16="http://schemas.microsoft.com/office/drawing/2014/main" id="{C4E61744-5F02-42B4-9BA5-CE0FE10F3F5C}"/>
              </a:ext>
            </a:extLst>
          </p:cNvPr>
          <p:cNvSpPr>
            <a:spLocks noGrp="1" noChangeArrowheads="1"/>
          </p:cNvSpPr>
          <p:nvPr>
            <p:ph type="dt" sz="quarter" idx="1"/>
          </p:nvPr>
        </p:nvSpPr>
        <p:spPr bwMode="auto">
          <a:xfrm>
            <a:off x="3971925"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82948" name="Rectangle 4">
            <a:extLst>
              <a:ext uri="{FF2B5EF4-FFF2-40B4-BE49-F238E27FC236}">
                <a16:creationId xmlns:a16="http://schemas.microsoft.com/office/drawing/2014/main" id="{478DE70F-7977-4C11-BB86-DCECA6D18CEF}"/>
              </a:ext>
            </a:extLst>
          </p:cNvPr>
          <p:cNvSpPr>
            <a:spLocks noGrp="1" noChangeArrowheads="1"/>
          </p:cNvSpPr>
          <p:nvPr>
            <p:ph type="ftr" sz="quarter" idx="2"/>
          </p:nvPr>
        </p:nvSpPr>
        <p:spPr bwMode="auto">
          <a:xfrm>
            <a:off x="0"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82949" name="Rectangle 5">
            <a:extLst>
              <a:ext uri="{FF2B5EF4-FFF2-40B4-BE49-F238E27FC236}">
                <a16:creationId xmlns:a16="http://schemas.microsoft.com/office/drawing/2014/main" id="{70553132-A815-4C25-B693-2010CA1F4F0A}"/>
              </a:ext>
            </a:extLst>
          </p:cNvPr>
          <p:cNvSpPr>
            <a:spLocks noGrp="1" noChangeArrowheads="1"/>
          </p:cNvSpPr>
          <p:nvPr>
            <p:ph type="sldNum" sz="quarter" idx="3"/>
          </p:nvPr>
        </p:nvSpPr>
        <p:spPr bwMode="auto">
          <a:xfrm>
            <a:off x="3971925"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fld id="{500765B6-4C68-41FD-81A0-07653A09BF4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E924BCF5-EF02-4576-9255-CF663F08938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39939" name="Rectangle 3">
            <a:extLst>
              <a:ext uri="{FF2B5EF4-FFF2-40B4-BE49-F238E27FC236}">
                <a16:creationId xmlns:a16="http://schemas.microsoft.com/office/drawing/2014/main" id="{F1BAF4FD-3D06-48E6-BAB0-B9C1D768CEB5}"/>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15364" name="Rectangle 4">
            <a:extLst>
              <a:ext uri="{FF2B5EF4-FFF2-40B4-BE49-F238E27FC236}">
                <a16:creationId xmlns:a16="http://schemas.microsoft.com/office/drawing/2014/main" id="{76E190C1-9360-48A3-AF95-CE800E1AB28B}"/>
              </a:ext>
            </a:extLst>
          </p:cNvPr>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a:extLst>
              <a:ext uri="{FF2B5EF4-FFF2-40B4-BE49-F238E27FC236}">
                <a16:creationId xmlns:a16="http://schemas.microsoft.com/office/drawing/2014/main" id="{4EFA91D0-49BF-47AD-B3F2-76DD7CF31E41}"/>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a:extLst>
              <a:ext uri="{FF2B5EF4-FFF2-40B4-BE49-F238E27FC236}">
                <a16:creationId xmlns:a16="http://schemas.microsoft.com/office/drawing/2014/main" id="{8B1968ED-AF23-49E7-AA4A-786C5CB43518}"/>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39943" name="Rectangle 7">
            <a:extLst>
              <a:ext uri="{FF2B5EF4-FFF2-40B4-BE49-F238E27FC236}">
                <a16:creationId xmlns:a16="http://schemas.microsoft.com/office/drawing/2014/main" id="{D3BD015B-263B-4B01-9BD6-A5FE2D8BC33B}"/>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fld id="{8C63334F-1B93-4E16-A098-B06417DBBB0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mailto:mary.m.mertz.civ@mail.mil" TargetMode="External"/><Relationship Id="rId3" Type="http://schemas.openxmlformats.org/officeDocument/2006/relationships/hyperlink" Target="https://ebiz.acq.osd.mil/DABCalendar/" TargetMode="External"/><Relationship Id="rId7" Type="http://schemas.openxmlformats.org/officeDocument/2006/relationships/hyperlink" Target="mailto:russell.a.vogel.civ@mail.mil"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mailto:matthias.r.maier.ctr@mail.mil" TargetMode="External"/><Relationship Id="rId5" Type="http://schemas.openxmlformats.org/officeDocument/2006/relationships/hyperlink" Target="mailto:joseph.b.mitzen.mil@mail.mil" TargetMode="External"/><Relationship Id="rId4" Type="http://schemas.openxmlformats.org/officeDocument/2006/relationships/hyperlink" Target="mailto:allen.m.johnson44.ctr@mail.mi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9D06DB30-EB4E-4E5D-9214-45BFBDBBCD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400">
                <a:solidFill>
                  <a:schemeClr val="tx1"/>
                </a:solidFill>
                <a:latin typeface="Arial" panose="020B0604020202020204" pitchFamily="34" charset="0"/>
              </a:defRPr>
            </a:lvl1pPr>
            <a:lvl2pPr marL="742950" indent="-285750" defTabSz="930275">
              <a:defRPr sz="1400">
                <a:solidFill>
                  <a:schemeClr val="tx1"/>
                </a:solidFill>
                <a:latin typeface="Arial" panose="020B0604020202020204" pitchFamily="34" charset="0"/>
              </a:defRPr>
            </a:lvl2pPr>
            <a:lvl3pPr marL="1143000" indent="-228600" defTabSz="930275">
              <a:defRPr sz="1400">
                <a:solidFill>
                  <a:schemeClr val="tx1"/>
                </a:solidFill>
                <a:latin typeface="Arial" panose="020B0604020202020204" pitchFamily="34" charset="0"/>
              </a:defRPr>
            </a:lvl3pPr>
            <a:lvl4pPr marL="1600200" indent="-228600" defTabSz="930275">
              <a:defRPr sz="1400">
                <a:solidFill>
                  <a:schemeClr val="tx1"/>
                </a:solidFill>
                <a:latin typeface="Arial" panose="020B0604020202020204" pitchFamily="34" charset="0"/>
              </a:defRPr>
            </a:lvl4pPr>
            <a:lvl5pPr marL="2057400" indent="-228600" defTabSz="930275">
              <a:defRPr sz="14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400">
                <a:solidFill>
                  <a:schemeClr val="tx1"/>
                </a:solidFill>
                <a:latin typeface="Arial" panose="020B0604020202020204" pitchFamily="34" charset="0"/>
              </a:defRPr>
            </a:lvl9pPr>
          </a:lstStyle>
          <a:p>
            <a:fld id="{C95B9E75-D895-486B-9826-EFB7CBB6FF56}" type="slidenum">
              <a:rPr lang="en-US" altLang="en-US" sz="1200"/>
              <a:pPr/>
              <a:t>1</a:t>
            </a:fld>
            <a:endParaRPr lang="en-US" altLang="en-US" sz="1200"/>
          </a:p>
        </p:txBody>
      </p:sp>
      <p:sp>
        <p:nvSpPr>
          <p:cNvPr id="18435" name="Rectangle 2">
            <a:extLst>
              <a:ext uri="{FF2B5EF4-FFF2-40B4-BE49-F238E27FC236}">
                <a16:creationId xmlns:a16="http://schemas.microsoft.com/office/drawing/2014/main" id="{FE51A7A0-BA9A-4A83-859E-76ECA44AB04C}"/>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733C48B5-DAE3-4111-9B11-06673D0C443C}"/>
              </a:ext>
            </a:extLst>
          </p:cNvPr>
          <p:cNvSpPr>
            <a:spLocks noGrp="1" noChangeArrowheads="1"/>
          </p:cNvSpPr>
          <p:nvPr>
            <p:ph type="body" idx="1"/>
          </p:nvPr>
        </p:nvSpPr>
        <p:spPr>
          <a:xfrm>
            <a:off x="701675" y="4738688"/>
            <a:ext cx="5607050" cy="4233862"/>
          </a:xfrm>
          <a:ln/>
        </p:spPr>
        <p:txBody>
          <a:bodyPr/>
          <a:lstStyle/>
          <a:p>
            <a:pPr eaLnBrk="1" hangingPunct="1">
              <a:spcBef>
                <a:spcPts val="0"/>
              </a:spcBef>
              <a:tabLst>
                <a:tab pos="228552" algn="l"/>
              </a:tabLst>
              <a:defRPr/>
            </a:pPr>
            <a:r>
              <a:rPr lang="en-US" sz="1100" dirty="0"/>
              <a:t>To schedule a HQS AFRB please contact the AFRB Secretariat (SAF/AQXE,  Acquisition Center for Excellence (ACE):  Mr Stan Armstead at 571-256-1804 or Captain Nick Baker at 571-256-0407.  The earlier you request a meeting the more likely you will get the dates you need.   </a:t>
            </a:r>
            <a:endParaRPr lang="en-US" sz="1100" b="1" u="sng" dirty="0"/>
          </a:p>
          <a:p>
            <a:pPr>
              <a:lnSpc>
                <a:spcPct val="90000"/>
              </a:lnSpc>
              <a:defRPr/>
            </a:pPr>
            <a:r>
              <a:rPr lang="en-US" sz="1100" b="1" u="sng" dirty="0"/>
              <a:t>AS A REMINDER CHARTS ARE DUE TO THE SECRETARIAT 7 DAYS AHEAD OF THE BRIEFING OR THE MEETING MAY BE CANCELLED.</a:t>
            </a:r>
          </a:p>
          <a:p>
            <a:pPr>
              <a:lnSpc>
                <a:spcPct val="90000"/>
              </a:lnSpc>
              <a:defRPr/>
            </a:pPr>
            <a:r>
              <a:rPr lang="en-US" sz="1100" dirty="0"/>
              <a:t>The purpose behind this template is to provide guidance on the issues and requirements to address at MS B.  Each briefing will be different depending upon the nature of the program.  Only brief those items that are important for the MDA to make a decision.</a:t>
            </a:r>
            <a:r>
              <a:rPr lang="en-US" sz="1100" b="1" dirty="0"/>
              <a:t>  </a:t>
            </a:r>
            <a:r>
              <a:rPr lang="en-US" sz="1100" dirty="0"/>
              <a:t>All briefings should have less than </a:t>
            </a:r>
            <a:r>
              <a:rPr lang="en-US" sz="1100" i="1" u="sng" dirty="0"/>
              <a:t>40 charts </a:t>
            </a:r>
            <a:r>
              <a:rPr lang="en-US" sz="1100" dirty="0"/>
              <a:t>(not counting back-ups) to be briefed to SAF/AQ within the </a:t>
            </a:r>
            <a:r>
              <a:rPr lang="en-US" sz="1100" i="1" u="sng" dirty="0"/>
              <a:t>one hour and one-half hour </a:t>
            </a:r>
            <a:r>
              <a:rPr lang="en-US" sz="1100" dirty="0"/>
              <a:t>that will be scheduled for the meeting.</a:t>
            </a:r>
          </a:p>
          <a:p>
            <a:pPr>
              <a:lnSpc>
                <a:spcPct val="90000"/>
              </a:lnSpc>
              <a:defRPr/>
            </a:pPr>
            <a:r>
              <a:rPr lang="en-US" sz="1100" dirty="0"/>
              <a:t>If you have questions in preparing your briefing please contact your local Acquisition Center of Excellence (ACE) for guidance.  </a:t>
            </a:r>
          </a:p>
          <a:p>
            <a:pPr lvl="1" eaLnBrk="1" hangingPunct="1">
              <a:spcBef>
                <a:spcPts val="0"/>
              </a:spcBef>
              <a:defRPr/>
            </a:pPr>
            <a:r>
              <a:rPr lang="en-US" dirty="0"/>
              <a:t>Wright Patterson AFB	DSN:  785-5518/COMM: 937-255-5518 </a:t>
            </a:r>
          </a:p>
          <a:p>
            <a:pPr lvl="1" eaLnBrk="1" hangingPunct="1">
              <a:spcBef>
                <a:spcPts val="0"/>
              </a:spcBef>
              <a:defRPr/>
            </a:pPr>
            <a:r>
              <a:rPr lang="en-US" dirty="0"/>
              <a:t>Hanscom AFB	 	DSN:  845-1660/COMM:  781-225-1660 </a:t>
            </a:r>
          </a:p>
          <a:p>
            <a:pPr lvl="1" eaLnBrk="1" hangingPunct="1">
              <a:spcBef>
                <a:spcPts val="0"/>
              </a:spcBef>
              <a:defRPr/>
            </a:pPr>
            <a:r>
              <a:rPr lang="en-US" dirty="0"/>
              <a:t>Eglin AFB		DSN:  875-0526/COMM:  850-883-0526 </a:t>
            </a:r>
          </a:p>
          <a:p>
            <a:pPr lvl="1" eaLnBrk="1" hangingPunct="1">
              <a:spcBef>
                <a:spcPts val="0"/>
              </a:spcBef>
              <a:defRPr/>
            </a:pPr>
            <a:r>
              <a:rPr lang="en-US" dirty="0"/>
              <a:t>Warner Robbins	 </a:t>
            </a:r>
            <a:r>
              <a:rPr lang="en-US" sz="1100" dirty="0"/>
              <a:t>	</a:t>
            </a:r>
            <a:r>
              <a:rPr lang="en-US" dirty="0"/>
              <a:t>DSN   468-0274/COMM:  478-926-0274</a:t>
            </a:r>
            <a:r>
              <a:rPr lang="en-US" sz="1050" dirty="0"/>
              <a:t> </a:t>
            </a:r>
            <a:endParaRPr lang="en-US" sz="1100" dirty="0"/>
          </a:p>
          <a:p>
            <a:pPr>
              <a:defRPr/>
            </a:pPr>
            <a:r>
              <a:rPr lang="en-US" dirty="0"/>
              <a:t>          Hill AFB		DSN:  777-7999/COMM:  801-777-7999  or-777-5538</a:t>
            </a:r>
          </a:p>
          <a:p>
            <a:pPr>
              <a:defRPr/>
            </a:pPr>
            <a:r>
              <a:rPr lang="en-US" dirty="0"/>
              <a:t>         Tinker AFB	 	DSN:  884-2791/COMM:  405-734-2791</a:t>
            </a:r>
          </a:p>
          <a:p>
            <a:pPr lvl="1" eaLnBrk="1" hangingPunct="1">
              <a:spcBef>
                <a:spcPts val="0"/>
              </a:spcBef>
              <a:defRPr/>
            </a:pPr>
            <a:r>
              <a:rPr lang="en-US" dirty="0"/>
              <a:t>Los Angeles AFB (SMC/PID)	DSN:  633-1534/COMM.  310 653-1534 </a:t>
            </a:r>
          </a:p>
          <a:p>
            <a:pPr lvl="1" eaLnBrk="1" hangingPunct="1">
              <a:spcBef>
                <a:spcPts val="0"/>
              </a:spcBef>
              <a:defRPr/>
            </a:pPr>
            <a:r>
              <a:rPr lang="en-US" dirty="0"/>
              <a:t>SAF/AQXC 		Commercial: 202-404-3285  (If you have recommendations to improve the ASP template) </a:t>
            </a:r>
          </a:p>
          <a:p>
            <a:pPr eaLnBrk="1" hangingPunct="1">
              <a:spcBef>
                <a:spcPts val="0"/>
              </a:spcBef>
              <a:defRPr/>
            </a:pPr>
            <a:r>
              <a:rPr lang="en-US" sz="1000" dirty="0" err="1">
                <a:latin typeface="Arial" charset="0"/>
              </a:rPr>
              <a:t>Pls</a:t>
            </a:r>
            <a:r>
              <a:rPr lang="en-US" sz="1000" dirty="0">
                <a:latin typeface="Arial" charset="0"/>
              </a:rPr>
              <a:t> mark documents as follows for ACAT I programs per OSD/GC recommendations "CLASSIFICATION/FOR OFFICIAL USE ONLY/Pre-Decisional/"</a:t>
            </a:r>
          </a:p>
          <a:p>
            <a:pPr lvl="1" eaLnBrk="1" hangingPunct="1">
              <a:spcBef>
                <a:spcPts val="0"/>
              </a:spcBef>
              <a:defRPr/>
            </a:pPr>
            <a:endParaRPr lang="en-US" sz="10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65D02258-6AAC-483D-96E2-44EB1BE8A6C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FC475995-5B23-481C-92ED-C80ACBA0119B}" type="slidenum">
              <a:rPr lang="en-US" altLang="en-US" sz="1200">
                <a:solidFill>
                  <a:srgbClr val="000000"/>
                </a:solidFill>
              </a:rPr>
              <a:pPr/>
              <a:t>18</a:t>
            </a:fld>
            <a:endParaRPr lang="en-US" altLang="en-US" sz="1200">
              <a:solidFill>
                <a:srgbClr val="000000"/>
              </a:solidFill>
            </a:endParaRPr>
          </a:p>
        </p:txBody>
      </p:sp>
      <p:sp>
        <p:nvSpPr>
          <p:cNvPr id="45059" name="Rectangle 7">
            <a:extLst>
              <a:ext uri="{FF2B5EF4-FFF2-40B4-BE49-F238E27FC236}">
                <a16:creationId xmlns:a16="http://schemas.microsoft.com/office/drawing/2014/main" id="{A1A2F7DC-9EFC-4BC4-BE9D-687019F570EF}"/>
              </a:ext>
            </a:extLst>
          </p:cNvPr>
          <p:cNvSpPr txBox="1">
            <a:spLocks noGrp="1" noChangeArrowheads="1"/>
          </p:cNvSpPr>
          <p:nvPr/>
        </p:nvSpPr>
        <p:spPr bwMode="auto">
          <a:xfrm>
            <a:off x="4005263" y="8823325"/>
            <a:ext cx="30035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85" tIns="46095" rIns="92185" bIns="46095" anchor="b"/>
          <a:lstStyle>
            <a:lvl1pPr defTabSz="922338">
              <a:defRPr sz="1400">
                <a:solidFill>
                  <a:schemeClr val="tx1"/>
                </a:solidFill>
                <a:latin typeface="Arial" panose="020B0604020202020204" pitchFamily="34" charset="0"/>
              </a:defRPr>
            </a:lvl1pPr>
            <a:lvl2pPr marL="742950" indent="-285750" defTabSz="922338">
              <a:defRPr sz="1400">
                <a:solidFill>
                  <a:schemeClr val="tx1"/>
                </a:solidFill>
                <a:latin typeface="Arial" panose="020B0604020202020204" pitchFamily="34" charset="0"/>
              </a:defRPr>
            </a:lvl2pPr>
            <a:lvl3pPr marL="1143000" indent="-228600" defTabSz="922338">
              <a:defRPr sz="1400">
                <a:solidFill>
                  <a:schemeClr val="tx1"/>
                </a:solidFill>
                <a:latin typeface="Arial" panose="020B0604020202020204" pitchFamily="34" charset="0"/>
              </a:defRPr>
            </a:lvl3pPr>
            <a:lvl4pPr marL="1600200" indent="-228600" defTabSz="922338">
              <a:defRPr sz="1400">
                <a:solidFill>
                  <a:schemeClr val="tx1"/>
                </a:solidFill>
                <a:latin typeface="Arial" panose="020B0604020202020204" pitchFamily="34" charset="0"/>
              </a:defRPr>
            </a:lvl4pPr>
            <a:lvl5pPr marL="2057400" indent="-228600" defTabSz="922338">
              <a:defRPr sz="1400">
                <a:solidFill>
                  <a:schemeClr val="tx1"/>
                </a:solidFill>
                <a:latin typeface="Arial" panose="020B0604020202020204" pitchFamily="34" charset="0"/>
              </a:defRPr>
            </a:lvl5pPr>
            <a:lvl6pPr marL="2514600" indent="-228600" defTabSz="922338"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22338"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22338"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22338" eaLnBrk="0" fontAlgn="base" hangingPunct="0">
              <a:spcBef>
                <a:spcPct val="0"/>
              </a:spcBef>
              <a:spcAft>
                <a:spcPct val="0"/>
              </a:spcAft>
              <a:defRPr sz="1400">
                <a:solidFill>
                  <a:schemeClr val="tx1"/>
                </a:solidFill>
                <a:latin typeface="Arial" panose="020B0604020202020204" pitchFamily="34" charset="0"/>
              </a:defRPr>
            </a:lvl9pPr>
          </a:lstStyle>
          <a:p>
            <a:pPr algn="r"/>
            <a:fld id="{89EFD3F4-F21A-4EDC-958B-66C2518EAFCB}" type="slidenum">
              <a:rPr lang="en-US" altLang="en-US" sz="1200">
                <a:solidFill>
                  <a:srgbClr val="000000"/>
                </a:solidFill>
              </a:rPr>
              <a:pPr algn="r"/>
              <a:t>18</a:t>
            </a:fld>
            <a:endParaRPr lang="en-US" altLang="en-US" sz="1200">
              <a:solidFill>
                <a:srgbClr val="000000"/>
              </a:solidFill>
            </a:endParaRPr>
          </a:p>
        </p:txBody>
      </p:sp>
      <p:sp>
        <p:nvSpPr>
          <p:cNvPr id="45060" name="Rectangle 2">
            <a:extLst>
              <a:ext uri="{FF2B5EF4-FFF2-40B4-BE49-F238E27FC236}">
                <a16:creationId xmlns:a16="http://schemas.microsoft.com/office/drawing/2014/main" id="{F183540D-1702-4C73-A9E4-92E87C11325F}"/>
              </a:ext>
            </a:extLst>
          </p:cNvPr>
          <p:cNvSpPr>
            <a:spLocks noGrp="1" noRot="1" noChangeAspect="1" noChangeArrowheads="1" noTextEdit="1"/>
          </p:cNvSpPr>
          <p:nvPr>
            <p:ph type="sldImg"/>
          </p:nvPr>
        </p:nvSpPr>
        <p:spPr>
          <a:xfrm>
            <a:off x="1185863" y="701675"/>
            <a:ext cx="4643437" cy="3482975"/>
          </a:xfrm>
          <a:ln w="12700" cap="flat"/>
        </p:spPr>
      </p:sp>
      <p:sp>
        <p:nvSpPr>
          <p:cNvPr id="45061" name="Rectangle 3">
            <a:extLst>
              <a:ext uri="{FF2B5EF4-FFF2-40B4-BE49-F238E27FC236}">
                <a16:creationId xmlns:a16="http://schemas.microsoft.com/office/drawing/2014/main" id="{B7B51DE9-2B43-470E-A6B9-F790BB1C308B}"/>
              </a:ext>
            </a:extLst>
          </p:cNvPr>
          <p:cNvSpPr>
            <a:spLocks noGrp="1" noChangeArrowheads="1"/>
          </p:cNvSpPr>
          <p:nvPr>
            <p:ph type="body" idx="1"/>
          </p:nvPr>
        </p:nvSpPr>
        <p:spPr>
          <a:xfrm>
            <a:off x="854075" y="4416425"/>
            <a:ext cx="5221288" cy="4516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45" tIns="46574" rIns="93145" bIns="46574"/>
          <a:lstStyle/>
          <a:p>
            <a:pPr eaLnBrk="1" hangingPunct="1"/>
            <a:endParaRPr lang="en-US" altLang="en-US" sz="10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161CD36-D69F-4EBB-8B75-CBA7E1D4DA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9AFF3D7D-9C1C-4888-8432-932EDEAC86B4}" type="slidenum">
              <a:rPr lang="en-US" altLang="en-US" sz="1200">
                <a:solidFill>
                  <a:srgbClr val="000000"/>
                </a:solidFill>
              </a:rPr>
              <a:pPr/>
              <a:t>19</a:t>
            </a:fld>
            <a:endParaRPr lang="en-US" altLang="en-US" sz="1200">
              <a:solidFill>
                <a:srgbClr val="000000"/>
              </a:solidFill>
            </a:endParaRPr>
          </a:p>
        </p:txBody>
      </p:sp>
      <p:sp>
        <p:nvSpPr>
          <p:cNvPr id="47107" name="Rectangle 7">
            <a:extLst>
              <a:ext uri="{FF2B5EF4-FFF2-40B4-BE49-F238E27FC236}">
                <a16:creationId xmlns:a16="http://schemas.microsoft.com/office/drawing/2014/main" id="{52ABDFC7-ACBD-497C-B420-A1341251288C}"/>
              </a:ext>
            </a:extLst>
          </p:cNvPr>
          <p:cNvSpPr txBox="1">
            <a:spLocks noGrp="1" noChangeArrowheads="1"/>
          </p:cNvSpPr>
          <p:nvPr/>
        </p:nvSpPr>
        <p:spPr bwMode="auto">
          <a:xfrm>
            <a:off x="4005263" y="8823325"/>
            <a:ext cx="30035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80" tIns="46092" rIns="92180" bIns="46092" anchor="b"/>
          <a:lstStyle>
            <a:lvl1pPr defTabSz="920750">
              <a:defRPr sz="1400">
                <a:solidFill>
                  <a:schemeClr val="tx1"/>
                </a:solidFill>
                <a:latin typeface="Arial" panose="020B0604020202020204" pitchFamily="34" charset="0"/>
              </a:defRPr>
            </a:lvl1pPr>
            <a:lvl2pPr marL="742950" indent="-285750" defTabSz="920750">
              <a:defRPr sz="1400">
                <a:solidFill>
                  <a:schemeClr val="tx1"/>
                </a:solidFill>
                <a:latin typeface="Arial" panose="020B0604020202020204" pitchFamily="34" charset="0"/>
              </a:defRPr>
            </a:lvl2pPr>
            <a:lvl3pPr marL="1143000" indent="-228600" defTabSz="920750">
              <a:defRPr sz="1400">
                <a:solidFill>
                  <a:schemeClr val="tx1"/>
                </a:solidFill>
                <a:latin typeface="Arial" panose="020B0604020202020204" pitchFamily="34" charset="0"/>
              </a:defRPr>
            </a:lvl3pPr>
            <a:lvl4pPr marL="1600200" indent="-228600" defTabSz="920750">
              <a:defRPr sz="1400">
                <a:solidFill>
                  <a:schemeClr val="tx1"/>
                </a:solidFill>
                <a:latin typeface="Arial" panose="020B0604020202020204" pitchFamily="34" charset="0"/>
              </a:defRPr>
            </a:lvl4pPr>
            <a:lvl5pPr marL="2057400" indent="-228600" defTabSz="920750">
              <a:defRPr sz="1400">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sz="1400">
                <a:solidFill>
                  <a:schemeClr val="tx1"/>
                </a:solidFill>
                <a:latin typeface="Arial" panose="020B0604020202020204" pitchFamily="34" charset="0"/>
              </a:defRPr>
            </a:lvl9pPr>
          </a:lstStyle>
          <a:p>
            <a:pPr algn="r"/>
            <a:fld id="{DD9A348C-A21E-426E-B085-98F74FFA8F19}" type="slidenum">
              <a:rPr lang="en-US" altLang="en-US" sz="1200">
                <a:solidFill>
                  <a:srgbClr val="000000"/>
                </a:solidFill>
              </a:rPr>
              <a:pPr algn="r"/>
              <a:t>19</a:t>
            </a:fld>
            <a:endParaRPr lang="en-US" altLang="en-US" sz="1200">
              <a:solidFill>
                <a:srgbClr val="000000"/>
              </a:solidFill>
            </a:endParaRPr>
          </a:p>
        </p:txBody>
      </p:sp>
      <p:sp>
        <p:nvSpPr>
          <p:cNvPr id="47108" name="Rectangle 2">
            <a:extLst>
              <a:ext uri="{FF2B5EF4-FFF2-40B4-BE49-F238E27FC236}">
                <a16:creationId xmlns:a16="http://schemas.microsoft.com/office/drawing/2014/main" id="{D4996332-1450-49C8-BDD8-E6ECFE0C5B6F}"/>
              </a:ext>
            </a:extLst>
          </p:cNvPr>
          <p:cNvSpPr>
            <a:spLocks noGrp="1" noRot="1" noChangeAspect="1" noChangeArrowheads="1" noTextEdit="1"/>
          </p:cNvSpPr>
          <p:nvPr>
            <p:ph type="sldImg"/>
          </p:nvPr>
        </p:nvSpPr>
        <p:spPr>
          <a:xfrm>
            <a:off x="1185863" y="701675"/>
            <a:ext cx="4643437" cy="3482975"/>
          </a:xfrm>
          <a:ln w="12700" cap="flat"/>
        </p:spPr>
      </p:sp>
      <p:sp>
        <p:nvSpPr>
          <p:cNvPr id="47109" name="Rectangle 3">
            <a:extLst>
              <a:ext uri="{FF2B5EF4-FFF2-40B4-BE49-F238E27FC236}">
                <a16:creationId xmlns:a16="http://schemas.microsoft.com/office/drawing/2014/main" id="{A622F59A-4F41-40B2-A7CE-0CBE24F96E47}"/>
              </a:ext>
            </a:extLst>
          </p:cNvPr>
          <p:cNvSpPr>
            <a:spLocks noGrp="1" noChangeArrowheads="1"/>
          </p:cNvSpPr>
          <p:nvPr>
            <p:ph type="body" idx="1"/>
          </p:nvPr>
        </p:nvSpPr>
        <p:spPr>
          <a:xfrm>
            <a:off x="854075" y="4416425"/>
            <a:ext cx="5221288" cy="4516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40" tIns="46571" rIns="93140" bIns="46571"/>
          <a:lstStyle/>
          <a:p>
            <a:pPr eaLnBrk="1" hangingPunct="1"/>
            <a:endParaRPr lang="en-US" altLang="en-US"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8DC1DC9A-8B6B-4C58-93C3-3B14191E6706}"/>
              </a:ext>
            </a:extLst>
          </p:cNvPr>
          <p:cNvSpPr>
            <a:spLocks noGrp="1" noRot="1" noChangeAspect="1" noTextEdit="1"/>
          </p:cNvSpPr>
          <p:nvPr>
            <p:ph type="sldImg"/>
          </p:nvPr>
        </p:nvSpPr>
        <p:spPr>
          <a:ln/>
        </p:spPr>
      </p:sp>
      <p:sp>
        <p:nvSpPr>
          <p:cNvPr id="49155" name="Slide Number Placeholder 3">
            <a:extLst>
              <a:ext uri="{FF2B5EF4-FFF2-40B4-BE49-F238E27FC236}">
                <a16:creationId xmlns:a16="http://schemas.microsoft.com/office/drawing/2014/main" id="{140EEF16-C5DF-4B98-983A-D9CEBE3CFF2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33AF8B3A-9BF6-4500-8D03-A3D41187770F}"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20</a:t>
            </a:fld>
            <a:endParaRPr lang="en-US" altLang="en-US">
              <a:solidFill>
                <a:srgbClr val="000000"/>
              </a:solidFill>
              <a:latin typeface="Arial" panose="020B0604020202020204" pitchFamily="34" charset="0"/>
              <a:cs typeface="Arial" panose="020B0604020202020204" pitchFamily="34" charset="0"/>
            </a:endParaRPr>
          </a:p>
        </p:txBody>
      </p:sp>
      <p:sp>
        <p:nvSpPr>
          <p:cNvPr id="49156" name="Notes Placeholder 4">
            <a:extLst>
              <a:ext uri="{FF2B5EF4-FFF2-40B4-BE49-F238E27FC236}">
                <a16:creationId xmlns:a16="http://schemas.microsoft.com/office/drawing/2014/main" id="{6F285359-914A-46C6-8CBD-87C9C9CF959A}"/>
              </a:ext>
            </a:extLst>
          </p:cNvPr>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38FBCBFB-2571-4517-B770-ABA1FC93DD85}"/>
              </a:ext>
            </a:extLst>
          </p:cNvPr>
          <p:cNvSpPr>
            <a:spLocks noGrp="1" noRot="1" noChangeAspect="1" noTextEdit="1"/>
          </p:cNvSpPr>
          <p:nvPr>
            <p:ph type="sldImg"/>
          </p:nvPr>
        </p:nvSpPr>
        <p:spPr>
          <a:ln/>
        </p:spPr>
      </p:sp>
      <p:sp>
        <p:nvSpPr>
          <p:cNvPr id="51203" name="Slide Number Placeholder 3">
            <a:extLst>
              <a:ext uri="{FF2B5EF4-FFF2-40B4-BE49-F238E27FC236}">
                <a16:creationId xmlns:a16="http://schemas.microsoft.com/office/drawing/2014/main" id="{E9421489-C7B4-42ED-B451-99F11069175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F8A0D2AB-5499-42A8-8C37-ADF171FE11CE}"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21</a:t>
            </a:fld>
            <a:endParaRPr lang="en-US" altLang="en-US">
              <a:solidFill>
                <a:srgbClr val="000000"/>
              </a:solidFill>
              <a:latin typeface="Arial" panose="020B0604020202020204" pitchFamily="34" charset="0"/>
              <a:cs typeface="Arial" panose="020B0604020202020204" pitchFamily="34" charset="0"/>
            </a:endParaRPr>
          </a:p>
        </p:txBody>
      </p:sp>
      <p:sp>
        <p:nvSpPr>
          <p:cNvPr id="51204" name="Notes Placeholder 4">
            <a:extLst>
              <a:ext uri="{FF2B5EF4-FFF2-40B4-BE49-F238E27FC236}">
                <a16:creationId xmlns:a16="http://schemas.microsoft.com/office/drawing/2014/main" id="{DA1268A3-9FDB-43FB-B50E-6BFB1FA7EF56}"/>
              </a:ext>
            </a:extLst>
          </p:cNvPr>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C6AC464A-AA1D-426D-8676-77974004C2B6}"/>
              </a:ext>
            </a:extLst>
          </p:cNvPr>
          <p:cNvSpPr>
            <a:spLocks noGrp="1" noRot="1" noChangeAspect="1" noTextEdit="1"/>
          </p:cNvSpPr>
          <p:nvPr>
            <p:ph type="sldImg"/>
          </p:nvPr>
        </p:nvSpPr>
        <p:spPr>
          <a:ln/>
        </p:spPr>
      </p:sp>
      <p:sp>
        <p:nvSpPr>
          <p:cNvPr id="53251" name="Slide Number Placeholder 3">
            <a:extLst>
              <a:ext uri="{FF2B5EF4-FFF2-40B4-BE49-F238E27FC236}">
                <a16:creationId xmlns:a16="http://schemas.microsoft.com/office/drawing/2014/main" id="{239AFFD5-B940-4562-98EB-1D1821075D8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87319DA7-E5FF-4607-B134-08C144317212}"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22</a:t>
            </a:fld>
            <a:endParaRPr lang="en-US" altLang="en-US">
              <a:solidFill>
                <a:srgbClr val="000000"/>
              </a:solidFill>
              <a:latin typeface="Arial" panose="020B0604020202020204" pitchFamily="34" charset="0"/>
              <a:cs typeface="Arial" panose="020B0604020202020204" pitchFamily="34" charset="0"/>
            </a:endParaRPr>
          </a:p>
        </p:txBody>
      </p:sp>
      <p:sp>
        <p:nvSpPr>
          <p:cNvPr id="53252" name="Notes Placeholder 4">
            <a:extLst>
              <a:ext uri="{FF2B5EF4-FFF2-40B4-BE49-F238E27FC236}">
                <a16:creationId xmlns:a16="http://schemas.microsoft.com/office/drawing/2014/main" id="{E7D54B3C-29B1-4CBF-BF4E-A90AECFCA373}"/>
              </a:ext>
            </a:extLst>
          </p:cNvPr>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1362DA00-E15B-44D2-94BC-62771F3FA96F}"/>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09285F2E-30A2-4024-9A5A-6F01C64A7E7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3">
            <a:extLst>
              <a:ext uri="{FF2B5EF4-FFF2-40B4-BE49-F238E27FC236}">
                <a16:creationId xmlns:a16="http://schemas.microsoft.com/office/drawing/2014/main" id="{C4140EB3-78D8-44CA-A58F-E2E638C7EFA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3A8117FE-EADC-4DB2-9094-2B908F3FC009}" type="slidenum">
              <a:rPr lang="en-US" altLang="en-US" sz="1200"/>
              <a:pPr/>
              <a:t>23</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otes Placeholder">
            <a:extLst>
              <a:ext uri="{FF2B5EF4-FFF2-40B4-BE49-F238E27FC236}">
                <a16:creationId xmlns:a16="http://schemas.microsoft.com/office/drawing/2014/main" id="{C0DDA4E1-EB52-4722-9FE2-DD6B5AB50C5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Examples of other Framing Assumptions:</a:t>
            </a:r>
          </a:p>
          <a:p>
            <a:endParaRPr lang="en-US" altLang="en-US"/>
          </a:p>
          <a:p>
            <a:r>
              <a:rPr lang="en-US" altLang="en-US" b="1"/>
              <a:t>Adequate industrial base for competition</a:t>
            </a:r>
          </a:p>
          <a:p>
            <a:r>
              <a:rPr lang="en-US" altLang="en-US" b="1"/>
              <a:t>Technology well in hand</a:t>
            </a:r>
          </a:p>
          <a:p>
            <a:r>
              <a:rPr lang="en-US" altLang="en-US" b="1"/>
              <a:t>Requirements achievable</a:t>
            </a:r>
          </a:p>
          <a:p>
            <a:r>
              <a:rPr lang="en-US" altLang="en-US" b="1"/>
              <a:t>Aggressive schedule is risky but achievable</a:t>
            </a:r>
          </a:p>
          <a:p>
            <a:r>
              <a:rPr lang="en-US" altLang="en-US" b="1"/>
              <a:t>SPO will have personnel to handle integration role</a:t>
            </a:r>
          </a:p>
          <a:p>
            <a:r>
              <a:rPr lang="en-US" altLang="en-US" b="1"/>
              <a:t>“Back to basics” would help solve technical and mgt issues</a:t>
            </a:r>
          </a:p>
          <a:p>
            <a:r>
              <a:rPr lang="en-US" altLang="en-US" b="1"/>
              <a:t>Separate space and ground segments would provide “best of breed”</a:t>
            </a:r>
          </a:p>
          <a:p>
            <a:r>
              <a:rPr lang="en-US" altLang="en-US" b="1"/>
              <a:t>Incremental/block approach</a:t>
            </a:r>
          </a:p>
          <a:p>
            <a:r>
              <a:rPr lang="en-US" altLang="en-US" b="1"/>
              <a:t>Capability Insertion Program, graceful growth</a:t>
            </a:r>
          </a:p>
          <a:p>
            <a:r>
              <a:rPr lang="en-US" altLang="en-US" b="1"/>
              <a:t>Incentivize for mission success, on-time/on-cost delivery, high   </a:t>
            </a:r>
          </a:p>
          <a:p>
            <a:r>
              <a:rPr lang="en-US" altLang="en-US" b="1"/>
              <a:t>   confidence approach</a:t>
            </a:r>
          </a:p>
          <a:p>
            <a:endParaRPr lang="en-US" altLang="en-US" b="1"/>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F2C6FFE4-9162-46CE-93BD-CA3F2EF0EA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5FC5FFB1-5F85-4EB6-9E44-CF607301D654}" type="slidenum">
              <a:rPr lang="en-US" altLang="en-US" sz="1200"/>
              <a:pPr/>
              <a:t>26</a:t>
            </a:fld>
            <a:endParaRPr lang="en-US" altLang="en-US" sz="1200"/>
          </a:p>
        </p:txBody>
      </p:sp>
      <p:sp>
        <p:nvSpPr>
          <p:cNvPr id="60419" name="Rectangle 2">
            <a:extLst>
              <a:ext uri="{FF2B5EF4-FFF2-40B4-BE49-F238E27FC236}">
                <a16:creationId xmlns:a16="http://schemas.microsoft.com/office/drawing/2014/main" id="{EA9A76D7-F3F4-45DE-B781-BE7DD1C7BD5E}"/>
              </a:ext>
            </a:extLst>
          </p:cNvPr>
          <p:cNvSpPr>
            <a:spLocks noGrp="1" noRot="1" noChangeAspect="1" noChangeArrowheads="1" noTextEdit="1"/>
          </p:cNvSpPr>
          <p:nvPr>
            <p:ph type="sldImg"/>
          </p:nvPr>
        </p:nvSpPr>
        <p:spPr>
          <a:xfrm>
            <a:off x="1187450" y="696913"/>
            <a:ext cx="4646613" cy="3484562"/>
          </a:xfrm>
          <a:ln/>
        </p:spPr>
      </p:sp>
      <p:sp>
        <p:nvSpPr>
          <p:cNvPr id="60420" name="Rectangle 3">
            <a:extLst>
              <a:ext uri="{FF2B5EF4-FFF2-40B4-BE49-F238E27FC236}">
                <a16:creationId xmlns:a16="http://schemas.microsoft.com/office/drawing/2014/main" id="{F2629EF9-537D-4D03-A49A-D45239495E3A}"/>
              </a:ext>
            </a:extLst>
          </p:cNvPr>
          <p:cNvSpPr>
            <a:spLocks noGrp="1" noChangeArrowheads="1"/>
          </p:cNvSpPr>
          <p:nvPr>
            <p:ph type="body" idx="1"/>
          </p:nvPr>
        </p:nvSpPr>
        <p:spPr>
          <a:xfrm>
            <a:off x="935038" y="4413250"/>
            <a:ext cx="5140325" cy="4186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Use existing program org charts so long as they show from MDA through PM and major IPTs within the program office.  </a:t>
            </a:r>
          </a:p>
          <a:p>
            <a:pPr eaLnBrk="1" hangingPunct="1"/>
            <a:r>
              <a:rPr lang="en-US" altLang="en-US"/>
              <a:t>In no case shall there be more than two levels of review between the Program Manager and the Milestone Decision Authority in accordance with DODD 5000.01, DODI 5000.02, and AFPD 63/20-1. </a:t>
            </a:r>
            <a:r>
              <a:rPr lang="en-US" altLang="en-US">
                <a:solidFill>
                  <a:srgbClr val="FF0000"/>
                </a:solidFill>
              </a:rPr>
              <a:t>  </a:t>
            </a:r>
          </a:p>
          <a:p>
            <a:pPr eaLnBrk="1" hangingPunct="1"/>
            <a:r>
              <a:rPr lang="en-US" altLang="en-US"/>
              <a:t>Include in your chart the Program Control Office, if you have one.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E9EAE99A-0056-4471-A069-3D6CF19936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400">
                <a:solidFill>
                  <a:schemeClr val="tx1"/>
                </a:solidFill>
                <a:latin typeface="Arial" panose="020B0604020202020204" pitchFamily="34" charset="0"/>
              </a:defRPr>
            </a:lvl1pPr>
            <a:lvl2pPr marL="742950" indent="-285750" defTabSz="930275">
              <a:defRPr sz="1400">
                <a:solidFill>
                  <a:schemeClr val="tx1"/>
                </a:solidFill>
                <a:latin typeface="Arial" panose="020B0604020202020204" pitchFamily="34" charset="0"/>
              </a:defRPr>
            </a:lvl2pPr>
            <a:lvl3pPr marL="1143000" indent="-228600" defTabSz="930275">
              <a:defRPr sz="1400">
                <a:solidFill>
                  <a:schemeClr val="tx1"/>
                </a:solidFill>
                <a:latin typeface="Arial" panose="020B0604020202020204" pitchFamily="34" charset="0"/>
              </a:defRPr>
            </a:lvl3pPr>
            <a:lvl4pPr marL="1600200" indent="-228600" defTabSz="930275">
              <a:defRPr sz="1400">
                <a:solidFill>
                  <a:schemeClr val="tx1"/>
                </a:solidFill>
                <a:latin typeface="Arial" panose="020B0604020202020204" pitchFamily="34" charset="0"/>
              </a:defRPr>
            </a:lvl4pPr>
            <a:lvl5pPr marL="2057400" indent="-228600" defTabSz="930275">
              <a:defRPr sz="14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400">
                <a:solidFill>
                  <a:schemeClr val="tx1"/>
                </a:solidFill>
                <a:latin typeface="Arial" panose="020B0604020202020204" pitchFamily="34" charset="0"/>
              </a:defRPr>
            </a:lvl9pPr>
          </a:lstStyle>
          <a:p>
            <a:fld id="{2A4606DF-A9BD-493C-BCF0-8106D492478E}" type="slidenum">
              <a:rPr lang="en-US" altLang="en-US" sz="1200"/>
              <a:pPr/>
              <a:t>2</a:t>
            </a:fld>
            <a:endParaRPr lang="en-US" altLang="en-US" sz="1200"/>
          </a:p>
        </p:txBody>
      </p:sp>
      <p:sp>
        <p:nvSpPr>
          <p:cNvPr id="20483" name="Rectangle 2">
            <a:extLst>
              <a:ext uri="{FF2B5EF4-FFF2-40B4-BE49-F238E27FC236}">
                <a16:creationId xmlns:a16="http://schemas.microsoft.com/office/drawing/2014/main" id="{92BB35DB-B630-49F0-9693-9A760CC938E8}"/>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94666EA2-0F14-4D4D-BAC6-EB9F2C936D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u="sng"/>
              <a:t>While it is not mandatory, nor possible, in an hour and a half to address all the subjects, it is prudent to be prepared to brief or address all topics.  </a:t>
            </a:r>
            <a:r>
              <a:rPr lang="en-US" altLang="en-US"/>
              <a:t>  </a:t>
            </a:r>
          </a:p>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1D8655EC-EF05-44F8-975E-2C8D93C78A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400">
                <a:solidFill>
                  <a:schemeClr val="tx1"/>
                </a:solidFill>
                <a:latin typeface="Arial" panose="020B0604020202020204" pitchFamily="34" charset="0"/>
              </a:defRPr>
            </a:lvl1pPr>
            <a:lvl2pPr marL="742950" indent="-285750" defTabSz="930275">
              <a:defRPr sz="1400">
                <a:solidFill>
                  <a:schemeClr val="tx1"/>
                </a:solidFill>
                <a:latin typeface="Arial" panose="020B0604020202020204" pitchFamily="34" charset="0"/>
              </a:defRPr>
            </a:lvl2pPr>
            <a:lvl3pPr marL="1143000" indent="-228600" defTabSz="930275">
              <a:defRPr sz="1400">
                <a:solidFill>
                  <a:schemeClr val="tx1"/>
                </a:solidFill>
                <a:latin typeface="Arial" panose="020B0604020202020204" pitchFamily="34" charset="0"/>
              </a:defRPr>
            </a:lvl3pPr>
            <a:lvl4pPr marL="1600200" indent="-228600" defTabSz="930275">
              <a:defRPr sz="1400">
                <a:solidFill>
                  <a:schemeClr val="tx1"/>
                </a:solidFill>
                <a:latin typeface="Arial" panose="020B0604020202020204" pitchFamily="34" charset="0"/>
              </a:defRPr>
            </a:lvl4pPr>
            <a:lvl5pPr marL="2057400" indent="-228600" defTabSz="930275">
              <a:defRPr sz="14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400">
                <a:solidFill>
                  <a:schemeClr val="tx1"/>
                </a:solidFill>
                <a:latin typeface="Arial" panose="020B0604020202020204" pitchFamily="34" charset="0"/>
              </a:defRPr>
            </a:lvl9pPr>
          </a:lstStyle>
          <a:p>
            <a:fld id="{7E38EF98-660F-44C5-8E7C-AAC96E43A36C}" type="slidenum">
              <a:rPr lang="en-US" altLang="en-US" sz="1200"/>
              <a:pPr/>
              <a:t>3</a:t>
            </a:fld>
            <a:endParaRPr lang="en-US" altLang="en-US" sz="1200"/>
          </a:p>
        </p:txBody>
      </p:sp>
      <p:sp>
        <p:nvSpPr>
          <p:cNvPr id="22531" name="Rectangle 2">
            <a:extLst>
              <a:ext uri="{FF2B5EF4-FFF2-40B4-BE49-F238E27FC236}">
                <a16:creationId xmlns:a16="http://schemas.microsoft.com/office/drawing/2014/main" id="{54244FB7-42EE-4920-851F-B1F2C60A619C}"/>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3A6C6568-B737-4A2C-8B04-0FDC305B0D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9BBF7670-BE92-4EC8-9677-281F691B9BD7}"/>
              </a:ext>
            </a:extLst>
          </p:cNvPr>
          <p:cNvSpPr>
            <a:spLocks noGrp="1" noRot="1" noChangeAspect="1" noTextEdit="1"/>
          </p:cNvSpPr>
          <p:nvPr>
            <p:ph type="sldImg"/>
          </p:nvPr>
        </p:nvSpPr>
        <p:spPr>
          <a:ln/>
        </p:spPr>
      </p:sp>
      <p:sp>
        <p:nvSpPr>
          <p:cNvPr id="24579" name="Notes Placeholder 2">
            <a:extLst>
              <a:ext uri="{FF2B5EF4-FFF2-40B4-BE49-F238E27FC236}">
                <a16:creationId xmlns:a16="http://schemas.microsoft.com/office/drawing/2014/main" id="{C39158D9-7A6E-40B8-B1B3-31B7E8F1DE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Intelligence Mission Data (IMD).  DoD intelligence used for programming platform mission systems in development, testing, operations, and sustainment including, but not limited to, the functional areas of signatures, EWIR, OOB, C&amp;P, and GEOINT.  </a:t>
            </a:r>
          </a:p>
          <a:p>
            <a:r>
              <a:rPr lang="en-US" altLang="en-US">
                <a:latin typeface="Arial" panose="020B0604020202020204" pitchFamily="34" charset="0"/>
              </a:rPr>
              <a:t> </a:t>
            </a:r>
          </a:p>
          <a:p>
            <a:r>
              <a:rPr lang="en-US" altLang="en-US">
                <a:latin typeface="Arial" panose="020B0604020202020204" pitchFamily="34" charset="0"/>
              </a:rPr>
              <a:t>IMD-dependent programs.  Any acquisition programs that will require IMD (e.g., programs that carry out combat identification, ISR, and targeting using, but not limited to, signatures, EWIR, OOB, C&amp;P and GEOINT.)</a:t>
            </a:r>
          </a:p>
          <a:p>
            <a:endParaRPr lang="en-US" altLang="en-US">
              <a:latin typeface="Arial" panose="020B0604020202020204" pitchFamily="34" charset="0"/>
            </a:endParaRPr>
          </a:p>
          <a:p>
            <a:endParaRPr lang="en-US" altLang="en-US" i="1" u="sng">
              <a:latin typeface="Arial" panose="020B0604020202020204" pitchFamily="34" charset="0"/>
            </a:endParaRPr>
          </a:p>
        </p:txBody>
      </p:sp>
      <p:sp>
        <p:nvSpPr>
          <p:cNvPr id="24580" name="Slide Number Placeholder 3">
            <a:extLst>
              <a:ext uri="{FF2B5EF4-FFF2-40B4-BE49-F238E27FC236}">
                <a16:creationId xmlns:a16="http://schemas.microsoft.com/office/drawing/2014/main" id="{EC2759CB-3F40-4E2C-A982-5C840C125EF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400">
                <a:solidFill>
                  <a:schemeClr val="tx1"/>
                </a:solidFill>
                <a:latin typeface="Arial" panose="020B0604020202020204" pitchFamily="34" charset="0"/>
              </a:defRPr>
            </a:lvl1pPr>
            <a:lvl2pPr marL="742950" indent="-285750" defTabSz="930275">
              <a:defRPr sz="1400">
                <a:solidFill>
                  <a:schemeClr val="tx1"/>
                </a:solidFill>
                <a:latin typeface="Arial" panose="020B0604020202020204" pitchFamily="34" charset="0"/>
              </a:defRPr>
            </a:lvl2pPr>
            <a:lvl3pPr marL="1143000" indent="-228600" defTabSz="930275">
              <a:defRPr sz="1400">
                <a:solidFill>
                  <a:schemeClr val="tx1"/>
                </a:solidFill>
                <a:latin typeface="Arial" panose="020B0604020202020204" pitchFamily="34" charset="0"/>
              </a:defRPr>
            </a:lvl3pPr>
            <a:lvl4pPr marL="1600200" indent="-228600" defTabSz="930275">
              <a:defRPr sz="1400">
                <a:solidFill>
                  <a:schemeClr val="tx1"/>
                </a:solidFill>
                <a:latin typeface="Arial" panose="020B0604020202020204" pitchFamily="34" charset="0"/>
              </a:defRPr>
            </a:lvl4pPr>
            <a:lvl5pPr marL="2057400" indent="-228600" defTabSz="930275">
              <a:defRPr sz="14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400">
                <a:solidFill>
                  <a:schemeClr val="tx1"/>
                </a:solidFill>
                <a:latin typeface="Arial" panose="020B0604020202020204" pitchFamily="34" charset="0"/>
              </a:defRPr>
            </a:lvl9pPr>
          </a:lstStyle>
          <a:p>
            <a:fld id="{A153F80E-243B-453B-BAC8-7314BD158420}" type="slidenum">
              <a:rPr lang="en-US" altLang="en-US" sz="1200" b="1">
                <a:solidFill>
                  <a:srgbClr val="000000"/>
                </a:solidFill>
              </a:rPr>
              <a:pPr/>
              <a:t>4</a:t>
            </a:fld>
            <a:endParaRPr lang="en-US" altLang="en-US" sz="1200" b="1">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2EFB6F85-831D-42DA-A6E3-871FE01929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400">
                <a:solidFill>
                  <a:schemeClr val="tx1"/>
                </a:solidFill>
                <a:latin typeface="Arial" panose="020B0604020202020204" pitchFamily="34" charset="0"/>
              </a:defRPr>
            </a:lvl1pPr>
            <a:lvl2pPr marL="742950" indent="-285750" defTabSz="930275">
              <a:defRPr sz="1400">
                <a:solidFill>
                  <a:schemeClr val="tx1"/>
                </a:solidFill>
                <a:latin typeface="Arial" panose="020B0604020202020204" pitchFamily="34" charset="0"/>
              </a:defRPr>
            </a:lvl2pPr>
            <a:lvl3pPr marL="1143000" indent="-228600" defTabSz="930275">
              <a:defRPr sz="1400">
                <a:solidFill>
                  <a:schemeClr val="tx1"/>
                </a:solidFill>
                <a:latin typeface="Arial" panose="020B0604020202020204" pitchFamily="34" charset="0"/>
              </a:defRPr>
            </a:lvl3pPr>
            <a:lvl4pPr marL="1600200" indent="-228600" defTabSz="930275">
              <a:defRPr sz="1400">
                <a:solidFill>
                  <a:schemeClr val="tx1"/>
                </a:solidFill>
                <a:latin typeface="Arial" panose="020B0604020202020204" pitchFamily="34" charset="0"/>
              </a:defRPr>
            </a:lvl4pPr>
            <a:lvl5pPr marL="2057400" indent="-228600" defTabSz="930275">
              <a:defRPr sz="14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400">
                <a:solidFill>
                  <a:schemeClr val="tx1"/>
                </a:solidFill>
                <a:latin typeface="Arial" panose="020B0604020202020204" pitchFamily="34" charset="0"/>
              </a:defRPr>
            </a:lvl9pPr>
          </a:lstStyle>
          <a:p>
            <a:fld id="{A7693D67-2616-4034-843C-CCF20D70721D}" type="slidenum">
              <a:rPr lang="en-US" altLang="en-US" sz="1200"/>
              <a:pPr/>
              <a:t>5</a:t>
            </a:fld>
            <a:endParaRPr lang="en-US" altLang="en-US" sz="1200"/>
          </a:p>
        </p:txBody>
      </p:sp>
      <p:sp>
        <p:nvSpPr>
          <p:cNvPr id="26627" name="Rectangle 2">
            <a:extLst>
              <a:ext uri="{FF2B5EF4-FFF2-40B4-BE49-F238E27FC236}">
                <a16:creationId xmlns:a16="http://schemas.microsoft.com/office/drawing/2014/main" id="{C88BDA20-5FF9-4E29-9442-ACEA2257B7F2}"/>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2B9EA350-CCC6-4197-9570-CE019AFD76CB}"/>
              </a:ext>
            </a:extLst>
          </p:cNvPr>
          <p:cNvSpPr>
            <a:spLocks noGrp="1" noChangeArrowheads="1"/>
          </p:cNvSpPr>
          <p:nvPr>
            <p:ph type="body" idx="1"/>
          </p:nvPr>
        </p:nvSpPr>
        <p:spPr>
          <a:ln/>
        </p:spPr>
        <p:txBody>
          <a:bodyPr/>
          <a:lstStyle/>
          <a:p>
            <a:pPr>
              <a:defRPr/>
            </a:pPr>
            <a:r>
              <a:rPr lang="en-US" dirty="0">
                <a:effectLst>
                  <a:outerShdw blurRad="38100" dist="38100" dir="2700000" algn="tl">
                    <a:srgbClr val="000000">
                      <a:alpha val="43137"/>
                    </a:srgbClr>
                  </a:outerShdw>
                </a:effectLst>
                <a:latin typeface="Arial" charset="0"/>
              </a:rPr>
              <a:t>This particularly import for Command, Control, Communications, Computers, Intelligence, Surveillance, and Reconnaissance systems; and information technology programs that depend on external information sources or provide information to other </a:t>
            </a:r>
            <a:r>
              <a:rPr lang="en-US" dirty="0" err="1">
                <a:effectLst>
                  <a:outerShdw blurRad="38100" dist="38100" dir="2700000" algn="tl">
                    <a:srgbClr val="000000">
                      <a:alpha val="43137"/>
                    </a:srgbClr>
                  </a:outerShdw>
                </a:effectLst>
                <a:latin typeface="Arial" charset="0"/>
              </a:rPr>
              <a:t>DoD</a:t>
            </a:r>
            <a:r>
              <a:rPr lang="en-US" dirty="0">
                <a:effectLst>
                  <a:outerShdw blurRad="38100" dist="38100" dir="2700000" algn="tl">
                    <a:srgbClr val="000000">
                      <a:alpha val="43137"/>
                    </a:srgbClr>
                  </a:outerShdw>
                </a:effectLst>
                <a:latin typeface="Arial" charset="0"/>
              </a:rPr>
              <a:t> systems. </a:t>
            </a:r>
          </a:p>
          <a:p>
            <a:pPr>
              <a:defRPr/>
            </a:pPr>
            <a:endParaRPr lang="en-US" dirty="0">
              <a:latin typeface="Arial" charset="0"/>
            </a:endParaRPr>
          </a:p>
          <a:p>
            <a:pPr>
              <a:defRPr/>
            </a:pPr>
            <a:r>
              <a:rPr lang="en-US" dirty="0">
                <a:latin typeface="Arial" charset="0"/>
              </a:rPr>
              <a:t> </a:t>
            </a:r>
          </a:p>
          <a:p>
            <a:pPr>
              <a:defRPr/>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AE6CFC5-910F-425D-A936-5F1A73EEF128}"/>
              </a:ext>
            </a:extLst>
          </p:cNvPr>
          <p:cNvSpPr>
            <a:spLocks noGrp="1" noRot="1" noChangeAspect="1" noTextEdit="1"/>
          </p:cNvSpPr>
          <p:nvPr>
            <p:ph type="sldImg"/>
          </p:nvPr>
        </p:nvSpPr>
        <p:spPr>
          <a:ln/>
        </p:spPr>
      </p:sp>
      <p:sp>
        <p:nvSpPr>
          <p:cNvPr id="29699" name="Notes Placeholder 2">
            <a:extLst>
              <a:ext uri="{FF2B5EF4-FFF2-40B4-BE49-F238E27FC236}">
                <a16:creationId xmlns:a16="http://schemas.microsoft.com/office/drawing/2014/main" id="{BD89816F-2D87-4F82-88E4-7219CD3BD26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9700" name="Slide Number Placeholder 3">
            <a:extLst>
              <a:ext uri="{FF2B5EF4-FFF2-40B4-BE49-F238E27FC236}">
                <a16:creationId xmlns:a16="http://schemas.microsoft.com/office/drawing/2014/main" id="{EF73A273-F92F-4242-A159-7C19467CDE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F239A68-65FB-42DB-BF11-A896038A7A66}" type="slidenum">
              <a:rPr lang="en-US" altLang="en-US" sz="1200">
                <a:solidFill>
                  <a:srgbClr val="000000"/>
                </a:solidFill>
              </a:rPr>
              <a:pPr/>
              <a:t>7</a:t>
            </a:fld>
            <a:endParaRPr lang="en-US" altLang="en-US" sz="12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77367459-CD46-492A-A36A-776C500DED4D}"/>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id="{96734902-87D2-4D4A-97EE-3D4E8CD0FFE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Identify Major Schedule Drivers:</a:t>
            </a:r>
          </a:p>
          <a:p>
            <a:r>
              <a:rPr lang="en-US" altLang="en-US"/>
              <a:t>Obsolescence?</a:t>
            </a:r>
          </a:p>
          <a:p>
            <a:pPr algn="ctr"/>
            <a:r>
              <a:rPr lang="en-US" altLang="en-US"/>
              <a:t>Are we trying to beat someone in this competitive space, and what’s the value proposition for doing so?</a:t>
            </a:r>
          </a:p>
          <a:p>
            <a:r>
              <a:rPr lang="en-US" altLang="en-US"/>
              <a:t>What technical issues pace the project?</a:t>
            </a:r>
          </a:p>
          <a:p>
            <a:pPr eaLnBrk="1" hangingPunct="1">
              <a:spcBef>
                <a:spcPct val="0"/>
              </a:spcBef>
            </a:pPr>
            <a:endParaRPr lang="en-US" altLang="en-US"/>
          </a:p>
          <a:p>
            <a:pPr eaLnBrk="1" hangingPunct="1">
              <a:spcBef>
                <a:spcPct val="0"/>
              </a:spcBef>
            </a:pPr>
            <a:r>
              <a:rPr lang="en-US" altLang="en-US"/>
              <a:t>Note:  Program schedule shall address critical path</a:t>
            </a:r>
          </a:p>
        </p:txBody>
      </p:sp>
      <p:sp>
        <p:nvSpPr>
          <p:cNvPr id="32772" name="Slide Number Placeholder 3">
            <a:extLst>
              <a:ext uri="{FF2B5EF4-FFF2-40B4-BE49-F238E27FC236}">
                <a16:creationId xmlns:a16="http://schemas.microsoft.com/office/drawing/2014/main" id="{ADD265E8-5206-4D0B-BD30-DBD2EC22C9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400">
                <a:solidFill>
                  <a:schemeClr val="tx1"/>
                </a:solidFill>
                <a:latin typeface="Arial" panose="020B0604020202020204" pitchFamily="34" charset="0"/>
              </a:defRPr>
            </a:lvl1pPr>
            <a:lvl2pPr marL="742950" indent="-285750" defTabSz="930275">
              <a:defRPr sz="1400">
                <a:solidFill>
                  <a:schemeClr val="tx1"/>
                </a:solidFill>
                <a:latin typeface="Arial" panose="020B0604020202020204" pitchFamily="34" charset="0"/>
              </a:defRPr>
            </a:lvl2pPr>
            <a:lvl3pPr marL="1143000" indent="-228600" defTabSz="930275">
              <a:defRPr sz="1400">
                <a:solidFill>
                  <a:schemeClr val="tx1"/>
                </a:solidFill>
                <a:latin typeface="Arial" panose="020B0604020202020204" pitchFamily="34" charset="0"/>
              </a:defRPr>
            </a:lvl3pPr>
            <a:lvl4pPr marL="1600200" indent="-228600" defTabSz="930275">
              <a:defRPr sz="1400">
                <a:solidFill>
                  <a:schemeClr val="tx1"/>
                </a:solidFill>
                <a:latin typeface="Arial" panose="020B0604020202020204" pitchFamily="34" charset="0"/>
              </a:defRPr>
            </a:lvl4pPr>
            <a:lvl5pPr marL="2057400" indent="-228600" defTabSz="930275">
              <a:defRPr sz="14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400">
                <a:solidFill>
                  <a:schemeClr val="tx1"/>
                </a:solidFill>
                <a:latin typeface="Arial" panose="020B0604020202020204" pitchFamily="34" charset="0"/>
              </a:defRPr>
            </a:lvl9pPr>
          </a:lstStyle>
          <a:p>
            <a:fld id="{46993DC6-071B-458B-9D0E-C0BB4D726A9B}" type="slidenum">
              <a:rPr lang="en-US" altLang="en-US" sz="1200">
                <a:solidFill>
                  <a:srgbClr val="000000"/>
                </a:solidFill>
                <a:cs typeface="Arial" panose="020B0604020202020204" pitchFamily="34" charset="0"/>
              </a:rPr>
              <a:pPr/>
              <a:t>9</a:t>
            </a:fld>
            <a:endParaRPr lang="en-US" altLang="en-US" sz="1200">
              <a:solidFill>
                <a:srgbClr val="000000"/>
              </a:solidFill>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5AF4717E-75FB-472D-8FA5-7D26AA40CB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defTabSz="931863">
              <a:defRPr sz="1400">
                <a:solidFill>
                  <a:schemeClr val="tx1"/>
                </a:solidFill>
                <a:latin typeface="Arial" panose="020B0604020202020204" pitchFamily="34" charset="0"/>
              </a:defRPr>
            </a:lvl1pPr>
            <a:lvl2pPr marL="742950" indent="-285750" defTabSz="931863">
              <a:defRPr sz="1400">
                <a:solidFill>
                  <a:schemeClr val="tx1"/>
                </a:solidFill>
                <a:latin typeface="Arial" panose="020B0604020202020204" pitchFamily="34" charset="0"/>
              </a:defRPr>
            </a:lvl2pPr>
            <a:lvl3pPr marL="1143000" indent="-228600" defTabSz="931863">
              <a:defRPr sz="1400">
                <a:solidFill>
                  <a:schemeClr val="tx1"/>
                </a:solidFill>
                <a:latin typeface="Arial" panose="020B0604020202020204" pitchFamily="34" charset="0"/>
              </a:defRPr>
            </a:lvl3pPr>
            <a:lvl4pPr marL="1600200" indent="-228600" defTabSz="931863">
              <a:defRPr sz="1400">
                <a:solidFill>
                  <a:schemeClr val="tx1"/>
                </a:solidFill>
                <a:latin typeface="Arial" panose="020B0604020202020204" pitchFamily="34" charset="0"/>
              </a:defRPr>
            </a:lvl4pPr>
            <a:lvl5pPr marL="2057400" indent="-228600" defTabSz="931863">
              <a:defRPr sz="1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1400">
                <a:solidFill>
                  <a:schemeClr val="tx1"/>
                </a:solidFill>
                <a:latin typeface="Arial" panose="020B0604020202020204" pitchFamily="34" charset="0"/>
              </a:defRPr>
            </a:lvl9pPr>
          </a:lstStyle>
          <a:p>
            <a:fld id="{1579346A-E534-429A-A8C6-EEA0F6EA8331}" type="slidenum">
              <a:rPr lang="en-US" altLang="en-US" sz="1200">
                <a:latin typeface="Times New Roman" panose="02020603050405020304" pitchFamily="18" charset="0"/>
              </a:rPr>
              <a:pPr/>
              <a:t>10</a:t>
            </a:fld>
            <a:endParaRPr lang="en-US" altLang="en-US" sz="1200">
              <a:latin typeface="Times New Roman" panose="02020603050405020304" pitchFamily="18" charset="0"/>
            </a:endParaRPr>
          </a:p>
        </p:txBody>
      </p:sp>
      <p:sp>
        <p:nvSpPr>
          <p:cNvPr id="34819" name="Rectangle 2">
            <a:extLst>
              <a:ext uri="{FF2B5EF4-FFF2-40B4-BE49-F238E27FC236}">
                <a16:creationId xmlns:a16="http://schemas.microsoft.com/office/drawing/2014/main" id="{5EBCE794-917C-4D3D-B738-202AC13541AD}"/>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5398BA58-17BC-4AF0-A1E8-159C81EA12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cs typeface="Times New Roman" panose="02020603050405020304" pitchFamily="18" charset="0"/>
              </a:rPr>
              <a:t>There are milestones related to the activities leading to contract award like RFP review, approval for release, source selection period, JAG review, etc. </a:t>
            </a:r>
          </a:p>
          <a:p>
            <a:pPr eaLnBrk="1" hangingPunct="1"/>
            <a:r>
              <a:rPr lang="en-US" altLang="en-US">
                <a:cs typeface="Times New Roman" panose="02020603050405020304" pitchFamily="18" charset="0"/>
              </a:rPr>
              <a:t>Contract Award – </a:t>
            </a:r>
            <a:r>
              <a:rPr lang="en-US" altLang="en-US" b="1" i="1">
                <a:cs typeface="Times New Roman" panose="02020603050405020304" pitchFamily="18" charset="0"/>
              </a:rPr>
              <a:t>Allow adequate time during source selection for the MIRT, Peer Reviews and a</a:t>
            </a:r>
            <a:r>
              <a:rPr lang="en-US" altLang="en-US">
                <a:cs typeface="Times New Roman" panose="02020603050405020304" pitchFamily="18" charset="0"/>
              </a:rPr>
              <a:t> </a:t>
            </a:r>
            <a:r>
              <a:rPr lang="en-US" altLang="en-US" b="1" i="1">
                <a:cs typeface="Times New Roman" panose="02020603050405020304" pitchFamily="18" charset="0"/>
              </a:rPr>
              <a:t>MS decision.</a:t>
            </a:r>
            <a:r>
              <a:rPr lang="en-US" altLang="en-US">
                <a:cs typeface="Times New Roman" panose="02020603050405020304" pitchFamily="18" charset="0"/>
              </a:rPr>
              <a:t>  </a:t>
            </a:r>
          </a:p>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B741E27-9D90-440A-BE87-40078A764DCF}"/>
              </a:ext>
            </a:extLst>
          </p:cNvPr>
          <p:cNvSpPr>
            <a:spLocks noGrp="1" noRot="1" noChangeAspect="1" noTextEdit="1"/>
          </p:cNvSpPr>
          <p:nvPr>
            <p:ph type="sldImg"/>
          </p:nvPr>
        </p:nvSpPr>
        <p:spPr>
          <a:xfrm>
            <a:off x="914400" y="77788"/>
            <a:ext cx="5181600" cy="3886200"/>
          </a:xfrm>
          <a:ln/>
        </p:spPr>
      </p:sp>
      <p:sp>
        <p:nvSpPr>
          <p:cNvPr id="3" name="Notes Placeholder 2">
            <a:extLst>
              <a:ext uri="{FF2B5EF4-FFF2-40B4-BE49-F238E27FC236}">
                <a16:creationId xmlns:a16="http://schemas.microsoft.com/office/drawing/2014/main" id="{96306871-A3A4-4EE6-BBA3-CB67C4DD199C}"/>
              </a:ext>
            </a:extLst>
          </p:cNvPr>
          <p:cNvSpPr>
            <a:spLocks noGrp="1"/>
          </p:cNvSpPr>
          <p:nvPr>
            <p:ph type="body" idx="1"/>
          </p:nvPr>
        </p:nvSpPr>
        <p:spPr>
          <a:xfrm>
            <a:off x="171450" y="4064000"/>
            <a:ext cx="6591300" cy="4183063"/>
          </a:xfrm>
        </p:spPr>
        <p:txBody>
          <a:bodyPr>
            <a:noAutofit/>
          </a:bodyPr>
          <a:lstStyle/>
          <a:p>
            <a:pPr>
              <a:defRPr/>
            </a:pPr>
            <a:r>
              <a:rPr lang="en-US" b="1" dirty="0">
                <a:latin typeface="+mn-lt"/>
              </a:rPr>
              <a:t>Notes:</a:t>
            </a:r>
            <a:r>
              <a:rPr lang="en-US" dirty="0"/>
              <a:t> </a:t>
            </a:r>
          </a:p>
          <a:p>
            <a:pPr>
              <a:defRPr/>
            </a:pPr>
            <a:r>
              <a:rPr lang="en-US" dirty="0">
                <a:latin typeface="+mn-lt"/>
              </a:rPr>
              <a:t>+Enter values in the unshaded (white) annual and to-complete cells only. The rest of the data is calculated automatically.  The spreadsheet cells will round to the nearest hundred thousand dollars ($0.1M).</a:t>
            </a:r>
            <a:r>
              <a:rPr lang="en-US" dirty="0"/>
              <a:t> </a:t>
            </a:r>
          </a:p>
          <a:p>
            <a:pPr>
              <a:defRPr/>
            </a:pPr>
            <a:r>
              <a:rPr lang="en-US" dirty="0">
                <a:latin typeface="+mn-lt"/>
              </a:rPr>
              <a:t>+Delete any appropriation sections that have no budgeted or required costs. </a:t>
            </a:r>
          </a:p>
          <a:p>
            <a:pPr>
              <a:defRPr/>
            </a:pPr>
            <a:r>
              <a:rPr lang="en-US" dirty="0">
                <a:latin typeface="+mn-lt"/>
              </a:rPr>
              <a:t>+Programs must use footnotes to state source of "Required" estimate, O&amp;S service life projection, O&amp;S time horizon (first year of O&amp;S – last year of O&amp;S) &amp; cost categories, and any RDT&amp;E-funded quantities (if any).  See Figure 1.</a:t>
            </a:r>
            <a:r>
              <a:rPr lang="en-US" dirty="0"/>
              <a:t> </a:t>
            </a:r>
          </a:p>
          <a:p>
            <a:pPr>
              <a:defRPr/>
            </a:pPr>
            <a:r>
              <a:rPr lang="en-US" u="sng" dirty="0">
                <a:latin typeface="+mn-lt"/>
                <a:hlinkClick r:id="rId3"/>
              </a:rPr>
              <a:t>+Program offices are to use the latest version of the program funding template.  Regularly check the Acquisition, Technology and Logistics (AT&amp;L) Defense Acquisition Board (DAB) online calendar website (https://ebiz.acq.osd.mil/DABCalendar/) for the most current Integrated Product Team (IPT) Program Funding template.  The template is updated as Programming, Planning, Budgeting, and Execution System (PPBES) events occur.</a:t>
            </a:r>
            <a:r>
              <a:rPr lang="en-US" dirty="0"/>
              <a:t> </a:t>
            </a:r>
          </a:p>
          <a:p>
            <a:pPr>
              <a:defRPr/>
            </a:pPr>
            <a:r>
              <a:rPr lang="en-US" b="1" dirty="0">
                <a:latin typeface="+mn-lt"/>
              </a:rPr>
              <a:t>Definitions:</a:t>
            </a:r>
            <a:r>
              <a:rPr lang="en-US" dirty="0"/>
              <a:t> </a:t>
            </a:r>
          </a:p>
          <a:p>
            <a:pPr>
              <a:defRPr/>
            </a:pPr>
            <a:r>
              <a:rPr lang="en-US" i="1" u="sng" dirty="0">
                <a:latin typeface="+mn-lt"/>
              </a:rPr>
              <a:t>Primary Line Items</a:t>
            </a:r>
            <a:r>
              <a:rPr lang="en-US" dirty="0">
                <a:latin typeface="+mn-lt"/>
              </a:rPr>
              <a:t>:  In the header of each section, list the primary budget line item(s) that fund the program currently and in the FYDP.  For RDT&amp;E, MILCON, and O&amp;M, include appropriation (consistent with DAMIR reporting), budget activity and program element.  For procurement, include appropriation, budget activity and line item.  Some programs have smaller amounts of funding in secondary line items that need not be listed.  Footnotes may be used for clarification/amplification.</a:t>
            </a:r>
            <a:r>
              <a:rPr lang="en-US" dirty="0"/>
              <a:t> </a:t>
            </a:r>
          </a:p>
          <a:p>
            <a:pPr>
              <a:defRPr/>
            </a:pPr>
            <a:r>
              <a:rPr lang="en-US" i="1" u="sng" dirty="0">
                <a:latin typeface="+mn-lt"/>
              </a:rPr>
              <a:t>Prior</a:t>
            </a:r>
            <a:r>
              <a:rPr lang="en-US" dirty="0">
                <a:latin typeface="+mn-lt"/>
              </a:rPr>
              <a:t>:  President’s Budget (PB) position submitted prior to the Current budget position.  Although the President only submits the FYDP to Congress, the cells for the next fiscal year and “To-Complete” should be populated for the investment appropriations using the values reported in the Selected Acquisition Report or latest DAES associated with that PB (if available).</a:t>
            </a:r>
            <a:r>
              <a:rPr lang="en-US" dirty="0"/>
              <a:t> </a:t>
            </a:r>
          </a:p>
          <a:p>
            <a:pPr>
              <a:defRPr/>
            </a:pPr>
            <a:r>
              <a:rPr lang="en-US" i="1" u="sng" dirty="0">
                <a:latin typeface="+mn-lt"/>
              </a:rPr>
              <a:t>Current</a:t>
            </a:r>
            <a:r>
              <a:rPr lang="en-US" dirty="0">
                <a:latin typeface="+mn-lt"/>
              </a:rPr>
              <a:t>:  Latest approved Service POM/BES budget position or approved PB.</a:t>
            </a:r>
            <a:r>
              <a:rPr lang="en-US" dirty="0"/>
              <a:t> </a:t>
            </a:r>
          </a:p>
          <a:p>
            <a:pPr>
              <a:defRPr/>
            </a:pPr>
            <a:r>
              <a:rPr lang="en-US" dirty="0">
                <a:latin typeface="+mn-lt"/>
              </a:rPr>
              <a:t>	+During a normal PPBES cycle (PB submitted in the first Tuesday of February each year), use POM position from August through January; Use PB position from February through July.</a:t>
            </a:r>
            <a:r>
              <a:rPr lang="en-US" dirty="0"/>
              <a:t> </a:t>
            </a:r>
          </a:p>
          <a:p>
            <a:pPr>
              <a:defRPr/>
            </a:pPr>
            <a:r>
              <a:rPr lang="en-US" dirty="0">
                <a:latin typeface="+mn-lt"/>
              </a:rPr>
              <a:t>	+When the DoD Appropriation is enacted, programs should update that cell of all the "Current” PB funding and quantity rows to reflect the actual appropriated amounts. </a:t>
            </a:r>
          </a:p>
          <a:p>
            <a:pPr>
              <a:defRPr/>
            </a:pPr>
            <a:r>
              <a:rPr lang="en-US" i="1" u="sng" dirty="0">
                <a:latin typeface="+mn-lt"/>
              </a:rPr>
              <a:t>Required</a:t>
            </a:r>
            <a:r>
              <a:rPr lang="en-US" dirty="0">
                <a:latin typeface="+mn-lt"/>
              </a:rPr>
              <a:t>:  Latest estimate of funds required to successfully execute program, i.e., support the Warfighter and not simply match available budget Total Obligation Authorities (TOAs).  Typically, this would reflect the Will Cost estimate, Service Cost Position (SCP), or PEO-supported Program Office Estimate (POE) that has not yet been validated by a Service Cost Agency or the CAPE.  Note: total required quantity is the acquisition objective recognized by the Joint Requirements Oversight Council (JROC) or similar body and would be reflected in the program's Acquisition Program Baseline (APB) or similar document but may not be reflected in the budget due to affordability or funding issues. </a:t>
            </a:r>
          </a:p>
          <a:p>
            <a:pPr>
              <a:defRPr/>
            </a:pPr>
            <a:r>
              <a:rPr lang="en-US" i="1" u="sng" dirty="0">
                <a:latin typeface="+mn-lt"/>
              </a:rPr>
              <a:t>System O&amp;M:</a:t>
            </a:r>
            <a:r>
              <a:rPr lang="en-US" dirty="0">
                <a:latin typeface="+mn-lt"/>
              </a:rPr>
              <a:t>  In this section, list the O&amp;M-funded costs from initial system deployment through end of system operations.  Include all costs of operating, maintaining, and supporting a fielded system. Specifically, this consists of the costs (organic and contractor) of equipment, supplies, software, and services associated with operating, modifying, maintaining, supplying, training, and supporting a system in the DoD inventory.  Do not include acquisition-related O&amp;M, and non-O&amp;M O&amp;S costs such as military personnel, and investment-funded system improvements.  Also, do not include disposal costs, which represent a separate phase of the program life cycle.  Please address questions on the O&amp;M requirements to the OSD(AT&amp;L)/L&amp;MR point of contact listed below.</a:t>
            </a:r>
            <a:r>
              <a:rPr lang="en-US" dirty="0"/>
              <a:t> </a:t>
            </a:r>
          </a:p>
          <a:p>
            <a:pPr>
              <a:defRPr/>
            </a:pPr>
            <a:r>
              <a:rPr lang="en-US" i="1" u="sng" dirty="0">
                <a:latin typeface="+mn-lt"/>
              </a:rPr>
              <a:t>Total Required Acquisition (BYXX$M):</a:t>
            </a:r>
            <a:r>
              <a:rPr lang="en-US" dirty="0"/>
              <a:t> </a:t>
            </a:r>
          </a:p>
          <a:p>
            <a:pPr>
              <a:defRPr/>
            </a:pPr>
            <a:r>
              <a:rPr lang="en-US" dirty="0">
                <a:latin typeface="+mn-lt"/>
              </a:rPr>
              <a:t>	+Current Estimate of Total RDT&amp;E, procurement, MILCON and acquisition-related O&amp;M in base-year dollars as reported in the program's latest approved POM budget position, approved PB, or quarterly DAES submission, whichever is most current. </a:t>
            </a:r>
          </a:p>
          <a:p>
            <a:pPr>
              <a:defRPr/>
            </a:pPr>
            <a:r>
              <a:rPr lang="en-US" dirty="0">
                <a:latin typeface="+mn-lt"/>
              </a:rPr>
              <a:t>	+The percentage displayed is the portion of the Acquisition cost out of the sum of Acquisition and O&amp;S costs. </a:t>
            </a:r>
          </a:p>
          <a:p>
            <a:pPr>
              <a:defRPr/>
            </a:pPr>
            <a:r>
              <a:rPr lang="en-US" dirty="0">
                <a:latin typeface="+mn-lt"/>
              </a:rPr>
              <a:t>	+Revise “BYXX$M” to reflect the 2-digit program Base Year (e.g., BY16$M).  Use the Base Year specified in the current Acquisition Program Baseline (APB).  For </a:t>
            </a:r>
            <a:r>
              <a:rPr lang="en-US" dirty="0" err="1">
                <a:latin typeface="+mn-lt"/>
              </a:rPr>
              <a:t>unbaselined</a:t>
            </a:r>
            <a:r>
              <a:rPr lang="en-US" dirty="0">
                <a:latin typeface="+mn-lt"/>
              </a:rPr>
              <a:t> programs (or if seeking a new or revised APB), use the budget year (e.g., BY18$M for PB18).</a:t>
            </a:r>
            <a:r>
              <a:rPr lang="en-US" dirty="0"/>
              <a:t> </a:t>
            </a:r>
          </a:p>
          <a:p>
            <a:pPr>
              <a:defRPr/>
            </a:pPr>
            <a:r>
              <a:rPr lang="en-US" i="1" u="sng" dirty="0">
                <a:latin typeface="+mn-lt"/>
              </a:rPr>
              <a:t>Total Required O&amp;S (BYXX$M): </a:t>
            </a:r>
          </a:p>
          <a:p>
            <a:pPr>
              <a:defRPr/>
            </a:pPr>
            <a:r>
              <a:rPr lang="en-US" i="1" u="sng" dirty="0">
                <a:latin typeface="+mn-lt"/>
              </a:rPr>
              <a:t>	</a:t>
            </a:r>
            <a:r>
              <a:rPr lang="en-US" dirty="0">
                <a:latin typeface="+mn-lt"/>
              </a:rPr>
              <a:t>+Current Estimate of Total Operating and Support costs in base-year dollars as reported in the program’s quarterly DAES (if applicable).  See Figure 2.</a:t>
            </a:r>
            <a:r>
              <a:rPr lang="en-US" dirty="0"/>
              <a:t> </a:t>
            </a:r>
          </a:p>
          <a:p>
            <a:pPr>
              <a:defRPr/>
            </a:pPr>
            <a:r>
              <a:rPr lang="en-US" dirty="0">
                <a:latin typeface="+mn-lt"/>
              </a:rPr>
              <a:t>	+A footnote should identify the projected service life. </a:t>
            </a:r>
          </a:p>
          <a:p>
            <a:pPr>
              <a:defRPr/>
            </a:pPr>
            <a:r>
              <a:rPr lang="en-US" dirty="0">
                <a:latin typeface="+mn-lt"/>
              </a:rPr>
              <a:t>	+Disposal costs should not be included in this value.</a:t>
            </a:r>
            <a:r>
              <a:rPr lang="en-US" dirty="0"/>
              <a:t> </a:t>
            </a:r>
          </a:p>
          <a:p>
            <a:pPr>
              <a:defRPr/>
            </a:pPr>
            <a:r>
              <a:rPr lang="en-US" dirty="0">
                <a:latin typeface="+mn-lt"/>
              </a:rPr>
              <a:t>	+The percentage displayed is the portion of the O&amp;S cost out of the sum of Acquisition and O&amp;S costs.  This value should not include disposal dollars. </a:t>
            </a:r>
          </a:p>
          <a:p>
            <a:pPr>
              <a:defRPr/>
            </a:pPr>
            <a:r>
              <a:rPr lang="en-US" dirty="0">
                <a:latin typeface="+mn-lt"/>
              </a:rPr>
              <a:t>	+Revise “BYXX$M” to reflect the 2-digit program Base Year (e.g., BY16$M, IAW the instructions above for Total Required Acquisition).</a:t>
            </a:r>
            <a:r>
              <a:rPr lang="en-US" dirty="0"/>
              <a:t> </a:t>
            </a:r>
          </a:p>
          <a:p>
            <a:pPr>
              <a:defRPr/>
            </a:pPr>
            <a:r>
              <a:rPr lang="en-US" i="1" u="sng" dirty="0" err="1">
                <a:latin typeface="+mn-lt"/>
              </a:rPr>
              <a:t>Curr</a:t>
            </a:r>
            <a:r>
              <a:rPr lang="en-US" i="1" u="sng" dirty="0">
                <a:latin typeface="+mn-lt"/>
              </a:rPr>
              <a:t> Est (APUC)</a:t>
            </a:r>
            <a:r>
              <a:rPr lang="en-US" dirty="0">
                <a:latin typeface="+mn-lt"/>
              </a:rPr>
              <a:t>:  Program Manager’s current estimate of Average Procurement Unit Cost, in base-year dollars (total procurement divided by procurement-funded quantities).  The APUC should match the values reported in the program's latest approved POM/BES budget position, approved PB, or quarterly DAES submission, whichever is most current. </a:t>
            </a:r>
          </a:p>
          <a:p>
            <a:pPr>
              <a:defRPr/>
            </a:pPr>
            <a:r>
              <a:rPr lang="en-US" i="1" u="sng" dirty="0" err="1">
                <a:latin typeface="+mn-lt"/>
              </a:rPr>
              <a:t>Curr</a:t>
            </a:r>
            <a:r>
              <a:rPr lang="en-US" i="1" u="sng" dirty="0">
                <a:latin typeface="+mn-lt"/>
              </a:rPr>
              <a:t> Est (PAUC)</a:t>
            </a:r>
            <a:r>
              <a:rPr lang="en-US" dirty="0">
                <a:latin typeface="+mn-lt"/>
              </a:rPr>
              <a:t>:  Program Manager’s current estimate of Program Acquisition Unit Cost, in base-year dollars (total RDT&amp;E, procurement, MILCON and acquisition-related O&amp;M divided by total quantity).  The PAUC should match the values reported in the program's latest approved POM/BES budget position, approved PB, or quarterly DAES submission, whichever is most current. </a:t>
            </a:r>
          </a:p>
          <a:p>
            <a:pPr>
              <a:defRPr/>
            </a:pPr>
            <a:r>
              <a:rPr lang="en-US" u="sng" dirty="0">
                <a:latin typeface="+mn-lt"/>
              </a:rPr>
              <a:t>Δ</a:t>
            </a:r>
            <a:r>
              <a:rPr lang="en-US" i="1" u="sng" dirty="0">
                <a:latin typeface="+mn-lt"/>
              </a:rPr>
              <a:t> Current</a:t>
            </a:r>
            <a:r>
              <a:rPr lang="en-US" dirty="0">
                <a:latin typeface="+mn-lt"/>
              </a:rPr>
              <a:t>:  This is the program’s APUC or PAUC current estimate (as defined above) divided by the program’s </a:t>
            </a:r>
            <a:r>
              <a:rPr lang="en-US" i="1" dirty="0">
                <a:latin typeface="+mn-lt"/>
              </a:rPr>
              <a:t>current</a:t>
            </a:r>
            <a:r>
              <a:rPr lang="en-US" dirty="0">
                <a:latin typeface="+mn-lt"/>
              </a:rPr>
              <a:t> APB Unit Cost Reporting (UCR) baseline, as applicable.  Figure 3 illustrates where this information resides in the program’s DAMIR DAES.</a:t>
            </a:r>
            <a:r>
              <a:rPr lang="en-US" dirty="0"/>
              <a:t> </a:t>
            </a:r>
          </a:p>
          <a:p>
            <a:pPr>
              <a:defRPr/>
            </a:pPr>
            <a:r>
              <a:rPr lang="en-US" u="sng" dirty="0">
                <a:latin typeface="+mn-lt"/>
              </a:rPr>
              <a:t>Δ</a:t>
            </a:r>
            <a:r>
              <a:rPr lang="en-US" i="1" u="sng" dirty="0">
                <a:latin typeface="+mn-lt"/>
              </a:rPr>
              <a:t> Original</a:t>
            </a:r>
            <a:r>
              <a:rPr lang="en-US" dirty="0">
                <a:latin typeface="+mn-lt"/>
              </a:rPr>
              <a:t>:  This is the program’s APUC or PAUC current estimate (as defined above) divided by the program’s </a:t>
            </a:r>
            <a:r>
              <a:rPr lang="en-US" i="1" dirty="0">
                <a:latin typeface="+mn-lt"/>
              </a:rPr>
              <a:t>original </a:t>
            </a:r>
            <a:r>
              <a:rPr lang="en-US" dirty="0">
                <a:latin typeface="+mn-lt"/>
              </a:rPr>
              <a:t>APB UCR baseline, as applicable.  See Figure 3.</a:t>
            </a:r>
            <a:r>
              <a:rPr lang="en-US" dirty="0"/>
              <a:t> </a:t>
            </a:r>
          </a:p>
          <a:p>
            <a:pPr>
              <a:defRPr/>
            </a:pPr>
            <a:endParaRPr lang="en-US" dirty="0">
              <a:latin typeface="+mn-lt"/>
            </a:endParaRPr>
          </a:p>
          <a:p>
            <a:pPr>
              <a:defRPr/>
            </a:pPr>
            <a:r>
              <a:rPr lang="en-US" b="1" dirty="0">
                <a:latin typeface="+mn-lt"/>
              </a:rPr>
              <a:t>Points of Contact:</a:t>
            </a:r>
            <a:r>
              <a:rPr lang="en-US" dirty="0"/>
              <a:t> </a:t>
            </a:r>
          </a:p>
          <a:p>
            <a:pPr>
              <a:defRPr/>
            </a:pPr>
            <a:r>
              <a:rPr lang="en-US" i="1" dirty="0">
                <a:latin typeface="+mn-lt"/>
              </a:rPr>
              <a:t>Army Programs:</a:t>
            </a:r>
            <a:r>
              <a:rPr lang="en-US" dirty="0"/>
              <a:t> </a:t>
            </a:r>
          </a:p>
          <a:p>
            <a:pPr>
              <a:defRPr/>
            </a:pPr>
            <a:r>
              <a:rPr lang="en-US" dirty="0">
                <a:latin typeface="+mn-lt"/>
              </a:rPr>
              <a:t>Allen Johnson, OSD(AT&amp;L)/ARA</a:t>
            </a:r>
            <a:r>
              <a:rPr lang="en-US" dirty="0"/>
              <a:t> </a:t>
            </a:r>
          </a:p>
          <a:p>
            <a:pPr>
              <a:defRPr/>
            </a:pPr>
            <a:r>
              <a:rPr lang="en-US" u="sng" dirty="0">
                <a:latin typeface="+mn-lt"/>
                <a:hlinkClick r:id="rId4"/>
              </a:rPr>
              <a:t>allen.m.johnson44.ctr@mail.mil</a:t>
            </a:r>
            <a:r>
              <a:rPr lang="en-US" dirty="0"/>
              <a:t> </a:t>
            </a:r>
          </a:p>
          <a:p>
            <a:pPr>
              <a:defRPr/>
            </a:pPr>
            <a:r>
              <a:rPr lang="en-US" dirty="0">
                <a:latin typeface="+mn-lt"/>
              </a:rPr>
              <a:t>703-697-5384</a:t>
            </a:r>
            <a:r>
              <a:rPr lang="en-US" dirty="0"/>
              <a:t> </a:t>
            </a:r>
          </a:p>
          <a:p>
            <a:pPr>
              <a:defRPr/>
            </a:pPr>
            <a:endParaRPr lang="en-US" i="1" dirty="0">
              <a:latin typeface="+mn-lt"/>
            </a:endParaRPr>
          </a:p>
          <a:p>
            <a:pPr>
              <a:defRPr/>
            </a:pPr>
            <a:r>
              <a:rPr lang="en-US" i="1" dirty="0">
                <a:latin typeface="+mn-lt"/>
              </a:rPr>
              <a:t>Navy Programs</a:t>
            </a:r>
            <a:r>
              <a:rPr lang="en-US" dirty="0">
                <a:latin typeface="+mn-lt"/>
              </a:rPr>
              <a:t>:</a:t>
            </a:r>
            <a:r>
              <a:rPr lang="en-US" dirty="0"/>
              <a:t> </a:t>
            </a:r>
          </a:p>
          <a:p>
            <a:pPr>
              <a:defRPr/>
            </a:pPr>
            <a:r>
              <a:rPr lang="en-US" dirty="0">
                <a:latin typeface="+mn-lt"/>
              </a:rPr>
              <a:t>CDR Joseph Mitzen, OSD(AT&amp;L)/ARA</a:t>
            </a:r>
            <a:r>
              <a:rPr lang="en-US" dirty="0"/>
              <a:t> </a:t>
            </a:r>
          </a:p>
          <a:p>
            <a:pPr>
              <a:defRPr/>
            </a:pPr>
            <a:r>
              <a:rPr lang="en-US" u="sng" dirty="0">
                <a:latin typeface="+mn-lt"/>
                <a:hlinkClick r:id="rId5"/>
              </a:rPr>
              <a:t>joseph.b.mitzen.mil@mail.mil</a:t>
            </a:r>
            <a:r>
              <a:rPr lang="en-US" dirty="0"/>
              <a:t> </a:t>
            </a:r>
          </a:p>
          <a:p>
            <a:pPr>
              <a:defRPr/>
            </a:pPr>
            <a:r>
              <a:rPr lang="en-US" dirty="0">
                <a:latin typeface="+mn-lt"/>
              </a:rPr>
              <a:t>703-697-8020</a:t>
            </a:r>
            <a:r>
              <a:rPr lang="en-US" dirty="0"/>
              <a:t> </a:t>
            </a:r>
          </a:p>
          <a:p>
            <a:pPr>
              <a:defRPr/>
            </a:pPr>
            <a:endParaRPr lang="en-US" i="1" dirty="0">
              <a:latin typeface="+mn-lt"/>
            </a:endParaRPr>
          </a:p>
          <a:p>
            <a:pPr>
              <a:defRPr/>
            </a:pPr>
            <a:r>
              <a:rPr lang="en-US" i="1" dirty="0">
                <a:latin typeface="+mn-lt"/>
              </a:rPr>
              <a:t>Air Force Programs</a:t>
            </a:r>
            <a:r>
              <a:rPr lang="en-US" dirty="0">
                <a:latin typeface="+mn-lt"/>
              </a:rPr>
              <a:t>:</a:t>
            </a:r>
            <a:br>
              <a:rPr lang="en-US" dirty="0">
                <a:latin typeface="+mn-lt"/>
              </a:rPr>
            </a:br>
            <a:r>
              <a:rPr lang="en-US" dirty="0">
                <a:latin typeface="+mn-lt"/>
              </a:rPr>
              <a:t>Matthias Maier, OSD(AT&amp;L)/ARA</a:t>
            </a:r>
            <a:br>
              <a:rPr lang="en-US" dirty="0">
                <a:latin typeface="+mn-lt"/>
              </a:rPr>
            </a:br>
            <a:r>
              <a:rPr lang="en-US" u="sng" dirty="0">
                <a:latin typeface="+mn-lt"/>
                <a:hlinkClick r:id="rId6"/>
              </a:rPr>
              <a:t>matthias.r.maier.ctr@mail.mil</a:t>
            </a:r>
            <a:br>
              <a:rPr lang="en-US" dirty="0">
                <a:latin typeface="+mn-lt"/>
              </a:rPr>
            </a:br>
            <a:r>
              <a:rPr lang="en-US" dirty="0">
                <a:latin typeface="+mn-lt"/>
              </a:rPr>
              <a:t>703-614-4030</a:t>
            </a:r>
          </a:p>
          <a:p>
            <a:pPr>
              <a:defRPr/>
            </a:pPr>
            <a:endParaRPr lang="en-US" i="1" dirty="0">
              <a:latin typeface="+mn-lt"/>
            </a:endParaRPr>
          </a:p>
          <a:p>
            <a:pPr>
              <a:defRPr/>
            </a:pPr>
            <a:r>
              <a:rPr lang="en-US" i="1" dirty="0">
                <a:latin typeface="+mn-lt"/>
              </a:rPr>
              <a:t>Agency &amp; Department-wide Programs:</a:t>
            </a:r>
            <a:r>
              <a:rPr lang="en-US" dirty="0"/>
              <a:t> </a:t>
            </a:r>
          </a:p>
          <a:p>
            <a:pPr>
              <a:defRPr/>
            </a:pPr>
            <a:r>
              <a:rPr lang="en-US" dirty="0">
                <a:latin typeface="+mn-lt"/>
              </a:rPr>
              <a:t>Mr. Russ Vogel, OSD(AT&amp;L)/ARA</a:t>
            </a:r>
            <a:r>
              <a:rPr lang="en-US" dirty="0"/>
              <a:t> </a:t>
            </a:r>
          </a:p>
          <a:p>
            <a:pPr>
              <a:defRPr/>
            </a:pPr>
            <a:r>
              <a:rPr lang="en-US" u="sng" dirty="0">
                <a:latin typeface="+mn-lt"/>
                <a:hlinkClick r:id="rId7"/>
              </a:rPr>
              <a:t>russell.a.vogel.civ@mail.mil</a:t>
            </a:r>
            <a:r>
              <a:rPr lang="en-US" dirty="0"/>
              <a:t> </a:t>
            </a:r>
          </a:p>
          <a:p>
            <a:pPr>
              <a:defRPr/>
            </a:pPr>
            <a:r>
              <a:rPr lang="en-US" dirty="0">
                <a:latin typeface="+mn-lt"/>
              </a:rPr>
              <a:t>703-697-1786</a:t>
            </a:r>
            <a:r>
              <a:rPr lang="en-US" dirty="0"/>
              <a:t> </a:t>
            </a:r>
          </a:p>
          <a:p>
            <a:pPr>
              <a:defRPr/>
            </a:pPr>
            <a:endParaRPr lang="en-US" i="1" dirty="0">
              <a:latin typeface="+mn-lt"/>
            </a:endParaRPr>
          </a:p>
          <a:p>
            <a:pPr>
              <a:defRPr/>
            </a:pPr>
            <a:r>
              <a:rPr lang="en-US" i="1" dirty="0">
                <a:latin typeface="+mn-lt"/>
              </a:rPr>
              <a:t>O&amp;S Section:</a:t>
            </a:r>
            <a:r>
              <a:rPr lang="en-US" dirty="0"/>
              <a:t> </a:t>
            </a:r>
          </a:p>
          <a:p>
            <a:pPr>
              <a:defRPr/>
            </a:pPr>
            <a:r>
              <a:rPr lang="en-US" dirty="0">
                <a:latin typeface="+mn-lt"/>
              </a:rPr>
              <a:t>Ms. Molly Mertz, OSD(AT&amp;L)/L&amp;MR</a:t>
            </a:r>
          </a:p>
          <a:p>
            <a:pPr>
              <a:defRPr/>
            </a:pPr>
            <a:r>
              <a:rPr lang="en-US" u="sng" dirty="0">
                <a:latin typeface="+mn-lt"/>
                <a:hlinkClick r:id="rId8"/>
              </a:rPr>
              <a:t>mary.m.mertz.civ@mail.mil</a:t>
            </a:r>
            <a:r>
              <a:rPr lang="en-US" dirty="0"/>
              <a:t> </a:t>
            </a:r>
          </a:p>
          <a:p>
            <a:pPr>
              <a:defRPr/>
            </a:pPr>
            <a:r>
              <a:rPr lang="en-US" dirty="0">
                <a:latin typeface="+mn-lt"/>
              </a:rPr>
              <a:t>703-614-6137</a:t>
            </a:r>
            <a:r>
              <a:rPr lang="en-US" dirty="0"/>
              <a:t> </a:t>
            </a:r>
            <a:endParaRPr lang="en-US" dirty="0">
              <a:latin typeface="+mn-lt"/>
            </a:endParaRPr>
          </a:p>
        </p:txBody>
      </p:sp>
      <p:sp>
        <p:nvSpPr>
          <p:cNvPr id="36868" name="Slide Number Placeholder 3">
            <a:extLst>
              <a:ext uri="{FF2B5EF4-FFF2-40B4-BE49-F238E27FC236}">
                <a16:creationId xmlns:a16="http://schemas.microsoft.com/office/drawing/2014/main" id="{4D61F9E8-D609-45BF-90C2-D9462450C4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C471A544-751F-4D34-822C-0B6B12DCC72E}" type="slidenum">
              <a:rPr lang="en-US" altLang="en-US" sz="1200"/>
              <a:pPr/>
              <a:t>11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a:extLst>
              <a:ext uri="{FF2B5EF4-FFF2-40B4-BE49-F238E27FC236}">
                <a16:creationId xmlns:a16="http://schemas.microsoft.com/office/drawing/2014/main" id="{AD0A77CF-4159-48DF-AC63-9ED0D0675BCF}"/>
              </a:ext>
            </a:extLst>
          </p:cNvPr>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Text Box 3">
            <a:extLst>
              <a:ext uri="{FF2B5EF4-FFF2-40B4-BE49-F238E27FC236}">
                <a16:creationId xmlns:a16="http://schemas.microsoft.com/office/drawing/2014/main" id="{B68F2E88-F99B-456A-A49F-E54F083996D1}"/>
              </a:ext>
            </a:extLst>
          </p:cNvPr>
          <p:cNvSpPr txBox="1">
            <a:spLocks noChangeArrowheads="1"/>
          </p:cNvSpPr>
          <p:nvPr/>
        </p:nvSpPr>
        <p:spPr bwMode="auto">
          <a:xfrm>
            <a:off x="1270000" y="1233488"/>
            <a:ext cx="6553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2000" b="1" i="1">
                <a:latin typeface="Century Schoolbook" panose="02040604050505020304" pitchFamily="18" charset="0"/>
              </a:rPr>
              <a:t>I n t e g r i t y  -  S e r v i c e  -  E x c e l l e n c e</a:t>
            </a:r>
          </a:p>
        </p:txBody>
      </p:sp>
      <p:sp>
        <p:nvSpPr>
          <p:cNvPr id="5" name="Line 5">
            <a:extLst>
              <a:ext uri="{FF2B5EF4-FFF2-40B4-BE49-F238E27FC236}">
                <a16:creationId xmlns:a16="http://schemas.microsoft.com/office/drawing/2014/main" id="{DB7DBE60-1809-4ED0-AA3E-CF06301E99A1}"/>
              </a:ext>
            </a:extLst>
          </p:cNvPr>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6" name="Picture 13" descr="afsymbol">
            <a:extLst>
              <a:ext uri="{FF2B5EF4-FFF2-40B4-BE49-F238E27FC236}">
                <a16:creationId xmlns:a16="http://schemas.microsoft.com/office/drawing/2014/main" id="{94B7AC5A-5B75-46B3-8FD4-9F0E7DF1FE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3698875"/>
            <a:ext cx="3305175"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a:extLst>
              <a:ext uri="{FF2B5EF4-FFF2-40B4-BE49-F238E27FC236}">
                <a16:creationId xmlns:a16="http://schemas.microsoft.com/office/drawing/2014/main" id="{A5830A98-8001-4965-848E-EFB3D8FF14DA}"/>
              </a:ext>
            </a:extLst>
          </p:cNvPr>
          <p:cNvSpPr txBox="1">
            <a:spLocks noChangeArrowheads="1"/>
          </p:cNvSpPr>
          <p:nvPr/>
        </p:nvSpPr>
        <p:spPr bwMode="auto">
          <a:xfrm>
            <a:off x="1406525" y="500063"/>
            <a:ext cx="6280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defRPr/>
            </a:pPr>
            <a:r>
              <a:rPr lang="en-US" altLang="en-US" sz="3600" b="1" i="1"/>
              <a:t>Headquarters U.S.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Rectangle 6">
            <a:extLst>
              <a:ext uri="{FF2B5EF4-FFF2-40B4-BE49-F238E27FC236}">
                <a16:creationId xmlns:a16="http://schemas.microsoft.com/office/drawing/2014/main" id="{454A0A46-AD9E-4498-BBD8-AA16AB8DDBAD}"/>
              </a:ext>
            </a:extLst>
          </p:cNvPr>
          <p:cNvSpPr>
            <a:spLocks noGrp="1" noChangeArrowheads="1"/>
          </p:cNvSpPr>
          <p:nvPr>
            <p:ph type="dt" sz="half" idx="10"/>
          </p:nvPr>
        </p:nvSpPr>
        <p:spPr/>
        <p:txBody>
          <a:bodyPr/>
          <a:lstStyle>
            <a:lvl1pPr>
              <a:defRPr/>
            </a:lvl1pPr>
          </a:lstStyle>
          <a:p>
            <a:pPr>
              <a:defRPr/>
            </a:pPr>
            <a:r>
              <a:rPr lang="en-US"/>
              <a:t>As of: </a:t>
            </a:r>
          </a:p>
        </p:txBody>
      </p:sp>
      <p:sp>
        <p:nvSpPr>
          <p:cNvPr id="9" name="Rectangle 7">
            <a:extLst>
              <a:ext uri="{FF2B5EF4-FFF2-40B4-BE49-F238E27FC236}">
                <a16:creationId xmlns:a16="http://schemas.microsoft.com/office/drawing/2014/main" id="{1C04D1F4-B1AF-4CFF-921E-D9D933F8F277}"/>
              </a:ext>
            </a:extLst>
          </p:cNvPr>
          <p:cNvSpPr>
            <a:spLocks noGrp="1" noChangeArrowheads="1"/>
          </p:cNvSpPr>
          <p:nvPr>
            <p:ph type="sldNum" sz="quarter" idx="11"/>
          </p:nvPr>
        </p:nvSpPr>
        <p:spPr/>
        <p:txBody>
          <a:bodyPr/>
          <a:lstStyle>
            <a:lvl1pPr>
              <a:defRPr/>
            </a:lvl1pPr>
          </a:lstStyle>
          <a:p>
            <a:fld id="{21D0E0F4-E849-4D9C-8711-2A406BF11AC5}"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4270936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342657-EC66-4ED7-9DB8-6C9F491A9ED3}"/>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3FA846E4-0C27-42E3-AA9E-F1AE9B697135}"/>
              </a:ext>
            </a:extLst>
          </p:cNvPr>
          <p:cNvSpPr>
            <a:spLocks noGrp="1"/>
          </p:cNvSpPr>
          <p:nvPr>
            <p:ph type="sldNum" sz="quarter" idx="11"/>
          </p:nvPr>
        </p:nvSpPr>
        <p:spPr/>
        <p:txBody>
          <a:bodyPr/>
          <a:lstStyle>
            <a:lvl1pPr>
              <a:defRPr/>
            </a:lvl1pPr>
          </a:lstStyle>
          <a:p>
            <a:fld id="{2D87D0D9-758E-4A08-86E7-FB3E5DD8F5CD}"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96396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F4E9A6-F19C-4A0E-82AC-01500A9CEA42}"/>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2BB0A093-5461-4A6F-B31E-70A7CAFA2FAC}"/>
              </a:ext>
            </a:extLst>
          </p:cNvPr>
          <p:cNvSpPr>
            <a:spLocks noGrp="1"/>
          </p:cNvSpPr>
          <p:nvPr>
            <p:ph type="sldNum" sz="quarter" idx="11"/>
          </p:nvPr>
        </p:nvSpPr>
        <p:spPr/>
        <p:txBody>
          <a:bodyPr/>
          <a:lstStyle>
            <a:lvl1pPr>
              <a:defRPr/>
            </a:lvl1pPr>
          </a:lstStyle>
          <a:p>
            <a:fld id="{CE1FEC2E-FB7C-4FAB-BA67-3BD036A1B583}"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595924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9524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63700" y="76200"/>
            <a:ext cx="7143750" cy="1143000"/>
          </a:xfrm>
        </p:spPr>
        <p:txBody>
          <a:bodyPr/>
          <a:lstStyle/>
          <a:p>
            <a:r>
              <a:rPr lang="en-US"/>
              <a:t>Click to edit Master title style</a:t>
            </a:r>
          </a:p>
        </p:txBody>
      </p:sp>
      <p:sp>
        <p:nvSpPr>
          <p:cNvPr id="3" name="Table Placeholder 2"/>
          <p:cNvSpPr>
            <a:spLocks noGrp="1"/>
          </p:cNvSpPr>
          <p:nvPr>
            <p:ph type="tbl" idx="1"/>
          </p:nvPr>
        </p:nvSpPr>
        <p:spPr>
          <a:xfrm>
            <a:off x="276225" y="1504950"/>
            <a:ext cx="8397875" cy="4743450"/>
          </a:xfrm>
        </p:spPr>
        <p:txBody>
          <a:bodyPr/>
          <a:lstStyle/>
          <a:p>
            <a:pPr lvl="0"/>
            <a:endParaRPr lang="en-US" noProof="0" dirty="0"/>
          </a:p>
        </p:txBody>
      </p:sp>
      <p:sp>
        <p:nvSpPr>
          <p:cNvPr id="4" name="Rectangle 1028">
            <a:extLst>
              <a:ext uri="{FF2B5EF4-FFF2-40B4-BE49-F238E27FC236}">
                <a16:creationId xmlns:a16="http://schemas.microsoft.com/office/drawing/2014/main" id="{94BDBFE9-641D-4E8B-A3DB-F504B23F234A}"/>
              </a:ext>
            </a:extLst>
          </p:cNvPr>
          <p:cNvSpPr>
            <a:spLocks noGrp="1" noChangeArrowheads="1"/>
          </p:cNvSpPr>
          <p:nvPr>
            <p:ph type="sldNum" sz="quarter" idx="10"/>
          </p:nvPr>
        </p:nvSpPr>
        <p:spPr/>
        <p:txBody>
          <a:bodyPr/>
          <a:lstStyle>
            <a:lvl1pPr>
              <a:defRPr/>
            </a:lvl1pPr>
          </a:lstStyle>
          <a:p>
            <a:fld id="{52C245F4-F724-4919-824D-7ECDFF78DEAC}" type="slidenum">
              <a:rPr lang="en-US" altLang="en-US"/>
              <a:pPr/>
              <a:t>‹#›</a:t>
            </a:fld>
            <a:endParaRPr lang="en-US" altLang="en-US">
              <a:solidFill>
                <a:srgbClr val="808080"/>
              </a:solidFill>
            </a:endParaRPr>
          </a:p>
        </p:txBody>
      </p:sp>
    </p:spTree>
    <p:extLst>
      <p:ext uri="{BB962C8B-B14F-4D97-AF65-F5344CB8AC3E}">
        <p14:creationId xmlns:p14="http://schemas.microsoft.com/office/powerpoint/2010/main" val="255397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9FF9D5-A3CB-456F-B8E0-F394C5D75A8B}"/>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AFAA93D7-CA14-41E2-83BC-9DDFB27667B7}"/>
              </a:ext>
            </a:extLst>
          </p:cNvPr>
          <p:cNvSpPr>
            <a:spLocks noGrp="1"/>
          </p:cNvSpPr>
          <p:nvPr>
            <p:ph type="sldNum" sz="quarter" idx="11"/>
          </p:nvPr>
        </p:nvSpPr>
        <p:spPr/>
        <p:txBody>
          <a:bodyPr/>
          <a:lstStyle>
            <a:lvl1pPr>
              <a:defRPr/>
            </a:lvl1pPr>
          </a:lstStyle>
          <a:p>
            <a:fld id="{0427E41B-2CFE-4F3E-8EAA-C794818DB3FA}"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417311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a:extLst>
              <a:ext uri="{FF2B5EF4-FFF2-40B4-BE49-F238E27FC236}">
                <a16:creationId xmlns:a16="http://schemas.microsoft.com/office/drawing/2014/main" id="{E597281E-349E-457C-A03E-CF69CC244007}"/>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2948E0A3-ADFE-4A87-8171-D649D58DB854}"/>
              </a:ext>
            </a:extLst>
          </p:cNvPr>
          <p:cNvSpPr>
            <a:spLocks noGrp="1"/>
          </p:cNvSpPr>
          <p:nvPr>
            <p:ph type="sldNum" sz="quarter" idx="11"/>
          </p:nvPr>
        </p:nvSpPr>
        <p:spPr/>
        <p:txBody>
          <a:bodyPr/>
          <a:lstStyle>
            <a:lvl1pPr>
              <a:defRPr/>
            </a:lvl1pPr>
          </a:lstStyle>
          <a:p>
            <a:fld id="{F187C687-EC96-4BD4-89F9-708BA06D8404}"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3926083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C06BE1-4101-4575-846F-B44D907FBB49}"/>
              </a:ext>
            </a:extLst>
          </p:cNvPr>
          <p:cNvSpPr>
            <a:spLocks noGrp="1"/>
          </p:cNvSpPr>
          <p:nvPr>
            <p:ph type="dt" sz="half" idx="10"/>
          </p:nvPr>
        </p:nvSpPr>
        <p:spPr/>
        <p:txBody>
          <a:bodyPr/>
          <a:lstStyle>
            <a:lvl1pPr>
              <a:defRPr/>
            </a:lvl1pPr>
          </a:lstStyle>
          <a:p>
            <a:pPr>
              <a:defRPr/>
            </a:pPr>
            <a:r>
              <a:rPr lang="en-US"/>
              <a:t>As of: </a:t>
            </a:r>
          </a:p>
        </p:txBody>
      </p:sp>
      <p:sp>
        <p:nvSpPr>
          <p:cNvPr id="6" name="Slide Number Placeholder 5">
            <a:extLst>
              <a:ext uri="{FF2B5EF4-FFF2-40B4-BE49-F238E27FC236}">
                <a16:creationId xmlns:a16="http://schemas.microsoft.com/office/drawing/2014/main" id="{2F374501-D2A7-41CB-A173-56BA907FB580}"/>
              </a:ext>
            </a:extLst>
          </p:cNvPr>
          <p:cNvSpPr>
            <a:spLocks noGrp="1"/>
          </p:cNvSpPr>
          <p:nvPr>
            <p:ph type="sldNum" sz="quarter" idx="11"/>
          </p:nvPr>
        </p:nvSpPr>
        <p:spPr/>
        <p:txBody>
          <a:bodyPr/>
          <a:lstStyle>
            <a:lvl1pPr>
              <a:defRPr/>
            </a:lvl1pPr>
          </a:lstStyle>
          <a:p>
            <a:fld id="{2644E32C-B39E-44AD-849D-60FBCB5F5EDD}"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3455577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F8DCE1-DDFA-469F-AB34-A0E93FE9E0B0}"/>
              </a:ext>
            </a:extLst>
          </p:cNvPr>
          <p:cNvSpPr>
            <a:spLocks noGrp="1"/>
          </p:cNvSpPr>
          <p:nvPr>
            <p:ph type="dt" sz="half" idx="10"/>
          </p:nvPr>
        </p:nvSpPr>
        <p:spPr/>
        <p:txBody>
          <a:bodyPr/>
          <a:lstStyle>
            <a:lvl1pPr>
              <a:defRPr/>
            </a:lvl1pPr>
          </a:lstStyle>
          <a:p>
            <a:pPr>
              <a:defRPr/>
            </a:pPr>
            <a:r>
              <a:rPr lang="en-US"/>
              <a:t>As of: </a:t>
            </a:r>
          </a:p>
        </p:txBody>
      </p:sp>
      <p:sp>
        <p:nvSpPr>
          <p:cNvPr id="8" name="Slide Number Placeholder 7">
            <a:extLst>
              <a:ext uri="{FF2B5EF4-FFF2-40B4-BE49-F238E27FC236}">
                <a16:creationId xmlns:a16="http://schemas.microsoft.com/office/drawing/2014/main" id="{E454E9DF-3560-4338-9D40-41BB09650A67}"/>
              </a:ext>
            </a:extLst>
          </p:cNvPr>
          <p:cNvSpPr>
            <a:spLocks noGrp="1"/>
          </p:cNvSpPr>
          <p:nvPr>
            <p:ph type="sldNum" sz="quarter" idx="11"/>
          </p:nvPr>
        </p:nvSpPr>
        <p:spPr/>
        <p:txBody>
          <a:bodyPr/>
          <a:lstStyle>
            <a:lvl1pPr>
              <a:defRPr/>
            </a:lvl1pPr>
          </a:lstStyle>
          <a:p>
            <a:fld id="{17C0558D-095A-4E90-AA2B-5EA970A052B3}"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103173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2ACCF2-26CA-483E-AB8B-96BB2BA2DD6D}"/>
              </a:ext>
            </a:extLst>
          </p:cNvPr>
          <p:cNvSpPr>
            <a:spLocks noGrp="1"/>
          </p:cNvSpPr>
          <p:nvPr>
            <p:ph type="dt" sz="half" idx="10"/>
          </p:nvPr>
        </p:nvSpPr>
        <p:spPr/>
        <p:txBody>
          <a:bodyPr/>
          <a:lstStyle>
            <a:lvl1pPr>
              <a:defRPr/>
            </a:lvl1pPr>
          </a:lstStyle>
          <a:p>
            <a:pPr>
              <a:defRPr/>
            </a:pPr>
            <a:r>
              <a:rPr lang="en-US"/>
              <a:t>As of: </a:t>
            </a:r>
          </a:p>
        </p:txBody>
      </p:sp>
      <p:sp>
        <p:nvSpPr>
          <p:cNvPr id="4" name="Slide Number Placeholder 3">
            <a:extLst>
              <a:ext uri="{FF2B5EF4-FFF2-40B4-BE49-F238E27FC236}">
                <a16:creationId xmlns:a16="http://schemas.microsoft.com/office/drawing/2014/main" id="{86AADA40-8EA2-4F36-ACEF-6FFA6263F4FE}"/>
              </a:ext>
            </a:extLst>
          </p:cNvPr>
          <p:cNvSpPr>
            <a:spLocks noGrp="1"/>
          </p:cNvSpPr>
          <p:nvPr>
            <p:ph type="sldNum" sz="quarter" idx="11"/>
          </p:nvPr>
        </p:nvSpPr>
        <p:spPr/>
        <p:txBody>
          <a:bodyPr/>
          <a:lstStyle>
            <a:lvl1pPr>
              <a:defRPr/>
            </a:lvl1pPr>
          </a:lstStyle>
          <a:p>
            <a:fld id="{5A51DD01-9684-4803-8F20-5D1CABEA5929}"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62695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BE193F-52CA-4F0D-B49B-082BB24900CD}"/>
              </a:ext>
            </a:extLst>
          </p:cNvPr>
          <p:cNvSpPr>
            <a:spLocks noGrp="1"/>
          </p:cNvSpPr>
          <p:nvPr>
            <p:ph type="dt" sz="half" idx="10"/>
          </p:nvPr>
        </p:nvSpPr>
        <p:spPr/>
        <p:txBody>
          <a:bodyPr/>
          <a:lstStyle>
            <a:lvl1pPr>
              <a:defRPr/>
            </a:lvl1pPr>
          </a:lstStyle>
          <a:p>
            <a:pPr>
              <a:defRPr/>
            </a:pPr>
            <a:r>
              <a:rPr lang="en-US"/>
              <a:t>As of: </a:t>
            </a:r>
          </a:p>
        </p:txBody>
      </p:sp>
      <p:sp>
        <p:nvSpPr>
          <p:cNvPr id="3" name="Slide Number Placeholder 2">
            <a:extLst>
              <a:ext uri="{FF2B5EF4-FFF2-40B4-BE49-F238E27FC236}">
                <a16:creationId xmlns:a16="http://schemas.microsoft.com/office/drawing/2014/main" id="{85A42534-B53B-44FD-A528-AAD9D0EEE2C4}"/>
              </a:ext>
            </a:extLst>
          </p:cNvPr>
          <p:cNvSpPr>
            <a:spLocks noGrp="1"/>
          </p:cNvSpPr>
          <p:nvPr>
            <p:ph type="sldNum" sz="quarter" idx="11"/>
          </p:nvPr>
        </p:nvSpPr>
        <p:spPr/>
        <p:txBody>
          <a:bodyPr/>
          <a:lstStyle>
            <a:lvl1pPr>
              <a:defRPr/>
            </a:lvl1pPr>
          </a:lstStyle>
          <a:p>
            <a:fld id="{B909FB60-1ACD-4853-8682-9AE535025556}"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3400617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63F2F2F8-9182-4514-B3E3-E6751C01108B}"/>
              </a:ext>
            </a:extLst>
          </p:cNvPr>
          <p:cNvSpPr>
            <a:spLocks noGrp="1"/>
          </p:cNvSpPr>
          <p:nvPr>
            <p:ph type="dt" sz="half" idx="10"/>
          </p:nvPr>
        </p:nvSpPr>
        <p:spPr/>
        <p:txBody>
          <a:bodyPr/>
          <a:lstStyle>
            <a:lvl1pPr>
              <a:defRPr/>
            </a:lvl1pPr>
          </a:lstStyle>
          <a:p>
            <a:pPr>
              <a:defRPr/>
            </a:pPr>
            <a:r>
              <a:rPr lang="en-US"/>
              <a:t>As of: </a:t>
            </a:r>
          </a:p>
        </p:txBody>
      </p:sp>
      <p:sp>
        <p:nvSpPr>
          <p:cNvPr id="6" name="Slide Number Placeholder 5">
            <a:extLst>
              <a:ext uri="{FF2B5EF4-FFF2-40B4-BE49-F238E27FC236}">
                <a16:creationId xmlns:a16="http://schemas.microsoft.com/office/drawing/2014/main" id="{28E70832-FCAF-453D-96A0-EB4E55CC9AF4}"/>
              </a:ext>
            </a:extLst>
          </p:cNvPr>
          <p:cNvSpPr>
            <a:spLocks noGrp="1"/>
          </p:cNvSpPr>
          <p:nvPr>
            <p:ph type="sldNum" sz="quarter" idx="11"/>
          </p:nvPr>
        </p:nvSpPr>
        <p:spPr/>
        <p:txBody>
          <a:bodyPr/>
          <a:lstStyle>
            <a:lvl1pPr>
              <a:defRPr/>
            </a:lvl1pPr>
          </a:lstStyle>
          <a:p>
            <a:fld id="{5C24F834-E5C4-41C3-B18F-B4F7D1B31E8B}"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2755687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7E9C421F-8DE4-4933-950D-B60C8320DC93}"/>
              </a:ext>
            </a:extLst>
          </p:cNvPr>
          <p:cNvSpPr>
            <a:spLocks noGrp="1"/>
          </p:cNvSpPr>
          <p:nvPr>
            <p:ph type="dt" sz="half" idx="10"/>
          </p:nvPr>
        </p:nvSpPr>
        <p:spPr/>
        <p:txBody>
          <a:bodyPr/>
          <a:lstStyle>
            <a:lvl1pPr>
              <a:defRPr/>
            </a:lvl1pPr>
          </a:lstStyle>
          <a:p>
            <a:pPr>
              <a:defRPr/>
            </a:pPr>
            <a:r>
              <a:rPr lang="en-US"/>
              <a:t>As of: </a:t>
            </a:r>
          </a:p>
        </p:txBody>
      </p:sp>
      <p:sp>
        <p:nvSpPr>
          <p:cNvPr id="6" name="Slide Number Placeholder 5">
            <a:extLst>
              <a:ext uri="{FF2B5EF4-FFF2-40B4-BE49-F238E27FC236}">
                <a16:creationId xmlns:a16="http://schemas.microsoft.com/office/drawing/2014/main" id="{734CDE4D-A026-4374-BA94-DFBAE4238C5D}"/>
              </a:ext>
            </a:extLst>
          </p:cNvPr>
          <p:cNvSpPr>
            <a:spLocks noGrp="1"/>
          </p:cNvSpPr>
          <p:nvPr>
            <p:ph type="sldNum" sz="quarter" idx="11"/>
          </p:nvPr>
        </p:nvSpPr>
        <p:spPr/>
        <p:txBody>
          <a:bodyPr/>
          <a:lstStyle>
            <a:lvl1pPr>
              <a:defRPr/>
            </a:lvl1pPr>
          </a:lstStyle>
          <a:p>
            <a:fld id="{04FD1213-8B37-4A85-9598-ADF48F8C01B5}"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54363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a:extLst>
              <a:ext uri="{FF2B5EF4-FFF2-40B4-BE49-F238E27FC236}">
                <a16:creationId xmlns:a16="http://schemas.microsoft.com/office/drawing/2014/main" id="{1B6C5B1D-43EA-4A0D-9ADD-F43E8175D157}"/>
              </a:ext>
            </a:extLst>
          </p:cNvPr>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a:t>As of: </a:t>
            </a:r>
          </a:p>
        </p:txBody>
      </p:sp>
      <p:sp>
        <p:nvSpPr>
          <p:cNvPr id="49156" name="Rectangle 1028">
            <a:extLst>
              <a:ext uri="{FF2B5EF4-FFF2-40B4-BE49-F238E27FC236}">
                <a16:creationId xmlns:a16="http://schemas.microsoft.com/office/drawing/2014/main" id="{DDD1ED83-6A73-46B6-973B-714DD0D4025A}"/>
              </a:ext>
            </a:extLst>
          </p:cNvPr>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7F7F7F"/>
                </a:solidFill>
              </a:defRPr>
            </a:lvl1pPr>
          </a:lstStyle>
          <a:p>
            <a:fld id="{27E9A974-2292-4F9B-BAC0-4631682920A6}" type="slidenum">
              <a:rPr lang="en-US" altLang="en-US"/>
              <a:pPr/>
              <a:t>‹#›</a:t>
            </a:fld>
            <a:endParaRPr lang="en-US" altLang="en-US"/>
          </a:p>
        </p:txBody>
      </p:sp>
      <p:sp>
        <p:nvSpPr>
          <p:cNvPr id="1028" name="Text Box 1029">
            <a:extLst>
              <a:ext uri="{FF2B5EF4-FFF2-40B4-BE49-F238E27FC236}">
                <a16:creationId xmlns:a16="http://schemas.microsoft.com/office/drawing/2014/main" id="{E75A006E-A66B-442C-9E64-8340B2DF5EB8}"/>
              </a:ext>
            </a:extLst>
          </p:cNvPr>
          <p:cNvSpPr txBox="1">
            <a:spLocks noChangeArrowheads="1"/>
          </p:cNvSpPr>
          <p:nvPr/>
        </p:nvSpPr>
        <p:spPr bwMode="auto">
          <a:xfrm>
            <a:off x="1295400" y="6491288"/>
            <a:ext cx="6553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a:latin typeface="Century Schoolbook" panose="02040604050505020304" pitchFamily="18" charset="0"/>
              </a:rPr>
              <a:t>I n t e g r i t y  -  S e r v i c e  -  E x c e l l e n c e</a:t>
            </a:r>
          </a:p>
        </p:txBody>
      </p:sp>
      <p:sp>
        <p:nvSpPr>
          <p:cNvPr id="1029" name="Rectangle 1030">
            <a:extLst>
              <a:ext uri="{FF2B5EF4-FFF2-40B4-BE49-F238E27FC236}">
                <a16:creationId xmlns:a16="http://schemas.microsoft.com/office/drawing/2014/main" id="{4EDFC3D7-332F-4022-81CC-3A68400F530A}"/>
              </a:ext>
            </a:extLst>
          </p:cNvPr>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a:extLst>
              <a:ext uri="{FF2B5EF4-FFF2-40B4-BE49-F238E27FC236}">
                <a16:creationId xmlns:a16="http://schemas.microsoft.com/office/drawing/2014/main" id="{D71C293D-84E9-4584-B17F-657DD6114CF1}"/>
              </a:ext>
            </a:extLst>
          </p:cNvPr>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1" name="Line 1036">
            <a:extLst>
              <a:ext uri="{FF2B5EF4-FFF2-40B4-BE49-F238E27FC236}">
                <a16:creationId xmlns:a16="http://schemas.microsoft.com/office/drawing/2014/main" id="{FBE7BA8A-170A-4DE0-AD3A-BF5D435EB31E}"/>
              </a:ext>
            </a:extLst>
          </p:cNvPr>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037" descr="afsymbol">
            <a:extLst>
              <a:ext uri="{FF2B5EF4-FFF2-40B4-BE49-F238E27FC236}">
                <a16:creationId xmlns:a16="http://schemas.microsoft.com/office/drawing/2014/main" id="{A3F885C1-886E-4A30-AA88-54F4C87A814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2113" y="90488"/>
            <a:ext cx="134620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040">
            <a:extLst>
              <a:ext uri="{FF2B5EF4-FFF2-40B4-BE49-F238E27FC236}">
                <a16:creationId xmlns:a16="http://schemas.microsoft.com/office/drawing/2014/main" id="{7E9570ED-CDA1-4FA0-99BE-8C56353D1B78}"/>
              </a:ext>
            </a:extLst>
          </p:cNvPr>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8FC6B765-B876-4EC7-B6BF-EBE2C76F26C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DA38D702-AAD5-4775-A2A1-DCC9E89F2ECD}" type="slidenum">
              <a:rPr lang="en-US" altLang="en-US" sz="1000" b="0">
                <a:solidFill>
                  <a:srgbClr val="7F7F7F"/>
                </a:solidFill>
              </a:rPr>
              <a:pPr>
                <a:spcBef>
                  <a:spcPct val="0"/>
                </a:spcBef>
                <a:buClrTx/>
                <a:buSzTx/>
                <a:buFontTx/>
                <a:buNone/>
              </a:pPr>
              <a:t>1</a:t>
            </a:fld>
            <a:endParaRPr lang="en-US" altLang="en-US" sz="1000" b="0">
              <a:solidFill>
                <a:schemeClr val="bg2"/>
              </a:solidFill>
            </a:endParaRPr>
          </a:p>
        </p:txBody>
      </p:sp>
      <p:sp>
        <p:nvSpPr>
          <p:cNvPr id="17411" name="Rectangle 3">
            <a:extLst>
              <a:ext uri="{FF2B5EF4-FFF2-40B4-BE49-F238E27FC236}">
                <a16:creationId xmlns:a16="http://schemas.microsoft.com/office/drawing/2014/main" id="{67BE4D6B-B068-47E2-AD86-A9EF132C77BC}"/>
              </a:ext>
            </a:extLst>
          </p:cNvPr>
          <p:cNvSpPr>
            <a:spLocks noChangeArrowheads="1"/>
          </p:cNvSpPr>
          <p:nvPr/>
        </p:nvSpPr>
        <p:spPr bwMode="auto">
          <a:xfrm>
            <a:off x="454025" y="1941513"/>
            <a:ext cx="8280400" cy="169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3200" b="0">
                <a:solidFill>
                  <a:srgbClr val="000000"/>
                </a:solidFill>
              </a:rPr>
              <a:t>Program Title </a:t>
            </a:r>
          </a:p>
          <a:p>
            <a:pPr algn="ctr">
              <a:spcBef>
                <a:spcPct val="0"/>
              </a:spcBef>
              <a:buClrTx/>
              <a:buSzTx/>
              <a:buFontTx/>
              <a:buNone/>
            </a:pPr>
            <a:r>
              <a:rPr lang="en-US" altLang="en-US" sz="3200" b="0">
                <a:solidFill>
                  <a:srgbClr val="000000"/>
                </a:solidFill>
              </a:rPr>
              <a:t>Air Force Review  Board (AFRB) Date</a:t>
            </a:r>
          </a:p>
        </p:txBody>
      </p:sp>
      <p:sp>
        <p:nvSpPr>
          <p:cNvPr id="17412" name="Rectangle 4">
            <a:extLst>
              <a:ext uri="{FF2B5EF4-FFF2-40B4-BE49-F238E27FC236}">
                <a16:creationId xmlns:a16="http://schemas.microsoft.com/office/drawing/2014/main" id="{10BF6143-7914-4FA8-AC8C-AB03B593D8EA}"/>
              </a:ext>
            </a:extLst>
          </p:cNvPr>
          <p:cNvSpPr>
            <a:spLocks noChangeArrowheads="1"/>
          </p:cNvSpPr>
          <p:nvPr/>
        </p:nvSpPr>
        <p:spPr bwMode="auto">
          <a:xfrm>
            <a:off x="3879850" y="4948238"/>
            <a:ext cx="47688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a:t>Rank, Name</a:t>
            </a:r>
          </a:p>
          <a:p>
            <a:pPr algn="r">
              <a:spcBef>
                <a:spcPct val="0"/>
              </a:spcBef>
              <a:buClrTx/>
              <a:buSzTx/>
              <a:buFontTx/>
              <a:buNone/>
            </a:pPr>
            <a:r>
              <a:rPr lang="en-US" altLang="en-US"/>
              <a:t>Office Symbol</a:t>
            </a:r>
            <a:endParaRPr lang="en-US" altLang="en-US" b="0"/>
          </a:p>
          <a:p>
            <a:pPr algn="r">
              <a:spcBef>
                <a:spcPct val="0"/>
              </a:spcBef>
              <a:buClrTx/>
              <a:buSzTx/>
              <a:buFontTx/>
              <a:buNone/>
            </a:pPr>
            <a:r>
              <a:rPr lang="en-US" altLang="en-US"/>
              <a:t>Date</a:t>
            </a:r>
            <a:endParaRPr lang="en-US" altLang="en-US" b="0"/>
          </a:p>
        </p:txBody>
      </p:sp>
      <p:sp>
        <p:nvSpPr>
          <p:cNvPr id="5" name="Rectangle 4">
            <a:extLst>
              <a:ext uri="{FF2B5EF4-FFF2-40B4-BE49-F238E27FC236}">
                <a16:creationId xmlns:a16="http://schemas.microsoft.com/office/drawing/2014/main" id="{F5F880A9-C11E-496B-8C6E-3B4CE1D22F35}"/>
              </a:ext>
            </a:extLst>
          </p:cNvPr>
          <p:cNvSpPr/>
          <p:nvPr/>
        </p:nvSpPr>
        <p:spPr>
          <a:xfrm>
            <a:off x="1329449" y="1756896"/>
            <a:ext cx="6366358" cy="523220"/>
          </a:xfrm>
          <a:prstGeom prst="rect">
            <a:avLst/>
          </a:prstGeom>
          <a:solidFill>
            <a:srgbClr val="FFFF00"/>
          </a:solidFill>
          <a:ln w="25400">
            <a:solidFill>
              <a:srgbClr val="002060"/>
            </a:solidFill>
          </a:ln>
        </p:spPr>
        <p:txBody>
          <a:bodyPr wrap="none">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Development RFP Release Template</a:t>
            </a:r>
          </a:p>
        </p:txBody>
      </p:sp>
      <p:sp>
        <p:nvSpPr>
          <p:cNvPr id="17414" name="TextBox 5">
            <a:extLst>
              <a:ext uri="{FF2B5EF4-FFF2-40B4-BE49-F238E27FC236}">
                <a16:creationId xmlns:a16="http://schemas.microsoft.com/office/drawing/2014/main" id="{DF905068-25B2-4A7D-A052-5B09033251F0}"/>
              </a:ext>
            </a:extLst>
          </p:cNvPr>
          <p:cNvSpPr txBox="1">
            <a:spLocks noChangeArrowheads="1"/>
          </p:cNvSpPr>
          <p:nvPr/>
        </p:nvSpPr>
        <p:spPr bwMode="auto">
          <a:xfrm>
            <a:off x="6713538" y="6127750"/>
            <a:ext cx="1906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Updated:  April 2018</a:t>
            </a:r>
          </a:p>
        </p:txBody>
      </p:sp>
      <p:sp>
        <p:nvSpPr>
          <p:cNvPr id="17415" name="TextBox 7">
            <a:extLst>
              <a:ext uri="{FF2B5EF4-FFF2-40B4-BE49-F238E27FC236}">
                <a16:creationId xmlns:a16="http://schemas.microsoft.com/office/drawing/2014/main" id="{2F3AEC2C-985E-4CDE-821E-7CC62BA96E33}"/>
              </a:ext>
            </a:extLst>
          </p:cNvPr>
          <p:cNvSpPr txBox="1">
            <a:spLocks noChangeArrowheads="1"/>
          </p:cNvSpPr>
          <p:nvPr/>
        </p:nvSpPr>
        <p:spPr bwMode="auto">
          <a:xfrm>
            <a:off x="1257300" y="6440488"/>
            <a:ext cx="6858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b="0">
                <a:solidFill>
                  <a:srgbClr val="FF0000"/>
                </a:solidFill>
              </a:rPr>
              <a:t>"CLASSIFICATION/FOR OFFICIAL USE ONLY/Pre-Decisional"</a:t>
            </a:r>
          </a:p>
        </p:txBody>
      </p:sp>
      <p:sp>
        <p:nvSpPr>
          <p:cNvPr id="17416" name="TextBox 7">
            <a:extLst>
              <a:ext uri="{FF2B5EF4-FFF2-40B4-BE49-F238E27FC236}">
                <a16:creationId xmlns:a16="http://schemas.microsoft.com/office/drawing/2014/main" id="{4A1DC724-CB57-4010-8766-DAC2E250C979}"/>
              </a:ext>
            </a:extLst>
          </p:cNvPr>
          <p:cNvSpPr txBox="1">
            <a:spLocks noChangeArrowheads="1"/>
          </p:cNvSpPr>
          <p:nvPr/>
        </p:nvSpPr>
        <p:spPr bwMode="auto">
          <a:xfrm>
            <a:off x="3800475" y="5057775"/>
            <a:ext cx="1893888" cy="830263"/>
          </a:xfrm>
          <a:prstGeom prst="rect">
            <a:avLst/>
          </a:prstGeom>
          <a:solidFill>
            <a:srgbClr val="FFC000"/>
          </a:solidFill>
          <a:ln w="9525">
            <a:solidFill>
              <a:schemeClr val="accent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See Notes Pages </a:t>
            </a:r>
          </a:p>
          <a:p>
            <a:pPr algn="ctr">
              <a:spcBef>
                <a:spcPct val="0"/>
              </a:spcBef>
              <a:buClrTx/>
              <a:buSzTx/>
              <a:buFontTx/>
              <a:buNone/>
            </a:pPr>
            <a:r>
              <a:rPr lang="en-US" altLang="en-US" sz="1600"/>
              <a:t>for additional</a:t>
            </a:r>
          </a:p>
          <a:p>
            <a:pPr algn="ctr">
              <a:spcBef>
                <a:spcPct val="0"/>
              </a:spcBef>
              <a:buClrTx/>
              <a:buSzTx/>
              <a:buFontTx/>
              <a:buNone/>
            </a:pPr>
            <a:r>
              <a:rPr lang="en-US" altLang="en-US" sz="1600"/>
              <a:t>information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2">
            <a:extLst>
              <a:ext uri="{FF2B5EF4-FFF2-40B4-BE49-F238E27FC236}">
                <a16:creationId xmlns:a16="http://schemas.microsoft.com/office/drawing/2014/main" id="{7B69E6F9-66E5-4EC8-8FA1-0C2C44DF4AA4}"/>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FDA0F0A1-A6B4-4AA4-9EF3-6EE471B39558}" type="slidenum">
              <a:rPr lang="en-US" altLang="en-US" sz="1400" b="0">
                <a:latin typeface="Times New Roman" panose="02020603050405020304" pitchFamily="18" charset="0"/>
              </a:rPr>
              <a:pPr algn="l">
                <a:spcBef>
                  <a:spcPct val="0"/>
                </a:spcBef>
                <a:buClrTx/>
                <a:buSzTx/>
                <a:buFontTx/>
                <a:buNone/>
              </a:pPr>
              <a:t>10</a:t>
            </a:fld>
            <a:endParaRPr lang="en-US" altLang="en-US" sz="1400" b="0">
              <a:latin typeface="Times New Roman" panose="02020603050405020304" pitchFamily="18" charset="0"/>
            </a:endParaRPr>
          </a:p>
        </p:txBody>
      </p:sp>
      <p:sp>
        <p:nvSpPr>
          <p:cNvPr id="33795" name="Rectangle 1026">
            <a:extLst>
              <a:ext uri="{FF2B5EF4-FFF2-40B4-BE49-F238E27FC236}">
                <a16:creationId xmlns:a16="http://schemas.microsoft.com/office/drawing/2014/main" id="{B8864258-C207-478A-89CD-58DA0ED86518}"/>
              </a:ext>
            </a:extLst>
          </p:cNvPr>
          <p:cNvSpPr>
            <a:spLocks noGrp="1" noChangeArrowheads="1"/>
          </p:cNvSpPr>
          <p:nvPr>
            <p:ph type="title"/>
          </p:nvPr>
        </p:nvSpPr>
        <p:spPr/>
        <p:txBody>
          <a:bodyPr/>
          <a:lstStyle/>
          <a:p>
            <a:r>
              <a:rPr lang="en-US" altLang="en-US"/>
              <a:t>Schedule to Contract Award</a:t>
            </a:r>
          </a:p>
        </p:txBody>
      </p:sp>
      <p:sp>
        <p:nvSpPr>
          <p:cNvPr id="33796" name="Rectangle 1027">
            <a:extLst>
              <a:ext uri="{FF2B5EF4-FFF2-40B4-BE49-F238E27FC236}">
                <a16:creationId xmlns:a16="http://schemas.microsoft.com/office/drawing/2014/main" id="{A7162233-344E-4746-AFAD-0C63E9842676}"/>
              </a:ext>
            </a:extLst>
          </p:cNvPr>
          <p:cNvSpPr>
            <a:spLocks noChangeArrowheads="1"/>
          </p:cNvSpPr>
          <p:nvPr/>
        </p:nvSpPr>
        <p:spPr bwMode="auto">
          <a:xfrm>
            <a:off x="533400" y="1231900"/>
            <a:ext cx="8001000"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nSpc>
                <a:spcPct val="90000"/>
              </a:lnSpc>
              <a:spcAft>
                <a:spcPct val="30000"/>
              </a:spcAft>
              <a:buFont typeface="Wingdings" panose="05000000000000000000" pitchFamily="2" charset="2"/>
              <a:buNone/>
            </a:pPr>
            <a:r>
              <a:rPr lang="en-US" altLang="en-US" sz="1400" b="0"/>
              <a:t>DRAFT RFP RELEASE			</a:t>
            </a:r>
          </a:p>
          <a:p>
            <a:pPr>
              <a:lnSpc>
                <a:spcPct val="90000"/>
              </a:lnSpc>
              <a:spcAft>
                <a:spcPct val="30000"/>
              </a:spcAft>
              <a:buFont typeface="Wingdings" panose="05000000000000000000" pitchFamily="2" charset="2"/>
              <a:buNone/>
            </a:pPr>
            <a:r>
              <a:rPr lang="en-US" altLang="en-US" sz="1400" b="0"/>
              <a:t>FEDBIZOPS SYNOPSIS OF FORMAL RFP			</a:t>
            </a:r>
          </a:p>
          <a:p>
            <a:pPr>
              <a:lnSpc>
                <a:spcPct val="90000"/>
              </a:lnSpc>
              <a:spcAft>
                <a:spcPct val="30000"/>
              </a:spcAft>
              <a:buFont typeface="Wingdings" panose="05000000000000000000" pitchFamily="2" charset="2"/>
              <a:buNone/>
            </a:pPr>
            <a:r>
              <a:rPr lang="en-US" altLang="en-US" sz="1400" b="0"/>
              <a:t>PRESOLICITATION CONFERENCE (if Comp)</a:t>
            </a:r>
          </a:p>
          <a:p>
            <a:pPr>
              <a:lnSpc>
                <a:spcPct val="90000"/>
              </a:lnSpc>
              <a:spcAft>
                <a:spcPct val="30000"/>
              </a:spcAft>
              <a:buFont typeface="Wingdings" panose="05000000000000000000" pitchFamily="2" charset="2"/>
              <a:buNone/>
            </a:pPr>
            <a:r>
              <a:rPr lang="en-US" altLang="en-US" sz="1400" b="0"/>
              <a:t>PEER REVIEW			</a:t>
            </a:r>
          </a:p>
          <a:p>
            <a:pPr>
              <a:lnSpc>
                <a:spcPct val="90000"/>
              </a:lnSpc>
              <a:spcAft>
                <a:spcPct val="30000"/>
              </a:spcAft>
              <a:buFont typeface="Wingdings" panose="05000000000000000000" pitchFamily="2" charset="2"/>
              <a:buNone/>
            </a:pPr>
            <a:r>
              <a:rPr lang="en-US" altLang="en-US" sz="1400" b="0"/>
              <a:t>RFP RELEASE			</a:t>
            </a:r>
          </a:p>
          <a:p>
            <a:pPr>
              <a:lnSpc>
                <a:spcPct val="90000"/>
              </a:lnSpc>
              <a:spcAft>
                <a:spcPct val="30000"/>
              </a:spcAft>
              <a:buFont typeface="Wingdings" panose="05000000000000000000" pitchFamily="2" charset="2"/>
              <a:buNone/>
            </a:pPr>
            <a:r>
              <a:rPr lang="en-US" altLang="en-US" sz="1400" b="0"/>
              <a:t>PREPROPOSAL CONFERENCE (if Comp)			</a:t>
            </a:r>
          </a:p>
          <a:p>
            <a:pPr>
              <a:lnSpc>
                <a:spcPct val="90000"/>
              </a:lnSpc>
              <a:spcAft>
                <a:spcPct val="30000"/>
              </a:spcAft>
              <a:buFont typeface="Wingdings" panose="05000000000000000000" pitchFamily="2" charset="2"/>
              <a:buNone/>
            </a:pPr>
            <a:r>
              <a:rPr lang="en-US" altLang="en-US" sz="1400" b="0"/>
              <a:t>PROPOSALS RECEIVED			</a:t>
            </a:r>
          </a:p>
          <a:p>
            <a:pPr>
              <a:lnSpc>
                <a:spcPct val="90000"/>
              </a:lnSpc>
              <a:spcAft>
                <a:spcPct val="30000"/>
              </a:spcAft>
              <a:buFont typeface="Wingdings" panose="05000000000000000000" pitchFamily="2" charset="2"/>
              <a:buNone/>
            </a:pPr>
            <a:r>
              <a:rPr lang="en-US" altLang="en-US" sz="1400" b="0"/>
              <a:t>FACT FINDING/DISCUSSIONS			</a:t>
            </a:r>
          </a:p>
          <a:p>
            <a:pPr>
              <a:lnSpc>
                <a:spcPct val="90000"/>
              </a:lnSpc>
              <a:spcAft>
                <a:spcPct val="30000"/>
              </a:spcAft>
              <a:buFont typeface="Wingdings" panose="05000000000000000000" pitchFamily="2" charset="2"/>
              <a:buNone/>
            </a:pPr>
            <a:r>
              <a:rPr lang="en-US" altLang="en-US" sz="1400" b="0"/>
              <a:t>COMPETITIVE RANGE BRIEF (if Comp)			</a:t>
            </a:r>
          </a:p>
          <a:p>
            <a:pPr>
              <a:lnSpc>
                <a:spcPct val="90000"/>
              </a:lnSpc>
              <a:spcAft>
                <a:spcPct val="30000"/>
              </a:spcAft>
              <a:buFont typeface="Wingdings" panose="05000000000000000000" pitchFamily="2" charset="2"/>
              <a:buNone/>
            </a:pPr>
            <a:r>
              <a:rPr lang="en-US" altLang="en-US" sz="1400" b="0"/>
              <a:t>FINAL PROPOSAL REVISIONS/DISCUSSIONS 			</a:t>
            </a:r>
          </a:p>
          <a:p>
            <a:pPr>
              <a:lnSpc>
                <a:spcPct val="90000"/>
              </a:lnSpc>
              <a:spcAft>
                <a:spcPct val="30000"/>
              </a:spcAft>
              <a:buFont typeface="Wingdings" panose="05000000000000000000" pitchFamily="2" charset="2"/>
              <a:buNone/>
            </a:pPr>
            <a:r>
              <a:rPr lang="en-US" altLang="en-US" sz="1400" b="0"/>
              <a:t>MILESTONE B</a:t>
            </a:r>
          </a:p>
          <a:p>
            <a:pPr>
              <a:lnSpc>
                <a:spcPct val="90000"/>
              </a:lnSpc>
              <a:spcAft>
                <a:spcPct val="30000"/>
              </a:spcAft>
              <a:buFont typeface="Wingdings" panose="05000000000000000000" pitchFamily="2" charset="2"/>
              <a:buNone/>
            </a:pPr>
            <a:r>
              <a:rPr lang="en-US" altLang="en-US" sz="1400" b="0"/>
              <a:t>CONGRESSIONAL NOTIFICATION			</a:t>
            </a:r>
          </a:p>
          <a:p>
            <a:pPr>
              <a:lnSpc>
                <a:spcPct val="90000"/>
              </a:lnSpc>
              <a:spcAft>
                <a:spcPct val="30000"/>
              </a:spcAft>
              <a:buFont typeface="Wingdings" panose="05000000000000000000" pitchFamily="2" charset="2"/>
              <a:buNone/>
            </a:pPr>
            <a:r>
              <a:rPr lang="en-US" altLang="en-US" sz="1400" b="0"/>
              <a:t>CONTRACT AWARD	</a:t>
            </a:r>
            <a:r>
              <a:rPr lang="en-US" altLang="en-US" sz="1400" b="0">
                <a:solidFill>
                  <a:srgbClr val="FF0000"/>
                </a:solidFill>
              </a:rPr>
              <a:t>(see footnotes)</a:t>
            </a:r>
            <a:r>
              <a:rPr lang="en-US" altLang="en-US" sz="1400" b="0"/>
              <a:t>		</a:t>
            </a:r>
          </a:p>
          <a:p>
            <a:pPr>
              <a:lnSpc>
                <a:spcPct val="90000"/>
              </a:lnSpc>
              <a:spcAft>
                <a:spcPct val="50000"/>
              </a:spcAft>
              <a:buFont typeface="Wingdings" panose="05000000000000000000" pitchFamily="2" charset="2"/>
              <a:buNone/>
            </a:pPr>
            <a:r>
              <a:rPr lang="en-US" altLang="en-US" sz="1400" b="0"/>
              <a:t>DEBRIEFINGS (if Comp/if requested)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2" name="Object 1">
            <a:extLst>
              <a:ext uri="{FF2B5EF4-FFF2-40B4-BE49-F238E27FC236}">
                <a16:creationId xmlns:a16="http://schemas.microsoft.com/office/drawing/2014/main" id="{D7770116-6EAE-41B9-8898-8903E99E1D77}"/>
              </a:ext>
            </a:extLst>
          </p:cNvPr>
          <p:cNvGraphicFramePr>
            <a:graphicFrameLocks noChangeAspect="1"/>
          </p:cNvGraphicFramePr>
          <p:nvPr/>
        </p:nvGraphicFramePr>
        <p:xfrm>
          <a:off x="641350" y="0"/>
          <a:ext cx="7870825" cy="6850063"/>
        </p:xfrm>
        <a:graphic>
          <a:graphicData uri="http://schemas.openxmlformats.org/presentationml/2006/ole">
            <mc:AlternateContent xmlns:mc="http://schemas.openxmlformats.org/markup-compatibility/2006">
              <mc:Choice xmlns:v="urn:schemas-microsoft-com:vml" Requires="v">
                <p:oleObj spid="_x0000_s35844" name="Worksheet" r:id="rId4" imgW="9382003" imgH="8162888" progId="Excel.Sheet.12">
                  <p:embed/>
                </p:oleObj>
              </mc:Choice>
              <mc:Fallback>
                <p:oleObj name="Worksheet" r:id="rId4" imgW="9382003" imgH="8162888" progId="Excel.Sheet.12">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350" y="0"/>
                        <a:ext cx="7870825" cy="685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2">
            <a:extLst>
              <a:ext uri="{FF2B5EF4-FFF2-40B4-BE49-F238E27FC236}">
                <a16:creationId xmlns:a16="http://schemas.microsoft.com/office/drawing/2014/main" id="{3A2F8858-9EA7-4627-AE18-995D6CC2F1B0}"/>
              </a:ext>
            </a:extLst>
          </p:cNvPr>
          <p:cNvSpPr/>
          <p:nvPr/>
        </p:nvSpPr>
        <p:spPr>
          <a:xfrm>
            <a:off x="971551" y="-89807"/>
            <a:ext cx="4436608" cy="584775"/>
          </a:xfrm>
          <a:prstGeom prst="rect">
            <a:avLst/>
          </a:prstGeom>
        </p:spPr>
        <p:txBody>
          <a:bodyPr>
            <a:spAutoFit/>
          </a:bodyPr>
          <a:lstStyle/>
          <a:p>
            <a:pPr algn="ctr">
              <a:defRPr/>
            </a:pPr>
            <a:r>
              <a:rPr lang="en-US" sz="3200" kern="10" spc="-280" dirty="0">
                <a:ln w="12700">
                  <a:solidFill>
                    <a:srgbClr val="000099"/>
                  </a:solidFill>
                  <a:round/>
                  <a:headEnd type="none" w="sm" len="sm"/>
                  <a:tailEnd type="none" w="sm" len="sm"/>
                </a:ln>
                <a:solidFill>
                  <a:srgbClr val="33CCFF"/>
                </a:solidFill>
                <a:effectLst>
                  <a:outerShdw dist="125724" dir="18900000" algn="ctr" rotWithShape="0">
                    <a:srgbClr val="000099"/>
                  </a:outerShdw>
                </a:effectLst>
                <a:latin typeface="Impact"/>
              </a:rPr>
              <a:t>Mandatory</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83557216-3C0F-41CF-8F58-1103A901FDF3}"/>
              </a:ext>
            </a:extLst>
          </p:cNvPr>
          <p:cNvSpPr>
            <a:spLocks noGrp="1"/>
          </p:cNvSpPr>
          <p:nvPr>
            <p:ph type="title"/>
          </p:nvPr>
        </p:nvSpPr>
        <p:spPr/>
        <p:txBody>
          <a:bodyPr/>
          <a:lstStyle/>
          <a:p>
            <a:r>
              <a:rPr lang="en-US" altLang="en-US"/>
              <a:t>Acquisition Strategy</a:t>
            </a:r>
          </a:p>
        </p:txBody>
      </p:sp>
      <p:sp>
        <p:nvSpPr>
          <p:cNvPr id="37891" name="Content Placeholder 2">
            <a:extLst>
              <a:ext uri="{FF2B5EF4-FFF2-40B4-BE49-F238E27FC236}">
                <a16:creationId xmlns:a16="http://schemas.microsoft.com/office/drawing/2014/main" id="{02921BEE-5E14-41A3-AB4F-DB492688B0E2}"/>
              </a:ext>
            </a:extLst>
          </p:cNvPr>
          <p:cNvSpPr>
            <a:spLocks noGrp="1"/>
          </p:cNvSpPr>
          <p:nvPr>
            <p:ph idx="1"/>
          </p:nvPr>
        </p:nvSpPr>
        <p:spPr/>
        <p:txBody>
          <a:bodyPr/>
          <a:lstStyle/>
          <a:p>
            <a:r>
              <a:rPr lang="en-US" altLang="en-US"/>
              <a:t>Framing Assumptions (see back-ups for format)</a:t>
            </a:r>
          </a:p>
          <a:p>
            <a:r>
              <a:rPr lang="en-US" altLang="en-US"/>
              <a:t>In general terms what is the acquisition strategy?</a:t>
            </a:r>
          </a:p>
          <a:p>
            <a:pPr lvl="1"/>
            <a:r>
              <a:rPr lang="en-US" altLang="en-US"/>
              <a:t>Evolutionary, incremental, buy to budget</a:t>
            </a:r>
          </a:p>
          <a:p>
            <a:pPr lvl="2"/>
            <a:r>
              <a:rPr lang="en-US" altLang="en-US"/>
              <a:t>EMD, EMD plus LRIP</a:t>
            </a:r>
          </a:p>
          <a:p>
            <a:pPr lvl="1"/>
            <a:r>
              <a:rPr lang="en-US" altLang="en-US"/>
              <a:t>Multiple source development with down select </a:t>
            </a:r>
          </a:p>
          <a:p>
            <a:pPr lvl="1"/>
            <a:r>
              <a:rPr lang="en-US" altLang="en-US"/>
              <a:t>Advance Procurement </a:t>
            </a:r>
          </a:p>
          <a:p>
            <a:pPr lvl="1"/>
            <a:r>
              <a:rPr lang="en-US" altLang="en-US"/>
              <a:t>Breakout of components</a:t>
            </a:r>
          </a:p>
          <a:p>
            <a:pPr lvl="1"/>
            <a:r>
              <a:rPr lang="en-US" altLang="en-US"/>
              <a:t>Competitive, sole source</a:t>
            </a:r>
          </a:p>
          <a:p>
            <a:pPr lvl="2"/>
            <a:r>
              <a:rPr lang="en-US" altLang="en-US"/>
              <a:t>Source selection--Section M requirements</a:t>
            </a:r>
          </a:p>
          <a:p>
            <a:pPr lvl="2"/>
            <a:r>
              <a:rPr lang="en-US" altLang="en-US"/>
              <a:t>Source Selection--Section L requirements</a:t>
            </a:r>
          </a:p>
          <a:p>
            <a:pPr lvl="1"/>
            <a:r>
              <a:rPr lang="en-US" altLang="en-US"/>
              <a:t>Future competitive buys—production (EOQ), sustainment</a:t>
            </a:r>
          </a:p>
          <a:p>
            <a:pPr lvl="1"/>
            <a:endParaRPr lang="en-US" altLang="en-US"/>
          </a:p>
        </p:txBody>
      </p:sp>
      <p:sp>
        <p:nvSpPr>
          <p:cNvPr id="37892" name="Slide Number Placeholder 3">
            <a:extLst>
              <a:ext uri="{FF2B5EF4-FFF2-40B4-BE49-F238E27FC236}">
                <a16:creationId xmlns:a16="http://schemas.microsoft.com/office/drawing/2014/main" id="{53BADC4F-E076-4BE0-9E45-DC8A84DBFDC6}"/>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7A016C8D-6DEF-4D22-B234-1CE3E18720C2}" type="slidenum">
              <a:rPr lang="en-US" altLang="en-US" sz="1000" b="0">
                <a:solidFill>
                  <a:srgbClr val="969696"/>
                </a:solidFill>
              </a:rPr>
              <a:pPr algn="l">
                <a:spcBef>
                  <a:spcPct val="0"/>
                </a:spcBef>
                <a:buClrTx/>
                <a:buSzTx/>
                <a:buFontTx/>
                <a:buNone/>
              </a:pPr>
              <a:t>12</a:t>
            </a:fld>
            <a:endParaRPr lang="en-US" altLang="en-US" sz="1000" b="0">
              <a:solidFill>
                <a:srgbClr val="80808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4">
            <a:extLst>
              <a:ext uri="{FF2B5EF4-FFF2-40B4-BE49-F238E27FC236}">
                <a16:creationId xmlns:a16="http://schemas.microsoft.com/office/drawing/2014/main" id="{1BC61FD0-B076-4067-B021-31FA12E31CC3}"/>
              </a:ext>
            </a:extLst>
          </p:cNvPr>
          <p:cNvSpPr>
            <a:spLocks noGrp="1"/>
          </p:cNvSpPr>
          <p:nvPr>
            <p:ph type="title"/>
          </p:nvPr>
        </p:nvSpPr>
        <p:spPr>
          <a:xfrm>
            <a:off x="457200" y="84138"/>
            <a:ext cx="8229600" cy="1143000"/>
          </a:xfrm>
        </p:spPr>
        <p:txBody>
          <a:bodyPr/>
          <a:lstStyle/>
          <a:p>
            <a:r>
              <a:rPr lang="en-US" altLang="en-US" sz="3200"/>
              <a:t>How is the AS incorporated into the RFP? </a:t>
            </a:r>
            <a:r>
              <a:rPr lang="en-US" altLang="en-US" sz="2800"/>
              <a:t>Major Contract (s) Planned</a:t>
            </a:r>
            <a:endParaRPr lang="en-US" altLang="en-US"/>
          </a:p>
        </p:txBody>
      </p:sp>
      <p:sp>
        <p:nvSpPr>
          <p:cNvPr id="38915" name="Text Placeholder 5">
            <a:extLst>
              <a:ext uri="{FF2B5EF4-FFF2-40B4-BE49-F238E27FC236}">
                <a16:creationId xmlns:a16="http://schemas.microsoft.com/office/drawing/2014/main" id="{7790917B-EEBB-413E-8594-A0E291ACC35A}"/>
              </a:ext>
            </a:extLst>
          </p:cNvPr>
          <p:cNvSpPr>
            <a:spLocks noGrp="1"/>
          </p:cNvSpPr>
          <p:nvPr>
            <p:ph type="body" idx="1"/>
          </p:nvPr>
        </p:nvSpPr>
        <p:spPr>
          <a:xfrm>
            <a:off x="361950" y="1262063"/>
            <a:ext cx="4040188" cy="639762"/>
          </a:xfrm>
        </p:spPr>
        <p:txBody>
          <a:bodyPr/>
          <a:lstStyle/>
          <a:p>
            <a:r>
              <a:rPr lang="en-US" altLang="en-US"/>
              <a:t>AS</a:t>
            </a:r>
          </a:p>
        </p:txBody>
      </p:sp>
      <p:sp>
        <p:nvSpPr>
          <p:cNvPr id="38916" name="Content Placeholder 2">
            <a:extLst>
              <a:ext uri="{FF2B5EF4-FFF2-40B4-BE49-F238E27FC236}">
                <a16:creationId xmlns:a16="http://schemas.microsoft.com/office/drawing/2014/main" id="{7404DBA9-5B01-41F5-8BB4-F2FD42B2BB74}"/>
              </a:ext>
            </a:extLst>
          </p:cNvPr>
          <p:cNvSpPr>
            <a:spLocks noGrp="1"/>
          </p:cNvSpPr>
          <p:nvPr>
            <p:ph sz="half" idx="2"/>
          </p:nvPr>
        </p:nvSpPr>
        <p:spPr>
          <a:xfrm>
            <a:off x="457200" y="1901825"/>
            <a:ext cx="4040188" cy="3951288"/>
          </a:xfrm>
        </p:spPr>
        <p:txBody>
          <a:bodyPr/>
          <a:lstStyle/>
          <a:p>
            <a:r>
              <a:rPr lang="en-US" altLang="en-US"/>
              <a:t>What the basic contract buys; options</a:t>
            </a:r>
          </a:p>
          <a:p>
            <a:pPr lvl="1"/>
            <a:r>
              <a:rPr lang="en-US" altLang="en-US" sz="1800"/>
              <a:t>IDIQ vs single award</a:t>
            </a:r>
          </a:p>
          <a:p>
            <a:r>
              <a:rPr lang="en-US" altLang="en-US" sz="2000"/>
              <a:t>Identify the contract type(s) and period(s) of performance</a:t>
            </a:r>
          </a:p>
          <a:p>
            <a:r>
              <a:rPr lang="en-US" altLang="en-US" sz="2000"/>
              <a:t>Qty per year, total production and LRIP qty.</a:t>
            </a:r>
          </a:p>
          <a:p>
            <a:r>
              <a:rPr lang="en-US" altLang="en-US" sz="2000"/>
              <a:t>Statement of work and specifications </a:t>
            </a:r>
          </a:p>
          <a:p>
            <a:r>
              <a:rPr lang="en-US" altLang="en-US" sz="2000"/>
              <a:t>MOSA</a:t>
            </a:r>
          </a:p>
        </p:txBody>
      </p:sp>
      <p:sp>
        <p:nvSpPr>
          <p:cNvPr id="38917" name="Text Placeholder 6">
            <a:extLst>
              <a:ext uri="{FF2B5EF4-FFF2-40B4-BE49-F238E27FC236}">
                <a16:creationId xmlns:a16="http://schemas.microsoft.com/office/drawing/2014/main" id="{1497E107-E1F8-4D0B-8A3C-3994F0F2D9C6}"/>
              </a:ext>
            </a:extLst>
          </p:cNvPr>
          <p:cNvSpPr>
            <a:spLocks noGrp="1"/>
          </p:cNvSpPr>
          <p:nvPr>
            <p:ph type="body" sz="quarter" idx="3"/>
          </p:nvPr>
        </p:nvSpPr>
        <p:spPr>
          <a:xfrm>
            <a:off x="4549775" y="1262063"/>
            <a:ext cx="4041775" cy="639762"/>
          </a:xfrm>
        </p:spPr>
        <p:txBody>
          <a:bodyPr/>
          <a:lstStyle/>
          <a:p>
            <a:r>
              <a:rPr lang="en-US" altLang="en-US"/>
              <a:t>RFP</a:t>
            </a:r>
          </a:p>
        </p:txBody>
      </p:sp>
      <p:sp>
        <p:nvSpPr>
          <p:cNvPr id="38918" name="Content Placeholder 7">
            <a:extLst>
              <a:ext uri="{FF2B5EF4-FFF2-40B4-BE49-F238E27FC236}">
                <a16:creationId xmlns:a16="http://schemas.microsoft.com/office/drawing/2014/main" id="{E49F4660-44D6-49F6-923F-BB0EFE806562}"/>
              </a:ext>
            </a:extLst>
          </p:cNvPr>
          <p:cNvSpPr>
            <a:spLocks noGrp="1"/>
          </p:cNvSpPr>
          <p:nvPr>
            <p:ph sz="quarter" idx="4"/>
          </p:nvPr>
        </p:nvSpPr>
        <p:spPr>
          <a:xfrm>
            <a:off x="4549775" y="1901825"/>
            <a:ext cx="4041775" cy="3951288"/>
          </a:xfrm>
        </p:spPr>
        <p:txBody>
          <a:bodyPr/>
          <a:lstStyle/>
          <a:p>
            <a:r>
              <a:rPr lang="en-US" altLang="en-US"/>
              <a:t>Clins  001 emd cpif start date, finish date</a:t>
            </a:r>
          </a:p>
          <a:p>
            <a:r>
              <a:rPr lang="en-US" altLang="en-US"/>
              <a:t>Clin 0002 data, nsp</a:t>
            </a:r>
          </a:p>
          <a:p>
            <a:r>
              <a:rPr lang="en-US" altLang="en-US"/>
              <a:t>Clin 003 option, 100 units, exercise date, completion date</a:t>
            </a:r>
          </a:p>
          <a:p>
            <a:r>
              <a:rPr lang="en-US" altLang="en-US"/>
              <a:t>program requirements to be bid against are firm and clearly stated</a:t>
            </a:r>
          </a:p>
          <a:p>
            <a:endParaRPr lang="en-US" altLang="en-US"/>
          </a:p>
          <a:p>
            <a:endParaRPr lang="en-US" altLang="en-US"/>
          </a:p>
        </p:txBody>
      </p:sp>
      <p:sp>
        <p:nvSpPr>
          <p:cNvPr id="38919" name="Slide Number Placeholder 3">
            <a:extLst>
              <a:ext uri="{FF2B5EF4-FFF2-40B4-BE49-F238E27FC236}">
                <a16:creationId xmlns:a16="http://schemas.microsoft.com/office/drawing/2014/main" id="{022FDC4E-FB43-456E-9284-134F11AD656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85AAACF0-492D-48AF-99ED-98A305E601B1}" type="slidenum">
              <a:rPr lang="en-US" altLang="en-US" sz="1000" b="0">
                <a:solidFill>
                  <a:srgbClr val="7F7F7F"/>
                </a:solidFill>
              </a:rPr>
              <a:pPr>
                <a:spcBef>
                  <a:spcPct val="0"/>
                </a:spcBef>
                <a:buClrTx/>
                <a:buSzTx/>
                <a:buFontTx/>
                <a:buNone/>
              </a:pPr>
              <a:t>13</a:t>
            </a:fld>
            <a:endParaRPr lang="en-US" altLang="en-US" sz="1000" b="0">
              <a:solidFill>
                <a:schemeClr val="bg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a:extLst>
              <a:ext uri="{FF2B5EF4-FFF2-40B4-BE49-F238E27FC236}">
                <a16:creationId xmlns:a16="http://schemas.microsoft.com/office/drawing/2014/main" id="{F7B12F4C-5C83-478C-BA38-0F67AD66A73E}"/>
              </a:ext>
            </a:extLst>
          </p:cNvPr>
          <p:cNvSpPr>
            <a:spLocks noGrp="1"/>
          </p:cNvSpPr>
          <p:nvPr>
            <p:ph type="title"/>
          </p:nvPr>
        </p:nvSpPr>
        <p:spPr/>
        <p:txBody>
          <a:bodyPr/>
          <a:lstStyle/>
          <a:p>
            <a:r>
              <a:rPr lang="en-US" altLang="en-US"/>
              <a:t>Source Selection </a:t>
            </a:r>
          </a:p>
        </p:txBody>
      </p:sp>
      <p:sp>
        <p:nvSpPr>
          <p:cNvPr id="39939" name="Text Placeholder 9">
            <a:extLst>
              <a:ext uri="{FF2B5EF4-FFF2-40B4-BE49-F238E27FC236}">
                <a16:creationId xmlns:a16="http://schemas.microsoft.com/office/drawing/2014/main" id="{8F5F5429-AD40-40BB-88C0-2C9E218D5B6B}"/>
              </a:ext>
            </a:extLst>
          </p:cNvPr>
          <p:cNvSpPr>
            <a:spLocks noGrp="1"/>
          </p:cNvSpPr>
          <p:nvPr>
            <p:ph type="body" idx="1"/>
          </p:nvPr>
        </p:nvSpPr>
        <p:spPr>
          <a:xfrm>
            <a:off x="457200" y="1247775"/>
            <a:ext cx="4040188" cy="639763"/>
          </a:xfrm>
        </p:spPr>
        <p:txBody>
          <a:bodyPr/>
          <a:lstStyle/>
          <a:p>
            <a:r>
              <a:rPr lang="en-US" altLang="en-US"/>
              <a:t>AS</a:t>
            </a:r>
          </a:p>
        </p:txBody>
      </p:sp>
      <p:sp>
        <p:nvSpPr>
          <p:cNvPr id="39940" name="Content Placeholder 10">
            <a:extLst>
              <a:ext uri="{FF2B5EF4-FFF2-40B4-BE49-F238E27FC236}">
                <a16:creationId xmlns:a16="http://schemas.microsoft.com/office/drawing/2014/main" id="{46EE222F-8B3B-4752-A916-721F5F6F9B40}"/>
              </a:ext>
            </a:extLst>
          </p:cNvPr>
          <p:cNvSpPr>
            <a:spLocks noGrp="1"/>
          </p:cNvSpPr>
          <p:nvPr>
            <p:ph sz="half" idx="2"/>
          </p:nvPr>
        </p:nvSpPr>
        <p:spPr>
          <a:xfrm>
            <a:off x="457200" y="1887538"/>
            <a:ext cx="4040188" cy="3951287"/>
          </a:xfrm>
        </p:spPr>
        <p:txBody>
          <a:bodyPr/>
          <a:lstStyle/>
          <a:p>
            <a:r>
              <a:rPr lang="en-US" altLang="en-US" sz="1600"/>
              <a:t>Source selection evaluation approach</a:t>
            </a:r>
          </a:p>
          <a:p>
            <a:pPr lvl="1"/>
            <a:r>
              <a:rPr lang="en-US" altLang="en-US" sz="1600"/>
              <a:t>Source Selection (Section M) criteria.</a:t>
            </a:r>
          </a:p>
          <a:p>
            <a:pPr lvl="1"/>
            <a:r>
              <a:rPr lang="en-US" altLang="en-US" sz="1600"/>
              <a:t>Section L requirements</a:t>
            </a:r>
          </a:p>
          <a:p>
            <a:pPr lvl="2"/>
            <a:r>
              <a:rPr lang="en-US" altLang="en-US" sz="1400"/>
              <a:t>Also consider briefing how program risks, technolgy, schedules are being handled</a:t>
            </a:r>
            <a:endParaRPr lang="en-US" altLang="en-US" sz="1600"/>
          </a:p>
          <a:p>
            <a:r>
              <a:rPr lang="en-US" altLang="en-US" sz="1600"/>
              <a:t>List potential sources</a:t>
            </a:r>
          </a:p>
          <a:p>
            <a:r>
              <a:rPr lang="en-US" altLang="en-US" sz="1600"/>
              <a:t>Subcontract competition</a:t>
            </a:r>
          </a:p>
          <a:p>
            <a:r>
              <a:rPr lang="en-US" altLang="en-US" sz="1600"/>
              <a:t>Small business subcontracting plan / small business participation</a:t>
            </a:r>
          </a:p>
          <a:p>
            <a:endParaRPr lang="en-US" altLang="en-US" sz="1600"/>
          </a:p>
          <a:p>
            <a:endParaRPr lang="en-US" altLang="en-US" sz="1300"/>
          </a:p>
          <a:p>
            <a:endParaRPr lang="en-US" altLang="en-US"/>
          </a:p>
        </p:txBody>
      </p:sp>
      <p:sp>
        <p:nvSpPr>
          <p:cNvPr id="39941" name="Text Placeholder 11">
            <a:extLst>
              <a:ext uri="{FF2B5EF4-FFF2-40B4-BE49-F238E27FC236}">
                <a16:creationId xmlns:a16="http://schemas.microsoft.com/office/drawing/2014/main" id="{F2AFD2A1-4031-4D79-9555-1A5DB733E946}"/>
              </a:ext>
            </a:extLst>
          </p:cNvPr>
          <p:cNvSpPr>
            <a:spLocks noGrp="1"/>
          </p:cNvSpPr>
          <p:nvPr>
            <p:ph type="body" sz="quarter" idx="3"/>
          </p:nvPr>
        </p:nvSpPr>
        <p:spPr>
          <a:xfrm>
            <a:off x="4645025" y="1247775"/>
            <a:ext cx="4041775" cy="639763"/>
          </a:xfrm>
        </p:spPr>
        <p:txBody>
          <a:bodyPr/>
          <a:lstStyle/>
          <a:p>
            <a:r>
              <a:rPr lang="en-US" altLang="en-US"/>
              <a:t>RFP</a:t>
            </a:r>
          </a:p>
        </p:txBody>
      </p:sp>
      <p:sp>
        <p:nvSpPr>
          <p:cNvPr id="39942" name="Content Placeholder 12">
            <a:extLst>
              <a:ext uri="{FF2B5EF4-FFF2-40B4-BE49-F238E27FC236}">
                <a16:creationId xmlns:a16="http://schemas.microsoft.com/office/drawing/2014/main" id="{B1565D46-126C-4AC7-8889-5FA74D75083B}"/>
              </a:ext>
            </a:extLst>
          </p:cNvPr>
          <p:cNvSpPr>
            <a:spLocks noGrp="1"/>
          </p:cNvSpPr>
          <p:nvPr>
            <p:ph sz="quarter" idx="4"/>
          </p:nvPr>
        </p:nvSpPr>
        <p:spPr>
          <a:xfrm>
            <a:off x="4645025" y="1887538"/>
            <a:ext cx="4041775" cy="3951287"/>
          </a:xfrm>
        </p:spPr>
        <p:txBody>
          <a:bodyPr/>
          <a:lstStyle/>
          <a:p>
            <a:r>
              <a:rPr lang="en-US" altLang="en-US"/>
              <a:t>Section L &amp; M </a:t>
            </a:r>
          </a:p>
        </p:txBody>
      </p:sp>
      <p:sp>
        <p:nvSpPr>
          <p:cNvPr id="39943" name="Slide Number Placeholder 6">
            <a:extLst>
              <a:ext uri="{FF2B5EF4-FFF2-40B4-BE49-F238E27FC236}">
                <a16:creationId xmlns:a16="http://schemas.microsoft.com/office/drawing/2014/main" id="{98A2380D-EDA5-4070-800F-E0263DB5AC6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C80F21C7-E3A0-4508-8C92-5B89D3FE95FA}" type="slidenum">
              <a:rPr lang="en-US" altLang="en-US" sz="1000" b="0">
                <a:solidFill>
                  <a:srgbClr val="7F7F7F"/>
                </a:solidFill>
              </a:rPr>
              <a:pPr>
                <a:spcBef>
                  <a:spcPct val="0"/>
                </a:spcBef>
                <a:buClrTx/>
                <a:buSzTx/>
                <a:buFontTx/>
                <a:buNone/>
              </a:pPr>
              <a:t>14</a:t>
            </a:fld>
            <a:endParaRPr lang="en-US" altLang="en-US" sz="1000" b="0">
              <a:solidFill>
                <a:srgbClr val="808080"/>
              </a:solidFill>
            </a:endParaRPr>
          </a:p>
        </p:txBody>
      </p:sp>
      <p:sp>
        <p:nvSpPr>
          <p:cNvPr id="39944" name="TextBox 8">
            <a:extLst>
              <a:ext uri="{FF2B5EF4-FFF2-40B4-BE49-F238E27FC236}">
                <a16:creationId xmlns:a16="http://schemas.microsoft.com/office/drawing/2014/main" id="{7D245A7D-5133-4007-9E9D-9E062AD21548}"/>
              </a:ext>
            </a:extLst>
          </p:cNvPr>
          <p:cNvSpPr txBox="1">
            <a:spLocks noChangeArrowheads="1"/>
          </p:cNvSpPr>
          <p:nvPr/>
        </p:nvSpPr>
        <p:spPr bwMode="auto">
          <a:xfrm>
            <a:off x="1593850" y="5827713"/>
            <a:ext cx="6102350" cy="461962"/>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a:solidFill>
                  <a:schemeClr val="bg1"/>
                </a:solidFill>
              </a:rPr>
              <a:t>Provide Copies of RFP Sections L and 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30E293F5-4EF2-4FF4-8AF4-2B5C1461CEBD}"/>
              </a:ext>
            </a:extLst>
          </p:cNvPr>
          <p:cNvSpPr>
            <a:spLocks noGrp="1"/>
          </p:cNvSpPr>
          <p:nvPr>
            <p:ph type="title"/>
          </p:nvPr>
        </p:nvSpPr>
        <p:spPr>
          <a:xfrm>
            <a:off x="457200" y="274638"/>
            <a:ext cx="8229600" cy="927100"/>
          </a:xfrm>
        </p:spPr>
        <p:txBody>
          <a:bodyPr/>
          <a:lstStyle/>
          <a:p>
            <a:r>
              <a:rPr lang="en-US" altLang="en-US"/>
              <a:t>Incentives</a:t>
            </a:r>
          </a:p>
        </p:txBody>
      </p:sp>
      <p:sp>
        <p:nvSpPr>
          <p:cNvPr id="40963" name="Text Placeholder 2">
            <a:extLst>
              <a:ext uri="{FF2B5EF4-FFF2-40B4-BE49-F238E27FC236}">
                <a16:creationId xmlns:a16="http://schemas.microsoft.com/office/drawing/2014/main" id="{852584CC-3815-4CC8-8AC7-99640AD7216D}"/>
              </a:ext>
            </a:extLst>
          </p:cNvPr>
          <p:cNvSpPr>
            <a:spLocks noGrp="1"/>
          </p:cNvSpPr>
          <p:nvPr>
            <p:ph type="body" idx="1"/>
          </p:nvPr>
        </p:nvSpPr>
        <p:spPr>
          <a:xfrm>
            <a:off x="457200" y="1262063"/>
            <a:ext cx="4040188" cy="639762"/>
          </a:xfrm>
        </p:spPr>
        <p:txBody>
          <a:bodyPr/>
          <a:lstStyle/>
          <a:p>
            <a:r>
              <a:rPr lang="en-US" altLang="en-US"/>
              <a:t>AS</a:t>
            </a:r>
          </a:p>
        </p:txBody>
      </p:sp>
      <p:sp>
        <p:nvSpPr>
          <p:cNvPr id="40964" name="Content Placeholder 3">
            <a:extLst>
              <a:ext uri="{FF2B5EF4-FFF2-40B4-BE49-F238E27FC236}">
                <a16:creationId xmlns:a16="http://schemas.microsoft.com/office/drawing/2014/main" id="{A4A40BA8-D98C-46BB-96BD-642F4139B065}"/>
              </a:ext>
            </a:extLst>
          </p:cNvPr>
          <p:cNvSpPr>
            <a:spLocks noGrp="1"/>
          </p:cNvSpPr>
          <p:nvPr>
            <p:ph sz="half" idx="2"/>
          </p:nvPr>
        </p:nvSpPr>
        <p:spPr>
          <a:xfrm>
            <a:off x="457200" y="1901825"/>
            <a:ext cx="4040188" cy="3951288"/>
          </a:xfrm>
        </p:spPr>
        <p:txBody>
          <a:bodyPr/>
          <a:lstStyle/>
          <a:p>
            <a:r>
              <a:rPr lang="en-US" altLang="en-US" sz="1800"/>
              <a:t>Contract incentives:</a:t>
            </a:r>
          </a:p>
          <a:p>
            <a:pPr lvl="1"/>
            <a:r>
              <a:rPr lang="en-US" altLang="en-US" sz="1600"/>
              <a:t>specific incentive structure</a:t>
            </a:r>
          </a:p>
          <a:p>
            <a:pPr lvl="1"/>
            <a:endParaRPr lang="en-US" altLang="en-US" sz="1600"/>
          </a:p>
          <a:p>
            <a:pPr lvl="1"/>
            <a:endParaRPr lang="en-US" altLang="en-US" sz="1600"/>
          </a:p>
          <a:p>
            <a:r>
              <a:rPr lang="en-US" altLang="en-US" sz="1600"/>
              <a:t>Where are testing and systems engineering requirements and what do they require </a:t>
            </a:r>
          </a:p>
          <a:p>
            <a:r>
              <a:rPr lang="en-US" altLang="en-US" sz="1600"/>
              <a:t>ID engineering activities in RFP (eg., CDR) and contractor to demonstrate R&amp;M achievements  and MOSA/OSA (e.g., Mil-Stds)</a:t>
            </a:r>
          </a:p>
          <a:p>
            <a:r>
              <a:rPr lang="en-US" altLang="en-US" sz="1600"/>
              <a:t>How are KPPs incorporated into the contract?  (threshold goal)</a:t>
            </a:r>
          </a:p>
          <a:p>
            <a:pPr lvl="1"/>
            <a:endParaRPr lang="en-US" altLang="en-US" sz="1600"/>
          </a:p>
        </p:txBody>
      </p:sp>
      <p:sp>
        <p:nvSpPr>
          <p:cNvPr id="40965" name="Text Placeholder 4">
            <a:extLst>
              <a:ext uri="{FF2B5EF4-FFF2-40B4-BE49-F238E27FC236}">
                <a16:creationId xmlns:a16="http://schemas.microsoft.com/office/drawing/2014/main" id="{9377A784-1320-41BD-A158-5715E3EAD881}"/>
              </a:ext>
            </a:extLst>
          </p:cNvPr>
          <p:cNvSpPr>
            <a:spLocks noGrp="1"/>
          </p:cNvSpPr>
          <p:nvPr>
            <p:ph type="body" sz="quarter" idx="3"/>
          </p:nvPr>
        </p:nvSpPr>
        <p:spPr>
          <a:xfrm>
            <a:off x="4645025" y="1262063"/>
            <a:ext cx="4041775" cy="639762"/>
          </a:xfrm>
        </p:spPr>
        <p:txBody>
          <a:bodyPr/>
          <a:lstStyle/>
          <a:p>
            <a:r>
              <a:rPr lang="en-US" altLang="en-US"/>
              <a:t>RFP</a:t>
            </a:r>
          </a:p>
        </p:txBody>
      </p:sp>
      <p:sp>
        <p:nvSpPr>
          <p:cNvPr id="40966" name="Content Placeholder 5">
            <a:extLst>
              <a:ext uri="{FF2B5EF4-FFF2-40B4-BE49-F238E27FC236}">
                <a16:creationId xmlns:a16="http://schemas.microsoft.com/office/drawing/2014/main" id="{026B207E-E775-4847-A856-CAF47461C8C8}"/>
              </a:ext>
            </a:extLst>
          </p:cNvPr>
          <p:cNvSpPr>
            <a:spLocks noGrp="1"/>
          </p:cNvSpPr>
          <p:nvPr>
            <p:ph sz="quarter" idx="4"/>
          </p:nvPr>
        </p:nvSpPr>
        <p:spPr>
          <a:xfrm>
            <a:off x="4645025" y="1901825"/>
            <a:ext cx="4041775" cy="3951288"/>
          </a:xfrm>
        </p:spPr>
        <p:txBody>
          <a:bodyPr/>
          <a:lstStyle/>
          <a:p>
            <a:r>
              <a:rPr lang="en-US" altLang="en-US"/>
              <a:t>Contract type</a:t>
            </a:r>
          </a:p>
          <a:p>
            <a:pPr lvl="1"/>
            <a:r>
              <a:rPr lang="en-US" altLang="en-US"/>
              <a:t>Share ratios </a:t>
            </a:r>
          </a:p>
          <a:p>
            <a:r>
              <a:rPr lang="en-US" altLang="en-US"/>
              <a:t>Incentives for schedule or performance and clauses</a:t>
            </a:r>
          </a:p>
          <a:p>
            <a:r>
              <a:rPr lang="en-US" altLang="en-US" sz="2000"/>
              <a:t>SEMP </a:t>
            </a:r>
            <a:r>
              <a:rPr lang="en-US" altLang="en-US" sz="2000" b="0"/>
              <a:t>DI-MGMT-81024</a:t>
            </a:r>
            <a:endParaRPr lang="en-US" altLang="en-US" sz="2000"/>
          </a:p>
          <a:p>
            <a:r>
              <a:rPr lang="en-US" altLang="en-US"/>
              <a:t>Special Clauses</a:t>
            </a:r>
          </a:p>
          <a:p>
            <a:r>
              <a:rPr lang="en-US" altLang="en-US"/>
              <a:t>Sys-Spec 8000</a:t>
            </a:r>
          </a:p>
          <a:p>
            <a:endParaRPr lang="en-US" altLang="en-US"/>
          </a:p>
        </p:txBody>
      </p:sp>
      <p:sp>
        <p:nvSpPr>
          <p:cNvPr id="40967" name="Slide Number Placeholder 6">
            <a:extLst>
              <a:ext uri="{FF2B5EF4-FFF2-40B4-BE49-F238E27FC236}">
                <a16:creationId xmlns:a16="http://schemas.microsoft.com/office/drawing/2014/main" id="{B0DF139C-4DD5-4DB4-869C-FEACE1E5FFA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AEE935C5-13E4-4733-ABA2-BD571E3E2649}" type="slidenum">
              <a:rPr lang="en-US" altLang="en-US" sz="1000" b="0">
                <a:solidFill>
                  <a:srgbClr val="7F7F7F"/>
                </a:solidFill>
              </a:rPr>
              <a:pPr>
                <a:spcBef>
                  <a:spcPct val="0"/>
                </a:spcBef>
                <a:buClrTx/>
                <a:buSzTx/>
                <a:buFontTx/>
                <a:buNone/>
              </a:pPr>
              <a:t>15</a:t>
            </a:fld>
            <a:endParaRPr lang="en-US" altLang="en-US" sz="1000" b="0">
              <a:solidFill>
                <a:srgbClr val="80808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a:extLst>
              <a:ext uri="{FF2B5EF4-FFF2-40B4-BE49-F238E27FC236}">
                <a16:creationId xmlns:a16="http://schemas.microsoft.com/office/drawing/2014/main" id="{FD03BAE3-35E5-4EBF-88B6-9EB63C420F4A}"/>
              </a:ext>
            </a:extLst>
          </p:cNvPr>
          <p:cNvSpPr>
            <a:spLocks noGrp="1"/>
          </p:cNvSpPr>
          <p:nvPr>
            <p:ph type="title"/>
          </p:nvPr>
        </p:nvSpPr>
        <p:spPr/>
        <p:txBody>
          <a:bodyPr/>
          <a:lstStyle/>
          <a:p>
            <a:r>
              <a:rPr lang="en-US" altLang="en-US"/>
              <a:t>AS Vs RFP</a:t>
            </a:r>
          </a:p>
        </p:txBody>
      </p:sp>
      <p:sp>
        <p:nvSpPr>
          <p:cNvPr id="41987" name="Text Placeholder 5">
            <a:extLst>
              <a:ext uri="{FF2B5EF4-FFF2-40B4-BE49-F238E27FC236}">
                <a16:creationId xmlns:a16="http://schemas.microsoft.com/office/drawing/2014/main" id="{39C33EA8-EBAF-41B3-88DB-73ECD49E9C1F}"/>
              </a:ext>
            </a:extLst>
          </p:cNvPr>
          <p:cNvSpPr>
            <a:spLocks noGrp="1"/>
          </p:cNvSpPr>
          <p:nvPr>
            <p:ph type="body" idx="1"/>
          </p:nvPr>
        </p:nvSpPr>
        <p:spPr/>
        <p:txBody>
          <a:bodyPr/>
          <a:lstStyle/>
          <a:p>
            <a:r>
              <a:rPr lang="en-US" altLang="en-US"/>
              <a:t>AS</a:t>
            </a:r>
          </a:p>
        </p:txBody>
      </p:sp>
      <p:sp>
        <p:nvSpPr>
          <p:cNvPr id="41988" name="Content Placeholder 2">
            <a:extLst>
              <a:ext uri="{FF2B5EF4-FFF2-40B4-BE49-F238E27FC236}">
                <a16:creationId xmlns:a16="http://schemas.microsoft.com/office/drawing/2014/main" id="{27B08375-6379-45C8-8ECF-8EA5C5D818EE}"/>
              </a:ext>
            </a:extLst>
          </p:cNvPr>
          <p:cNvSpPr>
            <a:spLocks noGrp="1"/>
          </p:cNvSpPr>
          <p:nvPr>
            <p:ph sz="half" idx="2"/>
          </p:nvPr>
        </p:nvSpPr>
        <p:spPr/>
        <p:txBody>
          <a:bodyPr/>
          <a:lstStyle/>
          <a:p>
            <a:r>
              <a:rPr lang="en-US" altLang="en-US" sz="1800"/>
              <a:t>Sustainment Strategy. </a:t>
            </a:r>
            <a:endParaRPr lang="en-US" altLang="en-US"/>
          </a:p>
          <a:p>
            <a:pPr lvl="1"/>
            <a:r>
              <a:rPr lang="en-US" altLang="en-US" sz="1600"/>
              <a:t>Government vs contractor support </a:t>
            </a:r>
            <a:endParaRPr lang="en-US" altLang="en-US"/>
          </a:p>
          <a:p>
            <a:pPr lvl="1"/>
            <a:r>
              <a:rPr lang="en-US" altLang="en-US" sz="1600"/>
              <a:t>Overview of the sustainment-related contract(s)  </a:t>
            </a:r>
            <a:endParaRPr lang="en-US" altLang="en-US"/>
          </a:p>
          <a:p>
            <a:pPr lvl="1"/>
            <a:r>
              <a:rPr lang="en-US" altLang="en-US" sz="1600"/>
              <a:t>Interim Contract Support (ICS) </a:t>
            </a:r>
          </a:p>
          <a:p>
            <a:r>
              <a:rPr lang="en-US" altLang="en-US" sz="1600"/>
              <a:t>Technical Data Rights Strategy (Data Management Strategy)</a:t>
            </a:r>
          </a:p>
          <a:p>
            <a:pPr lvl="1"/>
            <a:endParaRPr lang="en-US" altLang="en-US" sz="1200"/>
          </a:p>
          <a:p>
            <a:endParaRPr lang="en-US" altLang="en-US"/>
          </a:p>
          <a:p>
            <a:endParaRPr lang="en-US" altLang="en-US"/>
          </a:p>
        </p:txBody>
      </p:sp>
      <p:sp>
        <p:nvSpPr>
          <p:cNvPr id="41989" name="Text Placeholder 6">
            <a:extLst>
              <a:ext uri="{FF2B5EF4-FFF2-40B4-BE49-F238E27FC236}">
                <a16:creationId xmlns:a16="http://schemas.microsoft.com/office/drawing/2014/main" id="{D6B24303-4DA7-4B79-BA3C-275FAC384C8E}"/>
              </a:ext>
            </a:extLst>
          </p:cNvPr>
          <p:cNvSpPr>
            <a:spLocks noGrp="1"/>
          </p:cNvSpPr>
          <p:nvPr>
            <p:ph type="body" sz="quarter" idx="3"/>
          </p:nvPr>
        </p:nvSpPr>
        <p:spPr/>
        <p:txBody>
          <a:bodyPr/>
          <a:lstStyle/>
          <a:p>
            <a:r>
              <a:rPr lang="en-US" altLang="en-US"/>
              <a:t>RFP</a:t>
            </a:r>
          </a:p>
        </p:txBody>
      </p:sp>
      <p:sp>
        <p:nvSpPr>
          <p:cNvPr id="41990" name="Content Placeholder 7">
            <a:extLst>
              <a:ext uri="{FF2B5EF4-FFF2-40B4-BE49-F238E27FC236}">
                <a16:creationId xmlns:a16="http://schemas.microsoft.com/office/drawing/2014/main" id="{BD952BBE-C767-4798-B9B9-61F38706052C}"/>
              </a:ext>
            </a:extLst>
          </p:cNvPr>
          <p:cNvSpPr>
            <a:spLocks noGrp="1"/>
          </p:cNvSpPr>
          <p:nvPr>
            <p:ph sz="quarter" idx="4"/>
          </p:nvPr>
        </p:nvSpPr>
        <p:spPr/>
        <p:txBody>
          <a:bodyPr/>
          <a:lstStyle/>
          <a:p>
            <a:r>
              <a:rPr lang="en-US" altLang="en-US"/>
              <a:t>What provisions in the contract to track contractors cost performance?</a:t>
            </a:r>
          </a:p>
          <a:p>
            <a:r>
              <a:rPr lang="en-US" altLang="en-US" sz="2000"/>
              <a:t>What contract clauses and data deliverables for data rights—eg., mil-dtl-31000C and CDRL DI-SESS-81000C </a:t>
            </a:r>
          </a:p>
          <a:p>
            <a:endParaRPr lang="en-US" altLang="en-US"/>
          </a:p>
        </p:txBody>
      </p:sp>
      <p:sp>
        <p:nvSpPr>
          <p:cNvPr id="41991" name="Slide Number Placeholder 3">
            <a:extLst>
              <a:ext uri="{FF2B5EF4-FFF2-40B4-BE49-F238E27FC236}">
                <a16:creationId xmlns:a16="http://schemas.microsoft.com/office/drawing/2014/main" id="{BF85D84C-CE8D-4BBF-A5AA-FB8AEE7F70E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32708A8B-4986-4493-BD13-2E67472214EB}" type="slidenum">
              <a:rPr lang="en-US" altLang="en-US" sz="1000" b="0">
                <a:solidFill>
                  <a:srgbClr val="7F7F7F"/>
                </a:solidFill>
              </a:rPr>
              <a:pPr>
                <a:spcBef>
                  <a:spcPct val="0"/>
                </a:spcBef>
                <a:buClrTx/>
                <a:buSzTx/>
                <a:buFontTx/>
                <a:buNone/>
              </a:pPr>
              <a:t>16</a:t>
            </a:fld>
            <a:endParaRPr lang="en-US" altLang="en-US" sz="1000" b="0">
              <a:solidFill>
                <a:schemeClr val="bg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4">
            <a:extLst>
              <a:ext uri="{FF2B5EF4-FFF2-40B4-BE49-F238E27FC236}">
                <a16:creationId xmlns:a16="http://schemas.microsoft.com/office/drawing/2014/main" id="{419B67BA-265C-4AC7-BEF6-5BC9824DAAEE}"/>
              </a:ext>
            </a:extLst>
          </p:cNvPr>
          <p:cNvSpPr>
            <a:spLocks noGrp="1"/>
          </p:cNvSpPr>
          <p:nvPr>
            <p:ph type="title"/>
          </p:nvPr>
        </p:nvSpPr>
        <p:spPr/>
        <p:txBody>
          <a:bodyPr/>
          <a:lstStyle/>
          <a:p>
            <a:r>
              <a:rPr lang="en-US" altLang="en-US"/>
              <a:t>AS Vs RFP</a:t>
            </a:r>
          </a:p>
        </p:txBody>
      </p:sp>
      <p:sp>
        <p:nvSpPr>
          <p:cNvPr id="43011" name="Text Placeholder 5">
            <a:extLst>
              <a:ext uri="{FF2B5EF4-FFF2-40B4-BE49-F238E27FC236}">
                <a16:creationId xmlns:a16="http://schemas.microsoft.com/office/drawing/2014/main" id="{4F10B79C-BE45-4B83-80F4-B0D70D0B0BEE}"/>
              </a:ext>
            </a:extLst>
          </p:cNvPr>
          <p:cNvSpPr>
            <a:spLocks noGrp="1"/>
          </p:cNvSpPr>
          <p:nvPr>
            <p:ph type="body" idx="1"/>
          </p:nvPr>
        </p:nvSpPr>
        <p:spPr>
          <a:xfrm>
            <a:off x="457200" y="1262063"/>
            <a:ext cx="4040188" cy="639762"/>
          </a:xfrm>
        </p:spPr>
        <p:txBody>
          <a:bodyPr/>
          <a:lstStyle/>
          <a:p>
            <a:r>
              <a:rPr lang="en-US" altLang="en-US"/>
              <a:t>AS</a:t>
            </a:r>
          </a:p>
        </p:txBody>
      </p:sp>
      <p:sp>
        <p:nvSpPr>
          <p:cNvPr id="43012" name="Content Placeholder 2">
            <a:extLst>
              <a:ext uri="{FF2B5EF4-FFF2-40B4-BE49-F238E27FC236}">
                <a16:creationId xmlns:a16="http://schemas.microsoft.com/office/drawing/2014/main" id="{489191DB-C0D7-4CC6-8357-05E7FA5E274E}"/>
              </a:ext>
            </a:extLst>
          </p:cNvPr>
          <p:cNvSpPr>
            <a:spLocks noGrp="1"/>
          </p:cNvSpPr>
          <p:nvPr>
            <p:ph sz="half" idx="2"/>
          </p:nvPr>
        </p:nvSpPr>
        <p:spPr>
          <a:xfrm>
            <a:off x="457200" y="1901825"/>
            <a:ext cx="4040188" cy="3951288"/>
          </a:xfrm>
        </p:spPr>
        <p:txBody>
          <a:bodyPr/>
          <a:lstStyle/>
          <a:p>
            <a:r>
              <a:rPr lang="en-US" altLang="en-US" sz="1600"/>
              <a:t>Special clauses</a:t>
            </a:r>
          </a:p>
          <a:p>
            <a:r>
              <a:rPr lang="en-US" altLang="en-US" sz="1500"/>
              <a:t>Identify any changes from the approved Acquisition Strategy</a:t>
            </a:r>
          </a:p>
          <a:p>
            <a:pPr lvl="1"/>
            <a:endParaRPr lang="en-US" altLang="en-US" sz="1100"/>
          </a:p>
          <a:p>
            <a:pPr lvl="1"/>
            <a:endParaRPr lang="en-US" altLang="en-US" sz="1600"/>
          </a:p>
          <a:p>
            <a:pPr lvl="1"/>
            <a:endParaRPr lang="en-US" altLang="en-US" sz="1600"/>
          </a:p>
          <a:p>
            <a:endParaRPr lang="en-US" altLang="en-US" sz="1600"/>
          </a:p>
        </p:txBody>
      </p:sp>
      <p:sp>
        <p:nvSpPr>
          <p:cNvPr id="43013" name="Text Placeholder 6">
            <a:extLst>
              <a:ext uri="{FF2B5EF4-FFF2-40B4-BE49-F238E27FC236}">
                <a16:creationId xmlns:a16="http://schemas.microsoft.com/office/drawing/2014/main" id="{641FC027-CA8E-4AE0-80A6-5246D0F2EBF8}"/>
              </a:ext>
            </a:extLst>
          </p:cNvPr>
          <p:cNvSpPr>
            <a:spLocks noGrp="1"/>
          </p:cNvSpPr>
          <p:nvPr>
            <p:ph type="body" sz="quarter" idx="3"/>
          </p:nvPr>
        </p:nvSpPr>
        <p:spPr>
          <a:xfrm>
            <a:off x="4645025" y="1262063"/>
            <a:ext cx="4041775" cy="639762"/>
          </a:xfrm>
        </p:spPr>
        <p:txBody>
          <a:bodyPr/>
          <a:lstStyle/>
          <a:p>
            <a:r>
              <a:rPr lang="en-US" altLang="en-US"/>
              <a:t>RFP</a:t>
            </a:r>
          </a:p>
        </p:txBody>
      </p:sp>
      <p:sp>
        <p:nvSpPr>
          <p:cNvPr id="43014" name="Content Placeholder 7">
            <a:extLst>
              <a:ext uri="{FF2B5EF4-FFF2-40B4-BE49-F238E27FC236}">
                <a16:creationId xmlns:a16="http://schemas.microsoft.com/office/drawing/2014/main" id="{517BC856-33C5-4A04-9BCC-6B51A9F74927}"/>
              </a:ext>
            </a:extLst>
          </p:cNvPr>
          <p:cNvSpPr>
            <a:spLocks noGrp="1"/>
          </p:cNvSpPr>
          <p:nvPr>
            <p:ph sz="quarter" idx="4"/>
          </p:nvPr>
        </p:nvSpPr>
        <p:spPr>
          <a:xfrm>
            <a:off x="4645025" y="1901825"/>
            <a:ext cx="4041775" cy="3951288"/>
          </a:xfrm>
        </p:spPr>
        <p:txBody>
          <a:bodyPr/>
          <a:lstStyle/>
          <a:p>
            <a:r>
              <a:rPr lang="en-US" altLang="en-US"/>
              <a:t>Funds management, contingent liabilities (award fee, etc), Limitation of Government Obligation, FMS, Warranties</a:t>
            </a:r>
          </a:p>
          <a:p>
            <a:r>
              <a:rPr lang="en-US" altLang="en-US">
                <a:solidFill>
                  <a:srgbClr val="FF0000"/>
                </a:solidFill>
              </a:rPr>
              <a:t>CSDR</a:t>
            </a:r>
          </a:p>
          <a:p>
            <a:pPr marL="285750" lvl="1" indent="-285750">
              <a:spcBef>
                <a:spcPct val="50000"/>
              </a:spcBef>
            </a:pPr>
            <a:r>
              <a:rPr lang="en-US" altLang="en-US" sz="1600"/>
              <a:t>Approved Tailoring incorporated into RFP</a:t>
            </a:r>
          </a:p>
          <a:p>
            <a:pPr marL="285750" lvl="1" indent="-285750">
              <a:spcBef>
                <a:spcPct val="50000"/>
              </a:spcBef>
            </a:pPr>
            <a:r>
              <a:rPr lang="en-US" altLang="en-US" sz="1600"/>
              <a:t>Any FAR deviations</a:t>
            </a:r>
          </a:p>
          <a:p>
            <a:endParaRPr lang="en-US" altLang="en-US"/>
          </a:p>
        </p:txBody>
      </p:sp>
      <p:sp>
        <p:nvSpPr>
          <p:cNvPr id="43015" name="Slide Number Placeholder 3">
            <a:extLst>
              <a:ext uri="{FF2B5EF4-FFF2-40B4-BE49-F238E27FC236}">
                <a16:creationId xmlns:a16="http://schemas.microsoft.com/office/drawing/2014/main" id="{048108B3-40D4-4E05-B148-C59EBF8C59A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1B4F6899-3D86-439E-8C54-BBBF25A2D8B0}" type="slidenum">
              <a:rPr lang="en-US" altLang="en-US" sz="1000" b="0">
                <a:solidFill>
                  <a:srgbClr val="7F7F7F"/>
                </a:solidFill>
              </a:rPr>
              <a:pPr>
                <a:spcBef>
                  <a:spcPct val="0"/>
                </a:spcBef>
                <a:buClrTx/>
                <a:buSzTx/>
                <a:buFontTx/>
                <a:buNone/>
              </a:pPr>
              <a:t>17</a:t>
            </a:fld>
            <a:endParaRPr lang="en-US" altLang="en-US" sz="1000" b="0">
              <a:solidFill>
                <a:schemeClr val="bg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2DADFED-603E-43F9-8C94-36C45CDBC47E}"/>
              </a:ext>
            </a:extLst>
          </p:cNvPr>
          <p:cNvSpPr>
            <a:spLocks noGrp="1" noChangeArrowheads="1"/>
          </p:cNvSpPr>
          <p:nvPr>
            <p:ph type="title"/>
          </p:nvPr>
        </p:nvSpPr>
        <p:spPr>
          <a:xfrm>
            <a:off x="525463" y="33338"/>
            <a:ext cx="8229600" cy="1143000"/>
          </a:xfrm>
        </p:spPr>
        <p:txBody>
          <a:bodyPr lIns="92067" tIns="46033" rIns="92067" bIns="46033"/>
          <a:lstStyle/>
          <a:p>
            <a:r>
              <a:rPr lang="en-US" altLang="en-US" sz="3200">
                <a:solidFill>
                  <a:srgbClr val="002060"/>
                </a:solidFill>
              </a:rPr>
              <a:t>Risk Assessment &amp; Management</a:t>
            </a:r>
          </a:p>
        </p:txBody>
      </p:sp>
      <p:sp>
        <p:nvSpPr>
          <p:cNvPr id="44035" name="Slide Number Placeholder 2">
            <a:extLst>
              <a:ext uri="{FF2B5EF4-FFF2-40B4-BE49-F238E27FC236}">
                <a16:creationId xmlns:a16="http://schemas.microsoft.com/office/drawing/2014/main" id="{BBF54D8D-D9CB-4A8E-A5FB-0B02010DA1B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9F4ECC43-DBBD-40E6-AEDB-8955F872A0B4}" type="slidenum">
              <a:rPr lang="en-US" altLang="en-US" sz="1000" b="0">
                <a:solidFill>
                  <a:srgbClr val="000000"/>
                </a:solidFill>
              </a:rPr>
              <a:pPr>
                <a:spcBef>
                  <a:spcPct val="0"/>
                </a:spcBef>
                <a:buClrTx/>
                <a:buSzTx/>
                <a:buFontTx/>
                <a:buNone/>
              </a:pPr>
              <a:t>18</a:t>
            </a:fld>
            <a:endParaRPr lang="en-US" altLang="en-US" sz="1000" b="0">
              <a:solidFill>
                <a:srgbClr val="000000"/>
              </a:solidFill>
            </a:endParaRPr>
          </a:p>
        </p:txBody>
      </p:sp>
      <p:graphicFrame>
        <p:nvGraphicFramePr>
          <p:cNvPr id="5" name="Table 4">
            <a:extLst>
              <a:ext uri="{FF2B5EF4-FFF2-40B4-BE49-F238E27FC236}">
                <a16:creationId xmlns:a16="http://schemas.microsoft.com/office/drawing/2014/main" id="{131E9B44-B1EC-4199-9943-B719D1742E06}"/>
              </a:ext>
            </a:extLst>
          </p:cNvPr>
          <p:cNvGraphicFramePr>
            <a:graphicFrameLocks noGrp="1"/>
          </p:cNvGraphicFramePr>
          <p:nvPr/>
        </p:nvGraphicFramePr>
        <p:xfrm>
          <a:off x="5254625" y="1190625"/>
          <a:ext cx="3290888" cy="3200400"/>
        </p:xfrm>
        <a:graphic>
          <a:graphicData uri="http://schemas.openxmlformats.org/drawingml/2006/table">
            <a:tbl>
              <a:tblPr firstRow="1" bandRow="1">
                <a:tableStyleId>{F5AB1C69-6EDB-4FF4-983F-18BD219EF322}</a:tableStyleId>
              </a:tblPr>
              <a:tblGrid>
                <a:gridCol w="658178">
                  <a:extLst>
                    <a:ext uri="{9D8B030D-6E8A-4147-A177-3AD203B41FA5}">
                      <a16:colId xmlns:a16="http://schemas.microsoft.com/office/drawing/2014/main" val="20000"/>
                    </a:ext>
                  </a:extLst>
                </a:gridCol>
                <a:gridCol w="658178">
                  <a:extLst>
                    <a:ext uri="{9D8B030D-6E8A-4147-A177-3AD203B41FA5}">
                      <a16:colId xmlns:a16="http://schemas.microsoft.com/office/drawing/2014/main" val="20001"/>
                    </a:ext>
                  </a:extLst>
                </a:gridCol>
                <a:gridCol w="658178">
                  <a:extLst>
                    <a:ext uri="{9D8B030D-6E8A-4147-A177-3AD203B41FA5}">
                      <a16:colId xmlns:a16="http://schemas.microsoft.com/office/drawing/2014/main" val="20002"/>
                    </a:ext>
                  </a:extLst>
                </a:gridCol>
                <a:gridCol w="658178">
                  <a:extLst>
                    <a:ext uri="{9D8B030D-6E8A-4147-A177-3AD203B41FA5}">
                      <a16:colId xmlns:a16="http://schemas.microsoft.com/office/drawing/2014/main" val="20003"/>
                    </a:ext>
                  </a:extLst>
                </a:gridCol>
                <a:gridCol w="658178">
                  <a:extLst>
                    <a:ext uri="{9D8B030D-6E8A-4147-A177-3AD203B41FA5}">
                      <a16:colId xmlns:a16="http://schemas.microsoft.com/office/drawing/2014/main" val="20004"/>
                    </a:ext>
                  </a:extLst>
                </a:gridCol>
              </a:tblGrid>
              <a:tr h="466834">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0"/>
                  </a:ext>
                </a:extLst>
              </a:tr>
              <a:tr h="466834">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1"/>
                  </a:ext>
                </a:extLst>
              </a:tr>
              <a:tr h="492768">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dirty="0"/>
                        <a:t>1O  1K</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dirty="0"/>
                        <a:t>1A</a:t>
                      </a:r>
                      <a:r>
                        <a:rPr lang="en-US" sz="1200" baseline="0" dirty="0"/>
                        <a:t> </a:t>
                      </a:r>
                      <a:r>
                        <a:rPr lang="en-US" sz="1200" dirty="0"/>
                        <a:t> 1T</a:t>
                      </a:r>
                    </a:p>
                    <a:p>
                      <a:r>
                        <a:rPr lang="en-US" sz="1200" dirty="0"/>
                        <a:t>      1U</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200" dirty="0"/>
                        <a:t>1F</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2"/>
                  </a:ext>
                </a:extLst>
              </a:tr>
              <a:tr h="886982">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dirty="0"/>
                        <a:t>1L</a:t>
                      </a:r>
                      <a:r>
                        <a:rPr lang="en-US" sz="1200" baseline="0" dirty="0"/>
                        <a:t>  </a:t>
                      </a:r>
                      <a:r>
                        <a:rPr lang="en-US" sz="1200" dirty="0"/>
                        <a:t>1M</a:t>
                      </a:r>
                      <a:r>
                        <a:rPr lang="en-US" sz="1200" baseline="0" dirty="0"/>
                        <a:t> </a:t>
                      </a:r>
                      <a:r>
                        <a:rPr lang="en-US" sz="1200" dirty="0"/>
                        <a:t>1S</a:t>
                      </a:r>
                      <a:r>
                        <a:rPr lang="en-US" sz="1200" baseline="0" dirty="0"/>
                        <a:t> </a:t>
                      </a:r>
                      <a:r>
                        <a:rPr lang="en-US" sz="1200" dirty="0"/>
                        <a:t>1Y</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dirty="0"/>
                        <a:t>1E 1I 1N  1V</a:t>
                      </a:r>
                    </a:p>
                    <a:p>
                      <a:r>
                        <a:rPr lang="en-US" sz="1200" dirty="0"/>
                        <a:t>1X</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dirty="0"/>
                        <a:t> </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3"/>
                  </a:ext>
                </a:extLst>
              </a:tr>
              <a:tr h="886982">
                <a:tc>
                  <a:txBody>
                    <a:bodyPr/>
                    <a:lstStyle/>
                    <a:p>
                      <a:r>
                        <a:rPr lang="en-US" sz="1200" dirty="0"/>
                        <a:t>1P</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400" b="0" dirty="0"/>
                        <a:t>1B</a:t>
                      </a:r>
                      <a:r>
                        <a:rPr lang="en-US" sz="600" b="0" dirty="0"/>
                        <a:t> </a:t>
                      </a:r>
                      <a:r>
                        <a:rPr lang="en-US" sz="1400" b="0" dirty="0"/>
                        <a:t>1D </a:t>
                      </a:r>
                      <a:r>
                        <a:rPr lang="en-US" sz="1200" dirty="0"/>
                        <a:t>1J</a:t>
                      </a:r>
                      <a:r>
                        <a:rPr lang="en-US" sz="1200" baseline="0" dirty="0"/>
                        <a:t> </a:t>
                      </a:r>
                      <a:r>
                        <a:rPr lang="en-US" sz="1200" dirty="0"/>
                        <a:t> 1R</a:t>
                      </a:r>
                    </a:p>
                    <a:p>
                      <a:r>
                        <a:rPr lang="en-US" sz="1200" dirty="0"/>
                        <a:t>IW</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dirty="0"/>
                        <a:t>1C</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4"/>
                  </a:ext>
                </a:extLst>
              </a:tr>
            </a:tbl>
          </a:graphicData>
        </a:graphic>
      </p:graphicFrame>
      <p:graphicFrame>
        <p:nvGraphicFramePr>
          <p:cNvPr id="7" name="Table 6">
            <a:extLst>
              <a:ext uri="{FF2B5EF4-FFF2-40B4-BE49-F238E27FC236}">
                <a16:creationId xmlns:a16="http://schemas.microsoft.com/office/drawing/2014/main" id="{32414D5B-25EE-4FA6-920F-A47A901D998A}"/>
              </a:ext>
            </a:extLst>
          </p:cNvPr>
          <p:cNvGraphicFramePr>
            <a:graphicFrameLocks noGrp="1"/>
          </p:cNvGraphicFramePr>
          <p:nvPr/>
        </p:nvGraphicFramePr>
        <p:xfrm>
          <a:off x="231775" y="1128713"/>
          <a:ext cx="3730625" cy="5449887"/>
        </p:xfrm>
        <a:graphic>
          <a:graphicData uri="http://schemas.openxmlformats.org/drawingml/2006/table">
            <a:tbl>
              <a:tblPr firstRow="1" bandRow="1">
                <a:tableStyleId>{F5AB1C69-6EDB-4FF4-983F-18BD219EF322}</a:tableStyleId>
              </a:tblPr>
              <a:tblGrid>
                <a:gridCol w="3730625">
                  <a:extLst>
                    <a:ext uri="{9D8B030D-6E8A-4147-A177-3AD203B41FA5}">
                      <a16:colId xmlns:a16="http://schemas.microsoft.com/office/drawing/2014/main" val="20000"/>
                    </a:ext>
                  </a:extLst>
                </a:gridCol>
              </a:tblGrid>
              <a:tr h="335358">
                <a:tc>
                  <a:txBody>
                    <a:bodyPr/>
                    <a:lstStyle/>
                    <a:p>
                      <a:r>
                        <a:rPr lang="en-US" sz="1600" b="0" u="none" dirty="0">
                          <a:solidFill>
                            <a:schemeClr val="tx1"/>
                          </a:solidFill>
                          <a:hlinkClick r:id="" action="ppaction://noaction"/>
                        </a:rPr>
                        <a:t>1O- Source Selection</a:t>
                      </a:r>
                      <a:r>
                        <a:rPr lang="en-US" sz="1600" b="0" u="none" baseline="0" dirty="0">
                          <a:solidFill>
                            <a:schemeClr val="tx1"/>
                          </a:solidFill>
                          <a:hlinkClick r:id="" action="ppaction://noaction"/>
                        </a:rPr>
                        <a:t> schedule</a:t>
                      </a:r>
                      <a:endParaRPr lang="en-US" sz="1600" b="0" u="none"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69807">
                <a:tc>
                  <a:txBody>
                    <a:bodyPr/>
                    <a:lstStyle/>
                    <a:p>
                      <a:r>
                        <a:rPr lang="en-US" sz="1600" dirty="0">
                          <a:solidFill>
                            <a:schemeClr val="tx1"/>
                          </a:solidFill>
                          <a:hlinkClick r:id="" action="ppaction://noaction"/>
                        </a:rPr>
                        <a:t>1K-</a:t>
                      </a:r>
                      <a:r>
                        <a:rPr lang="en-US" sz="1600" baseline="0" dirty="0">
                          <a:solidFill>
                            <a:schemeClr val="tx1"/>
                          </a:solidFill>
                          <a:hlinkClick r:id="" action="ppaction://noaction"/>
                        </a:rPr>
                        <a:t> Type 1 training at multiple locations</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35358">
                <a:tc>
                  <a:txBody>
                    <a:bodyPr/>
                    <a:lstStyle/>
                    <a:p>
                      <a:r>
                        <a:rPr lang="en-US" sz="1600" dirty="0">
                          <a:solidFill>
                            <a:schemeClr val="tx1"/>
                          </a:solidFill>
                          <a:hlinkClick r:id="" action="ppaction://noaction"/>
                        </a:rPr>
                        <a:t>1L-</a:t>
                      </a:r>
                      <a:r>
                        <a:rPr lang="en-US" sz="1600" baseline="0" dirty="0">
                          <a:solidFill>
                            <a:schemeClr val="tx1"/>
                          </a:solidFill>
                          <a:hlinkClick r:id="" action="ppaction://noaction"/>
                        </a:rPr>
                        <a:t> Long-term Sustainment</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69807">
                <a:tc>
                  <a:txBody>
                    <a:bodyPr/>
                    <a:lstStyle/>
                    <a:p>
                      <a:r>
                        <a:rPr lang="en-US" sz="1600" dirty="0">
                          <a:solidFill>
                            <a:schemeClr val="tx1"/>
                          </a:solidFill>
                          <a:hlinkClick r:id="" action="ppaction://noaction"/>
                        </a:rPr>
                        <a:t>1M-</a:t>
                      </a:r>
                      <a:r>
                        <a:rPr lang="en-US" sz="1600" baseline="0" dirty="0">
                          <a:solidFill>
                            <a:schemeClr val="tx1"/>
                          </a:solidFill>
                          <a:hlinkClick r:id="" action="ppaction://noaction"/>
                        </a:rPr>
                        <a:t> MOAs with installation bases</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79255">
                <a:tc>
                  <a:txBody>
                    <a:bodyPr/>
                    <a:lstStyle/>
                    <a:p>
                      <a:r>
                        <a:rPr lang="en-US" sz="1600" dirty="0">
                          <a:solidFill>
                            <a:schemeClr val="tx1"/>
                          </a:solidFill>
                          <a:hlinkClick r:id="" action="ppaction://noaction"/>
                        </a:rPr>
                        <a:t>1S-</a:t>
                      </a:r>
                      <a:r>
                        <a:rPr lang="en-US" sz="1600" baseline="0" dirty="0">
                          <a:solidFill>
                            <a:schemeClr val="tx1"/>
                          </a:solidFill>
                          <a:hlinkClick r:id="" action="ppaction://noaction"/>
                        </a:rPr>
                        <a:t> Technical shortfalls during installations</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69807">
                <a:tc>
                  <a:txBody>
                    <a:bodyPr/>
                    <a:lstStyle/>
                    <a:p>
                      <a:r>
                        <a:rPr lang="en-US" sz="1600" dirty="0">
                          <a:solidFill>
                            <a:schemeClr val="tx1"/>
                          </a:solidFill>
                        </a:rPr>
                        <a:t>1Y-</a:t>
                      </a:r>
                      <a:r>
                        <a:rPr lang="en-US" sz="1600" baseline="0" dirty="0">
                          <a:solidFill>
                            <a:schemeClr val="tx1"/>
                          </a:solidFill>
                        </a:rPr>
                        <a:t> IFF test sets availability</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79255">
                <a:tc>
                  <a:txBody>
                    <a:bodyPr/>
                    <a:lstStyle/>
                    <a:p>
                      <a:r>
                        <a:rPr lang="en-US" sz="1600" dirty="0">
                          <a:solidFill>
                            <a:schemeClr val="tx1"/>
                          </a:solidFill>
                          <a:hlinkClick r:id="" action="ppaction://noaction"/>
                        </a:rPr>
                        <a:t>1E- A/C configuration</a:t>
                      </a:r>
                      <a:r>
                        <a:rPr lang="en-US" sz="1600" baseline="0" dirty="0">
                          <a:solidFill>
                            <a:schemeClr val="tx1"/>
                          </a:solidFill>
                          <a:hlinkClick r:id="" action="ppaction://noaction"/>
                        </a:rPr>
                        <a:t> variances during development</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35358">
                <a:tc>
                  <a:txBody>
                    <a:bodyPr/>
                    <a:lstStyle/>
                    <a:p>
                      <a:r>
                        <a:rPr lang="en-US" sz="1600" dirty="0">
                          <a:solidFill>
                            <a:schemeClr val="tx1"/>
                          </a:solidFill>
                          <a:hlinkClick r:id="" action="ppaction://noaction"/>
                        </a:rPr>
                        <a:t>1I-</a:t>
                      </a:r>
                      <a:r>
                        <a:rPr lang="en-US" sz="1600" baseline="0" dirty="0">
                          <a:solidFill>
                            <a:schemeClr val="tx1"/>
                          </a:solidFill>
                          <a:hlinkClick r:id="" action="ppaction://noaction"/>
                        </a:rPr>
                        <a:t> GFP Delay</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569807">
                <a:tc>
                  <a:txBody>
                    <a:bodyPr/>
                    <a:lstStyle/>
                    <a:p>
                      <a:r>
                        <a:rPr lang="en-US" sz="1600" dirty="0">
                          <a:solidFill>
                            <a:schemeClr val="tx1"/>
                          </a:solidFill>
                          <a:hlinkClick r:id="" action="ppaction://noaction"/>
                        </a:rPr>
                        <a:t>1N- A/C</a:t>
                      </a:r>
                      <a:r>
                        <a:rPr lang="en-US" sz="1600" baseline="0" dirty="0">
                          <a:solidFill>
                            <a:schemeClr val="tx1"/>
                          </a:solidFill>
                          <a:hlinkClick r:id="" action="ppaction://noaction"/>
                        </a:rPr>
                        <a:t> variances during installations</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35358">
                <a:tc>
                  <a:txBody>
                    <a:bodyPr/>
                    <a:lstStyle/>
                    <a:p>
                      <a:r>
                        <a:rPr lang="en-US" sz="1600" dirty="0">
                          <a:solidFill>
                            <a:schemeClr val="tx1"/>
                          </a:solidFill>
                          <a:hlinkClick r:id="" action="ppaction://noaction"/>
                        </a:rPr>
                        <a:t>1V- Kit Production</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35358">
                <a:tc>
                  <a:txBody>
                    <a:bodyPr/>
                    <a:lstStyle/>
                    <a:p>
                      <a:r>
                        <a:rPr lang="en-US" sz="1600" dirty="0">
                          <a:solidFill>
                            <a:schemeClr val="tx1"/>
                          </a:solidFill>
                        </a:rPr>
                        <a:t>1X-</a:t>
                      </a:r>
                      <a:r>
                        <a:rPr lang="en-US" sz="1600" baseline="0" dirty="0">
                          <a:solidFill>
                            <a:schemeClr val="tx1"/>
                          </a:solidFill>
                        </a:rPr>
                        <a:t> FY18 production funds rescission</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35358">
                <a:tc>
                  <a:txBody>
                    <a:bodyPr/>
                    <a:lstStyle/>
                    <a:p>
                      <a:r>
                        <a:rPr lang="en-US" sz="1600" dirty="0">
                          <a:solidFill>
                            <a:schemeClr val="tx1"/>
                          </a:solidFill>
                          <a:hlinkClick r:id="" action="ppaction://noaction"/>
                        </a:rPr>
                        <a:t>1P- GATM award delay</a:t>
                      </a:r>
                      <a:endParaRPr lang="en-US" sz="1600" dirty="0">
                        <a:solidFill>
                          <a:schemeClr val="tx1"/>
                        </a:solidFill>
                      </a:endParaRPr>
                    </a:p>
                  </a:txBody>
                  <a:tcPr marL="91446" marR="91446" marT="45731" marB="457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graphicFrame>
        <p:nvGraphicFramePr>
          <p:cNvPr id="23" name="Table 22">
            <a:extLst>
              <a:ext uri="{FF2B5EF4-FFF2-40B4-BE49-F238E27FC236}">
                <a16:creationId xmlns:a16="http://schemas.microsoft.com/office/drawing/2014/main" id="{F1900369-B0C9-4E76-8935-53FB9E594B61}"/>
              </a:ext>
            </a:extLst>
          </p:cNvPr>
          <p:cNvGraphicFramePr>
            <a:graphicFrameLocks noGrp="1"/>
          </p:cNvGraphicFramePr>
          <p:nvPr/>
        </p:nvGraphicFramePr>
        <p:xfrm>
          <a:off x="4819650" y="4549775"/>
          <a:ext cx="3730625" cy="2103438"/>
        </p:xfrm>
        <a:graphic>
          <a:graphicData uri="http://schemas.openxmlformats.org/drawingml/2006/table">
            <a:tbl>
              <a:tblPr firstRow="1" bandRow="1">
                <a:tableStyleId>{F5AB1C69-6EDB-4FF4-983F-18BD219EF322}</a:tableStyleId>
              </a:tblPr>
              <a:tblGrid>
                <a:gridCol w="3730625">
                  <a:extLst>
                    <a:ext uri="{9D8B030D-6E8A-4147-A177-3AD203B41FA5}">
                      <a16:colId xmlns:a16="http://schemas.microsoft.com/office/drawing/2014/main" val="20000"/>
                    </a:ext>
                  </a:extLst>
                </a:gridCol>
              </a:tblGrid>
              <a:tr h="350573">
                <a:tc>
                  <a:txBody>
                    <a:bodyPr/>
                    <a:lstStyle/>
                    <a:p>
                      <a:r>
                        <a:rPr lang="en-US" sz="1600" b="0" dirty="0">
                          <a:solidFill>
                            <a:schemeClr val="tx1"/>
                          </a:solidFill>
                          <a:hlinkClick r:id="" action="ppaction://noaction"/>
                        </a:rPr>
                        <a:t>1B- Acquisition</a:t>
                      </a:r>
                      <a:r>
                        <a:rPr lang="en-US" sz="1600" b="0" baseline="0" dirty="0">
                          <a:solidFill>
                            <a:schemeClr val="tx1"/>
                          </a:solidFill>
                          <a:hlinkClick r:id="" action="ppaction://noaction"/>
                        </a:rPr>
                        <a:t> documents</a:t>
                      </a:r>
                      <a:endParaRPr lang="en-US" sz="1600" b="0" dirty="0">
                        <a:solidFill>
                          <a:schemeClr val="tx1"/>
                        </a:solidFill>
                      </a:endParaRPr>
                    </a:p>
                  </a:txBody>
                  <a:tcPr marL="91446" marR="91446"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50573">
                <a:tc>
                  <a:txBody>
                    <a:bodyPr/>
                    <a:lstStyle/>
                    <a:p>
                      <a:r>
                        <a:rPr lang="en-US" sz="1600" dirty="0">
                          <a:solidFill>
                            <a:schemeClr val="tx1"/>
                          </a:solidFill>
                          <a:hlinkClick r:id="" action="ppaction://noaction"/>
                        </a:rPr>
                        <a:t>1D- DSOR</a:t>
                      </a:r>
                      <a:r>
                        <a:rPr lang="en-US" sz="1600" baseline="0" dirty="0">
                          <a:solidFill>
                            <a:schemeClr val="tx1"/>
                          </a:solidFill>
                          <a:hlinkClick r:id="" action="ppaction://noaction"/>
                        </a:rPr>
                        <a:t> delay</a:t>
                      </a:r>
                      <a:endParaRPr lang="en-US" sz="1600" dirty="0">
                        <a:solidFill>
                          <a:schemeClr val="tx1"/>
                        </a:solidFill>
                      </a:endParaRPr>
                    </a:p>
                  </a:txBody>
                  <a:tcPr marL="91446" marR="91446"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0573">
                <a:tc>
                  <a:txBody>
                    <a:bodyPr/>
                    <a:lstStyle/>
                    <a:p>
                      <a:r>
                        <a:rPr lang="en-US" sz="1600" dirty="0">
                          <a:solidFill>
                            <a:schemeClr val="tx1"/>
                          </a:solidFill>
                          <a:hlinkClick r:id="" action="ppaction://noaction"/>
                        </a:rPr>
                        <a:t>1J- Mode</a:t>
                      </a:r>
                      <a:r>
                        <a:rPr lang="en-US" sz="1600" baseline="0" dirty="0">
                          <a:solidFill>
                            <a:schemeClr val="tx1"/>
                          </a:solidFill>
                          <a:hlinkClick r:id="" action="ppaction://noaction"/>
                        </a:rPr>
                        <a:t> 5 program delay</a:t>
                      </a:r>
                      <a:endParaRPr lang="en-US" sz="1600" dirty="0">
                        <a:solidFill>
                          <a:schemeClr val="tx1"/>
                        </a:solidFill>
                      </a:endParaRPr>
                    </a:p>
                  </a:txBody>
                  <a:tcPr marL="91446" marR="91446"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0573">
                <a:tc>
                  <a:txBody>
                    <a:bodyPr/>
                    <a:lstStyle/>
                    <a:p>
                      <a:r>
                        <a:rPr lang="en-US" sz="1600" dirty="0">
                          <a:solidFill>
                            <a:schemeClr val="tx1"/>
                          </a:solidFill>
                          <a:hlinkClick r:id="" action="ppaction://noaction"/>
                        </a:rPr>
                        <a:t>1R- Raytheon</a:t>
                      </a:r>
                      <a:r>
                        <a:rPr lang="en-US" sz="1600" baseline="0" dirty="0">
                          <a:solidFill>
                            <a:schemeClr val="tx1"/>
                          </a:solidFill>
                          <a:hlinkClick r:id="" action="ppaction://noaction"/>
                        </a:rPr>
                        <a:t> upgrade capacity</a:t>
                      </a:r>
                      <a:endParaRPr lang="en-US" sz="1600" dirty="0">
                        <a:solidFill>
                          <a:schemeClr val="tx1"/>
                        </a:solidFill>
                      </a:endParaRPr>
                    </a:p>
                  </a:txBody>
                  <a:tcPr marL="91446" marR="91446"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0573">
                <a:tc>
                  <a:txBody>
                    <a:bodyPr/>
                    <a:lstStyle/>
                    <a:p>
                      <a:r>
                        <a:rPr lang="en-US" sz="1600" dirty="0">
                          <a:solidFill>
                            <a:schemeClr val="tx1"/>
                          </a:solidFill>
                          <a:hlinkClick r:id="" action="ppaction://noaction"/>
                        </a:rPr>
                        <a:t>1W- CFT capabilities</a:t>
                      </a:r>
                      <a:endParaRPr lang="en-US" sz="1600" dirty="0">
                        <a:solidFill>
                          <a:schemeClr val="tx1"/>
                        </a:solidFill>
                      </a:endParaRPr>
                    </a:p>
                  </a:txBody>
                  <a:tcPr marL="91446" marR="91446"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05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hlinkClick r:id="" action="ppaction://noaction"/>
                        </a:rPr>
                        <a:t>1C-</a:t>
                      </a:r>
                      <a:r>
                        <a:rPr lang="en-US" sz="1600" baseline="0" dirty="0">
                          <a:solidFill>
                            <a:schemeClr val="tx1"/>
                          </a:solidFill>
                          <a:hlinkClick r:id="" action="ppaction://noaction"/>
                        </a:rPr>
                        <a:t> Fiscal phasing</a:t>
                      </a:r>
                      <a:endParaRPr lang="en-US" sz="1600" dirty="0">
                        <a:solidFill>
                          <a:schemeClr val="tx1"/>
                        </a:solidFill>
                      </a:endParaRPr>
                    </a:p>
                  </a:txBody>
                  <a:tcPr marL="91446" marR="91446"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4118" name="Straight Arrow Connector 8">
            <a:extLst>
              <a:ext uri="{FF2B5EF4-FFF2-40B4-BE49-F238E27FC236}">
                <a16:creationId xmlns:a16="http://schemas.microsoft.com/office/drawing/2014/main" id="{80DD6F65-6FEA-4BA6-96AB-25E600A4662C}"/>
              </a:ext>
            </a:extLst>
          </p:cNvPr>
          <p:cNvCxnSpPr>
            <a:cxnSpLocks noChangeShapeType="1"/>
          </p:cNvCxnSpPr>
          <p:nvPr/>
        </p:nvCxnSpPr>
        <p:spPr bwMode="auto">
          <a:xfrm>
            <a:off x="3944938" y="1349375"/>
            <a:ext cx="2032000" cy="83343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4119" name="Right Brace 14335">
            <a:extLst>
              <a:ext uri="{FF2B5EF4-FFF2-40B4-BE49-F238E27FC236}">
                <a16:creationId xmlns:a16="http://schemas.microsoft.com/office/drawing/2014/main" id="{9EED2788-3CA4-46C5-B813-15FBB1A1F018}"/>
              </a:ext>
            </a:extLst>
          </p:cNvPr>
          <p:cNvSpPr>
            <a:spLocks/>
          </p:cNvSpPr>
          <p:nvPr/>
        </p:nvSpPr>
        <p:spPr bwMode="auto">
          <a:xfrm>
            <a:off x="3944938" y="4352925"/>
            <a:ext cx="449262" cy="1804988"/>
          </a:xfrm>
          <a:prstGeom prst="rightBrace">
            <a:avLst>
              <a:gd name="adj1" fmla="val 1339"/>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lstStyle>
            <a:lvl1pPr defTabSz="9128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12813">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2400" b="0">
              <a:solidFill>
                <a:srgbClr val="000000"/>
              </a:solidFill>
              <a:latin typeface="Times New Roman" panose="02020603050405020304" pitchFamily="18" charset="0"/>
            </a:endParaRPr>
          </a:p>
        </p:txBody>
      </p:sp>
      <p:cxnSp>
        <p:nvCxnSpPr>
          <p:cNvPr id="44120" name="Straight Arrow Connector 14340">
            <a:extLst>
              <a:ext uri="{FF2B5EF4-FFF2-40B4-BE49-F238E27FC236}">
                <a16:creationId xmlns:a16="http://schemas.microsoft.com/office/drawing/2014/main" id="{0B06DE34-9C5E-4A6E-9CAD-DBD885834D33}"/>
              </a:ext>
            </a:extLst>
          </p:cNvPr>
          <p:cNvCxnSpPr>
            <a:cxnSpLocks noChangeShapeType="1"/>
            <a:stCxn id="44129" idx="1"/>
          </p:cNvCxnSpPr>
          <p:nvPr/>
        </p:nvCxnSpPr>
        <p:spPr bwMode="auto">
          <a:xfrm flipV="1">
            <a:off x="4421188" y="2816225"/>
            <a:ext cx="1555750" cy="2428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121" name="Straight Arrow Connector 14342">
            <a:extLst>
              <a:ext uri="{FF2B5EF4-FFF2-40B4-BE49-F238E27FC236}">
                <a16:creationId xmlns:a16="http://schemas.microsoft.com/office/drawing/2014/main" id="{ECD5BD0F-D134-4EE5-842D-00D41EDBBE51}"/>
              </a:ext>
            </a:extLst>
          </p:cNvPr>
          <p:cNvCxnSpPr>
            <a:cxnSpLocks noChangeShapeType="1"/>
          </p:cNvCxnSpPr>
          <p:nvPr/>
        </p:nvCxnSpPr>
        <p:spPr bwMode="auto">
          <a:xfrm flipH="1" flipV="1">
            <a:off x="6891338" y="3970338"/>
            <a:ext cx="14287" cy="5683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122" name="Elbow Connector 14344">
            <a:extLst>
              <a:ext uri="{FF2B5EF4-FFF2-40B4-BE49-F238E27FC236}">
                <a16:creationId xmlns:a16="http://schemas.microsoft.com/office/drawing/2014/main" id="{FD73F19D-245C-483C-9B14-AB94A4962FBA}"/>
              </a:ext>
            </a:extLst>
          </p:cNvPr>
          <p:cNvCxnSpPr>
            <a:cxnSpLocks noChangeShapeType="1"/>
            <a:stCxn id="44119" idx="1"/>
          </p:cNvCxnSpPr>
          <p:nvPr/>
        </p:nvCxnSpPr>
        <p:spPr bwMode="auto">
          <a:xfrm rot="10800000" flipH="1">
            <a:off x="4394200" y="3263900"/>
            <a:ext cx="2252663" cy="1992313"/>
          </a:xfrm>
          <a:prstGeom prst="bentConnector3">
            <a:avLst>
              <a:gd name="adj1" fmla="val 485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123" name="Straight Arrow Connector 14359">
            <a:extLst>
              <a:ext uri="{FF2B5EF4-FFF2-40B4-BE49-F238E27FC236}">
                <a16:creationId xmlns:a16="http://schemas.microsoft.com/office/drawing/2014/main" id="{0F5B460C-EBA7-41CA-82E0-A497AB2D816C}"/>
              </a:ext>
            </a:extLst>
          </p:cNvPr>
          <p:cNvCxnSpPr>
            <a:cxnSpLocks noChangeShapeType="1"/>
          </p:cNvCxnSpPr>
          <p:nvPr/>
        </p:nvCxnSpPr>
        <p:spPr bwMode="auto">
          <a:xfrm flipV="1">
            <a:off x="7024688" y="3970338"/>
            <a:ext cx="400050" cy="5683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124" name="Straight Connector 14350">
            <a:extLst>
              <a:ext uri="{FF2B5EF4-FFF2-40B4-BE49-F238E27FC236}">
                <a16:creationId xmlns:a16="http://schemas.microsoft.com/office/drawing/2014/main" id="{354E90EE-AB73-41C0-828E-55DE0F161B9E}"/>
              </a:ext>
            </a:extLst>
          </p:cNvPr>
          <p:cNvCxnSpPr>
            <a:cxnSpLocks noChangeShapeType="1"/>
          </p:cNvCxnSpPr>
          <p:nvPr/>
        </p:nvCxnSpPr>
        <p:spPr bwMode="auto">
          <a:xfrm>
            <a:off x="3944938" y="6410325"/>
            <a:ext cx="69532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25" name="Straight Connector 14352">
            <a:extLst>
              <a:ext uri="{FF2B5EF4-FFF2-40B4-BE49-F238E27FC236}">
                <a16:creationId xmlns:a16="http://schemas.microsoft.com/office/drawing/2014/main" id="{103D9D3F-9DAF-4B63-B401-AF28A0B9314C}"/>
              </a:ext>
            </a:extLst>
          </p:cNvPr>
          <p:cNvCxnSpPr>
            <a:cxnSpLocks noChangeShapeType="1"/>
          </p:cNvCxnSpPr>
          <p:nvPr/>
        </p:nvCxnSpPr>
        <p:spPr bwMode="auto">
          <a:xfrm flipV="1">
            <a:off x="4640263" y="3652838"/>
            <a:ext cx="0" cy="27574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26" name="Straight Arrow Connector 14355">
            <a:extLst>
              <a:ext uri="{FF2B5EF4-FFF2-40B4-BE49-F238E27FC236}">
                <a16:creationId xmlns:a16="http://schemas.microsoft.com/office/drawing/2014/main" id="{A87A7F48-C2FF-42BF-A351-56FDFC57D5DE}"/>
              </a:ext>
            </a:extLst>
          </p:cNvPr>
          <p:cNvCxnSpPr>
            <a:cxnSpLocks noChangeShapeType="1"/>
          </p:cNvCxnSpPr>
          <p:nvPr/>
        </p:nvCxnSpPr>
        <p:spPr bwMode="auto">
          <a:xfrm>
            <a:off x="4640263" y="3649663"/>
            <a:ext cx="668337"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4127" name="TextBox 18">
            <a:extLst>
              <a:ext uri="{FF2B5EF4-FFF2-40B4-BE49-F238E27FC236}">
                <a16:creationId xmlns:a16="http://schemas.microsoft.com/office/drawing/2014/main" id="{AC73F5DC-9DCE-4746-8743-879C5E23659B}"/>
              </a:ext>
            </a:extLst>
          </p:cNvPr>
          <p:cNvSpPr txBox="1">
            <a:spLocks noChangeArrowheads="1"/>
          </p:cNvSpPr>
          <p:nvPr/>
        </p:nvSpPr>
        <p:spPr bwMode="auto">
          <a:xfrm>
            <a:off x="0" y="6621463"/>
            <a:ext cx="13557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Times New Roman" panose="02020603050405020304" pitchFamily="18" charset="0"/>
              </a:rPr>
              <a:t>Revised 9 Oct 15 </a:t>
            </a:r>
          </a:p>
        </p:txBody>
      </p:sp>
      <p:cxnSp>
        <p:nvCxnSpPr>
          <p:cNvPr id="44128" name="Straight Arrow Connector 23">
            <a:extLst>
              <a:ext uri="{FF2B5EF4-FFF2-40B4-BE49-F238E27FC236}">
                <a16:creationId xmlns:a16="http://schemas.microsoft.com/office/drawing/2014/main" id="{13E23A4B-96B7-4E8F-AA1A-5604158D068A}"/>
              </a:ext>
            </a:extLst>
          </p:cNvPr>
          <p:cNvCxnSpPr>
            <a:cxnSpLocks noChangeShapeType="1"/>
          </p:cNvCxnSpPr>
          <p:nvPr/>
        </p:nvCxnSpPr>
        <p:spPr bwMode="auto">
          <a:xfrm>
            <a:off x="3944938" y="1766888"/>
            <a:ext cx="2032000" cy="4159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4129" name="Right Brace 35">
            <a:extLst>
              <a:ext uri="{FF2B5EF4-FFF2-40B4-BE49-F238E27FC236}">
                <a16:creationId xmlns:a16="http://schemas.microsoft.com/office/drawing/2014/main" id="{F6438ABB-8487-445C-AA06-D9B92618F316}"/>
              </a:ext>
            </a:extLst>
          </p:cNvPr>
          <p:cNvSpPr>
            <a:spLocks/>
          </p:cNvSpPr>
          <p:nvPr/>
        </p:nvSpPr>
        <p:spPr bwMode="auto">
          <a:xfrm>
            <a:off x="3970338" y="2157413"/>
            <a:ext cx="450850" cy="1804987"/>
          </a:xfrm>
          <a:prstGeom prst="rightBrace">
            <a:avLst>
              <a:gd name="adj1" fmla="val 1335"/>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lstStyle>
            <a:lvl1pPr defTabSz="9128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12813">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2400" b="0">
              <a:solidFill>
                <a:srgbClr val="000000"/>
              </a:solidFill>
              <a:latin typeface="Times New Roman" panose="02020603050405020304" pitchFamily="18" charset="0"/>
            </a:endParaRPr>
          </a:p>
        </p:txBody>
      </p:sp>
      <p:sp>
        <p:nvSpPr>
          <p:cNvPr id="44130" name="Oval 3">
            <a:extLst>
              <a:ext uri="{FF2B5EF4-FFF2-40B4-BE49-F238E27FC236}">
                <a16:creationId xmlns:a16="http://schemas.microsoft.com/office/drawing/2014/main" id="{3BCCF9D4-3AC2-44CF-9339-939A02C5D704}"/>
              </a:ext>
            </a:extLst>
          </p:cNvPr>
          <p:cNvSpPr>
            <a:spLocks noChangeArrowheads="1"/>
          </p:cNvSpPr>
          <p:nvPr/>
        </p:nvSpPr>
        <p:spPr bwMode="auto">
          <a:xfrm>
            <a:off x="6870700" y="2133600"/>
            <a:ext cx="317500" cy="407988"/>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2400" b="0">
              <a:solidFill>
                <a:srgbClr val="000000"/>
              </a:solidFill>
              <a:latin typeface="Times New Roman" panose="02020603050405020304" pitchFamily="18" charset="0"/>
            </a:endParaRPr>
          </a:p>
        </p:txBody>
      </p:sp>
      <p:cxnSp>
        <p:nvCxnSpPr>
          <p:cNvPr id="44131" name="Straight Connector 7">
            <a:extLst>
              <a:ext uri="{FF2B5EF4-FFF2-40B4-BE49-F238E27FC236}">
                <a16:creationId xmlns:a16="http://schemas.microsoft.com/office/drawing/2014/main" id="{B6CB26A6-11B6-44C4-842F-47862191281C}"/>
              </a:ext>
            </a:extLst>
          </p:cNvPr>
          <p:cNvCxnSpPr>
            <a:cxnSpLocks noChangeShapeType="1"/>
          </p:cNvCxnSpPr>
          <p:nvPr/>
        </p:nvCxnSpPr>
        <p:spPr bwMode="auto">
          <a:xfrm flipV="1">
            <a:off x="5308600" y="3505200"/>
            <a:ext cx="211138"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32" name="Straight Connector 24">
            <a:extLst>
              <a:ext uri="{FF2B5EF4-FFF2-40B4-BE49-F238E27FC236}">
                <a16:creationId xmlns:a16="http://schemas.microsoft.com/office/drawing/2014/main" id="{AB4A01F6-5ABB-4EE7-9CD7-119A5E0067FF}"/>
              </a:ext>
            </a:extLst>
          </p:cNvPr>
          <p:cNvCxnSpPr>
            <a:cxnSpLocks noChangeShapeType="1"/>
          </p:cNvCxnSpPr>
          <p:nvPr/>
        </p:nvCxnSpPr>
        <p:spPr bwMode="auto">
          <a:xfrm flipV="1">
            <a:off x="5976938" y="2830513"/>
            <a:ext cx="212725"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33" name="Straight Connector 25">
            <a:extLst>
              <a:ext uri="{FF2B5EF4-FFF2-40B4-BE49-F238E27FC236}">
                <a16:creationId xmlns:a16="http://schemas.microsoft.com/office/drawing/2014/main" id="{D9B2F064-8424-4E6C-B34B-8895034E3A19}"/>
              </a:ext>
            </a:extLst>
          </p:cNvPr>
          <p:cNvCxnSpPr>
            <a:cxnSpLocks noChangeShapeType="1"/>
          </p:cNvCxnSpPr>
          <p:nvPr/>
        </p:nvCxnSpPr>
        <p:spPr bwMode="auto">
          <a:xfrm flipV="1">
            <a:off x="6643688" y="3538538"/>
            <a:ext cx="211137"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34" name="Straight Connector 26">
            <a:extLst>
              <a:ext uri="{FF2B5EF4-FFF2-40B4-BE49-F238E27FC236}">
                <a16:creationId xmlns:a16="http://schemas.microsoft.com/office/drawing/2014/main" id="{05B5FFA8-3EDD-4EB5-96F3-4124894AB3D4}"/>
              </a:ext>
            </a:extLst>
          </p:cNvPr>
          <p:cNvCxnSpPr>
            <a:cxnSpLocks noChangeShapeType="1"/>
          </p:cNvCxnSpPr>
          <p:nvPr/>
        </p:nvCxnSpPr>
        <p:spPr bwMode="auto">
          <a:xfrm flipV="1">
            <a:off x="6923088" y="3538538"/>
            <a:ext cx="212725"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35" name="Straight Connector 27">
            <a:extLst>
              <a:ext uri="{FF2B5EF4-FFF2-40B4-BE49-F238E27FC236}">
                <a16:creationId xmlns:a16="http://schemas.microsoft.com/office/drawing/2014/main" id="{F457C733-07F8-46B4-A81D-A3458C0F181D}"/>
              </a:ext>
            </a:extLst>
          </p:cNvPr>
          <p:cNvCxnSpPr>
            <a:cxnSpLocks noChangeShapeType="1"/>
          </p:cNvCxnSpPr>
          <p:nvPr/>
        </p:nvCxnSpPr>
        <p:spPr bwMode="auto">
          <a:xfrm flipV="1">
            <a:off x="6891338" y="3741738"/>
            <a:ext cx="212725"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36" name="Straight Connector 28">
            <a:extLst>
              <a:ext uri="{FF2B5EF4-FFF2-40B4-BE49-F238E27FC236}">
                <a16:creationId xmlns:a16="http://schemas.microsoft.com/office/drawing/2014/main" id="{71A1CEEF-3D85-41D8-A342-2ECE2BC30572}"/>
              </a:ext>
            </a:extLst>
          </p:cNvPr>
          <p:cNvCxnSpPr>
            <a:cxnSpLocks noChangeShapeType="1"/>
          </p:cNvCxnSpPr>
          <p:nvPr/>
        </p:nvCxnSpPr>
        <p:spPr bwMode="auto">
          <a:xfrm flipV="1">
            <a:off x="6664325" y="3943350"/>
            <a:ext cx="211138"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37" name="Straight Connector 29">
            <a:extLst>
              <a:ext uri="{FF2B5EF4-FFF2-40B4-BE49-F238E27FC236}">
                <a16:creationId xmlns:a16="http://schemas.microsoft.com/office/drawing/2014/main" id="{52DBFAD0-42C4-4AFA-9E47-1F42B356D50E}"/>
              </a:ext>
            </a:extLst>
          </p:cNvPr>
          <p:cNvCxnSpPr>
            <a:cxnSpLocks noChangeShapeType="1"/>
          </p:cNvCxnSpPr>
          <p:nvPr/>
        </p:nvCxnSpPr>
        <p:spPr bwMode="auto">
          <a:xfrm flipV="1">
            <a:off x="7318375" y="3525838"/>
            <a:ext cx="211138"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4138" name="Straight Connector 30">
            <a:extLst>
              <a:ext uri="{FF2B5EF4-FFF2-40B4-BE49-F238E27FC236}">
                <a16:creationId xmlns:a16="http://schemas.microsoft.com/office/drawing/2014/main" id="{B6FDC050-B38D-459A-8D83-FAADC1F92281}"/>
              </a:ext>
            </a:extLst>
          </p:cNvPr>
          <p:cNvCxnSpPr>
            <a:cxnSpLocks noChangeShapeType="1"/>
          </p:cNvCxnSpPr>
          <p:nvPr/>
        </p:nvCxnSpPr>
        <p:spPr bwMode="auto">
          <a:xfrm flipV="1">
            <a:off x="6643688" y="2127250"/>
            <a:ext cx="211137"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2">
            <a:extLst>
              <a:ext uri="{FF2B5EF4-FFF2-40B4-BE49-F238E27FC236}">
                <a16:creationId xmlns:a16="http://schemas.microsoft.com/office/drawing/2014/main" id="{E415BBFE-FB28-40B2-B995-6AEA010F5763}"/>
              </a:ext>
            </a:extLst>
          </p:cNvPr>
          <p:cNvSpPr>
            <a:spLocks noGrp="1"/>
          </p:cNvSpPr>
          <p:nvPr>
            <p:ph type="sldNum" sz="quarter" idx="10"/>
          </p:nvPr>
        </p:nvSpPr>
        <p:spPr>
          <a:xfrm>
            <a:off x="7239000"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endParaRPr lang="en-US" altLang="en-US" sz="1000" b="0">
              <a:solidFill>
                <a:srgbClr val="000000"/>
              </a:solidFill>
            </a:endParaRPr>
          </a:p>
          <a:p>
            <a:pPr>
              <a:spcBef>
                <a:spcPct val="0"/>
              </a:spcBef>
              <a:buClrTx/>
              <a:buSzTx/>
              <a:buFontTx/>
              <a:buNone/>
            </a:pPr>
            <a:fld id="{50E1002F-AA48-4A31-B655-3579F9EC65D6}" type="slidenum">
              <a:rPr lang="en-US" altLang="en-US" sz="1000" b="0">
                <a:solidFill>
                  <a:srgbClr val="000000"/>
                </a:solidFill>
              </a:rPr>
              <a:pPr>
                <a:spcBef>
                  <a:spcPct val="0"/>
                </a:spcBef>
                <a:buClrTx/>
                <a:buSzTx/>
                <a:buFontTx/>
                <a:buNone/>
              </a:pPr>
              <a:t>19</a:t>
            </a:fld>
            <a:endParaRPr lang="en-US" altLang="en-US" sz="1000" b="0">
              <a:solidFill>
                <a:srgbClr val="000000"/>
              </a:solidFill>
            </a:endParaRPr>
          </a:p>
        </p:txBody>
      </p:sp>
      <p:graphicFrame>
        <p:nvGraphicFramePr>
          <p:cNvPr id="5" name="Table 4">
            <a:extLst>
              <a:ext uri="{FF2B5EF4-FFF2-40B4-BE49-F238E27FC236}">
                <a16:creationId xmlns:a16="http://schemas.microsoft.com/office/drawing/2014/main" id="{03EC0BD4-97D1-4419-92AD-A23E46A1039A}"/>
              </a:ext>
            </a:extLst>
          </p:cNvPr>
          <p:cNvGraphicFramePr>
            <a:graphicFrameLocks noGrp="1"/>
          </p:cNvGraphicFramePr>
          <p:nvPr/>
        </p:nvGraphicFramePr>
        <p:xfrm>
          <a:off x="5254625" y="1190625"/>
          <a:ext cx="3290888" cy="3200400"/>
        </p:xfrm>
        <a:graphic>
          <a:graphicData uri="http://schemas.openxmlformats.org/drawingml/2006/table">
            <a:tbl>
              <a:tblPr firstRow="1" bandRow="1">
                <a:tableStyleId>{F5AB1C69-6EDB-4FF4-983F-18BD219EF322}</a:tableStyleId>
              </a:tblPr>
              <a:tblGrid>
                <a:gridCol w="658178">
                  <a:extLst>
                    <a:ext uri="{9D8B030D-6E8A-4147-A177-3AD203B41FA5}">
                      <a16:colId xmlns:a16="http://schemas.microsoft.com/office/drawing/2014/main" val="20000"/>
                    </a:ext>
                  </a:extLst>
                </a:gridCol>
                <a:gridCol w="658178">
                  <a:extLst>
                    <a:ext uri="{9D8B030D-6E8A-4147-A177-3AD203B41FA5}">
                      <a16:colId xmlns:a16="http://schemas.microsoft.com/office/drawing/2014/main" val="20001"/>
                    </a:ext>
                  </a:extLst>
                </a:gridCol>
                <a:gridCol w="658178">
                  <a:extLst>
                    <a:ext uri="{9D8B030D-6E8A-4147-A177-3AD203B41FA5}">
                      <a16:colId xmlns:a16="http://schemas.microsoft.com/office/drawing/2014/main" val="20002"/>
                    </a:ext>
                  </a:extLst>
                </a:gridCol>
                <a:gridCol w="658178">
                  <a:extLst>
                    <a:ext uri="{9D8B030D-6E8A-4147-A177-3AD203B41FA5}">
                      <a16:colId xmlns:a16="http://schemas.microsoft.com/office/drawing/2014/main" val="20003"/>
                    </a:ext>
                  </a:extLst>
                </a:gridCol>
                <a:gridCol w="658178">
                  <a:extLst>
                    <a:ext uri="{9D8B030D-6E8A-4147-A177-3AD203B41FA5}">
                      <a16:colId xmlns:a16="http://schemas.microsoft.com/office/drawing/2014/main" val="20004"/>
                    </a:ext>
                  </a:extLst>
                </a:gridCol>
              </a:tblGrid>
              <a:tr h="466834">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US" sz="1200" dirty="0">
                        <a:solidFill>
                          <a:schemeClr val="tx1"/>
                        </a:solidFill>
                      </a:endParaRP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0"/>
                  </a:ext>
                </a:extLst>
              </a:tr>
              <a:tr h="466834">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1"/>
                  </a:ext>
                </a:extLst>
              </a:tr>
              <a:tr h="492768">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b="1" dirty="0"/>
                        <a:t>1K</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b="1"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200" b="1" dirty="0"/>
                        <a:t>1F 1O</a:t>
                      </a:r>
                    </a:p>
                    <a:p>
                      <a:endParaRPr lang="en-US" sz="1200" b="1"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2"/>
                  </a:ext>
                </a:extLst>
              </a:tr>
              <a:tr h="886982">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1L  1M</a:t>
                      </a:r>
                      <a:r>
                        <a:rPr lang="en-US" sz="1200" b="1" baseline="0" dirty="0"/>
                        <a:t> </a:t>
                      </a:r>
                      <a:r>
                        <a:rPr lang="en-US" sz="1200" baseline="0" dirty="0"/>
                        <a:t> </a:t>
                      </a:r>
                      <a:r>
                        <a:rPr lang="en-US" sz="1200" b="1" baseline="0" dirty="0"/>
                        <a:t>  </a:t>
                      </a:r>
                      <a:r>
                        <a:rPr lang="en-US" sz="1200" b="1" dirty="0"/>
                        <a:t>1Y</a:t>
                      </a:r>
                    </a:p>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200" b="1" dirty="0"/>
                        <a:t>1E</a:t>
                      </a:r>
                      <a:r>
                        <a:rPr lang="en-US" sz="1200" dirty="0"/>
                        <a:t> </a:t>
                      </a:r>
                      <a:r>
                        <a:rPr lang="en-US" sz="1200" b="1" dirty="0"/>
                        <a:t>1I</a:t>
                      </a:r>
                      <a:r>
                        <a:rPr lang="en-US" sz="1200" dirty="0"/>
                        <a:t> </a:t>
                      </a:r>
                      <a:r>
                        <a:rPr lang="en-US" sz="1200" b="1" dirty="0"/>
                        <a:t>1J</a:t>
                      </a:r>
                      <a:r>
                        <a:rPr lang="en-US" sz="1200" dirty="0"/>
                        <a:t>  </a:t>
                      </a:r>
                      <a:r>
                        <a:rPr lang="en-US" sz="1200" b="1" dirty="0"/>
                        <a:t>1N   1V  1X</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r>
                        <a:rPr lang="en-US" sz="1200" b="1" dirty="0"/>
                        <a:t>1U</a:t>
                      </a:r>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3"/>
                  </a:ext>
                </a:extLst>
              </a:tr>
              <a:tr h="886982">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b="1"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b="1"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endParaRPr lang="en-US" sz="1200" dirty="0"/>
                    </a:p>
                  </a:txBody>
                  <a:tcPr marL="91414" marR="91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4"/>
                  </a:ext>
                </a:extLst>
              </a:tr>
            </a:tbl>
          </a:graphicData>
        </a:graphic>
      </p:graphicFrame>
      <p:graphicFrame>
        <p:nvGraphicFramePr>
          <p:cNvPr id="7" name="Table 6">
            <a:extLst>
              <a:ext uri="{FF2B5EF4-FFF2-40B4-BE49-F238E27FC236}">
                <a16:creationId xmlns:a16="http://schemas.microsoft.com/office/drawing/2014/main" id="{2A3917DB-3212-49E1-9BFB-7672F40A8526}"/>
              </a:ext>
            </a:extLst>
          </p:cNvPr>
          <p:cNvGraphicFramePr>
            <a:graphicFrameLocks noGrp="1"/>
          </p:cNvGraphicFramePr>
          <p:nvPr/>
        </p:nvGraphicFramePr>
        <p:xfrm>
          <a:off x="231775" y="4343400"/>
          <a:ext cx="3730625" cy="2147888"/>
        </p:xfrm>
        <a:graphic>
          <a:graphicData uri="http://schemas.openxmlformats.org/drawingml/2006/table">
            <a:tbl>
              <a:tblPr firstRow="1" bandRow="1">
                <a:tableStyleId>{F5AB1C69-6EDB-4FF4-983F-18BD219EF322}</a:tableStyleId>
              </a:tblPr>
              <a:tblGrid>
                <a:gridCol w="3730625">
                  <a:extLst>
                    <a:ext uri="{9D8B030D-6E8A-4147-A177-3AD203B41FA5}">
                      <a16:colId xmlns:a16="http://schemas.microsoft.com/office/drawing/2014/main" val="20000"/>
                    </a:ext>
                  </a:extLst>
                </a:gridCol>
              </a:tblGrid>
              <a:tr h="335387">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1E - AC </a:t>
                      </a:r>
                      <a:r>
                        <a:rPr lang="en-US" sz="1600" b="1" dirty="0" err="1">
                          <a:solidFill>
                            <a:schemeClr val="tx1"/>
                          </a:solidFill>
                        </a:rPr>
                        <a:t>Config</a:t>
                      </a:r>
                      <a:r>
                        <a:rPr lang="en-US" sz="1600" b="1" dirty="0">
                          <a:solidFill>
                            <a:schemeClr val="tx1"/>
                          </a:solidFill>
                        </a:rPr>
                        <a:t> vary in Dev</a:t>
                      </a:r>
                    </a:p>
                  </a:txBody>
                  <a:tcPr marL="91446" marR="91446" marT="45735" marB="457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5387">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1I - GFP Delay</a:t>
                      </a:r>
                    </a:p>
                  </a:txBody>
                  <a:tcPr marL="91446" marR="91446" marT="45735" marB="457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4729">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1J - Mode 5 Program Delay</a:t>
                      </a:r>
                      <a:endParaRPr lang="en-US" sz="1600" b="1" dirty="0">
                        <a:solidFill>
                          <a:schemeClr val="tx1"/>
                        </a:solidFill>
                      </a:endParaRPr>
                    </a:p>
                  </a:txBody>
                  <a:tcPr marL="91446" marR="91446" marT="45735" marB="457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1122">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1N - Tech/</a:t>
                      </a:r>
                      <a:r>
                        <a:rPr lang="en-US" sz="1600" b="1" dirty="0" err="1">
                          <a:solidFill>
                            <a:schemeClr val="tx1"/>
                          </a:solidFill>
                        </a:rPr>
                        <a:t>Config</a:t>
                      </a:r>
                      <a:r>
                        <a:rPr lang="en-US" sz="1600" b="1" dirty="0">
                          <a:solidFill>
                            <a:schemeClr val="tx1"/>
                          </a:solidFill>
                        </a:rPr>
                        <a:t> issues in Prod</a:t>
                      </a:r>
                    </a:p>
                  </a:txBody>
                  <a:tcPr marL="91446" marR="91446" marT="45735" marB="457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35387">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1V - Initial Spares</a:t>
                      </a:r>
                    </a:p>
                  </a:txBody>
                  <a:tcPr marL="91446" marR="91446" marT="45735" marB="457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5877">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1X - Schedule</a:t>
                      </a:r>
                    </a:p>
                  </a:txBody>
                  <a:tcPr marL="91446" marR="91446" marT="45735" marB="4573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6137" name="Straight Arrow Connector 8">
            <a:extLst>
              <a:ext uri="{FF2B5EF4-FFF2-40B4-BE49-F238E27FC236}">
                <a16:creationId xmlns:a16="http://schemas.microsoft.com/office/drawing/2014/main" id="{DF4C2844-DA12-4964-B66A-04501731B425}"/>
              </a:ext>
            </a:extLst>
          </p:cNvPr>
          <p:cNvCxnSpPr>
            <a:cxnSpLocks noChangeShapeType="1"/>
          </p:cNvCxnSpPr>
          <p:nvPr/>
        </p:nvCxnSpPr>
        <p:spPr bwMode="auto">
          <a:xfrm flipV="1">
            <a:off x="3962400" y="2362200"/>
            <a:ext cx="2006600" cy="334963"/>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6138" name="Right Brace 14335">
            <a:extLst>
              <a:ext uri="{FF2B5EF4-FFF2-40B4-BE49-F238E27FC236}">
                <a16:creationId xmlns:a16="http://schemas.microsoft.com/office/drawing/2014/main" id="{4715FC07-EEB9-4311-B86A-AA31E35BED6A}"/>
              </a:ext>
            </a:extLst>
          </p:cNvPr>
          <p:cNvSpPr>
            <a:spLocks/>
          </p:cNvSpPr>
          <p:nvPr/>
        </p:nvSpPr>
        <p:spPr bwMode="auto">
          <a:xfrm>
            <a:off x="3965575" y="4486275"/>
            <a:ext cx="450850" cy="1782763"/>
          </a:xfrm>
          <a:prstGeom prst="rightBrace">
            <a:avLst>
              <a:gd name="adj1" fmla="val 1336"/>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lstStyle>
            <a:lvl1pPr defTabSz="9128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12813">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2400" b="0">
              <a:solidFill>
                <a:srgbClr val="000000"/>
              </a:solidFill>
              <a:latin typeface="Times New Roman" panose="02020603050405020304" pitchFamily="18" charset="0"/>
            </a:endParaRPr>
          </a:p>
        </p:txBody>
      </p:sp>
      <p:cxnSp>
        <p:nvCxnSpPr>
          <p:cNvPr id="46139" name="Straight Arrow Connector 14340">
            <a:extLst>
              <a:ext uri="{FF2B5EF4-FFF2-40B4-BE49-F238E27FC236}">
                <a16:creationId xmlns:a16="http://schemas.microsoft.com/office/drawing/2014/main" id="{87610916-9AD4-4566-A59E-8660D22AAF0E}"/>
              </a:ext>
            </a:extLst>
          </p:cNvPr>
          <p:cNvCxnSpPr>
            <a:cxnSpLocks noChangeShapeType="1"/>
            <a:stCxn id="46157" idx="1"/>
          </p:cNvCxnSpPr>
          <p:nvPr/>
        </p:nvCxnSpPr>
        <p:spPr bwMode="auto">
          <a:xfrm flipV="1">
            <a:off x="4419600" y="2743200"/>
            <a:ext cx="1560513" cy="800100"/>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6140" name="Text Box 61">
            <a:extLst>
              <a:ext uri="{FF2B5EF4-FFF2-40B4-BE49-F238E27FC236}">
                <a16:creationId xmlns:a16="http://schemas.microsoft.com/office/drawing/2014/main" id="{E5AE3AD8-2851-4E12-9DF2-EFCCB74016A5}"/>
              </a:ext>
            </a:extLst>
          </p:cNvPr>
          <p:cNvSpPr txBox="1">
            <a:spLocks noChangeArrowheads="1"/>
          </p:cNvSpPr>
          <p:nvPr/>
        </p:nvSpPr>
        <p:spPr bwMode="auto">
          <a:xfrm>
            <a:off x="4419600" y="5567363"/>
            <a:ext cx="4587875" cy="757237"/>
          </a:xfrm>
          <a:prstGeom prst="rect">
            <a:avLst/>
          </a:prstGeom>
          <a:solidFill>
            <a:srgbClr val="66FFFF"/>
          </a:solidFill>
          <a:ln w="12700" algn="ctr">
            <a:solidFill>
              <a:schemeClr val="tx1"/>
            </a:solidFill>
            <a:miter lim="800000"/>
            <a:headEnd/>
            <a:tailEnd/>
          </a:ln>
        </p:spPr>
        <p:txBody>
          <a:bodyPr lIns="91432" tIns="45716" rIns="91432" bIns="45716">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90000"/>
              </a:lnSpc>
              <a:spcBef>
                <a:spcPct val="0"/>
              </a:spcBef>
              <a:buClrTx/>
              <a:buSzTx/>
              <a:buFontTx/>
              <a:buNone/>
            </a:pPr>
            <a:r>
              <a:rPr lang="en-US" altLang="en-US" sz="1600">
                <a:solidFill>
                  <a:srgbClr val="000000"/>
                </a:solidFill>
              </a:rPr>
              <a:t>Initial Risk Workshop/Assessment: 12 Aug 15 </a:t>
            </a:r>
          </a:p>
          <a:p>
            <a:pPr algn="ctr">
              <a:lnSpc>
                <a:spcPct val="90000"/>
              </a:lnSpc>
              <a:spcBef>
                <a:spcPct val="0"/>
              </a:spcBef>
              <a:buClrTx/>
              <a:buSzTx/>
              <a:buFontTx/>
              <a:buNone/>
            </a:pPr>
            <a:endParaRPr lang="en-US" altLang="en-US" sz="1600">
              <a:solidFill>
                <a:srgbClr val="000000"/>
              </a:solidFill>
            </a:endParaRPr>
          </a:p>
          <a:p>
            <a:pPr algn="ctr">
              <a:lnSpc>
                <a:spcPct val="90000"/>
              </a:lnSpc>
              <a:spcBef>
                <a:spcPct val="0"/>
              </a:spcBef>
              <a:buClrTx/>
              <a:buSzTx/>
              <a:buFontTx/>
              <a:buNone/>
            </a:pPr>
            <a:r>
              <a:rPr lang="en-US" altLang="en-US" sz="1600">
                <a:solidFill>
                  <a:srgbClr val="000000"/>
                </a:solidFill>
              </a:rPr>
              <a:t>Latest Risk Assessment:  18 Feb 16</a:t>
            </a:r>
          </a:p>
        </p:txBody>
      </p:sp>
      <p:graphicFrame>
        <p:nvGraphicFramePr>
          <p:cNvPr id="41" name="Table 40">
            <a:extLst>
              <a:ext uri="{FF2B5EF4-FFF2-40B4-BE49-F238E27FC236}">
                <a16:creationId xmlns:a16="http://schemas.microsoft.com/office/drawing/2014/main" id="{80C89777-A958-48BF-B5C5-B5A93CD61B80}"/>
              </a:ext>
            </a:extLst>
          </p:cNvPr>
          <p:cNvGraphicFramePr>
            <a:graphicFrameLocks noGrp="1"/>
          </p:cNvGraphicFramePr>
          <p:nvPr/>
        </p:nvGraphicFramePr>
        <p:xfrm>
          <a:off x="222250" y="3048000"/>
          <a:ext cx="3730625" cy="1006475"/>
        </p:xfrm>
        <a:graphic>
          <a:graphicData uri="http://schemas.openxmlformats.org/drawingml/2006/table">
            <a:tbl>
              <a:tblPr firstRow="1" bandRow="1">
                <a:tableStyleId>{C4B1156A-380E-4F78-BDF5-A606A8083BF9}</a:tableStyleId>
              </a:tblPr>
              <a:tblGrid>
                <a:gridCol w="3730625">
                  <a:extLst>
                    <a:ext uri="{9D8B030D-6E8A-4147-A177-3AD203B41FA5}">
                      <a16:colId xmlns:a16="http://schemas.microsoft.com/office/drawing/2014/main" val="20000"/>
                    </a:ext>
                  </a:extLst>
                </a:gridCol>
              </a:tblGrid>
              <a:tr h="335492">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1L - Long Term Repair/Supply</a:t>
                      </a:r>
                      <a:r>
                        <a:rPr lang="en-US" sz="1600" b="1" baseline="0" dirty="0">
                          <a:solidFill>
                            <a:schemeClr val="tx1"/>
                          </a:solidFill>
                        </a:rPr>
                        <a:t> Chain</a:t>
                      </a:r>
                      <a:endParaRPr lang="en-US" sz="1600" b="1" dirty="0">
                        <a:solidFill>
                          <a:schemeClr val="tx1"/>
                        </a:solidFill>
                      </a:endParaRPr>
                    </a:p>
                  </a:txBody>
                  <a:tcPr marL="91462" marR="91462" marT="45749" marB="45749">
                    <a:noFill/>
                  </a:tcPr>
                </a:tc>
                <a:extLst>
                  <a:ext uri="{0D108BD9-81ED-4DB2-BD59-A6C34878D82A}">
                    <a16:rowId xmlns:a16="http://schemas.microsoft.com/office/drawing/2014/main" val="10000"/>
                  </a:ext>
                </a:extLst>
              </a:tr>
              <a:tr h="335492">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1M - </a:t>
                      </a:r>
                      <a:r>
                        <a:rPr lang="en-US" sz="1600" b="1" baseline="0" dirty="0">
                          <a:solidFill>
                            <a:schemeClr val="tx1"/>
                          </a:solidFill>
                        </a:rPr>
                        <a:t>Establish Agreements</a:t>
                      </a:r>
                      <a:endParaRPr lang="en-US" sz="1600" b="1" dirty="0">
                        <a:solidFill>
                          <a:schemeClr val="tx1"/>
                        </a:solidFill>
                      </a:endParaRPr>
                    </a:p>
                  </a:txBody>
                  <a:tcPr marL="91462" marR="91462" marT="45749" marB="45749">
                    <a:noFill/>
                  </a:tcPr>
                </a:tc>
                <a:extLst>
                  <a:ext uri="{0D108BD9-81ED-4DB2-BD59-A6C34878D82A}">
                    <a16:rowId xmlns:a16="http://schemas.microsoft.com/office/drawing/2014/main" val="10001"/>
                  </a:ext>
                </a:extLst>
              </a:tr>
              <a:tr h="335492">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1Y – IFF Test Set Availability</a:t>
                      </a:r>
                      <a:endParaRPr lang="en-US" sz="1600" b="1" baseline="0" dirty="0">
                        <a:solidFill>
                          <a:schemeClr val="tx1"/>
                        </a:solidFill>
                      </a:endParaRPr>
                    </a:p>
                  </a:txBody>
                  <a:tcPr marL="91462" marR="91462" marT="45749" marB="45749">
                    <a:noFill/>
                  </a:tcPr>
                </a:tc>
                <a:extLst>
                  <a:ext uri="{0D108BD9-81ED-4DB2-BD59-A6C34878D82A}">
                    <a16:rowId xmlns:a16="http://schemas.microsoft.com/office/drawing/2014/main" val="10002"/>
                  </a:ext>
                </a:extLst>
              </a:tr>
            </a:tbl>
          </a:graphicData>
        </a:graphic>
      </p:graphicFrame>
      <p:graphicFrame>
        <p:nvGraphicFramePr>
          <p:cNvPr id="45" name="Table 44">
            <a:extLst>
              <a:ext uri="{FF2B5EF4-FFF2-40B4-BE49-F238E27FC236}">
                <a16:creationId xmlns:a16="http://schemas.microsoft.com/office/drawing/2014/main" id="{C3E9AAA0-FAEF-4604-BD5A-628E63052D62}"/>
              </a:ext>
            </a:extLst>
          </p:cNvPr>
          <p:cNvGraphicFramePr>
            <a:graphicFrameLocks noGrp="1"/>
          </p:cNvGraphicFramePr>
          <p:nvPr/>
        </p:nvGraphicFramePr>
        <p:xfrm>
          <a:off x="233363" y="2530475"/>
          <a:ext cx="3729037" cy="334963"/>
        </p:xfrm>
        <a:graphic>
          <a:graphicData uri="http://schemas.openxmlformats.org/drawingml/2006/table">
            <a:tbl>
              <a:tblPr firstRow="1" bandRow="1">
                <a:tableStyleId>{C4B1156A-380E-4F78-BDF5-A606A8083BF9}</a:tableStyleId>
              </a:tblPr>
              <a:tblGrid>
                <a:gridCol w="3729037">
                  <a:extLst>
                    <a:ext uri="{9D8B030D-6E8A-4147-A177-3AD203B41FA5}">
                      <a16:colId xmlns:a16="http://schemas.microsoft.com/office/drawing/2014/main" val="20000"/>
                    </a:ext>
                  </a:extLst>
                </a:gridCol>
              </a:tblGrid>
              <a:tr h="334963">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1K - Type 1 Training</a:t>
                      </a:r>
                    </a:p>
                  </a:txBody>
                  <a:tcPr marL="91423" marR="91423" marT="45594" marB="45594">
                    <a:noFill/>
                  </a:tcPr>
                </a:tc>
                <a:extLst>
                  <a:ext uri="{0D108BD9-81ED-4DB2-BD59-A6C34878D82A}">
                    <a16:rowId xmlns:a16="http://schemas.microsoft.com/office/drawing/2014/main" val="10000"/>
                  </a:ext>
                </a:extLst>
              </a:tr>
            </a:tbl>
          </a:graphicData>
        </a:graphic>
      </p:graphicFrame>
      <p:sp>
        <p:nvSpPr>
          <p:cNvPr id="46157" name="Right Brace 48">
            <a:extLst>
              <a:ext uri="{FF2B5EF4-FFF2-40B4-BE49-F238E27FC236}">
                <a16:creationId xmlns:a16="http://schemas.microsoft.com/office/drawing/2014/main" id="{E98F15F7-4ECA-4145-B608-89E605F3E8B6}"/>
              </a:ext>
            </a:extLst>
          </p:cNvPr>
          <p:cNvSpPr>
            <a:spLocks/>
          </p:cNvSpPr>
          <p:nvPr/>
        </p:nvSpPr>
        <p:spPr bwMode="auto">
          <a:xfrm>
            <a:off x="3968750" y="3200400"/>
            <a:ext cx="450850" cy="685800"/>
          </a:xfrm>
          <a:prstGeom prst="rightBrace">
            <a:avLst>
              <a:gd name="adj1" fmla="val 1331"/>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lstStyle>
            <a:lvl1pPr defTabSz="9128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12813">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2400" b="0">
              <a:solidFill>
                <a:srgbClr val="000000"/>
              </a:solidFill>
              <a:latin typeface="Times New Roman" panose="02020603050405020304" pitchFamily="18" charset="0"/>
            </a:endParaRPr>
          </a:p>
        </p:txBody>
      </p:sp>
      <p:cxnSp>
        <p:nvCxnSpPr>
          <p:cNvPr id="46158" name="Elbow Connector 14351">
            <a:extLst>
              <a:ext uri="{FF2B5EF4-FFF2-40B4-BE49-F238E27FC236}">
                <a16:creationId xmlns:a16="http://schemas.microsoft.com/office/drawing/2014/main" id="{B6411D67-1BB0-4DBA-83E9-9DB71F9D0EB7}"/>
              </a:ext>
            </a:extLst>
          </p:cNvPr>
          <p:cNvCxnSpPr>
            <a:cxnSpLocks noChangeShapeType="1"/>
            <a:stCxn id="46138" idx="1"/>
          </p:cNvCxnSpPr>
          <p:nvPr/>
        </p:nvCxnSpPr>
        <p:spPr bwMode="auto">
          <a:xfrm rot="10800000" flipH="1">
            <a:off x="4416425" y="3419475"/>
            <a:ext cx="2289175" cy="1958975"/>
          </a:xfrm>
          <a:prstGeom prst="bentConnector3">
            <a:avLst>
              <a:gd name="adj1" fmla="val 41815"/>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0" name="Title 1">
            <a:extLst>
              <a:ext uri="{FF2B5EF4-FFF2-40B4-BE49-F238E27FC236}">
                <a16:creationId xmlns:a16="http://schemas.microsoft.com/office/drawing/2014/main" id="{FF53655D-0227-4B2A-9E3F-A23D02C1169F}"/>
              </a:ext>
            </a:extLst>
          </p:cNvPr>
          <p:cNvSpPr txBox="1">
            <a:spLocks/>
          </p:cNvSpPr>
          <p:nvPr/>
        </p:nvSpPr>
        <p:spPr bwMode="auto">
          <a:xfrm>
            <a:off x="1449388" y="203200"/>
            <a:ext cx="7239000" cy="838200"/>
          </a:xfrm>
          <a:prstGeom prst="rect">
            <a:avLst/>
          </a:prstGeom>
          <a:noFill/>
          <a:ln w="9525">
            <a:noFill/>
            <a:miter lim="800000"/>
            <a:headEnd/>
            <a:tailEnd/>
          </a:ln>
          <a:effectLst/>
        </p:spPr>
        <p:txBody>
          <a:bodyPr anchor="ct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Arial" charset="0"/>
              </a:defRPr>
            </a:lvl2pPr>
            <a:lvl3pPr algn="ctr" rtl="0" eaLnBrk="1" fontAlgn="base" hangingPunct="1">
              <a:spcBef>
                <a:spcPct val="0"/>
              </a:spcBef>
              <a:spcAft>
                <a:spcPct val="0"/>
              </a:spcAft>
              <a:defRPr sz="3200" b="1">
                <a:solidFill>
                  <a:schemeClr val="tx2"/>
                </a:solidFill>
                <a:latin typeface="Arial" charset="0"/>
              </a:defRPr>
            </a:lvl3pPr>
            <a:lvl4pPr algn="ctr" rtl="0" eaLnBrk="1" fontAlgn="base" hangingPunct="1">
              <a:spcBef>
                <a:spcPct val="0"/>
              </a:spcBef>
              <a:spcAft>
                <a:spcPct val="0"/>
              </a:spcAft>
              <a:defRPr sz="3200" b="1">
                <a:solidFill>
                  <a:schemeClr val="tx2"/>
                </a:solidFill>
                <a:latin typeface="Arial" charset="0"/>
              </a:defRPr>
            </a:lvl4pPr>
            <a:lvl5pPr algn="ctr" rtl="0" eaLnBrk="1" fontAlgn="base" hangingPunct="1">
              <a:spcBef>
                <a:spcPct val="0"/>
              </a:spcBef>
              <a:spcAft>
                <a:spcPct val="0"/>
              </a:spcAft>
              <a:defRPr sz="3200" b="1">
                <a:solidFill>
                  <a:schemeClr val="tx2"/>
                </a:solidFill>
                <a:latin typeface="Arial" charset="0"/>
              </a:defRPr>
            </a:lvl5pPr>
            <a:lvl6pPr marL="457200" algn="ctr" rtl="0" eaLnBrk="1" fontAlgn="base" hangingPunct="1">
              <a:spcBef>
                <a:spcPct val="0"/>
              </a:spcBef>
              <a:spcAft>
                <a:spcPct val="0"/>
              </a:spcAft>
              <a:defRPr sz="3200" b="1">
                <a:solidFill>
                  <a:schemeClr val="tx2"/>
                </a:solidFill>
                <a:latin typeface="Arial" charset="0"/>
              </a:defRPr>
            </a:lvl6pPr>
            <a:lvl7pPr marL="914400" algn="ctr" rtl="0" eaLnBrk="1" fontAlgn="base" hangingPunct="1">
              <a:spcBef>
                <a:spcPct val="0"/>
              </a:spcBef>
              <a:spcAft>
                <a:spcPct val="0"/>
              </a:spcAft>
              <a:defRPr sz="3200" b="1">
                <a:solidFill>
                  <a:schemeClr val="tx2"/>
                </a:solidFill>
                <a:latin typeface="Arial" charset="0"/>
              </a:defRPr>
            </a:lvl7pPr>
            <a:lvl8pPr marL="1371600" algn="ctr" rtl="0" eaLnBrk="1" fontAlgn="base" hangingPunct="1">
              <a:spcBef>
                <a:spcPct val="0"/>
              </a:spcBef>
              <a:spcAft>
                <a:spcPct val="0"/>
              </a:spcAft>
              <a:defRPr sz="3200" b="1">
                <a:solidFill>
                  <a:schemeClr val="tx2"/>
                </a:solidFill>
                <a:latin typeface="Arial" charset="0"/>
              </a:defRPr>
            </a:lvl8pPr>
            <a:lvl9pPr marL="1828800" algn="ctr" rtl="0" eaLnBrk="1" fontAlgn="base" hangingPunct="1">
              <a:spcBef>
                <a:spcPct val="0"/>
              </a:spcBef>
              <a:spcAft>
                <a:spcPct val="0"/>
              </a:spcAft>
              <a:defRPr sz="3200" b="1">
                <a:solidFill>
                  <a:schemeClr val="tx2"/>
                </a:solidFill>
                <a:latin typeface="Arial" charset="0"/>
              </a:defRPr>
            </a:lvl9pPr>
          </a:lstStyle>
          <a:p>
            <a:pPr algn="r">
              <a:defRPr/>
            </a:pPr>
            <a:r>
              <a:rPr lang="en-US" i="1" kern="0" dirty="0">
                <a:solidFill>
                  <a:srgbClr val="002060"/>
                </a:solidFill>
              </a:rPr>
              <a:t>Program Risks – RFP DP </a:t>
            </a:r>
          </a:p>
        </p:txBody>
      </p:sp>
      <p:graphicFrame>
        <p:nvGraphicFramePr>
          <p:cNvPr id="22" name="Table 21">
            <a:extLst>
              <a:ext uri="{FF2B5EF4-FFF2-40B4-BE49-F238E27FC236}">
                <a16:creationId xmlns:a16="http://schemas.microsoft.com/office/drawing/2014/main" id="{4B4D4C19-BF3B-4597-9524-40D1A5038441}"/>
              </a:ext>
            </a:extLst>
          </p:cNvPr>
          <p:cNvGraphicFramePr>
            <a:graphicFrameLocks noGrp="1"/>
          </p:cNvGraphicFramePr>
          <p:nvPr/>
        </p:nvGraphicFramePr>
        <p:xfrm>
          <a:off x="228600" y="1295400"/>
          <a:ext cx="3713163" cy="669925"/>
        </p:xfrm>
        <a:graphic>
          <a:graphicData uri="http://schemas.openxmlformats.org/drawingml/2006/table">
            <a:tbl>
              <a:tblPr firstRow="1" bandRow="1">
                <a:tableStyleId>{C4B1156A-380E-4F78-BDF5-A606A8083BF9}</a:tableStyleId>
              </a:tblPr>
              <a:tblGrid>
                <a:gridCol w="3713163">
                  <a:extLst>
                    <a:ext uri="{9D8B030D-6E8A-4147-A177-3AD203B41FA5}">
                      <a16:colId xmlns:a16="http://schemas.microsoft.com/office/drawing/2014/main" val="20000"/>
                    </a:ext>
                  </a:extLst>
                </a:gridCol>
              </a:tblGrid>
              <a:tr h="334963">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1F – ATO Delayed</a:t>
                      </a:r>
                    </a:p>
                  </a:txBody>
                  <a:tcPr marL="91424" marR="91424" marT="45593" marB="45593">
                    <a:solidFill>
                      <a:srgbClr val="FFFF00"/>
                    </a:solidFill>
                  </a:tcPr>
                </a:tc>
                <a:extLst>
                  <a:ext uri="{0D108BD9-81ED-4DB2-BD59-A6C34878D82A}">
                    <a16:rowId xmlns:a16="http://schemas.microsoft.com/office/drawing/2014/main" val="10000"/>
                  </a:ext>
                </a:extLst>
              </a:tr>
              <a:tr h="334963">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1O - Source Selection</a:t>
                      </a:r>
                    </a:p>
                  </a:txBody>
                  <a:tcPr marL="91424" marR="91424" marT="45593" marB="45593">
                    <a:solidFill>
                      <a:srgbClr val="FFFF00"/>
                    </a:solidFill>
                  </a:tcPr>
                </a:tc>
                <a:extLst>
                  <a:ext uri="{0D108BD9-81ED-4DB2-BD59-A6C34878D82A}">
                    <a16:rowId xmlns:a16="http://schemas.microsoft.com/office/drawing/2014/main" val="10001"/>
                  </a:ext>
                </a:extLst>
              </a:tr>
            </a:tbl>
          </a:graphicData>
        </a:graphic>
      </p:graphicFrame>
      <p:cxnSp>
        <p:nvCxnSpPr>
          <p:cNvPr id="46168" name="Straight Arrow Connector 11">
            <a:extLst>
              <a:ext uri="{FF2B5EF4-FFF2-40B4-BE49-F238E27FC236}">
                <a16:creationId xmlns:a16="http://schemas.microsoft.com/office/drawing/2014/main" id="{1F03C2AB-CF1A-45F8-B110-726D063BB96C}"/>
              </a:ext>
            </a:extLst>
          </p:cNvPr>
          <p:cNvCxnSpPr>
            <a:cxnSpLocks noChangeShapeType="1"/>
            <a:stCxn id="46181" idx="1"/>
          </p:cNvCxnSpPr>
          <p:nvPr/>
        </p:nvCxnSpPr>
        <p:spPr bwMode="auto">
          <a:xfrm>
            <a:off x="4405313" y="1633538"/>
            <a:ext cx="2909887" cy="725487"/>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TextBox 12">
            <a:extLst>
              <a:ext uri="{FF2B5EF4-FFF2-40B4-BE49-F238E27FC236}">
                <a16:creationId xmlns:a16="http://schemas.microsoft.com/office/drawing/2014/main" id="{7CFEC4DE-66AC-4946-B07C-09616D0BD5F1}"/>
              </a:ext>
            </a:extLst>
          </p:cNvPr>
          <p:cNvSpPr txBox="1"/>
          <p:nvPr/>
        </p:nvSpPr>
        <p:spPr>
          <a:xfrm>
            <a:off x="4529138" y="3886200"/>
            <a:ext cx="804862" cy="261938"/>
          </a:xfrm>
          <a:prstGeom prst="rect">
            <a:avLst/>
          </a:prstGeom>
          <a:noFill/>
        </p:spPr>
        <p:txBody>
          <a:bodyPr wrap="none">
            <a:spAutoFit/>
          </a:bodyPr>
          <a:lstStyle/>
          <a:p>
            <a:pPr algn="ctr">
              <a:defRPr/>
            </a:pPr>
            <a:r>
              <a:rPr lang="en-US" sz="1050" dirty="0"/>
              <a:t>Not Likely</a:t>
            </a:r>
          </a:p>
        </p:txBody>
      </p:sp>
      <p:sp>
        <p:nvSpPr>
          <p:cNvPr id="26" name="TextBox 25">
            <a:extLst>
              <a:ext uri="{FF2B5EF4-FFF2-40B4-BE49-F238E27FC236}">
                <a16:creationId xmlns:a16="http://schemas.microsoft.com/office/drawing/2014/main" id="{9F4F8138-4985-493A-BDAD-09F49E21B91F}"/>
              </a:ext>
            </a:extLst>
          </p:cNvPr>
          <p:cNvSpPr txBox="1"/>
          <p:nvPr/>
        </p:nvSpPr>
        <p:spPr>
          <a:xfrm>
            <a:off x="4191000" y="2900363"/>
            <a:ext cx="1081088" cy="254000"/>
          </a:xfrm>
          <a:prstGeom prst="rect">
            <a:avLst/>
          </a:prstGeom>
          <a:noFill/>
        </p:spPr>
        <p:txBody>
          <a:bodyPr wrap="none">
            <a:spAutoFit/>
          </a:bodyPr>
          <a:lstStyle/>
          <a:p>
            <a:pPr algn="ctr">
              <a:defRPr/>
            </a:pPr>
            <a:r>
              <a:rPr lang="en-US" sz="1050" dirty="0"/>
              <a:t>Low Likelihood</a:t>
            </a:r>
          </a:p>
        </p:txBody>
      </p:sp>
      <p:sp>
        <p:nvSpPr>
          <p:cNvPr id="27" name="TextBox 26">
            <a:extLst>
              <a:ext uri="{FF2B5EF4-FFF2-40B4-BE49-F238E27FC236}">
                <a16:creationId xmlns:a16="http://schemas.microsoft.com/office/drawing/2014/main" id="{8DE99719-732A-42D9-9EC7-20654293463F}"/>
              </a:ext>
            </a:extLst>
          </p:cNvPr>
          <p:cNvSpPr txBox="1"/>
          <p:nvPr/>
        </p:nvSpPr>
        <p:spPr>
          <a:xfrm>
            <a:off x="4803775" y="2232025"/>
            <a:ext cx="530225" cy="254000"/>
          </a:xfrm>
          <a:prstGeom prst="rect">
            <a:avLst/>
          </a:prstGeom>
          <a:noFill/>
        </p:spPr>
        <p:txBody>
          <a:bodyPr wrap="none">
            <a:spAutoFit/>
          </a:bodyPr>
          <a:lstStyle/>
          <a:p>
            <a:pPr algn="ctr">
              <a:defRPr/>
            </a:pPr>
            <a:r>
              <a:rPr lang="en-US" sz="1050" dirty="0"/>
              <a:t>Likely</a:t>
            </a:r>
          </a:p>
        </p:txBody>
      </p:sp>
      <p:sp>
        <p:nvSpPr>
          <p:cNvPr id="28" name="TextBox 27">
            <a:extLst>
              <a:ext uri="{FF2B5EF4-FFF2-40B4-BE49-F238E27FC236}">
                <a16:creationId xmlns:a16="http://schemas.microsoft.com/office/drawing/2014/main" id="{41B2B496-EC3E-49BB-AC60-6E3DD867AAA5}"/>
              </a:ext>
            </a:extLst>
          </p:cNvPr>
          <p:cNvSpPr txBox="1"/>
          <p:nvPr/>
        </p:nvSpPr>
        <p:spPr>
          <a:xfrm>
            <a:off x="4352925" y="1804988"/>
            <a:ext cx="981075" cy="254000"/>
          </a:xfrm>
          <a:prstGeom prst="rect">
            <a:avLst/>
          </a:prstGeom>
          <a:noFill/>
        </p:spPr>
        <p:txBody>
          <a:bodyPr wrap="none">
            <a:spAutoFit/>
          </a:bodyPr>
          <a:lstStyle/>
          <a:p>
            <a:pPr algn="ctr">
              <a:defRPr/>
            </a:pPr>
            <a:r>
              <a:rPr lang="en-US" sz="1050" dirty="0"/>
              <a:t>Highly  Likely</a:t>
            </a:r>
          </a:p>
        </p:txBody>
      </p:sp>
      <p:sp>
        <p:nvSpPr>
          <p:cNvPr id="29" name="TextBox 28">
            <a:extLst>
              <a:ext uri="{FF2B5EF4-FFF2-40B4-BE49-F238E27FC236}">
                <a16:creationId xmlns:a16="http://schemas.microsoft.com/office/drawing/2014/main" id="{65FF5D70-1627-48EE-BF2D-583E31E7B57F}"/>
              </a:ext>
            </a:extLst>
          </p:cNvPr>
          <p:cNvSpPr txBox="1"/>
          <p:nvPr/>
        </p:nvSpPr>
        <p:spPr>
          <a:xfrm>
            <a:off x="4278313" y="1317625"/>
            <a:ext cx="1055687" cy="254000"/>
          </a:xfrm>
          <a:prstGeom prst="rect">
            <a:avLst/>
          </a:prstGeom>
          <a:noFill/>
        </p:spPr>
        <p:txBody>
          <a:bodyPr wrap="none">
            <a:spAutoFit/>
          </a:bodyPr>
          <a:lstStyle/>
          <a:p>
            <a:pPr algn="ctr">
              <a:defRPr/>
            </a:pPr>
            <a:r>
              <a:rPr lang="en-US" sz="1050" dirty="0"/>
              <a:t>Near Certainty</a:t>
            </a:r>
          </a:p>
        </p:txBody>
      </p:sp>
      <p:sp>
        <p:nvSpPr>
          <p:cNvPr id="14" name="TextBox 13">
            <a:extLst>
              <a:ext uri="{FF2B5EF4-FFF2-40B4-BE49-F238E27FC236}">
                <a16:creationId xmlns:a16="http://schemas.microsoft.com/office/drawing/2014/main" id="{FE8A99BA-FBF1-47A5-AF00-13E4E346C0AD}"/>
              </a:ext>
            </a:extLst>
          </p:cNvPr>
          <p:cNvSpPr txBox="1"/>
          <p:nvPr/>
        </p:nvSpPr>
        <p:spPr>
          <a:xfrm>
            <a:off x="8627399" y="2405628"/>
            <a:ext cx="400110" cy="985206"/>
          </a:xfrm>
          <a:prstGeom prst="rect">
            <a:avLst/>
          </a:prstGeom>
          <a:noFill/>
        </p:spPr>
        <p:txBody>
          <a:bodyPr vert="vert270" wrap="none">
            <a:spAutoFit/>
          </a:bodyPr>
          <a:lstStyle/>
          <a:p>
            <a:pPr algn="ctr">
              <a:defRPr/>
            </a:pPr>
            <a:r>
              <a:rPr lang="en-US" b="1" dirty="0"/>
              <a:t>Likelihood</a:t>
            </a:r>
          </a:p>
        </p:txBody>
      </p:sp>
      <p:sp>
        <p:nvSpPr>
          <p:cNvPr id="32" name="TextBox 31">
            <a:extLst>
              <a:ext uri="{FF2B5EF4-FFF2-40B4-BE49-F238E27FC236}">
                <a16:creationId xmlns:a16="http://schemas.microsoft.com/office/drawing/2014/main" id="{68645B26-3555-41B0-AE46-0D3C75BCD3C9}"/>
              </a:ext>
            </a:extLst>
          </p:cNvPr>
          <p:cNvSpPr txBox="1"/>
          <p:nvPr/>
        </p:nvSpPr>
        <p:spPr>
          <a:xfrm>
            <a:off x="5360988" y="4383088"/>
            <a:ext cx="403225" cy="254000"/>
          </a:xfrm>
          <a:prstGeom prst="rect">
            <a:avLst/>
          </a:prstGeom>
          <a:noFill/>
        </p:spPr>
        <p:txBody>
          <a:bodyPr wrap="none">
            <a:spAutoFit/>
          </a:bodyPr>
          <a:lstStyle/>
          <a:p>
            <a:pPr algn="ctr">
              <a:defRPr/>
            </a:pPr>
            <a:r>
              <a:rPr lang="en-US" sz="1050" dirty="0"/>
              <a:t>Min</a:t>
            </a:r>
          </a:p>
        </p:txBody>
      </p:sp>
      <p:sp>
        <p:nvSpPr>
          <p:cNvPr id="33" name="TextBox 32">
            <a:extLst>
              <a:ext uri="{FF2B5EF4-FFF2-40B4-BE49-F238E27FC236}">
                <a16:creationId xmlns:a16="http://schemas.microsoft.com/office/drawing/2014/main" id="{D4E208DF-A90D-49E1-8260-6F568599C67E}"/>
              </a:ext>
            </a:extLst>
          </p:cNvPr>
          <p:cNvSpPr txBox="1"/>
          <p:nvPr/>
        </p:nvSpPr>
        <p:spPr>
          <a:xfrm>
            <a:off x="6661150" y="4408488"/>
            <a:ext cx="447675" cy="254000"/>
          </a:xfrm>
          <a:prstGeom prst="rect">
            <a:avLst/>
          </a:prstGeom>
          <a:noFill/>
        </p:spPr>
        <p:txBody>
          <a:bodyPr wrap="none">
            <a:spAutoFit/>
          </a:bodyPr>
          <a:lstStyle/>
          <a:p>
            <a:pPr algn="ctr">
              <a:defRPr/>
            </a:pPr>
            <a:r>
              <a:rPr lang="en-US" sz="1050" dirty="0"/>
              <a:t>Mod</a:t>
            </a:r>
          </a:p>
        </p:txBody>
      </p:sp>
      <p:sp>
        <p:nvSpPr>
          <p:cNvPr id="34" name="TextBox 33">
            <a:extLst>
              <a:ext uri="{FF2B5EF4-FFF2-40B4-BE49-F238E27FC236}">
                <a16:creationId xmlns:a16="http://schemas.microsoft.com/office/drawing/2014/main" id="{002FF775-FAE2-4AFF-9727-904EC51B8575}"/>
              </a:ext>
            </a:extLst>
          </p:cNvPr>
          <p:cNvSpPr txBox="1"/>
          <p:nvPr/>
        </p:nvSpPr>
        <p:spPr>
          <a:xfrm>
            <a:off x="5980113" y="4408488"/>
            <a:ext cx="522287" cy="254000"/>
          </a:xfrm>
          <a:prstGeom prst="rect">
            <a:avLst/>
          </a:prstGeom>
          <a:noFill/>
        </p:spPr>
        <p:txBody>
          <a:bodyPr wrap="none">
            <a:spAutoFit/>
          </a:bodyPr>
          <a:lstStyle/>
          <a:p>
            <a:pPr algn="ctr">
              <a:defRPr/>
            </a:pPr>
            <a:r>
              <a:rPr lang="en-US" sz="1050" dirty="0"/>
              <a:t>Minor</a:t>
            </a:r>
          </a:p>
        </p:txBody>
      </p:sp>
      <p:sp>
        <p:nvSpPr>
          <p:cNvPr id="35" name="TextBox 34">
            <a:extLst>
              <a:ext uri="{FF2B5EF4-FFF2-40B4-BE49-F238E27FC236}">
                <a16:creationId xmlns:a16="http://schemas.microsoft.com/office/drawing/2014/main" id="{C2BD273B-71C2-4438-A541-B61804A0DE1B}"/>
              </a:ext>
            </a:extLst>
          </p:cNvPr>
          <p:cNvSpPr txBox="1"/>
          <p:nvPr/>
        </p:nvSpPr>
        <p:spPr>
          <a:xfrm>
            <a:off x="7354888" y="4419600"/>
            <a:ext cx="395287" cy="254000"/>
          </a:xfrm>
          <a:prstGeom prst="rect">
            <a:avLst/>
          </a:prstGeom>
          <a:noFill/>
        </p:spPr>
        <p:txBody>
          <a:bodyPr wrap="none">
            <a:spAutoFit/>
          </a:bodyPr>
          <a:lstStyle/>
          <a:p>
            <a:pPr algn="ctr">
              <a:defRPr/>
            </a:pPr>
            <a:r>
              <a:rPr lang="en-US" sz="1050" dirty="0" err="1"/>
              <a:t>Ser</a:t>
            </a:r>
            <a:endParaRPr lang="en-US" sz="1050" dirty="0"/>
          </a:p>
        </p:txBody>
      </p:sp>
      <p:sp>
        <p:nvSpPr>
          <p:cNvPr id="36" name="TextBox 35">
            <a:extLst>
              <a:ext uri="{FF2B5EF4-FFF2-40B4-BE49-F238E27FC236}">
                <a16:creationId xmlns:a16="http://schemas.microsoft.com/office/drawing/2014/main" id="{D4B7F23B-55BC-4AE1-A79C-7D081DFAE3C9}"/>
              </a:ext>
            </a:extLst>
          </p:cNvPr>
          <p:cNvSpPr txBox="1"/>
          <p:nvPr/>
        </p:nvSpPr>
        <p:spPr>
          <a:xfrm>
            <a:off x="8027988" y="4389438"/>
            <a:ext cx="523875" cy="254000"/>
          </a:xfrm>
          <a:prstGeom prst="rect">
            <a:avLst/>
          </a:prstGeom>
          <a:noFill/>
        </p:spPr>
        <p:txBody>
          <a:bodyPr wrap="none">
            <a:spAutoFit/>
          </a:bodyPr>
          <a:lstStyle/>
          <a:p>
            <a:pPr algn="ctr">
              <a:defRPr/>
            </a:pPr>
            <a:r>
              <a:rPr lang="en-US" sz="1050" dirty="0"/>
              <a:t>Major</a:t>
            </a:r>
          </a:p>
        </p:txBody>
      </p:sp>
      <p:sp>
        <p:nvSpPr>
          <p:cNvPr id="46180" name="TextBox 16">
            <a:extLst>
              <a:ext uri="{FF2B5EF4-FFF2-40B4-BE49-F238E27FC236}">
                <a16:creationId xmlns:a16="http://schemas.microsoft.com/office/drawing/2014/main" id="{42B19144-CE45-4E23-866D-1B3A96B99692}"/>
              </a:ext>
            </a:extLst>
          </p:cNvPr>
          <p:cNvSpPr txBox="1">
            <a:spLocks noChangeArrowheads="1"/>
          </p:cNvSpPr>
          <p:nvPr/>
        </p:nvSpPr>
        <p:spPr bwMode="auto">
          <a:xfrm>
            <a:off x="6203950" y="4583113"/>
            <a:ext cx="13573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Consequence</a:t>
            </a:r>
          </a:p>
        </p:txBody>
      </p:sp>
      <p:sp>
        <p:nvSpPr>
          <p:cNvPr id="46181" name="Right Brace 30">
            <a:extLst>
              <a:ext uri="{FF2B5EF4-FFF2-40B4-BE49-F238E27FC236}">
                <a16:creationId xmlns:a16="http://schemas.microsoft.com/office/drawing/2014/main" id="{DFC57900-BEE1-4EC3-B6B4-D5AC7982AF7C}"/>
              </a:ext>
            </a:extLst>
          </p:cNvPr>
          <p:cNvSpPr>
            <a:spLocks/>
          </p:cNvSpPr>
          <p:nvPr/>
        </p:nvSpPr>
        <p:spPr bwMode="auto">
          <a:xfrm>
            <a:off x="3962400" y="1444625"/>
            <a:ext cx="442913" cy="379413"/>
          </a:xfrm>
          <a:prstGeom prst="rightBrace">
            <a:avLst>
              <a:gd name="adj1" fmla="val 1333"/>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32" tIns="45716" rIns="91432" bIns="45716"/>
          <a:lstStyle>
            <a:lvl1pPr defTabSz="9128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12813">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12813">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12813"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2400" b="0">
              <a:solidFill>
                <a:srgbClr val="000000"/>
              </a:solidFill>
              <a:latin typeface="Times New Roman" panose="02020603050405020304" pitchFamily="18" charset="0"/>
            </a:endParaRPr>
          </a:p>
        </p:txBody>
      </p:sp>
      <p:graphicFrame>
        <p:nvGraphicFramePr>
          <p:cNvPr id="38" name="Table 37">
            <a:extLst>
              <a:ext uri="{FF2B5EF4-FFF2-40B4-BE49-F238E27FC236}">
                <a16:creationId xmlns:a16="http://schemas.microsoft.com/office/drawing/2014/main" id="{5D27DDAD-8382-491C-B24E-119F0AE677B3}"/>
              </a:ext>
            </a:extLst>
          </p:cNvPr>
          <p:cNvGraphicFramePr>
            <a:graphicFrameLocks noGrp="1"/>
          </p:cNvGraphicFramePr>
          <p:nvPr/>
        </p:nvGraphicFramePr>
        <p:xfrm>
          <a:off x="228600" y="2103438"/>
          <a:ext cx="3713163" cy="334962"/>
        </p:xfrm>
        <a:graphic>
          <a:graphicData uri="http://schemas.openxmlformats.org/drawingml/2006/table">
            <a:tbl>
              <a:tblPr firstRow="1" bandRow="1">
                <a:tableStyleId>{C4B1156A-380E-4F78-BDF5-A606A8083BF9}</a:tableStyleId>
              </a:tblPr>
              <a:tblGrid>
                <a:gridCol w="3713163">
                  <a:extLst>
                    <a:ext uri="{9D8B030D-6E8A-4147-A177-3AD203B41FA5}">
                      <a16:colId xmlns:a16="http://schemas.microsoft.com/office/drawing/2014/main" val="20000"/>
                    </a:ext>
                  </a:extLst>
                </a:gridCol>
              </a:tblGrid>
              <a:tr h="334962">
                <a:tc>
                  <a:txBody>
                    <a:bodyPr/>
                    <a:lstStyle/>
                    <a:p>
                      <a:pPr marL="0" marR="0" indent="0" algn="l" defTabSz="91432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1U -  Delay</a:t>
                      </a:r>
                      <a:r>
                        <a:rPr lang="en-US" sz="1600" b="1" baseline="0" dirty="0">
                          <a:solidFill>
                            <a:schemeClr val="tx1"/>
                          </a:solidFill>
                        </a:rPr>
                        <a:t> to Stage 4 RFA</a:t>
                      </a:r>
                      <a:endParaRPr lang="en-US" sz="1600" b="1" dirty="0">
                        <a:solidFill>
                          <a:schemeClr val="tx1"/>
                        </a:solidFill>
                      </a:endParaRPr>
                    </a:p>
                  </a:txBody>
                  <a:tcPr marL="91424" marR="91424" marT="45593" marB="45593">
                    <a:solidFill>
                      <a:srgbClr val="FFFF00"/>
                    </a:solidFill>
                  </a:tcPr>
                </a:tc>
                <a:extLst>
                  <a:ext uri="{0D108BD9-81ED-4DB2-BD59-A6C34878D82A}">
                    <a16:rowId xmlns:a16="http://schemas.microsoft.com/office/drawing/2014/main" val="10000"/>
                  </a:ext>
                </a:extLst>
              </a:tr>
            </a:tbl>
          </a:graphicData>
        </a:graphic>
      </p:graphicFrame>
      <p:cxnSp>
        <p:nvCxnSpPr>
          <p:cNvPr id="46188" name="Straight Arrow Connector 39">
            <a:extLst>
              <a:ext uri="{FF2B5EF4-FFF2-40B4-BE49-F238E27FC236}">
                <a16:creationId xmlns:a16="http://schemas.microsoft.com/office/drawing/2014/main" id="{63D78581-BD72-470A-97B1-E2AABAF9F920}"/>
              </a:ext>
            </a:extLst>
          </p:cNvPr>
          <p:cNvCxnSpPr>
            <a:cxnSpLocks noChangeShapeType="1"/>
          </p:cNvCxnSpPr>
          <p:nvPr/>
        </p:nvCxnSpPr>
        <p:spPr bwMode="auto">
          <a:xfrm>
            <a:off x="3941763" y="2270125"/>
            <a:ext cx="3373437" cy="473075"/>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FA51A06-9187-4717-8576-C9DAE7A1D1D5}"/>
              </a:ext>
            </a:extLst>
          </p:cNvPr>
          <p:cNvSpPr>
            <a:spLocks noGrp="1" noChangeArrowheads="1"/>
          </p:cNvSpPr>
          <p:nvPr>
            <p:ph type="title"/>
          </p:nvPr>
        </p:nvSpPr>
        <p:spPr/>
        <p:txBody>
          <a:bodyPr/>
          <a:lstStyle/>
          <a:p>
            <a:r>
              <a:rPr lang="en-US" altLang="en-US" sz="3200"/>
              <a:t>Briefing Outline – Key Items</a:t>
            </a:r>
            <a:br>
              <a:rPr lang="en-US" altLang="en-US" sz="3200"/>
            </a:br>
            <a:r>
              <a:rPr lang="en-US" altLang="en-US" sz="3200"/>
              <a:t> </a:t>
            </a:r>
          </a:p>
        </p:txBody>
      </p:sp>
      <p:sp>
        <p:nvSpPr>
          <p:cNvPr id="19459" name="Rectangle 3">
            <a:extLst>
              <a:ext uri="{FF2B5EF4-FFF2-40B4-BE49-F238E27FC236}">
                <a16:creationId xmlns:a16="http://schemas.microsoft.com/office/drawing/2014/main" id="{6210AC37-7F1F-4A99-B1CA-3FEEC52EDB1A}"/>
              </a:ext>
            </a:extLst>
          </p:cNvPr>
          <p:cNvSpPr>
            <a:spLocks noGrp="1" noChangeArrowheads="1"/>
          </p:cNvSpPr>
          <p:nvPr>
            <p:ph type="body" idx="1"/>
          </p:nvPr>
        </p:nvSpPr>
        <p:spPr>
          <a:xfrm>
            <a:off x="261938" y="1276350"/>
            <a:ext cx="8882062" cy="5178425"/>
          </a:xfrm>
        </p:spPr>
        <p:txBody>
          <a:bodyPr/>
          <a:lstStyle/>
          <a:p>
            <a:pPr>
              <a:lnSpc>
                <a:spcPct val="80000"/>
              </a:lnSpc>
            </a:pPr>
            <a:r>
              <a:rPr lang="en-US" altLang="en-US" sz="2400" b="0"/>
              <a:t>BLUF</a:t>
            </a:r>
          </a:p>
          <a:p>
            <a:pPr>
              <a:lnSpc>
                <a:spcPct val="80000"/>
              </a:lnSpc>
            </a:pPr>
            <a:r>
              <a:rPr lang="en-US" altLang="en-US" sz="2400" b="0"/>
              <a:t>Program Description/Overview</a:t>
            </a:r>
          </a:p>
          <a:p>
            <a:pPr>
              <a:lnSpc>
                <a:spcPct val="80000"/>
              </a:lnSpc>
            </a:pPr>
            <a:r>
              <a:rPr lang="en-US" altLang="en-US" sz="2400" b="0"/>
              <a:t>Requirements</a:t>
            </a:r>
          </a:p>
          <a:p>
            <a:pPr>
              <a:lnSpc>
                <a:spcPct val="80000"/>
              </a:lnSpc>
            </a:pPr>
            <a:r>
              <a:rPr lang="en-US" altLang="en-US" sz="2400" b="0"/>
              <a:t>TMRR Phase status</a:t>
            </a:r>
          </a:p>
          <a:p>
            <a:pPr lvl="1">
              <a:lnSpc>
                <a:spcPct val="80000"/>
              </a:lnSpc>
            </a:pPr>
            <a:r>
              <a:rPr lang="en-US" altLang="en-US" sz="1800" b="0"/>
              <a:t>Events to Development RFP Release</a:t>
            </a:r>
          </a:p>
          <a:p>
            <a:pPr>
              <a:lnSpc>
                <a:spcPct val="80000"/>
              </a:lnSpc>
            </a:pPr>
            <a:r>
              <a:rPr lang="en-US" altLang="en-US" sz="2400" b="0"/>
              <a:t>Schedule</a:t>
            </a:r>
          </a:p>
          <a:p>
            <a:pPr>
              <a:lnSpc>
                <a:spcPct val="80000"/>
              </a:lnSpc>
            </a:pPr>
            <a:r>
              <a:rPr lang="en-US" altLang="en-US" sz="2400" b="0"/>
              <a:t>Funding</a:t>
            </a:r>
          </a:p>
          <a:p>
            <a:pPr>
              <a:lnSpc>
                <a:spcPct val="80000"/>
              </a:lnSpc>
            </a:pPr>
            <a:r>
              <a:rPr lang="en-US" altLang="en-US" sz="2400" b="0"/>
              <a:t>Approved Acquisition Strategy </a:t>
            </a:r>
            <a:r>
              <a:rPr lang="en-US" altLang="en-US" sz="1800" b="0"/>
              <a:t>(Framing Assumptions) </a:t>
            </a:r>
            <a:r>
              <a:rPr lang="en-US" altLang="en-US" sz="2400" b="0"/>
              <a:t>and RFP</a:t>
            </a:r>
          </a:p>
          <a:p>
            <a:pPr>
              <a:lnSpc>
                <a:spcPct val="80000"/>
              </a:lnSpc>
            </a:pPr>
            <a:r>
              <a:rPr lang="en-US" altLang="en-US" sz="2400" b="0"/>
              <a:t>Risks</a:t>
            </a:r>
          </a:p>
          <a:p>
            <a:pPr>
              <a:lnSpc>
                <a:spcPct val="80000"/>
              </a:lnSpc>
            </a:pPr>
            <a:r>
              <a:rPr lang="en-US" altLang="en-US" sz="2400" b="0"/>
              <a:t>Document Status</a:t>
            </a:r>
          </a:p>
          <a:p>
            <a:pPr>
              <a:lnSpc>
                <a:spcPct val="80000"/>
              </a:lnSpc>
            </a:pPr>
            <a:r>
              <a:rPr lang="en-US" altLang="en-US" sz="2400" b="0"/>
              <a:t>Way Ahead</a:t>
            </a:r>
            <a:endParaRPr lang="en-US" altLang="en-US" sz="1200" b="0"/>
          </a:p>
        </p:txBody>
      </p:sp>
      <p:sp>
        <p:nvSpPr>
          <p:cNvPr id="19460" name="Slide Number Placeholder 6">
            <a:extLst>
              <a:ext uri="{FF2B5EF4-FFF2-40B4-BE49-F238E27FC236}">
                <a16:creationId xmlns:a16="http://schemas.microsoft.com/office/drawing/2014/main" id="{417E2371-B682-4C8F-8CC5-297C4C4A5D41}"/>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901059F8-FEB8-423C-A841-1FBA734E3E74}" type="slidenum">
              <a:rPr lang="en-US" altLang="en-US" sz="1000" b="0">
                <a:solidFill>
                  <a:srgbClr val="969696"/>
                </a:solidFill>
              </a:rPr>
              <a:pPr algn="l">
                <a:spcBef>
                  <a:spcPct val="0"/>
                </a:spcBef>
                <a:buClrTx/>
                <a:buSzTx/>
                <a:buFontTx/>
                <a:buNone/>
              </a:pPr>
              <a:t>2</a:t>
            </a:fld>
            <a:endParaRPr lang="en-US" altLang="en-US" sz="1000" b="0">
              <a:solidFill>
                <a:schemeClr val="bg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765BCAF2-B220-4054-A401-B2CE65BC0DD3}"/>
              </a:ext>
            </a:extLst>
          </p:cNvPr>
          <p:cNvSpPr>
            <a:spLocks noGrp="1"/>
          </p:cNvSpPr>
          <p:nvPr>
            <p:ph type="title"/>
          </p:nvPr>
        </p:nvSpPr>
        <p:spPr>
          <a:xfrm>
            <a:off x="1519238" y="-98425"/>
            <a:ext cx="7429500" cy="1139825"/>
          </a:xfrm>
        </p:spPr>
        <p:txBody>
          <a:bodyPr/>
          <a:lstStyle/>
          <a:p>
            <a:r>
              <a:rPr lang="en-US" altLang="en-US"/>
              <a:t>DRFP MS Document Status </a:t>
            </a:r>
            <a:endParaRPr lang="en-US" altLang="en-US" sz="3200"/>
          </a:p>
        </p:txBody>
      </p:sp>
      <p:sp>
        <p:nvSpPr>
          <p:cNvPr id="48131" name="Slide Number Placeholder 1">
            <a:extLst>
              <a:ext uri="{FF2B5EF4-FFF2-40B4-BE49-F238E27FC236}">
                <a16:creationId xmlns:a16="http://schemas.microsoft.com/office/drawing/2014/main" id="{27CB5FB9-C494-42DE-8B96-79B1E349ABA4}"/>
              </a:ext>
            </a:extLst>
          </p:cNvPr>
          <p:cNvSpPr>
            <a:spLocks noGrp="1"/>
          </p:cNvSpPr>
          <p:nvPr>
            <p:ph type="sldNum" sz="quarter" idx="11"/>
          </p:nvPr>
        </p:nvSpPr>
        <p:spPr>
          <a:xfrm>
            <a:off x="7924800" y="6553200"/>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70A1934D-D61B-44F5-BD1B-C98566939C96}" type="slidenum">
              <a:rPr lang="en-US" altLang="en-US" sz="1000" b="0">
                <a:solidFill>
                  <a:srgbClr val="000000"/>
                </a:solidFill>
              </a:rPr>
              <a:pPr>
                <a:spcBef>
                  <a:spcPct val="0"/>
                </a:spcBef>
                <a:buClrTx/>
                <a:buSzTx/>
                <a:buFontTx/>
                <a:buNone/>
              </a:pPr>
              <a:t>20</a:t>
            </a:fld>
            <a:endParaRPr lang="en-US" altLang="en-US" sz="1000" b="0">
              <a:solidFill>
                <a:srgbClr val="000000"/>
              </a:solidFill>
            </a:endParaRPr>
          </a:p>
        </p:txBody>
      </p:sp>
      <p:graphicFrame>
        <p:nvGraphicFramePr>
          <p:cNvPr id="4" name="Table 3">
            <a:extLst>
              <a:ext uri="{FF2B5EF4-FFF2-40B4-BE49-F238E27FC236}">
                <a16:creationId xmlns:a16="http://schemas.microsoft.com/office/drawing/2014/main" id="{3088BC34-AB77-4AC0-9B43-8023BFE28656}"/>
              </a:ext>
            </a:extLst>
          </p:cNvPr>
          <p:cNvGraphicFramePr>
            <a:graphicFrameLocks noGrp="1"/>
          </p:cNvGraphicFramePr>
          <p:nvPr/>
        </p:nvGraphicFramePr>
        <p:xfrm>
          <a:off x="609600" y="852488"/>
          <a:ext cx="8099425" cy="5392737"/>
        </p:xfrm>
        <a:graphic>
          <a:graphicData uri="http://schemas.openxmlformats.org/drawingml/2006/table">
            <a:tbl>
              <a:tblPr/>
              <a:tblGrid>
                <a:gridCol w="1857375">
                  <a:extLst>
                    <a:ext uri="{9D8B030D-6E8A-4147-A177-3AD203B41FA5}">
                      <a16:colId xmlns:a16="http://schemas.microsoft.com/office/drawing/2014/main" val="20000"/>
                    </a:ext>
                  </a:extLst>
                </a:gridCol>
                <a:gridCol w="573088">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3744912">
                  <a:extLst>
                    <a:ext uri="{9D8B030D-6E8A-4147-A177-3AD203B41FA5}">
                      <a16:colId xmlns:a16="http://schemas.microsoft.com/office/drawing/2014/main" val="20003"/>
                    </a:ext>
                  </a:extLst>
                </a:gridCol>
              </a:tblGrid>
              <a:tr h="291341">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Documentation</a:t>
                      </a:r>
                      <a:endPar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S/R*</a:t>
                      </a:r>
                    </a:p>
                  </a:txBody>
                  <a:tcPr marL="81036" marR="81036" marT="40516" marB="405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Status</a:t>
                      </a:r>
                      <a:endPar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Comments</a:t>
                      </a:r>
                      <a:endPar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431547">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Acquisition Decision Memorandum (ADM)</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 draft form</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547">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Acquisition Program Baseline (APB)</a:t>
                      </a:r>
                      <a:endPar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S/R</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In-Work</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Program Office will finalize after AFCAA</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5907">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Acquisition Strategy </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S/R</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Complete</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7817">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Affordability Analysis	(update)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 Coord</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 SAF 3-ltr Coord</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1547">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Analysis of Alternatives (AoA) (update)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Final</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1547">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Bandwidth Requirements Review	</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Final</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7179">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Capability Development  Document (CDD)</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bg1"/>
                          </a:solidFill>
                          <a:effectLst/>
                          <a:latin typeface="Calibri" panose="020F0502020204030204" pitchFamily="34" charset="0"/>
                          <a:cs typeface="Times New Roman" panose="02020603050405020304" pitchFamily="18" charset="0"/>
                        </a:rPr>
                        <a:t>Final</a:t>
                      </a: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36803">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263"/>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Concept of Operations/ Operational Mode Summary/ Mission Profile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79608" marR="79608" marT="39802" marB="398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79608" marR="79608" marT="39802" marB="398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bg1"/>
                          </a:solidFill>
                          <a:effectLst/>
                          <a:latin typeface="Calibri" panose="020F0502020204030204" pitchFamily="34" charset="0"/>
                          <a:cs typeface="Times New Roman" panose="02020603050405020304" pitchFamily="18" charset="0"/>
                        </a:rPr>
                        <a:t>Complete </a:t>
                      </a:r>
                    </a:p>
                  </a:txBody>
                  <a:tcPr marL="79608" marR="79608" marT="39802" marB="398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6" marB="405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840143">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panose="020B0604020202020204" pitchFamily="34" charset="0"/>
                        </a:rPr>
                        <a:t>Core Logistics Determination/Core Logistics and Sustaining Workload Estimate</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In-work</a:t>
                      </a: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AFMC should complete by end of June</a:t>
                      </a: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647360">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panose="020B0604020202020204" pitchFamily="34" charset="0"/>
                        </a:rPr>
                        <a:t>Cost Analysis Requirements Description (update) </a:t>
                      </a: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t>
                      </a: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4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Final</a:t>
                      </a: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9016" marR="69016" marT="34506" marB="345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graphicFrame>
        <p:nvGraphicFramePr>
          <p:cNvPr id="7" name="Table 6">
            <a:extLst>
              <a:ext uri="{FF2B5EF4-FFF2-40B4-BE49-F238E27FC236}">
                <a16:creationId xmlns:a16="http://schemas.microsoft.com/office/drawing/2014/main" id="{12B9DB70-A91A-4056-852B-C3F6AA5CCB43}"/>
              </a:ext>
            </a:extLst>
          </p:cNvPr>
          <p:cNvGraphicFramePr>
            <a:graphicFrameLocks noGrp="1"/>
          </p:cNvGraphicFramePr>
          <p:nvPr/>
        </p:nvGraphicFramePr>
        <p:xfrm>
          <a:off x="369888" y="6510338"/>
          <a:ext cx="3592512" cy="242887"/>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290" marB="45290">
                    <a:solidFill>
                      <a:srgbClr val="0070C0"/>
                    </a:solidFill>
                  </a:tcPr>
                </a:tc>
                <a:tc>
                  <a:txBody>
                    <a:bodyPr/>
                    <a:lstStyle/>
                    <a:p>
                      <a:r>
                        <a:rPr lang="en-US" sz="1000" b="1" dirty="0"/>
                        <a:t>On-Track</a:t>
                      </a:r>
                    </a:p>
                  </a:txBody>
                  <a:tcPr marL="91457" marR="91457" marT="45290" marB="45290">
                    <a:solidFill>
                      <a:srgbClr val="00B050"/>
                    </a:solidFill>
                  </a:tcPr>
                </a:tc>
                <a:tc>
                  <a:txBody>
                    <a:bodyPr/>
                    <a:lstStyle/>
                    <a:p>
                      <a:r>
                        <a:rPr lang="en-US" sz="1000" b="1" dirty="0"/>
                        <a:t>Minor Issues</a:t>
                      </a:r>
                    </a:p>
                  </a:txBody>
                  <a:tcPr marL="91457" marR="91457" marT="45290" marB="45290">
                    <a:solidFill>
                      <a:srgbClr val="FFFF00"/>
                    </a:solidFill>
                  </a:tcPr>
                </a:tc>
                <a:tc>
                  <a:txBody>
                    <a:bodyPr/>
                    <a:lstStyle/>
                    <a:p>
                      <a:r>
                        <a:rPr lang="en-US" sz="1000" b="1" dirty="0"/>
                        <a:t>Major Issues</a:t>
                      </a:r>
                    </a:p>
                  </a:txBody>
                  <a:tcPr marL="91457" marR="91457" marT="45290" marB="45290">
                    <a:solidFill>
                      <a:srgbClr val="FF0000"/>
                    </a:solidFill>
                  </a:tcPr>
                </a:tc>
                <a:extLst>
                  <a:ext uri="{0D108BD9-81ED-4DB2-BD59-A6C34878D82A}">
                    <a16:rowId xmlns:a16="http://schemas.microsoft.com/office/drawing/2014/main" val="10000"/>
                  </a:ext>
                </a:extLst>
              </a:tr>
            </a:tbl>
          </a:graphicData>
        </a:graphic>
      </p:graphicFrame>
      <p:sp>
        <p:nvSpPr>
          <p:cNvPr id="48211" name="TextBox 2">
            <a:extLst>
              <a:ext uri="{FF2B5EF4-FFF2-40B4-BE49-F238E27FC236}">
                <a16:creationId xmlns:a16="http://schemas.microsoft.com/office/drawing/2014/main" id="{1DB155D2-BB25-426B-A6D4-D90D495C1C35}"/>
              </a:ext>
            </a:extLst>
          </p:cNvPr>
          <p:cNvSpPr txBox="1">
            <a:spLocks noChangeArrowheads="1"/>
          </p:cNvSpPr>
          <p:nvPr/>
        </p:nvSpPr>
        <p:spPr bwMode="auto">
          <a:xfrm>
            <a:off x="6313488" y="6450013"/>
            <a:ext cx="21113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t>* S=Statutory, R=Regulatory</a:t>
            </a:r>
          </a:p>
        </p:txBody>
      </p:sp>
      <p:sp>
        <p:nvSpPr>
          <p:cNvPr id="48212" name="TextBox 5">
            <a:extLst>
              <a:ext uri="{FF2B5EF4-FFF2-40B4-BE49-F238E27FC236}">
                <a16:creationId xmlns:a16="http://schemas.microsoft.com/office/drawing/2014/main" id="{7E3C5D73-060D-474F-B90B-C33BF254ED21}"/>
              </a:ext>
            </a:extLst>
          </p:cNvPr>
          <p:cNvSpPr txBox="1">
            <a:spLocks noChangeArrowheads="1"/>
          </p:cNvSpPr>
          <p:nvPr/>
        </p:nvSpPr>
        <p:spPr bwMode="auto">
          <a:xfrm>
            <a:off x="109538" y="147638"/>
            <a:ext cx="2878137" cy="460375"/>
          </a:xfrm>
          <a:prstGeom prst="rect">
            <a:avLst/>
          </a:prstGeom>
          <a:solidFill>
            <a:schemeClr val="accent1"/>
          </a:solidFill>
          <a:ln w="9525">
            <a:solidFill>
              <a:schemeClr val="accent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t> </a:t>
            </a:r>
            <a:r>
              <a:rPr lang="en-US" altLang="en-US" sz="1400"/>
              <a:t>"PMs will address their streamlining</a:t>
            </a:r>
          </a:p>
          <a:p>
            <a:pPr algn="ctr">
              <a:spcBef>
                <a:spcPct val="0"/>
              </a:spcBef>
              <a:buClrTx/>
              <a:buSzTx/>
              <a:buFontTx/>
              <a:buNone/>
            </a:pPr>
            <a:r>
              <a:rPr lang="en-US" altLang="en-US" sz="1400"/>
              <a:t>documentation strategy"</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A23D52EB-2484-404E-BDFC-773A601EEFE1}"/>
              </a:ext>
            </a:extLst>
          </p:cNvPr>
          <p:cNvSpPr>
            <a:spLocks noGrp="1"/>
          </p:cNvSpPr>
          <p:nvPr>
            <p:ph type="title"/>
          </p:nvPr>
        </p:nvSpPr>
        <p:spPr>
          <a:xfrm>
            <a:off x="1506538" y="-42863"/>
            <a:ext cx="7442200" cy="1058863"/>
          </a:xfrm>
        </p:spPr>
        <p:txBody>
          <a:bodyPr/>
          <a:lstStyle/>
          <a:p>
            <a:r>
              <a:rPr lang="en-US" altLang="en-US"/>
              <a:t>DRFP MS Document Status </a:t>
            </a:r>
            <a:endParaRPr lang="en-US" altLang="en-US" sz="3200"/>
          </a:p>
        </p:txBody>
      </p:sp>
      <p:sp>
        <p:nvSpPr>
          <p:cNvPr id="50179" name="Slide Number Placeholder 1">
            <a:extLst>
              <a:ext uri="{FF2B5EF4-FFF2-40B4-BE49-F238E27FC236}">
                <a16:creationId xmlns:a16="http://schemas.microsoft.com/office/drawing/2014/main" id="{7A22ECE4-99BA-4F6B-BEC0-4E803D6476CC}"/>
              </a:ext>
            </a:extLst>
          </p:cNvPr>
          <p:cNvSpPr>
            <a:spLocks noGrp="1"/>
          </p:cNvSpPr>
          <p:nvPr>
            <p:ph type="sldNum" sz="quarter" idx="11"/>
          </p:nvPr>
        </p:nvSpPr>
        <p:spPr>
          <a:xfrm>
            <a:off x="7924800" y="6553200"/>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4F89EE0F-2A25-4208-821A-88B0C4ACC3B8}" type="slidenum">
              <a:rPr lang="en-US" altLang="en-US" sz="1000" b="0">
                <a:solidFill>
                  <a:srgbClr val="000000"/>
                </a:solidFill>
              </a:rPr>
              <a:pPr>
                <a:spcBef>
                  <a:spcPct val="0"/>
                </a:spcBef>
                <a:buClrTx/>
                <a:buSzTx/>
                <a:buFontTx/>
                <a:buNone/>
              </a:pPr>
              <a:t>21</a:t>
            </a:fld>
            <a:endParaRPr lang="en-US" altLang="en-US" sz="1000" b="0">
              <a:solidFill>
                <a:srgbClr val="000000"/>
              </a:solidFill>
            </a:endParaRPr>
          </a:p>
        </p:txBody>
      </p:sp>
      <p:graphicFrame>
        <p:nvGraphicFramePr>
          <p:cNvPr id="4" name="Table 3">
            <a:extLst>
              <a:ext uri="{FF2B5EF4-FFF2-40B4-BE49-F238E27FC236}">
                <a16:creationId xmlns:a16="http://schemas.microsoft.com/office/drawing/2014/main" id="{523BCC83-A53F-4293-9048-B1FCE0D7AD2A}"/>
              </a:ext>
            </a:extLst>
          </p:cNvPr>
          <p:cNvGraphicFramePr>
            <a:graphicFrameLocks noGrp="1"/>
          </p:cNvGraphicFramePr>
          <p:nvPr/>
        </p:nvGraphicFramePr>
        <p:xfrm>
          <a:off x="530225" y="912813"/>
          <a:ext cx="8258175" cy="5311775"/>
        </p:xfrm>
        <a:graphic>
          <a:graphicData uri="http://schemas.openxmlformats.org/drawingml/2006/table">
            <a:tbl>
              <a:tblPr/>
              <a:tblGrid>
                <a:gridCol w="1872133">
                  <a:extLst>
                    <a:ext uri="{9D8B030D-6E8A-4147-A177-3AD203B41FA5}">
                      <a16:colId xmlns:a16="http://schemas.microsoft.com/office/drawing/2014/main" val="20000"/>
                    </a:ext>
                  </a:extLst>
                </a:gridCol>
                <a:gridCol w="545880">
                  <a:extLst>
                    <a:ext uri="{9D8B030D-6E8A-4147-A177-3AD203B41FA5}">
                      <a16:colId xmlns:a16="http://schemas.microsoft.com/office/drawing/2014/main" val="20001"/>
                    </a:ext>
                  </a:extLst>
                </a:gridCol>
                <a:gridCol w="1514819">
                  <a:extLst>
                    <a:ext uri="{9D8B030D-6E8A-4147-A177-3AD203B41FA5}">
                      <a16:colId xmlns:a16="http://schemas.microsoft.com/office/drawing/2014/main" val="20002"/>
                    </a:ext>
                  </a:extLst>
                </a:gridCol>
                <a:gridCol w="4325343">
                  <a:extLst>
                    <a:ext uri="{9D8B030D-6E8A-4147-A177-3AD203B41FA5}">
                      <a16:colId xmlns:a16="http://schemas.microsoft.com/office/drawing/2014/main" val="20003"/>
                    </a:ext>
                  </a:extLst>
                </a:gridCol>
              </a:tblGrid>
              <a:tr h="279315">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Documentation</a:t>
                      </a:r>
                      <a:endParaRPr lang="en-US" sz="1200" dirty="0">
                        <a:solidFill>
                          <a:schemeClr val="bg1"/>
                        </a:solidFill>
                        <a:effectLst/>
                        <a:latin typeface="Calibri"/>
                        <a:ea typeface="Calibri"/>
                        <a:cs typeface="Times New Roman"/>
                      </a:endParaRPr>
                    </a:p>
                  </a:txBody>
                  <a:tcPr marL="69012" marR="69012" marT="34503" marB="34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a:solidFill>
                            <a:schemeClr val="bg1"/>
                          </a:solidFill>
                          <a:effectLst/>
                          <a:latin typeface="Calibri"/>
                          <a:ea typeface="Calibri"/>
                          <a:cs typeface="Times New Roman"/>
                        </a:rPr>
                        <a:t>S/R*</a:t>
                      </a:r>
                    </a:p>
                  </a:txBody>
                  <a:tcPr marL="69012" marR="69012" marT="34503" marB="34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Status</a:t>
                      </a:r>
                      <a:endParaRPr lang="en-US" sz="1200" dirty="0">
                        <a:solidFill>
                          <a:schemeClr val="bg1"/>
                        </a:solidFill>
                        <a:effectLst/>
                        <a:latin typeface="Calibri"/>
                        <a:ea typeface="Calibri"/>
                        <a:cs typeface="Times New Roman"/>
                      </a:endParaRPr>
                    </a:p>
                  </a:txBody>
                  <a:tcPr marL="69012" marR="69012" marT="34503" marB="34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Comments</a:t>
                      </a:r>
                      <a:endParaRPr lang="en-US" sz="1200" dirty="0">
                        <a:solidFill>
                          <a:schemeClr val="bg1"/>
                        </a:solidFill>
                        <a:effectLst/>
                        <a:latin typeface="Calibri"/>
                        <a:ea typeface="Calibri"/>
                        <a:cs typeface="Times New Roman"/>
                      </a:endParaRPr>
                    </a:p>
                  </a:txBody>
                  <a:tcPr marL="69012" marR="69012" marT="34503" marB="34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454574">
                <a:tc>
                  <a:txBody>
                    <a:bodyPr/>
                    <a:lstStyle/>
                    <a:p>
                      <a:pPr marL="0" marR="0">
                        <a:lnSpc>
                          <a:spcPct val="115000"/>
                        </a:lnSpc>
                        <a:spcBef>
                          <a:spcPts val="0"/>
                        </a:spcBef>
                        <a:spcAft>
                          <a:spcPts val="0"/>
                        </a:spcAft>
                      </a:pPr>
                      <a:r>
                        <a:rPr lang="en-US" sz="1100" dirty="0">
                          <a:effectLst/>
                          <a:latin typeface="Calibri"/>
                          <a:ea typeface="Calibri"/>
                          <a:cs typeface="Times New Roman"/>
                        </a:rPr>
                        <a:t>Development RFP Cost Assessment</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400" dirty="0"/>
                        <a:t>In work</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b="0" dirty="0">
                          <a:solidFill>
                            <a:schemeClr val="tx1"/>
                          </a:solidFill>
                          <a:effectLst/>
                          <a:latin typeface="Calibri"/>
                          <a:ea typeface="Calibri"/>
                          <a:cs typeface="Times New Roman"/>
                        </a:rPr>
                        <a:t>Complete by 30 June </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1535">
                <a:tc>
                  <a:txBody>
                    <a:bodyPr/>
                    <a:lstStyle/>
                    <a:p>
                      <a:r>
                        <a:rPr lang="en-US" sz="1100" dirty="0">
                          <a:latin typeface="Calibri" panose="020F0502020204030204" pitchFamily="34" charset="0"/>
                        </a:rPr>
                        <a:t>Economic Analysis  (MAIS)</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dirty="0">
                          <a:latin typeface="Calibri" panose="020F0502020204030204" pitchFamily="34" charset="0"/>
                        </a:rPr>
                        <a:t>S</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400" dirty="0">
                          <a:solidFill>
                            <a:schemeClr val="tx1"/>
                          </a:solidFill>
                          <a:latin typeface="Calibri" panose="020F0502020204030204" pitchFamily="34" charset="0"/>
                        </a:rPr>
                        <a:t>Completed</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100" b="0" dirty="0">
                        <a:solidFill>
                          <a:schemeClr val="tx1"/>
                        </a:solidFill>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4367">
                <a:tc>
                  <a:txBody>
                    <a:bodyPr/>
                    <a:lstStyle/>
                    <a:p>
                      <a:pPr marL="0" marR="0">
                        <a:lnSpc>
                          <a:spcPct val="115000"/>
                        </a:lnSpc>
                        <a:spcBef>
                          <a:spcPts val="0"/>
                        </a:spcBef>
                        <a:spcAft>
                          <a:spcPts val="0"/>
                        </a:spcAft>
                      </a:pPr>
                      <a:r>
                        <a:rPr lang="en-US" sz="1100" b="0" dirty="0"/>
                        <a:t>Exit Criteria</a:t>
                      </a: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Final</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5457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latin typeface="Calibri"/>
                          <a:ea typeface="Calibri"/>
                          <a:cs typeface="Times New Roman"/>
                        </a:rPr>
                        <a:t>Information Support Plan</a:t>
                      </a:r>
                    </a:p>
                    <a:p>
                      <a:pPr marL="171450" marR="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dirty="0">
                          <a:effectLst/>
                          <a:latin typeface="Calibri"/>
                          <a:ea typeface="Calibri"/>
                          <a:cs typeface="Times New Roman"/>
                        </a:rPr>
                        <a:t>Net-Centric Data Strategy</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07864">
                <a:tc>
                  <a:txBody>
                    <a:bodyPr/>
                    <a:lstStyle/>
                    <a:p>
                      <a:pPr marL="0" marR="0">
                        <a:lnSpc>
                          <a:spcPct val="115000"/>
                        </a:lnSpc>
                        <a:spcBef>
                          <a:spcPts val="0"/>
                        </a:spcBef>
                        <a:spcAft>
                          <a:spcPts val="0"/>
                        </a:spcAft>
                      </a:pPr>
                      <a:r>
                        <a:rPr lang="en-US" sz="1100" dirty="0">
                          <a:effectLst/>
                          <a:latin typeface="Calibri"/>
                          <a:ea typeface="Calibri"/>
                          <a:cs typeface="Times New Roman"/>
                        </a:rPr>
                        <a:t>Life Cycle Mission Data (update)</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In-Work</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r>
                        <a:rPr lang="en-US" sz="1100" b="0" dirty="0">
                          <a:solidFill>
                            <a:schemeClr val="tx1"/>
                          </a:solidFill>
                          <a:effectLst/>
                          <a:latin typeface="Calibri"/>
                          <a:ea typeface="Calibri"/>
                          <a:cs typeface="Times New Roman"/>
                        </a:rPr>
                        <a:t>Update to be complete by 30 June</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54574">
                <a:tc>
                  <a:txBody>
                    <a:bodyPr/>
                    <a:lstStyle/>
                    <a:p>
                      <a:pPr marL="0" marR="0">
                        <a:lnSpc>
                          <a:spcPct val="115000"/>
                        </a:lnSpc>
                        <a:spcBef>
                          <a:spcPts val="0"/>
                        </a:spcBef>
                        <a:spcAft>
                          <a:spcPts val="0"/>
                        </a:spcAft>
                      </a:pPr>
                      <a:r>
                        <a:rPr lang="en-US" sz="1100" dirty="0">
                          <a:effectLst/>
                          <a:latin typeface="Calibri"/>
                          <a:ea typeface="Calibri"/>
                          <a:cs typeface="Times New Roman"/>
                        </a:rPr>
                        <a:t>Life Cycle</a:t>
                      </a:r>
                      <a:r>
                        <a:rPr lang="en-US" sz="1100" baseline="0" dirty="0">
                          <a:effectLst/>
                          <a:latin typeface="Calibri"/>
                          <a:ea typeface="Calibri"/>
                          <a:cs typeface="Times New Roman"/>
                        </a:rPr>
                        <a:t> Support Plan (update)</a:t>
                      </a: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effectLst/>
                          <a:latin typeface="Calibri"/>
                          <a:ea typeface="Calibri"/>
                          <a:cs typeface="Times New Roman"/>
                        </a:rPr>
                        <a:t>On-track</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100" dirty="0">
                          <a:solidFill>
                            <a:schemeClr val="tx1"/>
                          </a:solidFill>
                          <a:effectLst/>
                          <a:latin typeface="Calibri"/>
                          <a:ea typeface="Calibri"/>
                          <a:cs typeface="Times New Roman"/>
                        </a:rPr>
                        <a:t>Awaiting AQD coordination</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54574">
                <a:tc>
                  <a:txBody>
                    <a:bodyPr/>
                    <a:lstStyle/>
                    <a:p>
                      <a:pPr marL="0" marR="0">
                        <a:lnSpc>
                          <a:spcPct val="115000"/>
                        </a:lnSpc>
                        <a:spcBef>
                          <a:spcPts val="0"/>
                        </a:spcBef>
                        <a:spcAft>
                          <a:spcPts val="0"/>
                        </a:spcAft>
                      </a:pPr>
                      <a:r>
                        <a:rPr lang="en-US" sz="1100" dirty="0">
                          <a:effectLst/>
                          <a:latin typeface="Calibri"/>
                          <a:ea typeface="Calibri"/>
                          <a:cs typeface="Times New Roman"/>
                        </a:rPr>
                        <a:t>Low-rate Initial Production (LRIP) </a:t>
                      </a:r>
                      <a:r>
                        <a:rPr lang="en-US" sz="1100" dirty="0" err="1">
                          <a:effectLst/>
                          <a:latin typeface="Calibri"/>
                          <a:ea typeface="Calibri"/>
                          <a:cs typeface="Times New Roman"/>
                        </a:rPr>
                        <a:t>Qty</a:t>
                      </a: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 </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4347">
                <a:tc>
                  <a:txBody>
                    <a:bodyPr/>
                    <a:lstStyle/>
                    <a:p>
                      <a:pPr marL="0" marR="0">
                        <a:lnSpc>
                          <a:spcPct val="115000"/>
                        </a:lnSpc>
                        <a:spcBef>
                          <a:spcPts val="0"/>
                        </a:spcBef>
                        <a:spcAft>
                          <a:spcPts val="0"/>
                        </a:spcAft>
                      </a:pPr>
                      <a:r>
                        <a:rPr lang="en-US" sz="1100" dirty="0">
                          <a:effectLst/>
                          <a:latin typeface="Calibri"/>
                          <a:ea typeface="Calibri"/>
                          <a:cs typeface="Times New Roman"/>
                        </a:rPr>
                        <a:t>Manpower Estimate</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 </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24347">
                <a:tc>
                  <a:txBody>
                    <a:bodyPr/>
                    <a:lstStyle/>
                    <a:p>
                      <a:pPr marL="0" marR="0">
                        <a:lnSpc>
                          <a:spcPct val="115000"/>
                        </a:lnSpc>
                        <a:spcBef>
                          <a:spcPts val="0"/>
                        </a:spcBef>
                        <a:spcAft>
                          <a:spcPts val="0"/>
                        </a:spcAft>
                      </a:pPr>
                      <a:r>
                        <a:rPr lang="en-US" sz="1100" dirty="0">
                          <a:effectLst/>
                          <a:latin typeface="Calibri"/>
                          <a:ea typeface="Calibri"/>
                          <a:cs typeface="Times New Roman"/>
                        </a:rPr>
                        <a:t>Problem Statement (DBS) </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 </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647358">
                <a:tc>
                  <a:txBody>
                    <a:bodyPr/>
                    <a:lstStyle/>
                    <a:p>
                      <a:pPr marL="0" marR="0">
                        <a:lnSpc>
                          <a:spcPct val="115000"/>
                        </a:lnSpc>
                        <a:spcBef>
                          <a:spcPts val="0"/>
                        </a:spcBef>
                        <a:spcAft>
                          <a:spcPts val="0"/>
                        </a:spcAft>
                      </a:pPr>
                      <a:r>
                        <a:rPr lang="en-US" sz="1100" dirty="0">
                          <a:effectLst/>
                          <a:latin typeface="Calibri"/>
                          <a:ea typeface="Calibri"/>
                          <a:cs typeface="Times New Roman"/>
                        </a:rPr>
                        <a:t>Program</a:t>
                      </a:r>
                      <a:r>
                        <a:rPr lang="en-US" sz="1100" baseline="0" dirty="0">
                          <a:effectLst/>
                          <a:latin typeface="Calibri"/>
                          <a:ea typeface="Calibri"/>
                          <a:cs typeface="Times New Roman"/>
                        </a:rPr>
                        <a:t> Protection Plan (update)</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Cybersecurity Strategy</a:t>
                      </a: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p>
                      <a:pPr marL="0" marR="0" algn="ctr">
                        <a:lnSpc>
                          <a:spcPct val="115000"/>
                        </a:lnSpc>
                        <a:spcBef>
                          <a:spcPts val="0"/>
                        </a:spcBef>
                        <a:spcAft>
                          <a:spcPts val="0"/>
                        </a:spcAft>
                      </a:pPr>
                      <a:endParaRPr lang="en-US" sz="1100" dirty="0">
                        <a:effectLst/>
                        <a:latin typeface="Calibri"/>
                        <a:ea typeface="Calibri"/>
                        <a:cs typeface="Times New Roman"/>
                      </a:endParaRPr>
                    </a:p>
                    <a:p>
                      <a:pPr marL="0" marR="0" algn="ctr">
                        <a:lnSpc>
                          <a:spcPct val="115000"/>
                        </a:lnSpc>
                        <a:spcBef>
                          <a:spcPts val="0"/>
                        </a:spcBef>
                        <a:spcAft>
                          <a:spcPts val="0"/>
                        </a:spcAft>
                      </a:pPr>
                      <a:r>
                        <a:rPr lang="en-US" sz="1100" dirty="0">
                          <a:effectLst/>
                          <a:latin typeface="Calibri"/>
                          <a:ea typeface="Calibri"/>
                          <a:cs typeface="Times New Roman"/>
                        </a:rPr>
                        <a:t>S</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171450" marR="0" indent="-171450">
                        <a:lnSpc>
                          <a:spcPct val="115000"/>
                        </a:lnSpc>
                        <a:spcBef>
                          <a:spcPts val="0"/>
                        </a:spcBef>
                        <a:spcAft>
                          <a:spcPts val="0"/>
                        </a:spcAft>
                        <a:buFont typeface="Arial" panose="020B0604020202020204" pitchFamily="34" charset="0"/>
                        <a:buChar char="•"/>
                      </a:pP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424347">
                <a:tc>
                  <a:txBody>
                    <a:bodyPr/>
                    <a:lstStyle/>
                    <a:p>
                      <a:pPr marL="0" marR="0">
                        <a:lnSpc>
                          <a:spcPct val="115000"/>
                        </a:lnSpc>
                        <a:spcBef>
                          <a:spcPts val="0"/>
                        </a:spcBef>
                        <a:spcAft>
                          <a:spcPts val="0"/>
                        </a:spcAft>
                      </a:pPr>
                      <a:r>
                        <a:rPr lang="en-US" sz="1100" dirty="0">
                          <a:effectLst/>
                          <a:latin typeface="Calibri"/>
                          <a:ea typeface="Calibri"/>
                          <a:cs typeface="Times New Roman"/>
                        </a:rPr>
                        <a:t>Request for Proposal</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a:t>
                      </a: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9012" marR="69012" marT="34503" marB="3450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50252" name="TextBox 7">
            <a:extLst>
              <a:ext uri="{FF2B5EF4-FFF2-40B4-BE49-F238E27FC236}">
                <a16:creationId xmlns:a16="http://schemas.microsoft.com/office/drawing/2014/main" id="{EAE726DF-A8A3-49D5-9B2C-5A4EFD44B484}"/>
              </a:ext>
            </a:extLst>
          </p:cNvPr>
          <p:cNvSpPr txBox="1">
            <a:spLocks noChangeArrowheads="1"/>
          </p:cNvSpPr>
          <p:nvPr/>
        </p:nvSpPr>
        <p:spPr bwMode="auto">
          <a:xfrm>
            <a:off x="6313488" y="6313488"/>
            <a:ext cx="21113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t>* S=Statutory, R=Regulatory</a:t>
            </a:r>
          </a:p>
        </p:txBody>
      </p:sp>
      <p:graphicFrame>
        <p:nvGraphicFramePr>
          <p:cNvPr id="9" name="Table 8">
            <a:extLst>
              <a:ext uri="{FF2B5EF4-FFF2-40B4-BE49-F238E27FC236}">
                <a16:creationId xmlns:a16="http://schemas.microsoft.com/office/drawing/2014/main" id="{6D665EAC-00ED-4DA3-86A1-C5274B050E56}"/>
              </a:ext>
            </a:extLst>
          </p:cNvPr>
          <p:cNvGraphicFramePr>
            <a:graphicFrameLocks noGrp="1"/>
          </p:cNvGraphicFramePr>
          <p:nvPr/>
        </p:nvGraphicFramePr>
        <p:xfrm>
          <a:off x="369888" y="6510338"/>
          <a:ext cx="3592512" cy="242887"/>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290" marB="45290">
                    <a:solidFill>
                      <a:srgbClr val="0070C0"/>
                    </a:solidFill>
                  </a:tcPr>
                </a:tc>
                <a:tc>
                  <a:txBody>
                    <a:bodyPr/>
                    <a:lstStyle/>
                    <a:p>
                      <a:r>
                        <a:rPr lang="en-US" sz="1000" b="1" dirty="0"/>
                        <a:t>On-Track</a:t>
                      </a:r>
                    </a:p>
                  </a:txBody>
                  <a:tcPr marL="91457" marR="91457" marT="45290" marB="45290">
                    <a:solidFill>
                      <a:srgbClr val="00B050"/>
                    </a:solidFill>
                  </a:tcPr>
                </a:tc>
                <a:tc>
                  <a:txBody>
                    <a:bodyPr/>
                    <a:lstStyle/>
                    <a:p>
                      <a:r>
                        <a:rPr lang="en-US" sz="1000" b="1" dirty="0"/>
                        <a:t>Minor Issues</a:t>
                      </a:r>
                    </a:p>
                  </a:txBody>
                  <a:tcPr marL="91457" marR="91457" marT="45290" marB="45290">
                    <a:solidFill>
                      <a:srgbClr val="FFFF00"/>
                    </a:solidFill>
                  </a:tcPr>
                </a:tc>
                <a:tc>
                  <a:txBody>
                    <a:bodyPr/>
                    <a:lstStyle/>
                    <a:p>
                      <a:r>
                        <a:rPr lang="en-US" sz="1000" b="1" dirty="0"/>
                        <a:t>Major Issues</a:t>
                      </a:r>
                    </a:p>
                  </a:txBody>
                  <a:tcPr marL="91457" marR="91457" marT="45290" marB="45290">
                    <a:solidFill>
                      <a:srgbClr val="FF0000"/>
                    </a:solidFill>
                  </a:tcPr>
                </a:tc>
                <a:extLst>
                  <a:ext uri="{0D108BD9-81ED-4DB2-BD59-A6C34878D82A}">
                    <a16:rowId xmlns:a16="http://schemas.microsoft.com/office/drawing/2014/main" val="10000"/>
                  </a:ext>
                </a:extLst>
              </a:tr>
            </a:tbl>
          </a:graphicData>
        </a:graphic>
      </p:graphicFrame>
      <p:sp>
        <p:nvSpPr>
          <p:cNvPr id="50265" name="TextBox 6">
            <a:extLst>
              <a:ext uri="{FF2B5EF4-FFF2-40B4-BE49-F238E27FC236}">
                <a16:creationId xmlns:a16="http://schemas.microsoft.com/office/drawing/2014/main" id="{DE11A365-2097-4133-A617-E5166FD9A149}"/>
              </a:ext>
            </a:extLst>
          </p:cNvPr>
          <p:cNvSpPr txBox="1">
            <a:spLocks noChangeArrowheads="1"/>
          </p:cNvSpPr>
          <p:nvPr/>
        </p:nvSpPr>
        <p:spPr bwMode="auto">
          <a:xfrm>
            <a:off x="109538" y="147638"/>
            <a:ext cx="2878137" cy="460375"/>
          </a:xfrm>
          <a:prstGeom prst="rect">
            <a:avLst/>
          </a:prstGeom>
          <a:solidFill>
            <a:schemeClr val="accent1"/>
          </a:solidFill>
          <a:ln w="9525">
            <a:solidFill>
              <a:schemeClr val="accent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t> </a:t>
            </a:r>
            <a:r>
              <a:rPr lang="en-US" altLang="en-US" sz="1400"/>
              <a:t>"PMs will address their streamlining</a:t>
            </a:r>
          </a:p>
          <a:p>
            <a:pPr algn="ctr">
              <a:spcBef>
                <a:spcPct val="0"/>
              </a:spcBef>
              <a:buClrTx/>
              <a:buSzTx/>
              <a:buFontTx/>
              <a:buNone/>
            </a:pPr>
            <a:r>
              <a:rPr lang="en-US" altLang="en-US" sz="1400"/>
              <a:t>documentation strategy"</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4EB10EF7-5345-4311-8023-C25BE94BA7A1}"/>
              </a:ext>
            </a:extLst>
          </p:cNvPr>
          <p:cNvSpPr>
            <a:spLocks noGrp="1"/>
          </p:cNvSpPr>
          <p:nvPr>
            <p:ph type="title"/>
          </p:nvPr>
        </p:nvSpPr>
        <p:spPr>
          <a:xfrm>
            <a:off x="1506538" y="-42863"/>
            <a:ext cx="7442200" cy="1143001"/>
          </a:xfrm>
        </p:spPr>
        <p:txBody>
          <a:bodyPr/>
          <a:lstStyle/>
          <a:p>
            <a:r>
              <a:rPr lang="en-US" altLang="en-US"/>
              <a:t>DRFP MS Document Status </a:t>
            </a:r>
            <a:endParaRPr lang="en-US" altLang="en-US" sz="3200"/>
          </a:p>
        </p:txBody>
      </p:sp>
      <p:sp>
        <p:nvSpPr>
          <p:cNvPr id="52227" name="Slide Number Placeholder 1">
            <a:extLst>
              <a:ext uri="{FF2B5EF4-FFF2-40B4-BE49-F238E27FC236}">
                <a16:creationId xmlns:a16="http://schemas.microsoft.com/office/drawing/2014/main" id="{FB906F5F-C9CB-43FE-A81F-80901090E6B4}"/>
              </a:ext>
            </a:extLst>
          </p:cNvPr>
          <p:cNvSpPr>
            <a:spLocks noGrp="1"/>
          </p:cNvSpPr>
          <p:nvPr>
            <p:ph type="sldNum" sz="quarter" idx="11"/>
          </p:nvPr>
        </p:nvSpPr>
        <p:spPr>
          <a:xfrm>
            <a:off x="7924800" y="6553200"/>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94CCBE8D-F78E-4235-9343-0D8C1AD557A1}" type="slidenum">
              <a:rPr lang="en-US" altLang="en-US" sz="1000" b="0">
                <a:solidFill>
                  <a:srgbClr val="000000"/>
                </a:solidFill>
              </a:rPr>
              <a:pPr>
                <a:spcBef>
                  <a:spcPct val="0"/>
                </a:spcBef>
                <a:buClrTx/>
                <a:buSzTx/>
                <a:buFontTx/>
                <a:buNone/>
              </a:pPr>
              <a:t>22</a:t>
            </a:fld>
            <a:endParaRPr lang="en-US" altLang="en-US" sz="1000" b="0">
              <a:solidFill>
                <a:srgbClr val="000000"/>
              </a:solidFill>
            </a:endParaRPr>
          </a:p>
        </p:txBody>
      </p:sp>
      <p:graphicFrame>
        <p:nvGraphicFramePr>
          <p:cNvPr id="4" name="Table 3">
            <a:extLst>
              <a:ext uri="{FF2B5EF4-FFF2-40B4-BE49-F238E27FC236}">
                <a16:creationId xmlns:a16="http://schemas.microsoft.com/office/drawing/2014/main" id="{A688741D-C5A3-408E-9045-B9C40260B9CE}"/>
              </a:ext>
            </a:extLst>
          </p:cNvPr>
          <p:cNvGraphicFramePr>
            <a:graphicFrameLocks noGrp="1"/>
          </p:cNvGraphicFramePr>
          <p:nvPr/>
        </p:nvGraphicFramePr>
        <p:xfrm>
          <a:off x="508000" y="912813"/>
          <a:ext cx="8258175" cy="4206875"/>
        </p:xfrm>
        <a:graphic>
          <a:graphicData uri="http://schemas.openxmlformats.org/drawingml/2006/table">
            <a:tbl>
              <a:tblPr/>
              <a:tblGrid>
                <a:gridCol w="2071317">
                  <a:extLst>
                    <a:ext uri="{9D8B030D-6E8A-4147-A177-3AD203B41FA5}">
                      <a16:colId xmlns:a16="http://schemas.microsoft.com/office/drawing/2014/main" val="20000"/>
                    </a:ext>
                  </a:extLst>
                </a:gridCol>
                <a:gridCol w="559527">
                  <a:extLst>
                    <a:ext uri="{9D8B030D-6E8A-4147-A177-3AD203B41FA5}">
                      <a16:colId xmlns:a16="http://schemas.microsoft.com/office/drawing/2014/main" val="20001"/>
                    </a:ext>
                  </a:extLst>
                </a:gridCol>
                <a:gridCol w="1282819">
                  <a:extLst>
                    <a:ext uri="{9D8B030D-6E8A-4147-A177-3AD203B41FA5}">
                      <a16:colId xmlns:a16="http://schemas.microsoft.com/office/drawing/2014/main" val="20002"/>
                    </a:ext>
                  </a:extLst>
                </a:gridCol>
                <a:gridCol w="4344512">
                  <a:extLst>
                    <a:ext uri="{9D8B030D-6E8A-4147-A177-3AD203B41FA5}">
                      <a16:colId xmlns:a16="http://schemas.microsoft.com/office/drawing/2014/main" val="20003"/>
                    </a:ext>
                  </a:extLst>
                </a:gridCol>
              </a:tblGrid>
              <a:tr h="279342">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Documentation</a:t>
                      </a:r>
                      <a:endParaRPr lang="en-US" sz="1200" dirty="0">
                        <a:solidFill>
                          <a:schemeClr val="bg1"/>
                        </a:solidFill>
                        <a:effectLst/>
                        <a:latin typeface="Calibri"/>
                        <a:ea typeface="Calibri"/>
                        <a:cs typeface="Times New Roman"/>
                      </a:endParaRP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a:solidFill>
                            <a:schemeClr val="bg1"/>
                          </a:solidFill>
                          <a:effectLst/>
                          <a:latin typeface="Calibri"/>
                          <a:ea typeface="Calibri"/>
                          <a:cs typeface="Times New Roman"/>
                        </a:rPr>
                        <a:t>S/R*</a:t>
                      </a: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Status</a:t>
                      </a:r>
                      <a:endParaRPr lang="en-US" sz="1200" dirty="0">
                        <a:solidFill>
                          <a:schemeClr val="bg1"/>
                        </a:solidFill>
                        <a:effectLst/>
                        <a:latin typeface="Calibri"/>
                        <a:ea typeface="Calibri"/>
                        <a:cs typeface="Times New Roman"/>
                      </a:endParaRP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Comments</a:t>
                      </a:r>
                      <a:endParaRPr lang="en-US" sz="1200" dirty="0">
                        <a:solidFill>
                          <a:schemeClr val="bg1"/>
                        </a:solidFill>
                        <a:effectLst/>
                        <a:latin typeface="Calibri"/>
                        <a:ea typeface="Calibri"/>
                        <a:cs typeface="Times New Roman"/>
                      </a:endParaRP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476104">
                <a:tc>
                  <a:txBody>
                    <a:bodyPr/>
                    <a:lstStyle/>
                    <a:p>
                      <a:pPr marL="0" marR="0">
                        <a:lnSpc>
                          <a:spcPct val="115000"/>
                        </a:lnSpc>
                        <a:spcBef>
                          <a:spcPts val="0"/>
                        </a:spcBef>
                        <a:spcAft>
                          <a:spcPts val="0"/>
                        </a:spcAft>
                      </a:pPr>
                      <a:r>
                        <a:rPr lang="en-US" sz="1100" dirty="0">
                          <a:effectLst/>
                          <a:latin typeface="Calibri"/>
                          <a:ea typeface="Calibri"/>
                          <a:cs typeface="Times New Roman"/>
                        </a:rPr>
                        <a:t>Should Cost Target</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 </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6104">
                <a:tc>
                  <a:txBody>
                    <a:bodyPr/>
                    <a:lstStyle/>
                    <a:p>
                      <a:pPr marL="0" marR="0">
                        <a:lnSpc>
                          <a:spcPct val="115000"/>
                        </a:lnSpc>
                        <a:spcBef>
                          <a:spcPts val="0"/>
                        </a:spcBef>
                        <a:spcAft>
                          <a:spcPts val="0"/>
                        </a:spcAft>
                      </a:pPr>
                      <a:r>
                        <a:rPr lang="en-US" sz="1100" dirty="0">
                          <a:effectLst/>
                          <a:latin typeface="Calibri"/>
                          <a:ea typeface="Calibri"/>
                          <a:cs typeface="Times New Roman"/>
                        </a:rPr>
                        <a:t>System Threat Assessment Report (Update)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Final</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11384">
                <a:tc>
                  <a:txBody>
                    <a:bodyPr/>
                    <a:lstStyle/>
                    <a:p>
                      <a:pPr marL="0" marR="0">
                        <a:lnSpc>
                          <a:spcPct val="115000"/>
                        </a:lnSpc>
                        <a:spcBef>
                          <a:spcPts val="0"/>
                        </a:spcBef>
                        <a:spcAft>
                          <a:spcPts val="0"/>
                        </a:spcAft>
                      </a:pPr>
                      <a:r>
                        <a:rPr lang="en-US" sz="1100" dirty="0">
                          <a:effectLst/>
                          <a:latin typeface="Calibri"/>
                          <a:ea typeface="Calibri"/>
                          <a:cs typeface="Times New Roman"/>
                        </a:rPr>
                        <a:t>Systems Engineering</a:t>
                      </a:r>
                      <a:r>
                        <a:rPr lang="en-US" sz="1100" baseline="0" dirty="0">
                          <a:effectLst/>
                          <a:latin typeface="Calibri"/>
                          <a:ea typeface="Calibri"/>
                          <a:cs typeface="Times New Roman"/>
                        </a:rPr>
                        <a:t> Plan (Update)</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Item Unique ID implementation Plan</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Corrosion Prevention Control Plan (Update)</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Manufacturing Risk and Readiness</a:t>
                      </a:r>
                      <a:endParaRPr lang="en-US" sz="1100" dirty="0">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effectLst/>
                          <a:latin typeface="Calibri"/>
                          <a:ea typeface="Calibri"/>
                          <a:cs typeface="Times New Roman"/>
                        </a:rPr>
                        <a:t>In-Work</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b="0" dirty="0">
                          <a:solidFill>
                            <a:schemeClr val="tx1"/>
                          </a:solidFill>
                          <a:effectLst/>
                          <a:latin typeface="Calibri"/>
                          <a:ea typeface="Calibri"/>
                          <a:cs typeface="Times New Roman"/>
                        </a:rPr>
                        <a:t>In work to finalize 30 May.  </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7668">
                <a:tc>
                  <a:txBody>
                    <a:bodyPr/>
                    <a:lstStyle/>
                    <a:p>
                      <a:r>
                        <a:rPr lang="en-US" sz="1100" dirty="0">
                          <a:effectLst/>
                          <a:latin typeface="Calibri" panose="020F0502020204030204" pitchFamily="34" charset="0"/>
                          <a:ea typeface="Calibri"/>
                          <a:cs typeface="Times New Roman"/>
                        </a:rPr>
                        <a:t>Technology Readiness Assessment </a:t>
                      </a:r>
                      <a:endParaRPr lang="en-US" sz="1100" dirty="0">
                        <a:latin typeface="Calibri" panose="020F0502020204030204" pitchFamily="34" charset="0"/>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dirty="0">
                          <a:latin typeface="Calibri" panose="020F0502020204030204" pitchFamily="34" charset="0"/>
                        </a:rPr>
                        <a:t>S</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400" dirty="0">
                          <a:solidFill>
                            <a:schemeClr val="bg1"/>
                          </a:solidFill>
                          <a:latin typeface="Calibri" panose="020F0502020204030204" pitchFamily="34" charset="0"/>
                        </a:rPr>
                        <a:t>complete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7668">
                <a:tc>
                  <a:txBody>
                    <a:bodyPr/>
                    <a:lstStyle/>
                    <a:p>
                      <a:pPr marL="0" marR="0">
                        <a:lnSpc>
                          <a:spcPct val="115000"/>
                        </a:lnSpc>
                        <a:spcBef>
                          <a:spcPts val="0"/>
                        </a:spcBef>
                        <a:spcAft>
                          <a:spcPts val="0"/>
                        </a:spcAft>
                      </a:pPr>
                      <a:r>
                        <a:rPr lang="en-US" sz="1100" dirty="0">
                          <a:effectLst/>
                          <a:latin typeface="Calibri"/>
                          <a:ea typeface="Calibri"/>
                          <a:cs typeface="Times New Roman"/>
                        </a:rPr>
                        <a:t>Test &amp; Evaluation Master Plan (update)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bg1"/>
                          </a:solidFill>
                          <a:effectLst/>
                          <a:latin typeface="Calibri"/>
                          <a:ea typeface="Calibri"/>
                          <a:cs typeface="Times New Roman"/>
                        </a:rPr>
                        <a:t>Complete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r>
                        <a:rPr lang="en-US" sz="1100" kern="1200" dirty="0">
                          <a:solidFill>
                            <a:schemeClr val="tx1"/>
                          </a:solidFill>
                          <a:effectLst/>
                          <a:latin typeface="Calibri"/>
                          <a:ea typeface="Times New Roman"/>
                          <a:cs typeface="Arial"/>
                        </a:rPr>
                        <a:t>DOT&amp;E signed off on 15 May</a:t>
                      </a: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28606">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2275" name="TextBox 5">
            <a:extLst>
              <a:ext uri="{FF2B5EF4-FFF2-40B4-BE49-F238E27FC236}">
                <a16:creationId xmlns:a16="http://schemas.microsoft.com/office/drawing/2014/main" id="{80568FC5-0F6C-4830-B965-C8987B6824B1}"/>
              </a:ext>
            </a:extLst>
          </p:cNvPr>
          <p:cNvSpPr txBox="1">
            <a:spLocks noChangeArrowheads="1"/>
          </p:cNvSpPr>
          <p:nvPr/>
        </p:nvSpPr>
        <p:spPr bwMode="auto">
          <a:xfrm>
            <a:off x="6313488" y="6313488"/>
            <a:ext cx="21113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t>* S=Statutory, R=Regulatory</a:t>
            </a:r>
          </a:p>
        </p:txBody>
      </p:sp>
      <p:graphicFrame>
        <p:nvGraphicFramePr>
          <p:cNvPr id="8" name="Table 7">
            <a:extLst>
              <a:ext uri="{FF2B5EF4-FFF2-40B4-BE49-F238E27FC236}">
                <a16:creationId xmlns:a16="http://schemas.microsoft.com/office/drawing/2014/main" id="{82966DCD-F5A2-4BE3-85BC-959EA47E7C14}"/>
              </a:ext>
            </a:extLst>
          </p:cNvPr>
          <p:cNvGraphicFramePr>
            <a:graphicFrameLocks noGrp="1"/>
          </p:cNvGraphicFramePr>
          <p:nvPr/>
        </p:nvGraphicFramePr>
        <p:xfrm>
          <a:off x="369888" y="5580063"/>
          <a:ext cx="3592512" cy="244475"/>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4475">
                <a:tc>
                  <a:txBody>
                    <a:bodyPr/>
                    <a:lstStyle/>
                    <a:p>
                      <a:r>
                        <a:rPr lang="en-US" sz="1000" b="1" dirty="0"/>
                        <a:t>Complete</a:t>
                      </a:r>
                    </a:p>
                  </a:txBody>
                  <a:tcPr marL="91457" marR="91457" marT="45839" marB="45839">
                    <a:solidFill>
                      <a:srgbClr val="0070C0"/>
                    </a:solidFill>
                  </a:tcPr>
                </a:tc>
                <a:tc>
                  <a:txBody>
                    <a:bodyPr/>
                    <a:lstStyle/>
                    <a:p>
                      <a:r>
                        <a:rPr lang="en-US" sz="1000" b="1" dirty="0"/>
                        <a:t>On-Track</a:t>
                      </a:r>
                    </a:p>
                  </a:txBody>
                  <a:tcPr marL="91457" marR="91457" marT="45839" marB="45839">
                    <a:solidFill>
                      <a:srgbClr val="00B050"/>
                    </a:solidFill>
                  </a:tcPr>
                </a:tc>
                <a:tc>
                  <a:txBody>
                    <a:bodyPr/>
                    <a:lstStyle/>
                    <a:p>
                      <a:r>
                        <a:rPr lang="en-US" sz="1000" b="1" dirty="0"/>
                        <a:t>Minor Issues</a:t>
                      </a:r>
                    </a:p>
                  </a:txBody>
                  <a:tcPr marL="91457" marR="91457" marT="45839" marB="45839">
                    <a:solidFill>
                      <a:srgbClr val="FFFF00"/>
                    </a:solidFill>
                  </a:tcPr>
                </a:tc>
                <a:tc>
                  <a:txBody>
                    <a:bodyPr/>
                    <a:lstStyle/>
                    <a:p>
                      <a:r>
                        <a:rPr lang="en-US" sz="1000" b="1" dirty="0"/>
                        <a:t>Major Issues</a:t>
                      </a:r>
                    </a:p>
                  </a:txBody>
                  <a:tcPr marL="91457" marR="91457" marT="45839" marB="45839">
                    <a:solidFill>
                      <a:srgbClr val="FF0000"/>
                    </a:solidFill>
                  </a:tcPr>
                </a:tc>
                <a:extLst>
                  <a:ext uri="{0D108BD9-81ED-4DB2-BD59-A6C34878D82A}">
                    <a16:rowId xmlns:a16="http://schemas.microsoft.com/office/drawing/2014/main" val="10000"/>
                  </a:ext>
                </a:extLst>
              </a:tr>
            </a:tbl>
          </a:graphicData>
        </a:graphic>
      </p:graphicFrame>
      <p:sp>
        <p:nvSpPr>
          <p:cNvPr id="52288" name="TextBox 6">
            <a:extLst>
              <a:ext uri="{FF2B5EF4-FFF2-40B4-BE49-F238E27FC236}">
                <a16:creationId xmlns:a16="http://schemas.microsoft.com/office/drawing/2014/main" id="{DC2BCFEE-BA0B-4945-886F-0A0DFC849EEC}"/>
              </a:ext>
            </a:extLst>
          </p:cNvPr>
          <p:cNvSpPr txBox="1">
            <a:spLocks noChangeArrowheads="1"/>
          </p:cNvSpPr>
          <p:nvPr/>
        </p:nvSpPr>
        <p:spPr bwMode="auto">
          <a:xfrm>
            <a:off x="109538" y="147638"/>
            <a:ext cx="2878137" cy="460375"/>
          </a:xfrm>
          <a:prstGeom prst="rect">
            <a:avLst/>
          </a:prstGeom>
          <a:solidFill>
            <a:schemeClr val="accent1"/>
          </a:solidFill>
          <a:ln w="9525">
            <a:solidFill>
              <a:schemeClr val="accent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t> </a:t>
            </a:r>
            <a:r>
              <a:rPr lang="en-US" altLang="en-US" sz="1400"/>
              <a:t>"PMs will address their streamlining</a:t>
            </a:r>
          </a:p>
          <a:p>
            <a:pPr algn="ctr">
              <a:spcBef>
                <a:spcPct val="0"/>
              </a:spcBef>
              <a:buClrTx/>
              <a:buSzTx/>
              <a:buFontTx/>
              <a:buNone/>
            </a:pPr>
            <a:r>
              <a:rPr lang="en-US" altLang="en-US" sz="1400"/>
              <a:t>documentation strategy"</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388402F4-C63F-459A-A70B-F62FC32A5539}"/>
              </a:ext>
            </a:extLst>
          </p:cNvPr>
          <p:cNvSpPr>
            <a:spLocks noGrp="1" noChangeArrowheads="1"/>
          </p:cNvSpPr>
          <p:nvPr>
            <p:ph type="title"/>
          </p:nvPr>
        </p:nvSpPr>
        <p:spPr>
          <a:xfrm>
            <a:off x="3092450" y="160338"/>
            <a:ext cx="5715000" cy="1219200"/>
          </a:xfrm>
        </p:spPr>
        <p:txBody>
          <a:bodyPr/>
          <a:lstStyle/>
          <a:p>
            <a:r>
              <a:rPr lang="en-US" altLang="en-US"/>
              <a:t>Way Ahead</a:t>
            </a:r>
            <a:br>
              <a:rPr lang="en-US" altLang="en-US"/>
            </a:br>
            <a:endParaRPr lang="en-US" altLang="en-US" sz="2000">
              <a:solidFill>
                <a:srgbClr val="630389"/>
              </a:solidFill>
            </a:endParaRPr>
          </a:p>
        </p:txBody>
      </p:sp>
      <p:sp>
        <p:nvSpPr>
          <p:cNvPr id="54275" name="Rectangle 3">
            <a:extLst>
              <a:ext uri="{FF2B5EF4-FFF2-40B4-BE49-F238E27FC236}">
                <a16:creationId xmlns:a16="http://schemas.microsoft.com/office/drawing/2014/main" id="{8E80130A-7D87-4D39-91BE-EAFB9865BE1A}"/>
              </a:ext>
            </a:extLst>
          </p:cNvPr>
          <p:cNvSpPr>
            <a:spLocks noGrp="1" noChangeArrowheads="1"/>
          </p:cNvSpPr>
          <p:nvPr>
            <p:ph type="body" idx="1"/>
          </p:nvPr>
        </p:nvSpPr>
        <p:spPr>
          <a:xfrm>
            <a:off x="601663" y="1419225"/>
            <a:ext cx="8197850" cy="5084763"/>
          </a:xfrm>
        </p:spPr>
        <p:txBody>
          <a:bodyPr/>
          <a:lstStyle/>
          <a:p>
            <a:r>
              <a:rPr lang="en-US" altLang="en-US"/>
              <a:t>OIPT scheduled for XX Date</a:t>
            </a:r>
          </a:p>
          <a:p>
            <a:r>
              <a:rPr lang="en-US" altLang="en-US"/>
              <a:t>DAB scheduled for XXX Date</a:t>
            </a:r>
          </a:p>
        </p:txBody>
      </p:sp>
      <p:sp>
        <p:nvSpPr>
          <p:cNvPr id="54276" name="Slide Number Placeholder 3">
            <a:extLst>
              <a:ext uri="{FF2B5EF4-FFF2-40B4-BE49-F238E27FC236}">
                <a16:creationId xmlns:a16="http://schemas.microsoft.com/office/drawing/2014/main" id="{6C172C35-C0D1-46FA-A20B-F38A29DBFEA6}"/>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2714ABCA-274A-42B0-B41B-741B5EEF0BC0}" type="slidenum">
              <a:rPr lang="en-US" altLang="en-US" sz="1000" b="0">
                <a:solidFill>
                  <a:srgbClr val="969696"/>
                </a:solidFill>
              </a:rPr>
              <a:pPr algn="l">
                <a:spcBef>
                  <a:spcPct val="0"/>
                </a:spcBef>
                <a:buClrTx/>
                <a:buSzTx/>
                <a:buFontTx/>
                <a:buNone/>
              </a:pPr>
              <a:t>23</a:t>
            </a:fld>
            <a:endParaRPr lang="en-US" altLang="en-US" sz="1000" b="0">
              <a:solidFill>
                <a:schemeClr val="bg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Placeholder 5">
            <a:extLst>
              <a:ext uri="{FF2B5EF4-FFF2-40B4-BE49-F238E27FC236}">
                <a16:creationId xmlns:a16="http://schemas.microsoft.com/office/drawing/2014/main" id="{A9F4588C-4361-4342-8F8A-E155DD414922}"/>
              </a:ext>
            </a:extLst>
          </p:cNvPr>
          <p:cNvSpPr>
            <a:spLocks noGrp="1"/>
          </p:cNvSpPr>
          <p:nvPr>
            <p:ph type="body" idx="1"/>
          </p:nvPr>
        </p:nvSpPr>
        <p:spPr/>
        <p:txBody>
          <a:bodyPr/>
          <a:lstStyle/>
          <a:p>
            <a:pPr algn="ctr"/>
            <a:r>
              <a:rPr lang="en-US" altLang="en-US"/>
              <a:t>BACK UP SLIDES</a:t>
            </a:r>
          </a:p>
        </p:txBody>
      </p:sp>
      <p:sp>
        <p:nvSpPr>
          <p:cNvPr id="56323" name="Slide Number Placeholder 3">
            <a:extLst>
              <a:ext uri="{FF2B5EF4-FFF2-40B4-BE49-F238E27FC236}">
                <a16:creationId xmlns:a16="http://schemas.microsoft.com/office/drawing/2014/main" id="{BE56C98E-1815-4F49-B1C6-6BE0BC3EA758}"/>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F71C16C2-E70F-43BC-816E-0A5AADEE4964}" type="slidenum">
              <a:rPr lang="en-US" altLang="en-US" sz="1000" b="0">
                <a:solidFill>
                  <a:srgbClr val="969696"/>
                </a:solidFill>
              </a:rPr>
              <a:pPr algn="l">
                <a:spcBef>
                  <a:spcPct val="0"/>
                </a:spcBef>
                <a:buClrTx/>
                <a:buSzTx/>
                <a:buFontTx/>
                <a:buNone/>
              </a:pPr>
              <a:t>24</a:t>
            </a:fld>
            <a:endParaRPr lang="en-US" altLang="en-US" sz="1000" b="0">
              <a:solidFill>
                <a:srgbClr val="80808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object 2">
            <a:extLst>
              <a:ext uri="{FF2B5EF4-FFF2-40B4-BE49-F238E27FC236}">
                <a16:creationId xmlns:a16="http://schemas.microsoft.com/office/drawing/2014/main" id="{20DFBA4B-B63D-488E-A862-D58FBEDA3FC2}"/>
              </a:ext>
            </a:extLst>
          </p:cNvPr>
          <p:cNvSpPr>
            <a:spLocks/>
          </p:cNvSpPr>
          <p:nvPr/>
        </p:nvSpPr>
        <p:spPr bwMode="auto">
          <a:xfrm>
            <a:off x="381000" y="1231900"/>
            <a:ext cx="8382000" cy="0"/>
          </a:xfrm>
          <a:custGeom>
            <a:avLst/>
            <a:gdLst>
              <a:gd name="T0" fmla="*/ 0 w 8382000"/>
              <a:gd name="T1" fmla="*/ 8382000 w 8382000"/>
              <a:gd name="T2" fmla="*/ 0 60000 65536"/>
              <a:gd name="T3" fmla="*/ 0 60000 65536"/>
            </a:gdLst>
            <a:ahLst/>
            <a:cxnLst>
              <a:cxn ang="T2">
                <a:pos x="T0" y="0"/>
              </a:cxn>
              <a:cxn ang="T3">
                <a:pos x="T1" y="0"/>
              </a:cxn>
            </a:cxnLst>
            <a:rect l="0" t="0" r="r" b="b"/>
            <a:pathLst>
              <a:path w="8382000">
                <a:moveTo>
                  <a:pt x="0" y="0"/>
                </a:moveTo>
                <a:lnTo>
                  <a:pt x="8382000" y="0"/>
                </a:lnTo>
              </a:path>
            </a:pathLst>
          </a:custGeom>
          <a:noFill/>
          <a:ln w="57150">
            <a:solidFill>
              <a:srgbClr val="0C2D83"/>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47" name="object 3">
            <a:extLst>
              <a:ext uri="{FF2B5EF4-FFF2-40B4-BE49-F238E27FC236}">
                <a16:creationId xmlns:a16="http://schemas.microsoft.com/office/drawing/2014/main" id="{0A9E3CA1-87E2-4E4E-9767-4F3859BE778F}"/>
              </a:ext>
            </a:extLst>
          </p:cNvPr>
          <p:cNvSpPr>
            <a:spLocks noChangeArrowheads="1"/>
          </p:cNvSpPr>
          <p:nvPr/>
        </p:nvSpPr>
        <p:spPr bwMode="auto">
          <a:xfrm>
            <a:off x="392113" y="90488"/>
            <a:ext cx="1346200" cy="1062037"/>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 name="object 4">
            <a:extLst>
              <a:ext uri="{FF2B5EF4-FFF2-40B4-BE49-F238E27FC236}">
                <a16:creationId xmlns:a16="http://schemas.microsoft.com/office/drawing/2014/main" id="{52BB186D-8694-4453-AD2B-8B9848718D98}"/>
              </a:ext>
            </a:extLst>
          </p:cNvPr>
          <p:cNvSpPr txBox="1">
            <a:spLocks noGrp="1"/>
          </p:cNvSpPr>
          <p:nvPr>
            <p:ph type="title"/>
          </p:nvPr>
        </p:nvSpPr>
        <p:spPr>
          <a:xfrm>
            <a:off x="193675" y="238125"/>
            <a:ext cx="8613775" cy="819150"/>
          </a:xfrm>
        </p:spPr>
        <p:txBody>
          <a:bodyPr lIns="0" tIns="383504" rIns="0" bIns="0" rtlCol="0">
            <a:spAutoFit/>
          </a:bodyPr>
          <a:lstStyle/>
          <a:p>
            <a:pPr marL="2049780">
              <a:defRPr/>
            </a:pPr>
            <a:r>
              <a:rPr lang="en-US" sz="2800" dirty="0"/>
              <a:t>SAMPLE </a:t>
            </a:r>
            <a:r>
              <a:rPr sz="2800" dirty="0"/>
              <a:t>A</a:t>
            </a:r>
            <a:r>
              <a:rPr sz="2800" spc="-5" dirty="0"/>
              <a:t>P</a:t>
            </a:r>
            <a:r>
              <a:rPr sz="2800" dirty="0"/>
              <a:t>T</a:t>
            </a:r>
            <a:r>
              <a:rPr sz="2800" spc="-10" dirty="0"/>
              <a:t> </a:t>
            </a:r>
            <a:r>
              <a:rPr sz="2800" spc="-5" dirty="0"/>
              <a:t>F</a:t>
            </a:r>
            <a:r>
              <a:rPr sz="2800" dirty="0"/>
              <a:t>ram</a:t>
            </a:r>
            <a:r>
              <a:rPr sz="2800" spc="-5" dirty="0"/>
              <a:t>in</a:t>
            </a:r>
            <a:r>
              <a:rPr sz="2800" dirty="0"/>
              <a:t>g Ass</a:t>
            </a:r>
            <a:r>
              <a:rPr sz="2800" spc="-5" dirty="0"/>
              <a:t>u</a:t>
            </a:r>
            <a:r>
              <a:rPr sz="2800" dirty="0"/>
              <a:t>m</a:t>
            </a:r>
            <a:r>
              <a:rPr sz="2800" spc="-5" dirty="0"/>
              <a:t>p</a:t>
            </a:r>
            <a:r>
              <a:rPr sz="2800" dirty="0"/>
              <a:t>t</a:t>
            </a:r>
            <a:r>
              <a:rPr sz="2800" spc="-5" dirty="0"/>
              <a:t>io</a:t>
            </a:r>
            <a:r>
              <a:rPr sz="2800" dirty="0"/>
              <a:t>n #1</a:t>
            </a:r>
          </a:p>
        </p:txBody>
      </p:sp>
      <p:sp>
        <p:nvSpPr>
          <p:cNvPr id="57349" name="object 5">
            <a:extLst>
              <a:ext uri="{FF2B5EF4-FFF2-40B4-BE49-F238E27FC236}">
                <a16:creationId xmlns:a16="http://schemas.microsoft.com/office/drawing/2014/main" id="{1A2B2E5E-A0DE-4E3D-A7AC-FD5667847D01}"/>
              </a:ext>
            </a:extLst>
          </p:cNvPr>
          <p:cNvSpPr>
            <a:spLocks/>
          </p:cNvSpPr>
          <p:nvPr/>
        </p:nvSpPr>
        <p:spPr bwMode="auto">
          <a:xfrm>
            <a:off x="231775" y="3695700"/>
            <a:ext cx="8686800" cy="1927225"/>
          </a:xfrm>
          <a:custGeom>
            <a:avLst/>
            <a:gdLst>
              <a:gd name="T0" fmla="*/ 8495545 w 8686165"/>
              <a:gd name="T1" fmla="*/ 0 h 1926589"/>
              <a:gd name="T2" fmla="*/ 192702 w 8686165"/>
              <a:gd name="T3" fmla="*/ 0 h 1926589"/>
              <a:gd name="T4" fmla="*/ 176899 w 8686165"/>
              <a:gd name="T5" fmla="*/ 638 h 1926589"/>
              <a:gd name="T6" fmla="*/ 131798 w 8686165"/>
              <a:gd name="T7" fmla="*/ 9832 h 1926589"/>
              <a:gd name="T8" fmla="*/ 91199 w 8686165"/>
              <a:gd name="T9" fmla="*/ 28901 h 1926589"/>
              <a:gd name="T10" fmla="*/ 56443 w 8686165"/>
              <a:gd name="T11" fmla="*/ 56498 h 1926589"/>
              <a:gd name="T12" fmla="*/ 28872 w 8686165"/>
              <a:gd name="T13" fmla="*/ 91286 h 1926589"/>
              <a:gd name="T14" fmla="*/ 9825 w 8686165"/>
              <a:gd name="T15" fmla="*/ 131928 h 1926589"/>
              <a:gd name="T16" fmla="*/ 638 w 8686165"/>
              <a:gd name="T17" fmla="*/ 177077 h 1926589"/>
              <a:gd name="T18" fmla="*/ 0 w 8686165"/>
              <a:gd name="T19" fmla="*/ 192902 h 1926589"/>
              <a:gd name="T20" fmla="*/ 0 w 8686165"/>
              <a:gd name="T21" fmla="*/ 1736158 h 1926589"/>
              <a:gd name="T22" fmla="*/ 5599 w 8686165"/>
              <a:gd name="T23" fmla="*/ 1782512 h 1926589"/>
              <a:gd name="T24" fmla="*/ 21512 w 8686165"/>
              <a:gd name="T25" fmla="*/ 1824804 h 1926589"/>
              <a:gd name="T26" fmla="*/ 46387 w 8686165"/>
              <a:gd name="T27" fmla="*/ 1861692 h 1926589"/>
              <a:gd name="T28" fmla="*/ 78899 w 8686165"/>
              <a:gd name="T29" fmla="*/ 1891838 h 1926589"/>
              <a:gd name="T30" fmla="*/ 117698 w 8686165"/>
              <a:gd name="T31" fmla="*/ 1913898 h 1926589"/>
              <a:gd name="T32" fmla="*/ 161447 w 8686165"/>
              <a:gd name="T33" fmla="*/ 1926534 h 1926589"/>
              <a:gd name="T34" fmla="*/ 192702 w 8686165"/>
              <a:gd name="T35" fmla="*/ 1929058 h 1926589"/>
              <a:gd name="T36" fmla="*/ 8495545 w 8686165"/>
              <a:gd name="T37" fmla="*/ 1929058 h 1926589"/>
              <a:gd name="T38" fmla="*/ 8541855 w 8686165"/>
              <a:gd name="T39" fmla="*/ 1923452 h 1926589"/>
              <a:gd name="T40" fmla="*/ 8584106 w 8686165"/>
              <a:gd name="T41" fmla="*/ 1907525 h 1926589"/>
              <a:gd name="T42" fmla="*/ 8620961 w 8686165"/>
              <a:gd name="T43" fmla="*/ 1882621 h 1926589"/>
              <a:gd name="T44" fmla="*/ 8651075 w 8686165"/>
              <a:gd name="T45" fmla="*/ 1850079 h 1926589"/>
              <a:gd name="T46" fmla="*/ 8673116 w 8686165"/>
              <a:gd name="T47" fmla="*/ 1811240 h 1926589"/>
              <a:gd name="T48" fmla="*/ 8685738 w 8686165"/>
              <a:gd name="T49" fmla="*/ 1767445 h 1926589"/>
              <a:gd name="T50" fmla="*/ 8688260 w 8686165"/>
              <a:gd name="T51" fmla="*/ 1736158 h 1926589"/>
              <a:gd name="T52" fmla="*/ 8688260 w 8686165"/>
              <a:gd name="T53" fmla="*/ 192902 h 1926589"/>
              <a:gd name="T54" fmla="*/ 8682661 w 8686165"/>
              <a:gd name="T55" fmla="*/ 146541 h 1926589"/>
              <a:gd name="T56" fmla="*/ 8666748 w 8686165"/>
              <a:gd name="T57" fmla="*/ 104248 h 1926589"/>
              <a:gd name="T58" fmla="*/ 8641871 w 8686165"/>
              <a:gd name="T59" fmla="*/ 67360 h 1926589"/>
              <a:gd name="T60" fmla="*/ 8609358 w 8686165"/>
              <a:gd name="T61" fmla="*/ 37216 h 1926589"/>
              <a:gd name="T62" fmla="*/ 8570557 w 8686165"/>
              <a:gd name="T63" fmla="*/ 15158 h 1926589"/>
              <a:gd name="T64" fmla="*/ 8526803 w 8686165"/>
              <a:gd name="T65" fmla="*/ 2525 h 1926589"/>
              <a:gd name="T66" fmla="*/ 8495545 w 8686165"/>
              <a:gd name="T67" fmla="*/ 0 h 19265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686165" h="1926589">
                <a:moveTo>
                  <a:pt x="8493061" y="0"/>
                </a:moveTo>
                <a:lnTo>
                  <a:pt x="192646" y="0"/>
                </a:lnTo>
                <a:lnTo>
                  <a:pt x="176847" y="638"/>
                </a:lnTo>
                <a:lnTo>
                  <a:pt x="131758" y="9820"/>
                </a:lnTo>
                <a:lnTo>
                  <a:pt x="91171" y="28861"/>
                </a:lnTo>
                <a:lnTo>
                  <a:pt x="56427" y="56422"/>
                </a:lnTo>
                <a:lnTo>
                  <a:pt x="28864" y="91166"/>
                </a:lnTo>
                <a:lnTo>
                  <a:pt x="9821" y="131753"/>
                </a:lnTo>
                <a:lnTo>
                  <a:pt x="638" y="176845"/>
                </a:lnTo>
                <a:lnTo>
                  <a:pt x="0" y="192646"/>
                </a:lnTo>
                <a:lnTo>
                  <a:pt x="0" y="1733867"/>
                </a:lnTo>
                <a:lnTo>
                  <a:pt x="5599" y="1780160"/>
                </a:lnTo>
                <a:lnTo>
                  <a:pt x="21504" y="1822396"/>
                </a:lnTo>
                <a:lnTo>
                  <a:pt x="46375" y="1859236"/>
                </a:lnTo>
                <a:lnTo>
                  <a:pt x="78875" y="1889342"/>
                </a:lnTo>
                <a:lnTo>
                  <a:pt x="117662" y="1911373"/>
                </a:lnTo>
                <a:lnTo>
                  <a:pt x="161399" y="1923992"/>
                </a:lnTo>
                <a:lnTo>
                  <a:pt x="192646" y="1926513"/>
                </a:lnTo>
                <a:lnTo>
                  <a:pt x="8493061" y="1926513"/>
                </a:lnTo>
                <a:lnTo>
                  <a:pt x="8539359" y="1920914"/>
                </a:lnTo>
                <a:lnTo>
                  <a:pt x="8581598" y="1905009"/>
                </a:lnTo>
                <a:lnTo>
                  <a:pt x="8618441" y="1880137"/>
                </a:lnTo>
                <a:lnTo>
                  <a:pt x="8648547" y="1847638"/>
                </a:lnTo>
                <a:lnTo>
                  <a:pt x="8670580" y="1808850"/>
                </a:lnTo>
                <a:lnTo>
                  <a:pt x="8683198" y="1765113"/>
                </a:lnTo>
                <a:lnTo>
                  <a:pt x="8685720" y="1733867"/>
                </a:lnTo>
                <a:lnTo>
                  <a:pt x="8685720" y="192646"/>
                </a:lnTo>
                <a:lnTo>
                  <a:pt x="8680121" y="146349"/>
                </a:lnTo>
                <a:lnTo>
                  <a:pt x="8664215" y="104112"/>
                </a:lnTo>
                <a:lnTo>
                  <a:pt x="8639343" y="67272"/>
                </a:lnTo>
                <a:lnTo>
                  <a:pt x="8606842" y="37168"/>
                </a:lnTo>
                <a:lnTo>
                  <a:pt x="8568052" y="15138"/>
                </a:lnTo>
                <a:lnTo>
                  <a:pt x="8524311" y="2521"/>
                </a:lnTo>
                <a:lnTo>
                  <a:pt x="8493061"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a:extLst>
              <a:ext uri="{FF2B5EF4-FFF2-40B4-BE49-F238E27FC236}">
                <a16:creationId xmlns:a16="http://schemas.microsoft.com/office/drawing/2014/main" id="{FD70D2A4-1C46-45DA-8147-953D49C99673}"/>
              </a:ext>
            </a:extLst>
          </p:cNvPr>
          <p:cNvSpPr txBox="1"/>
          <p:nvPr/>
        </p:nvSpPr>
        <p:spPr>
          <a:xfrm>
            <a:off x="333375" y="4545013"/>
            <a:ext cx="1285875" cy="228600"/>
          </a:xfrm>
          <a:prstGeom prst="rect">
            <a:avLst/>
          </a:prstGeom>
        </p:spPr>
        <p:txBody>
          <a:bodyPr lIns="0" tIns="0" rIns="0" bIns="0">
            <a:spAutoFit/>
          </a:bodyPr>
          <a:lstStyle/>
          <a:p>
            <a:pPr marL="12700" algn="ctr">
              <a:defRPr/>
            </a:pPr>
            <a:r>
              <a:rPr sz="1600" b="1" spc="-10" dirty="0">
                <a:latin typeface="Arial"/>
                <a:cs typeface="Arial"/>
              </a:rPr>
              <a:t>Ex</a:t>
            </a:r>
            <a:r>
              <a:rPr sz="1600" b="1" spc="-15" dirty="0">
                <a:latin typeface="Arial"/>
                <a:cs typeface="Arial"/>
              </a:rPr>
              <a:t>p</a:t>
            </a:r>
            <a:r>
              <a:rPr sz="1600" b="1" spc="-10" dirty="0">
                <a:latin typeface="Arial"/>
                <a:cs typeface="Arial"/>
              </a:rPr>
              <a:t>ec</a:t>
            </a:r>
            <a:r>
              <a:rPr sz="1600" b="1" spc="-15" dirty="0">
                <a:latin typeface="Arial"/>
                <a:cs typeface="Arial"/>
              </a:rPr>
              <a:t>t</a:t>
            </a:r>
            <a:r>
              <a:rPr sz="1600" b="1" spc="-10" dirty="0">
                <a:latin typeface="Arial"/>
                <a:cs typeface="Arial"/>
              </a:rPr>
              <a:t>a</a:t>
            </a:r>
            <a:r>
              <a:rPr sz="1600" b="1" spc="-15" dirty="0">
                <a:latin typeface="Arial"/>
                <a:cs typeface="Arial"/>
              </a:rPr>
              <a:t>t</a:t>
            </a:r>
            <a:r>
              <a:rPr sz="1600" b="1" spc="-5" dirty="0">
                <a:latin typeface="Arial"/>
                <a:cs typeface="Arial"/>
              </a:rPr>
              <a:t>i</a:t>
            </a:r>
            <a:r>
              <a:rPr sz="1600" b="1" spc="-15" dirty="0">
                <a:latin typeface="Arial"/>
                <a:cs typeface="Arial"/>
              </a:rPr>
              <a:t>ons</a:t>
            </a:r>
            <a:endParaRPr sz="1600">
              <a:latin typeface="Arial"/>
              <a:cs typeface="Arial"/>
            </a:endParaRPr>
          </a:p>
        </p:txBody>
      </p:sp>
      <p:sp>
        <p:nvSpPr>
          <p:cNvPr id="57351" name="object 7">
            <a:extLst>
              <a:ext uri="{FF2B5EF4-FFF2-40B4-BE49-F238E27FC236}">
                <a16:creationId xmlns:a16="http://schemas.microsoft.com/office/drawing/2014/main" id="{E0E35A6B-1D37-414E-AA24-82D5C43BBB5C}"/>
              </a:ext>
            </a:extLst>
          </p:cNvPr>
          <p:cNvSpPr>
            <a:spLocks/>
          </p:cNvSpPr>
          <p:nvPr/>
        </p:nvSpPr>
        <p:spPr bwMode="auto">
          <a:xfrm>
            <a:off x="193675" y="2373313"/>
            <a:ext cx="8732838" cy="1228725"/>
          </a:xfrm>
          <a:custGeom>
            <a:avLst/>
            <a:gdLst>
              <a:gd name="T0" fmla="*/ 8609068 w 8733155"/>
              <a:gd name="T1" fmla="*/ 0 h 1228089"/>
              <a:gd name="T2" fmla="*/ 112858 w 8733155"/>
              <a:gd name="T3" fmla="*/ 394 h 1228089"/>
              <a:gd name="T4" fmla="*/ 71725 w 8733155"/>
              <a:gd name="T5" fmla="*/ 11105 h 1228089"/>
              <a:gd name="T6" fmla="*/ 37571 w 8733155"/>
              <a:gd name="T7" fmla="*/ 34450 h 1228089"/>
              <a:gd name="T8" fmla="*/ 13061 w 8733155"/>
              <a:gd name="T9" fmla="*/ 67756 h 1228089"/>
              <a:gd name="T10" fmla="*/ 865 w 8733155"/>
              <a:gd name="T11" fmla="*/ 108349 h 1228089"/>
              <a:gd name="T12" fmla="*/ 0 w 8733155"/>
              <a:gd name="T13" fmla="*/ 123039 h 1228089"/>
              <a:gd name="T14" fmla="*/ 394 w 8733155"/>
              <a:gd name="T15" fmla="*/ 1117273 h 1228089"/>
              <a:gd name="T16" fmla="*/ 11083 w 8733155"/>
              <a:gd name="T17" fmla="*/ 1158501 h 1228089"/>
              <a:gd name="T18" fmla="*/ 34379 w 8733155"/>
              <a:gd name="T19" fmla="*/ 1192732 h 1228089"/>
              <a:gd name="T20" fmla="*/ 67614 w 8733155"/>
              <a:gd name="T21" fmla="*/ 1217295 h 1228089"/>
              <a:gd name="T22" fmla="*/ 108112 w 8733155"/>
              <a:gd name="T23" fmla="*/ 1229513 h 1228089"/>
              <a:gd name="T24" fmla="*/ 122767 w 8733155"/>
              <a:gd name="T25" fmla="*/ 1230382 h 1228089"/>
              <a:gd name="T26" fmla="*/ 8618977 w 8733155"/>
              <a:gd name="T27" fmla="*/ 1229986 h 1228089"/>
              <a:gd name="T28" fmla="*/ 8660110 w 8733155"/>
              <a:gd name="T29" fmla="*/ 1219276 h 1228089"/>
              <a:gd name="T30" fmla="*/ 8694264 w 8733155"/>
              <a:gd name="T31" fmla="*/ 1195931 h 1228089"/>
              <a:gd name="T32" fmla="*/ 8718776 w 8733155"/>
              <a:gd name="T33" fmla="*/ 1162624 h 1228089"/>
              <a:gd name="T34" fmla="*/ 8730970 w 8733155"/>
              <a:gd name="T35" fmla="*/ 1122031 h 1228089"/>
              <a:gd name="T36" fmla="*/ 8731836 w 8733155"/>
              <a:gd name="T37" fmla="*/ 1107343 h 1228089"/>
              <a:gd name="T38" fmla="*/ 8731442 w 8733155"/>
              <a:gd name="T39" fmla="*/ 113107 h 1228089"/>
              <a:gd name="T40" fmla="*/ 8720752 w 8733155"/>
              <a:gd name="T41" fmla="*/ 71879 h 1228089"/>
              <a:gd name="T42" fmla="*/ 8697456 w 8733155"/>
              <a:gd name="T43" fmla="*/ 37646 h 1228089"/>
              <a:gd name="T44" fmla="*/ 8664222 w 8733155"/>
              <a:gd name="T45" fmla="*/ 13086 h 1228089"/>
              <a:gd name="T46" fmla="*/ 8623723 w 8733155"/>
              <a:gd name="T47" fmla="*/ 865 h 1228089"/>
              <a:gd name="T48" fmla="*/ 8609068 w 8733155"/>
              <a:gd name="T49" fmla="*/ 0 h 122808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33155" h="1228089">
                <a:moveTo>
                  <a:pt x="8610320" y="0"/>
                </a:moveTo>
                <a:lnTo>
                  <a:pt x="112874" y="394"/>
                </a:lnTo>
                <a:lnTo>
                  <a:pt x="71737" y="11081"/>
                </a:lnTo>
                <a:lnTo>
                  <a:pt x="37575" y="34378"/>
                </a:lnTo>
                <a:lnTo>
                  <a:pt x="13061" y="67616"/>
                </a:lnTo>
                <a:lnTo>
                  <a:pt x="865" y="108125"/>
                </a:lnTo>
                <a:lnTo>
                  <a:pt x="0" y="122783"/>
                </a:lnTo>
                <a:lnTo>
                  <a:pt x="394" y="1114962"/>
                </a:lnTo>
                <a:lnTo>
                  <a:pt x="11083" y="1156104"/>
                </a:lnTo>
                <a:lnTo>
                  <a:pt x="34383" y="1190265"/>
                </a:lnTo>
                <a:lnTo>
                  <a:pt x="67622" y="1214777"/>
                </a:lnTo>
                <a:lnTo>
                  <a:pt x="108128" y="1226970"/>
                </a:lnTo>
                <a:lnTo>
                  <a:pt x="122783" y="1227836"/>
                </a:lnTo>
                <a:lnTo>
                  <a:pt x="8620229" y="1227441"/>
                </a:lnTo>
                <a:lnTo>
                  <a:pt x="8661366" y="1216754"/>
                </a:lnTo>
                <a:lnTo>
                  <a:pt x="8695528" y="1193457"/>
                </a:lnTo>
                <a:lnTo>
                  <a:pt x="8720043" y="1160219"/>
                </a:lnTo>
                <a:lnTo>
                  <a:pt x="8732238" y="1119710"/>
                </a:lnTo>
                <a:lnTo>
                  <a:pt x="8733104" y="1105052"/>
                </a:lnTo>
                <a:lnTo>
                  <a:pt x="8732710" y="112873"/>
                </a:lnTo>
                <a:lnTo>
                  <a:pt x="8722020" y="71731"/>
                </a:lnTo>
                <a:lnTo>
                  <a:pt x="8698720" y="37570"/>
                </a:lnTo>
                <a:lnTo>
                  <a:pt x="8665482" y="13058"/>
                </a:lnTo>
                <a:lnTo>
                  <a:pt x="8624975" y="865"/>
                </a:lnTo>
                <a:lnTo>
                  <a:pt x="8610320"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8">
            <a:extLst>
              <a:ext uri="{FF2B5EF4-FFF2-40B4-BE49-F238E27FC236}">
                <a16:creationId xmlns:a16="http://schemas.microsoft.com/office/drawing/2014/main" id="{9ED5D7B9-F75B-4F54-A9D3-173AD6CE95E5}"/>
              </a:ext>
            </a:extLst>
          </p:cNvPr>
          <p:cNvSpPr txBox="1"/>
          <p:nvPr/>
        </p:nvSpPr>
        <p:spPr>
          <a:xfrm>
            <a:off x="293688" y="2873375"/>
            <a:ext cx="1206500" cy="228600"/>
          </a:xfrm>
          <a:prstGeom prst="rect">
            <a:avLst/>
          </a:prstGeom>
        </p:spPr>
        <p:txBody>
          <a:bodyPr lIns="0" tIns="0" rIns="0" bIns="0">
            <a:spAutoFit/>
          </a:bodyPr>
          <a:lstStyle/>
          <a:p>
            <a:pPr marL="12700" algn="ctr">
              <a:defRPr/>
            </a:pPr>
            <a:r>
              <a:rPr sz="1600" b="1" spc="-5" dirty="0">
                <a:latin typeface="Arial"/>
                <a:cs typeface="Arial"/>
              </a:rPr>
              <a:t>I</a:t>
            </a:r>
            <a:r>
              <a:rPr sz="1600" b="1" spc="-20" dirty="0">
                <a:latin typeface="Arial"/>
                <a:cs typeface="Arial"/>
              </a:rPr>
              <a:t>mp</a:t>
            </a:r>
            <a:r>
              <a:rPr sz="1600" b="1" spc="-10" dirty="0">
                <a:latin typeface="Arial"/>
                <a:cs typeface="Arial"/>
              </a:rPr>
              <a:t>lica</a:t>
            </a:r>
            <a:r>
              <a:rPr sz="1600" b="1" spc="-15" dirty="0">
                <a:latin typeface="Arial"/>
                <a:cs typeface="Arial"/>
              </a:rPr>
              <a:t>t</a:t>
            </a:r>
            <a:r>
              <a:rPr sz="1600" b="1" spc="-5" dirty="0">
                <a:latin typeface="Arial"/>
                <a:cs typeface="Arial"/>
              </a:rPr>
              <a:t>i</a:t>
            </a:r>
            <a:r>
              <a:rPr sz="1600" b="1" spc="-15" dirty="0">
                <a:latin typeface="Arial"/>
                <a:cs typeface="Arial"/>
              </a:rPr>
              <a:t>on</a:t>
            </a:r>
            <a:r>
              <a:rPr sz="1600" b="1" spc="-10" dirty="0">
                <a:latin typeface="Arial"/>
                <a:cs typeface="Arial"/>
              </a:rPr>
              <a:t>s</a:t>
            </a:r>
            <a:endParaRPr sz="1600">
              <a:latin typeface="Arial"/>
              <a:cs typeface="Arial"/>
            </a:endParaRPr>
          </a:p>
        </p:txBody>
      </p:sp>
      <p:sp>
        <p:nvSpPr>
          <p:cNvPr id="57353" name="object 9">
            <a:extLst>
              <a:ext uri="{FF2B5EF4-FFF2-40B4-BE49-F238E27FC236}">
                <a16:creationId xmlns:a16="http://schemas.microsoft.com/office/drawing/2014/main" id="{086CC1C1-DD07-4427-8273-5BB3AD3B8FDB}"/>
              </a:ext>
            </a:extLst>
          </p:cNvPr>
          <p:cNvSpPr>
            <a:spLocks/>
          </p:cNvSpPr>
          <p:nvPr/>
        </p:nvSpPr>
        <p:spPr bwMode="auto">
          <a:xfrm>
            <a:off x="242888" y="1303338"/>
            <a:ext cx="8678862" cy="971550"/>
          </a:xfrm>
          <a:custGeom>
            <a:avLst/>
            <a:gdLst>
              <a:gd name="T0" fmla="*/ 8580591 w 8679180"/>
              <a:gd name="T1" fmla="*/ 0 h 972185"/>
              <a:gd name="T2" fmla="*/ 85119 w 8679180"/>
              <a:gd name="T3" fmla="*/ 742 h 972185"/>
              <a:gd name="T4" fmla="*/ 45573 w 8679180"/>
              <a:gd name="T5" fmla="*/ 14787 h 972185"/>
              <a:gd name="T6" fmla="*/ 16142 w 8679180"/>
              <a:gd name="T7" fmla="*/ 43426 h 972185"/>
              <a:gd name="T8" fmla="*/ 1088 w 8679180"/>
              <a:gd name="T9" fmla="*/ 82397 h 972185"/>
              <a:gd name="T10" fmla="*/ 0 w 8679180"/>
              <a:gd name="T11" fmla="*/ 96953 h 972185"/>
              <a:gd name="T12" fmla="*/ 742 w 8679180"/>
              <a:gd name="T13" fmla="*/ 884613 h 972185"/>
              <a:gd name="T14" fmla="*/ 14823 w 8679180"/>
              <a:gd name="T15" fmla="*/ 924064 h 972185"/>
              <a:gd name="T16" fmla="*/ 43530 w 8679180"/>
              <a:gd name="T17" fmla="*/ 953419 h 972185"/>
              <a:gd name="T18" fmla="*/ 82601 w 8679180"/>
              <a:gd name="T19" fmla="*/ 968436 h 972185"/>
              <a:gd name="T20" fmla="*/ 97189 w 8679180"/>
              <a:gd name="T21" fmla="*/ 969519 h 972185"/>
              <a:gd name="T22" fmla="*/ 8592673 w 8679180"/>
              <a:gd name="T23" fmla="*/ 968779 h 972185"/>
              <a:gd name="T24" fmla="*/ 8632222 w 8679180"/>
              <a:gd name="T25" fmla="*/ 954732 h 972185"/>
              <a:gd name="T26" fmla="*/ 8661652 w 8679180"/>
              <a:gd name="T27" fmla="*/ 926099 h 972185"/>
              <a:gd name="T28" fmla="*/ 8676705 w 8679180"/>
              <a:gd name="T29" fmla="*/ 887124 h 972185"/>
              <a:gd name="T30" fmla="*/ 8677793 w 8679180"/>
              <a:gd name="T31" fmla="*/ 872569 h 972185"/>
              <a:gd name="T32" fmla="*/ 8677049 w 8679180"/>
              <a:gd name="T33" fmla="*/ 84899 h 972185"/>
              <a:gd name="T34" fmla="*/ 8662966 w 8679180"/>
              <a:gd name="T35" fmla="*/ 45456 h 972185"/>
              <a:gd name="T36" fmla="*/ 8634257 w 8679180"/>
              <a:gd name="T37" fmla="*/ 16100 h 972185"/>
              <a:gd name="T38" fmla="*/ 8595181 w 8679180"/>
              <a:gd name="T39" fmla="*/ 1083 h 972185"/>
              <a:gd name="T40" fmla="*/ 8580591 w 8679180"/>
              <a:gd name="T41" fmla="*/ 0 h 9721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679180" h="972185">
                <a:moveTo>
                  <a:pt x="8581847" y="0"/>
                </a:moveTo>
                <a:lnTo>
                  <a:pt x="85131" y="742"/>
                </a:lnTo>
                <a:lnTo>
                  <a:pt x="45581" y="14827"/>
                </a:lnTo>
                <a:lnTo>
                  <a:pt x="16146" y="43538"/>
                </a:lnTo>
                <a:lnTo>
                  <a:pt x="1088" y="82613"/>
                </a:lnTo>
                <a:lnTo>
                  <a:pt x="0" y="97205"/>
                </a:lnTo>
                <a:lnTo>
                  <a:pt x="742" y="886928"/>
                </a:lnTo>
                <a:lnTo>
                  <a:pt x="14827" y="926482"/>
                </a:lnTo>
                <a:lnTo>
                  <a:pt x="43538" y="955914"/>
                </a:lnTo>
                <a:lnTo>
                  <a:pt x="82613" y="970970"/>
                </a:lnTo>
                <a:lnTo>
                  <a:pt x="97205" y="972057"/>
                </a:lnTo>
                <a:lnTo>
                  <a:pt x="8593933" y="971314"/>
                </a:lnTo>
                <a:lnTo>
                  <a:pt x="8633486" y="957230"/>
                </a:lnTo>
                <a:lnTo>
                  <a:pt x="8662920" y="928522"/>
                </a:lnTo>
                <a:lnTo>
                  <a:pt x="8677977" y="889446"/>
                </a:lnTo>
                <a:lnTo>
                  <a:pt x="8679065" y="874852"/>
                </a:lnTo>
                <a:lnTo>
                  <a:pt x="8678321" y="85122"/>
                </a:lnTo>
                <a:lnTo>
                  <a:pt x="8664234" y="45576"/>
                </a:lnTo>
                <a:lnTo>
                  <a:pt x="8635521" y="16144"/>
                </a:lnTo>
                <a:lnTo>
                  <a:pt x="8596441" y="1087"/>
                </a:lnTo>
                <a:lnTo>
                  <a:pt x="8581847"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0" name="object 10">
            <a:extLst>
              <a:ext uri="{FF2B5EF4-FFF2-40B4-BE49-F238E27FC236}">
                <a16:creationId xmlns:a16="http://schemas.microsoft.com/office/drawing/2014/main" id="{496D4716-0129-4FA5-A4D9-BB191EAD5864}"/>
              </a:ext>
            </a:extLst>
          </p:cNvPr>
          <p:cNvSpPr txBox="1"/>
          <p:nvPr/>
        </p:nvSpPr>
        <p:spPr>
          <a:xfrm>
            <a:off x="344488" y="1674813"/>
            <a:ext cx="2044700" cy="228600"/>
          </a:xfrm>
          <a:prstGeom prst="rect">
            <a:avLst/>
          </a:prstGeom>
        </p:spPr>
        <p:txBody>
          <a:bodyPr lIns="0" tIns="0" rIns="0" bIns="0">
            <a:spAutoFit/>
          </a:bodyPr>
          <a:lstStyle/>
          <a:p>
            <a:pPr marL="12700" algn="ctr">
              <a:defRPr/>
            </a:pPr>
            <a:r>
              <a:rPr sz="1600" b="1" spc="-15" dirty="0">
                <a:latin typeface="Arial"/>
                <a:cs typeface="Arial"/>
              </a:rPr>
              <a:t>F</a:t>
            </a:r>
            <a:r>
              <a:rPr sz="1600" b="1" spc="-10" dirty="0">
                <a:latin typeface="Arial"/>
                <a:cs typeface="Arial"/>
              </a:rPr>
              <a:t>ra</a:t>
            </a:r>
            <a:r>
              <a:rPr sz="1600" b="1" spc="-20" dirty="0">
                <a:latin typeface="Arial"/>
                <a:cs typeface="Arial"/>
              </a:rPr>
              <a:t>m</a:t>
            </a:r>
            <a:r>
              <a:rPr sz="1600" b="1" spc="-5" dirty="0">
                <a:latin typeface="Arial"/>
                <a:cs typeface="Arial"/>
              </a:rPr>
              <a:t>i</a:t>
            </a:r>
            <a:r>
              <a:rPr sz="1600" b="1" spc="-15" dirty="0">
                <a:latin typeface="Arial"/>
                <a:cs typeface="Arial"/>
              </a:rPr>
              <a:t>n</a:t>
            </a:r>
            <a:r>
              <a:rPr sz="1600" b="1" spc="-10" dirty="0">
                <a:latin typeface="Arial"/>
                <a:cs typeface="Arial"/>
              </a:rPr>
              <a:t>g</a:t>
            </a:r>
            <a:r>
              <a:rPr sz="1600" b="1" spc="-40" dirty="0">
                <a:latin typeface="Arial"/>
                <a:cs typeface="Arial"/>
              </a:rPr>
              <a:t> </a:t>
            </a:r>
            <a:r>
              <a:rPr sz="1600" b="1" spc="-65" dirty="0">
                <a:latin typeface="Arial"/>
                <a:cs typeface="Arial"/>
              </a:rPr>
              <a:t>A</a:t>
            </a:r>
            <a:r>
              <a:rPr sz="1600" b="1" spc="-10" dirty="0">
                <a:latin typeface="Arial"/>
                <a:cs typeface="Arial"/>
              </a:rPr>
              <a:t>ss</a:t>
            </a:r>
            <a:r>
              <a:rPr sz="1600" b="1" spc="-5" dirty="0">
                <a:latin typeface="Arial"/>
                <a:cs typeface="Arial"/>
              </a:rPr>
              <a:t>u</a:t>
            </a:r>
            <a:r>
              <a:rPr sz="1600" b="1" spc="-20" dirty="0">
                <a:latin typeface="Arial"/>
                <a:cs typeface="Arial"/>
              </a:rPr>
              <a:t>m</a:t>
            </a:r>
            <a:r>
              <a:rPr sz="1600" b="1" spc="-5" dirty="0">
                <a:latin typeface="Arial"/>
                <a:cs typeface="Arial"/>
              </a:rPr>
              <a:t>p</a:t>
            </a:r>
            <a:r>
              <a:rPr sz="1600" b="1" spc="-15" dirty="0">
                <a:latin typeface="Arial"/>
                <a:cs typeface="Arial"/>
              </a:rPr>
              <a:t>t</a:t>
            </a:r>
            <a:r>
              <a:rPr sz="1600" b="1" spc="-5" dirty="0">
                <a:latin typeface="Arial"/>
                <a:cs typeface="Arial"/>
              </a:rPr>
              <a:t>io</a:t>
            </a:r>
            <a:r>
              <a:rPr sz="1600" b="1" spc="-10" dirty="0">
                <a:latin typeface="Arial"/>
                <a:cs typeface="Arial"/>
              </a:rPr>
              <a:t>n</a:t>
            </a:r>
            <a:endParaRPr sz="1600">
              <a:latin typeface="Arial"/>
              <a:cs typeface="Arial"/>
            </a:endParaRPr>
          </a:p>
        </p:txBody>
      </p:sp>
      <p:sp>
        <p:nvSpPr>
          <p:cNvPr id="57355" name="object 11">
            <a:extLst>
              <a:ext uri="{FF2B5EF4-FFF2-40B4-BE49-F238E27FC236}">
                <a16:creationId xmlns:a16="http://schemas.microsoft.com/office/drawing/2014/main" id="{0C07CA25-5E74-4A0F-AD91-E60C1FDF9EFF}"/>
              </a:ext>
            </a:extLst>
          </p:cNvPr>
          <p:cNvSpPr>
            <a:spLocks/>
          </p:cNvSpPr>
          <p:nvPr/>
        </p:nvSpPr>
        <p:spPr bwMode="auto">
          <a:xfrm>
            <a:off x="4511675" y="1360488"/>
            <a:ext cx="1552575" cy="741362"/>
          </a:xfrm>
          <a:custGeom>
            <a:avLst/>
            <a:gdLst>
              <a:gd name="T0" fmla="*/ 1476739 w 1553210"/>
              <a:gd name="T1" fmla="*/ 0 h 741044"/>
              <a:gd name="T2" fmla="*/ 70286 w 1553210"/>
              <a:gd name="T3" fmla="*/ 89 h 741044"/>
              <a:gd name="T4" fmla="*/ 30846 w 1553210"/>
              <a:gd name="T5" fmla="*/ 13897 h 741044"/>
              <a:gd name="T6" fmla="*/ 5479 w 1553210"/>
              <a:gd name="T7" fmla="*/ 46116 h 741044"/>
              <a:gd name="T8" fmla="*/ 0 w 1553210"/>
              <a:gd name="T9" fmla="*/ 74194 h 741044"/>
              <a:gd name="T10" fmla="*/ 88 w 1553210"/>
              <a:gd name="T11" fmla="*/ 671365 h 741044"/>
              <a:gd name="T12" fmla="*/ 13845 w 1553210"/>
              <a:gd name="T13" fmla="*/ 710938 h 741044"/>
              <a:gd name="T14" fmla="*/ 45958 w 1553210"/>
              <a:gd name="T15" fmla="*/ 736389 h 741044"/>
              <a:gd name="T16" fmla="*/ 73946 w 1553210"/>
              <a:gd name="T17" fmla="*/ 741885 h 741044"/>
              <a:gd name="T18" fmla="*/ 1480376 w 1553210"/>
              <a:gd name="T19" fmla="*/ 741797 h 741044"/>
              <a:gd name="T20" fmla="*/ 1519822 w 1553210"/>
              <a:gd name="T21" fmla="*/ 727999 h 741044"/>
              <a:gd name="T22" fmla="*/ 1545193 w 1553210"/>
              <a:gd name="T23" fmla="*/ 695783 h 741044"/>
              <a:gd name="T24" fmla="*/ 1550672 w 1553210"/>
              <a:gd name="T25" fmla="*/ 667703 h 741044"/>
              <a:gd name="T26" fmla="*/ 1550583 w 1553210"/>
              <a:gd name="T27" fmla="*/ 70532 h 741044"/>
              <a:gd name="T28" fmla="*/ 1536828 w 1553210"/>
              <a:gd name="T29" fmla="*/ 30954 h 741044"/>
              <a:gd name="T30" fmla="*/ 1504723 w 1553210"/>
              <a:gd name="T31" fmla="*/ 5496 h 741044"/>
              <a:gd name="T32" fmla="*/ 1476739 w 1553210"/>
              <a:gd name="T33" fmla="*/ 0 h 7410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53210" h="741044">
                <a:moveTo>
                  <a:pt x="1479156" y="0"/>
                </a:moveTo>
                <a:lnTo>
                  <a:pt x="70402" y="89"/>
                </a:lnTo>
                <a:lnTo>
                  <a:pt x="30898" y="13873"/>
                </a:lnTo>
                <a:lnTo>
                  <a:pt x="5487" y="46036"/>
                </a:lnTo>
                <a:lnTo>
                  <a:pt x="0" y="74066"/>
                </a:lnTo>
                <a:lnTo>
                  <a:pt x="88" y="670213"/>
                </a:lnTo>
                <a:lnTo>
                  <a:pt x="13869" y="709718"/>
                </a:lnTo>
                <a:lnTo>
                  <a:pt x="46034" y="735126"/>
                </a:lnTo>
                <a:lnTo>
                  <a:pt x="74066" y="740613"/>
                </a:lnTo>
                <a:lnTo>
                  <a:pt x="1482799" y="740525"/>
                </a:lnTo>
                <a:lnTo>
                  <a:pt x="1522310" y="726751"/>
                </a:lnTo>
                <a:lnTo>
                  <a:pt x="1547722" y="694591"/>
                </a:lnTo>
                <a:lnTo>
                  <a:pt x="1553210" y="666559"/>
                </a:lnTo>
                <a:lnTo>
                  <a:pt x="1553121" y="70412"/>
                </a:lnTo>
                <a:lnTo>
                  <a:pt x="1539344" y="30902"/>
                </a:lnTo>
                <a:lnTo>
                  <a:pt x="1507186" y="5488"/>
                </a:lnTo>
                <a:lnTo>
                  <a:pt x="147915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56" name="object 12">
            <a:extLst>
              <a:ext uri="{FF2B5EF4-FFF2-40B4-BE49-F238E27FC236}">
                <a16:creationId xmlns:a16="http://schemas.microsoft.com/office/drawing/2014/main" id="{7E10124C-0529-409D-A84A-CC5A87183BD3}"/>
              </a:ext>
            </a:extLst>
          </p:cNvPr>
          <p:cNvSpPr>
            <a:spLocks/>
          </p:cNvSpPr>
          <p:nvPr/>
        </p:nvSpPr>
        <p:spPr bwMode="auto">
          <a:xfrm>
            <a:off x="4511675" y="1360488"/>
            <a:ext cx="1552575" cy="741362"/>
          </a:xfrm>
          <a:custGeom>
            <a:avLst/>
            <a:gdLst>
              <a:gd name="T0" fmla="*/ 0 w 1553210"/>
              <a:gd name="T1" fmla="*/ 74194 h 741044"/>
              <a:gd name="T2" fmla="*/ 11918 w 1553210"/>
              <a:gd name="T3" fmla="*/ 33782 h 741044"/>
              <a:gd name="T4" fmla="*/ 42790 w 1553210"/>
              <a:gd name="T5" fmla="*/ 6885 h 741044"/>
              <a:gd name="T6" fmla="*/ 1476739 w 1553210"/>
              <a:gd name="T7" fmla="*/ 0 h 741044"/>
              <a:gd name="T8" fmla="*/ 1491208 w 1553210"/>
              <a:gd name="T9" fmla="*/ 1421 h 741044"/>
              <a:gd name="T10" fmla="*/ 1527804 w 1553210"/>
              <a:gd name="T11" fmla="*/ 20538 h 741044"/>
              <a:gd name="T12" fmla="*/ 1548489 w 1553210"/>
              <a:gd name="T13" fmla="*/ 56225 h 741044"/>
              <a:gd name="T14" fmla="*/ 1550672 w 1553210"/>
              <a:gd name="T15" fmla="*/ 667703 h 741044"/>
              <a:gd name="T16" fmla="*/ 1549256 w 1553210"/>
              <a:gd name="T17" fmla="*/ 682223 h 741044"/>
              <a:gd name="T18" fmla="*/ 1530204 w 1553210"/>
              <a:gd name="T19" fmla="*/ 718944 h 741044"/>
              <a:gd name="T20" fmla="*/ 1494636 w 1553210"/>
              <a:gd name="T21" fmla="*/ 739697 h 741044"/>
              <a:gd name="T22" fmla="*/ 73946 w 1553210"/>
              <a:gd name="T23" fmla="*/ 741885 h 741044"/>
              <a:gd name="T24" fmla="*/ 59476 w 1553210"/>
              <a:gd name="T25" fmla="*/ 740465 h 741044"/>
              <a:gd name="T26" fmla="*/ 22875 w 1553210"/>
              <a:gd name="T27" fmla="*/ 721352 h 741044"/>
              <a:gd name="T28" fmla="*/ 2182 w 1553210"/>
              <a:gd name="T29" fmla="*/ 685671 h 741044"/>
              <a:gd name="T30" fmla="*/ 0 w 1553210"/>
              <a:gd name="T31" fmla="*/ 74194 h 7410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53210" h="741044">
                <a:moveTo>
                  <a:pt x="0" y="74066"/>
                </a:moveTo>
                <a:lnTo>
                  <a:pt x="11938" y="33726"/>
                </a:lnTo>
                <a:lnTo>
                  <a:pt x="42862" y="6873"/>
                </a:lnTo>
                <a:lnTo>
                  <a:pt x="1479156" y="0"/>
                </a:lnTo>
                <a:lnTo>
                  <a:pt x="1493649" y="1417"/>
                </a:lnTo>
                <a:lnTo>
                  <a:pt x="1530305" y="20502"/>
                </a:lnTo>
                <a:lnTo>
                  <a:pt x="1551024" y="56129"/>
                </a:lnTo>
                <a:lnTo>
                  <a:pt x="1553210" y="666559"/>
                </a:lnTo>
                <a:lnTo>
                  <a:pt x="1551792" y="681053"/>
                </a:lnTo>
                <a:lnTo>
                  <a:pt x="1532709" y="717712"/>
                </a:lnTo>
                <a:lnTo>
                  <a:pt x="1497083" y="738429"/>
                </a:lnTo>
                <a:lnTo>
                  <a:pt x="74066" y="740613"/>
                </a:lnTo>
                <a:lnTo>
                  <a:pt x="59572" y="739196"/>
                </a:lnTo>
                <a:lnTo>
                  <a:pt x="22911" y="720116"/>
                </a:lnTo>
                <a:lnTo>
                  <a:pt x="2186" y="684495"/>
                </a:lnTo>
                <a:lnTo>
                  <a:pt x="0" y="74066"/>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57" name="object 13">
            <a:extLst>
              <a:ext uri="{FF2B5EF4-FFF2-40B4-BE49-F238E27FC236}">
                <a16:creationId xmlns:a16="http://schemas.microsoft.com/office/drawing/2014/main" id="{1D0A215C-8C23-4A05-9911-6560CCF6B6E7}"/>
              </a:ext>
            </a:extLst>
          </p:cNvPr>
          <p:cNvSpPr txBox="1">
            <a:spLocks noChangeArrowheads="1"/>
          </p:cNvSpPr>
          <p:nvPr/>
        </p:nvSpPr>
        <p:spPr bwMode="auto">
          <a:xfrm>
            <a:off x="4565650" y="1482725"/>
            <a:ext cx="144303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Purpose-built will be competitive with existing designs</a:t>
            </a:r>
            <a:endParaRPr lang="en-US" altLang="en-US" sz="1200" b="0">
              <a:cs typeface="Arial" panose="020B0604020202020204" pitchFamily="34" charset="0"/>
            </a:endParaRPr>
          </a:p>
        </p:txBody>
      </p:sp>
      <p:sp>
        <p:nvSpPr>
          <p:cNvPr id="57358" name="object 14">
            <a:extLst>
              <a:ext uri="{FF2B5EF4-FFF2-40B4-BE49-F238E27FC236}">
                <a16:creationId xmlns:a16="http://schemas.microsoft.com/office/drawing/2014/main" id="{9740CFAE-11A0-4C0A-957A-CA0714F6E0E0}"/>
              </a:ext>
            </a:extLst>
          </p:cNvPr>
          <p:cNvSpPr>
            <a:spLocks/>
          </p:cNvSpPr>
          <p:nvPr/>
        </p:nvSpPr>
        <p:spPr bwMode="auto">
          <a:xfrm>
            <a:off x="3640138" y="2100263"/>
            <a:ext cx="1647825" cy="385762"/>
          </a:xfrm>
          <a:custGeom>
            <a:avLst/>
            <a:gdLst>
              <a:gd name="T0" fmla="*/ 1645794 w 1648460"/>
              <a:gd name="T1" fmla="*/ 0 h 385444"/>
              <a:gd name="T2" fmla="*/ 1645794 w 1648460"/>
              <a:gd name="T3" fmla="*/ 193104 h 385444"/>
              <a:gd name="T4" fmla="*/ 0 w 1648460"/>
              <a:gd name="T5" fmla="*/ 193104 h 385444"/>
              <a:gd name="T6" fmla="*/ 0 w 1648460"/>
              <a:gd name="T7" fmla="*/ 386209 h 3854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48460" h="385444">
                <a:moveTo>
                  <a:pt x="1648332" y="0"/>
                </a:moveTo>
                <a:lnTo>
                  <a:pt x="1648332" y="192468"/>
                </a:lnTo>
                <a:lnTo>
                  <a:pt x="0" y="192468"/>
                </a:lnTo>
                <a:lnTo>
                  <a:pt x="0" y="384937"/>
                </a:lnTo>
              </a:path>
            </a:pathLst>
          </a:custGeom>
          <a:noFill/>
          <a:ln w="25399">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59" name="object 15">
            <a:extLst>
              <a:ext uri="{FF2B5EF4-FFF2-40B4-BE49-F238E27FC236}">
                <a16:creationId xmlns:a16="http://schemas.microsoft.com/office/drawing/2014/main" id="{337D1385-44EB-4739-BD82-944B908F98FD}"/>
              </a:ext>
            </a:extLst>
          </p:cNvPr>
          <p:cNvSpPr>
            <a:spLocks/>
          </p:cNvSpPr>
          <p:nvPr/>
        </p:nvSpPr>
        <p:spPr bwMode="auto">
          <a:xfrm>
            <a:off x="2328863" y="2486025"/>
            <a:ext cx="2622550" cy="922338"/>
          </a:xfrm>
          <a:custGeom>
            <a:avLst/>
            <a:gdLst>
              <a:gd name="T0" fmla="*/ 2528064 w 2623185"/>
              <a:gd name="T1" fmla="*/ 0 h 922654"/>
              <a:gd name="T2" fmla="*/ 88129 w 2623185"/>
              <a:gd name="T3" fmla="*/ 86 h 922654"/>
              <a:gd name="T4" fmla="*/ 47471 w 2623185"/>
              <a:gd name="T5" fmla="*/ 11536 h 922654"/>
              <a:gd name="T6" fmla="*/ 16900 w 2623185"/>
              <a:gd name="T7" fmla="*/ 38940 h 922654"/>
              <a:gd name="T8" fmla="*/ 1144 w 2623185"/>
              <a:gd name="T9" fmla="*/ 77568 h 922654"/>
              <a:gd name="T10" fmla="*/ 0 w 2623185"/>
              <a:gd name="T11" fmla="*/ 92124 h 922654"/>
              <a:gd name="T12" fmla="*/ 86 w 2623185"/>
              <a:gd name="T13" fmla="*/ 833196 h 922654"/>
              <a:gd name="T14" fmla="*/ 11540 w 2623185"/>
              <a:gd name="T15" fmla="*/ 873839 h 922654"/>
              <a:gd name="T16" fmla="*/ 38956 w 2623185"/>
              <a:gd name="T17" fmla="*/ 904396 h 922654"/>
              <a:gd name="T18" fmla="*/ 77600 w 2623185"/>
              <a:gd name="T19" fmla="*/ 920147 h 922654"/>
              <a:gd name="T20" fmla="*/ 92164 w 2623185"/>
              <a:gd name="T21" fmla="*/ 921289 h 922654"/>
              <a:gd name="T22" fmla="*/ 2532098 w 2623185"/>
              <a:gd name="T23" fmla="*/ 921202 h 922654"/>
              <a:gd name="T24" fmla="*/ 2572752 w 2623185"/>
              <a:gd name="T25" fmla="*/ 909752 h 922654"/>
              <a:gd name="T26" fmla="*/ 2603323 w 2623185"/>
              <a:gd name="T27" fmla="*/ 882351 h 922654"/>
              <a:gd name="T28" fmla="*/ 2619083 w 2623185"/>
              <a:gd name="T29" fmla="*/ 843720 h 922654"/>
              <a:gd name="T30" fmla="*/ 2620226 w 2623185"/>
              <a:gd name="T31" fmla="*/ 829164 h 922654"/>
              <a:gd name="T32" fmla="*/ 2620140 w 2623185"/>
              <a:gd name="T33" fmla="*/ 88093 h 922654"/>
              <a:gd name="T34" fmla="*/ 2608682 w 2623185"/>
              <a:gd name="T35" fmla="*/ 47452 h 922654"/>
              <a:gd name="T36" fmla="*/ 2581268 w 2623185"/>
              <a:gd name="T37" fmla="*/ 16892 h 922654"/>
              <a:gd name="T38" fmla="*/ 2542622 w 2623185"/>
              <a:gd name="T39" fmla="*/ 1144 h 922654"/>
              <a:gd name="T40" fmla="*/ 2528064 w 2623185"/>
              <a:gd name="T41" fmla="*/ 0 h 9226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23185" h="922654">
                <a:moveTo>
                  <a:pt x="2530513" y="0"/>
                </a:moveTo>
                <a:lnTo>
                  <a:pt x="88213" y="86"/>
                </a:lnTo>
                <a:lnTo>
                  <a:pt x="47516" y="11552"/>
                </a:lnTo>
                <a:lnTo>
                  <a:pt x="16916" y="38992"/>
                </a:lnTo>
                <a:lnTo>
                  <a:pt x="1144" y="77676"/>
                </a:lnTo>
                <a:lnTo>
                  <a:pt x="0" y="92252"/>
                </a:lnTo>
                <a:lnTo>
                  <a:pt x="86" y="834339"/>
                </a:lnTo>
                <a:lnTo>
                  <a:pt x="11552" y="875037"/>
                </a:lnTo>
                <a:lnTo>
                  <a:pt x="38992" y="905636"/>
                </a:lnTo>
                <a:lnTo>
                  <a:pt x="77676" y="921408"/>
                </a:lnTo>
                <a:lnTo>
                  <a:pt x="92252" y="922553"/>
                </a:lnTo>
                <a:lnTo>
                  <a:pt x="2534551" y="922466"/>
                </a:lnTo>
                <a:lnTo>
                  <a:pt x="2575244" y="911000"/>
                </a:lnTo>
                <a:lnTo>
                  <a:pt x="2605845" y="883561"/>
                </a:lnTo>
                <a:lnTo>
                  <a:pt x="2621620" y="844876"/>
                </a:lnTo>
                <a:lnTo>
                  <a:pt x="2622765" y="830300"/>
                </a:lnTo>
                <a:lnTo>
                  <a:pt x="2622679" y="88213"/>
                </a:lnTo>
                <a:lnTo>
                  <a:pt x="2611210" y="47516"/>
                </a:lnTo>
                <a:lnTo>
                  <a:pt x="2583768" y="16916"/>
                </a:lnTo>
                <a:lnTo>
                  <a:pt x="2545086" y="1144"/>
                </a:lnTo>
                <a:lnTo>
                  <a:pt x="253051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60" name="object 16">
            <a:extLst>
              <a:ext uri="{FF2B5EF4-FFF2-40B4-BE49-F238E27FC236}">
                <a16:creationId xmlns:a16="http://schemas.microsoft.com/office/drawing/2014/main" id="{D5A46784-03D8-4BE2-8342-538D34800F51}"/>
              </a:ext>
            </a:extLst>
          </p:cNvPr>
          <p:cNvSpPr>
            <a:spLocks/>
          </p:cNvSpPr>
          <p:nvPr/>
        </p:nvSpPr>
        <p:spPr bwMode="auto">
          <a:xfrm>
            <a:off x="2328863" y="2486025"/>
            <a:ext cx="2622550" cy="922338"/>
          </a:xfrm>
          <a:custGeom>
            <a:avLst/>
            <a:gdLst>
              <a:gd name="T0" fmla="*/ 0 w 2623185"/>
              <a:gd name="T1" fmla="*/ 92124 h 922654"/>
              <a:gd name="T2" fmla="*/ 9770 w 2623185"/>
              <a:gd name="T3" fmla="*/ 50803 h 922654"/>
              <a:gd name="T4" fmla="*/ 35924 w 2623185"/>
              <a:gd name="T5" fmla="*/ 19129 h 922654"/>
              <a:gd name="T6" fmla="*/ 73745 w 2623185"/>
              <a:gd name="T7" fmla="*/ 1837 h 922654"/>
              <a:gd name="T8" fmla="*/ 2528064 w 2623185"/>
              <a:gd name="T9" fmla="*/ 0 h 922654"/>
              <a:gd name="T10" fmla="*/ 2542622 w 2623185"/>
              <a:gd name="T11" fmla="*/ 1144 h 922654"/>
              <a:gd name="T12" fmla="*/ 2581268 w 2623185"/>
              <a:gd name="T13" fmla="*/ 16892 h 922654"/>
              <a:gd name="T14" fmla="*/ 2608682 w 2623185"/>
              <a:gd name="T15" fmla="*/ 47452 h 922654"/>
              <a:gd name="T16" fmla="*/ 2620140 w 2623185"/>
              <a:gd name="T17" fmla="*/ 88093 h 922654"/>
              <a:gd name="T18" fmla="*/ 2620226 w 2623185"/>
              <a:gd name="T19" fmla="*/ 829164 h 922654"/>
              <a:gd name="T20" fmla="*/ 2619083 w 2623185"/>
              <a:gd name="T21" fmla="*/ 843720 h 922654"/>
              <a:gd name="T22" fmla="*/ 2603323 w 2623185"/>
              <a:gd name="T23" fmla="*/ 882351 h 922654"/>
              <a:gd name="T24" fmla="*/ 2572752 w 2623185"/>
              <a:gd name="T25" fmla="*/ 909752 h 922654"/>
              <a:gd name="T26" fmla="*/ 2532098 w 2623185"/>
              <a:gd name="T27" fmla="*/ 921202 h 922654"/>
              <a:gd name="T28" fmla="*/ 92164 w 2623185"/>
              <a:gd name="T29" fmla="*/ 921289 h 922654"/>
              <a:gd name="T30" fmla="*/ 77600 w 2623185"/>
              <a:gd name="T31" fmla="*/ 920147 h 922654"/>
              <a:gd name="T32" fmla="*/ 38956 w 2623185"/>
              <a:gd name="T33" fmla="*/ 904396 h 922654"/>
              <a:gd name="T34" fmla="*/ 11540 w 2623185"/>
              <a:gd name="T35" fmla="*/ 873839 h 922654"/>
              <a:gd name="T36" fmla="*/ 86 w 2623185"/>
              <a:gd name="T37" fmla="*/ 833196 h 922654"/>
              <a:gd name="T38" fmla="*/ 0 w 2623185"/>
              <a:gd name="T39" fmla="*/ 92124 h 9226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623185" h="922654">
                <a:moveTo>
                  <a:pt x="0" y="92252"/>
                </a:moveTo>
                <a:lnTo>
                  <a:pt x="9778" y="50871"/>
                </a:lnTo>
                <a:lnTo>
                  <a:pt x="35960" y="19157"/>
                </a:lnTo>
                <a:lnTo>
                  <a:pt x="73817" y="1841"/>
                </a:lnTo>
                <a:lnTo>
                  <a:pt x="2530513" y="0"/>
                </a:lnTo>
                <a:lnTo>
                  <a:pt x="2545086" y="1144"/>
                </a:lnTo>
                <a:lnTo>
                  <a:pt x="2583768" y="16916"/>
                </a:lnTo>
                <a:lnTo>
                  <a:pt x="2611210" y="47516"/>
                </a:lnTo>
                <a:lnTo>
                  <a:pt x="2622679" y="88213"/>
                </a:lnTo>
                <a:lnTo>
                  <a:pt x="2622765" y="830300"/>
                </a:lnTo>
                <a:lnTo>
                  <a:pt x="2621620" y="844876"/>
                </a:lnTo>
                <a:lnTo>
                  <a:pt x="2605845" y="883561"/>
                </a:lnTo>
                <a:lnTo>
                  <a:pt x="2575244" y="911000"/>
                </a:lnTo>
                <a:lnTo>
                  <a:pt x="2534551" y="922466"/>
                </a:lnTo>
                <a:lnTo>
                  <a:pt x="92252" y="922553"/>
                </a:lnTo>
                <a:lnTo>
                  <a:pt x="77676" y="921408"/>
                </a:lnTo>
                <a:lnTo>
                  <a:pt x="38992" y="905636"/>
                </a:lnTo>
                <a:lnTo>
                  <a:pt x="11552" y="875037"/>
                </a:lnTo>
                <a:lnTo>
                  <a:pt x="86" y="834339"/>
                </a:lnTo>
                <a:lnTo>
                  <a:pt x="0" y="92252"/>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61" name="object 17">
            <a:extLst>
              <a:ext uri="{FF2B5EF4-FFF2-40B4-BE49-F238E27FC236}">
                <a16:creationId xmlns:a16="http://schemas.microsoft.com/office/drawing/2014/main" id="{9D6A850B-A495-47E9-A70D-672CCD5EFB1F}"/>
              </a:ext>
            </a:extLst>
          </p:cNvPr>
          <p:cNvSpPr txBox="1">
            <a:spLocks noChangeArrowheads="1"/>
          </p:cNvSpPr>
          <p:nvPr/>
        </p:nvSpPr>
        <p:spPr bwMode="auto">
          <a:xfrm>
            <a:off x="2403475" y="2698750"/>
            <a:ext cx="247173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Basic aircraft and training system designs will be complete through vendor-conducted CDRs</a:t>
            </a:r>
            <a:endParaRPr lang="en-US" altLang="en-US" sz="1200" b="0">
              <a:cs typeface="Arial" panose="020B0604020202020204" pitchFamily="34" charset="0"/>
            </a:endParaRPr>
          </a:p>
        </p:txBody>
      </p:sp>
      <p:sp>
        <p:nvSpPr>
          <p:cNvPr id="57362" name="object 18">
            <a:extLst>
              <a:ext uri="{FF2B5EF4-FFF2-40B4-BE49-F238E27FC236}">
                <a16:creationId xmlns:a16="http://schemas.microsoft.com/office/drawing/2014/main" id="{FA1D6003-7F50-4B20-99C1-222597D737A2}"/>
              </a:ext>
            </a:extLst>
          </p:cNvPr>
          <p:cNvSpPr>
            <a:spLocks/>
          </p:cNvSpPr>
          <p:nvPr/>
        </p:nvSpPr>
        <p:spPr bwMode="auto">
          <a:xfrm>
            <a:off x="2189163" y="3408363"/>
            <a:ext cx="1450975" cy="1025525"/>
          </a:xfrm>
          <a:custGeom>
            <a:avLst/>
            <a:gdLst>
              <a:gd name="T0" fmla="*/ 1450987 w 1450975"/>
              <a:gd name="T1" fmla="*/ 0 h 1026160"/>
              <a:gd name="T2" fmla="*/ 1450987 w 1450975"/>
              <a:gd name="T3" fmla="*/ 511773 h 1026160"/>
              <a:gd name="T4" fmla="*/ 0 w 1450975"/>
              <a:gd name="T5" fmla="*/ 511773 h 1026160"/>
              <a:gd name="T6" fmla="*/ 0 w 1450975"/>
              <a:gd name="T7" fmla="*/ 1023558 h 10261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0975" h="1026160">
                <a:moveTo>
                  <a:pt x="1450987" y="0"/>
                </a:moveTo>
                <a:lnTo>
                  <a:pt x="1450987" y="513041"/>
                </a:lnTo>
                <a:lnTo>
                  <a:pt x="0" y="513041"/>
                </a:lnTo>
                <a:lnTo>
                  <a:pt x="0" y="10260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63" name="object 19">
            <a:extLst>
              <a:ext uri="{FF2B5EF4-FFF2-40B4-BE49-F238E27FC236}">
                <a16:creationId xmlns:a16="http://schemas.microsoft.com/office/drawing/2014/main" id="{3980BF95-B591-4A24-BB45-86A3E50DE715}"/>
              </a:ext>
            </a:extLst>
          </p:cNvPr>
          <p:cNvSpPr>
            <a:spLocks/>
          </p:cNvSpPr>
          <p:nvPr/>
        </p:nvSpPr>
        <p:spPr bwMode="auto">
          <a:xfrm>
            <a:off x="1825625" y="4433888"/>
            <a:ext cx="727075" cy="549275"/>
          </a:xfrm>
          <a:custGeom>
            <a:avLst/>
            <a:gdLst>
              <a:gd name="T0" fmla="*/ 673254 w 726439"/>
              <a:gd name="T1" fmla="*/ 0 h 549275"/>
              <a:gd name="T2" fmla="*/ 53388 w 726439"/>
              <a:gd name="T3" fmla="*/ 26 h 549275"/>
              <a:gd name="T4" fmla="*/ 15578 w 726439"/>
              <a:gd name="T5" fmla="*/ 16662 h 549275"/>
              <a:gd name="T6" fmla="*/ 0 w 726439"/>
              <a:gd name="T7" fmla="*/ 54927 h 549275"/>
              <a:gd name="T8" fmla="*/ 26 w 726439"/>
              <a:gd name="T9" fmla="*/ 496035 h 549275"/>
              <a:gd name="T10" fmla="*/ 16718 w 726439"/>
              <a:gd name="T11" fmla="*/ 533709 h 549275"/>
              <a:gd name="T12" fmla="*/ 55119 w 726439"/>
              <a:gd name="T13" fmla="*/ 549236 h 549275"/>
              <a:gd name="T14" fmla="*/ 674987 w 726439"/>
              <a:gd name="T15" fmla="*/ 549210 h 549275"/>
              <a:gd name="T16" fmla="*/ 712794 w 726439"/>
              <a:gd name="T17" fmla="*/ 532573 h 549275"/>
              <a:gd name="T18" fmla="*/ 728375 w 726439"/>
              <a:gd name="T19" fmla="*/ 494309 h 549275"/>
              <a:gd name="T20" fmla="*/ 728348 w 726439"/>
              <a:gd name="T21" fmla="*/ 53201 h 549275"/>
              <a:gd name="T22" fmla="*/ 711654 w 726439"/>
              <a:gd name="T23" fmla="*/ 15527 h 549275"/>
              <a:gd name="T24" fmla="*/ 673254 w 726439"/>
              <a:gd name="T25" fmla="*/ 0 h 549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26439" h="549275">
                <a:moveTo>
                  <a:pt x="670902" y="0"/>
                </a:moveTo>
                <a:lnTo>
                  <a:pt x="53200" y="26"/>
                </a:lnTo>
                <a:lnTo>
                  <a:pt x="15522" y="16662"/>
                </a:lnTo>
                <a:lnTo>
                  <a:pt x="0" y="54927"/>
                </a:lnTo>
                <a:lnTo>
                  <a:pt x="26" y="496035"/>
                </a:lnTo>
                <a:lnTo>
                  <a:pt x="16658" y="533709"/>
                </a:lnTo>
                <a:lnTo>
                  <a:pt x="54927" y="549236"/>
                </a:lnTo>
                <a:lnTo>
                  <a:pt x="672629" y="549210"/>
                </a:lnTo>
                <a:lnTo>
                  <a:pt x="710303" y="532573"/>
                </a:lnTo>
                <a:lnTo>
                  <a:pt x="725830" y="494309"/>
                </a:lnTo>
                <a:lnTo>
                  <a:pt x="725803" y="53201"/>
                </a:lnTo>
                <a:lnTo>
                  <a:pt x="709167" y="15527"/>
                </a:lnTo>
                <a:lnTo>
                  <a:pt x="670902"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64" name="object 20">
            <a:extLst>
              <a:ext uri="{FF2B5EF4-FFF2-40B4-BE49-F238E27FC236}">
                <a16:creationId xmlns:a16="http://schemas.microsoft.com/office/drawing/2014/main" id="{444F24A5-5829-438E-84DC-9DDCE8F8091F}"/>
              </a:ext>
            </a:extLst>
          </p:cNvPr>
          <p:cNvSpPr>
            <a:spLocks/>
          </p:cNvSpPr>
          <p:nvPr/>
        </p:nvSpPr>
        <p:spPr bwMode="auto">
          <a:xfrm>
            <a:off x="1825625" y="4433888"/>
            <a:ext cx="727075" cy="549275"/>
          </a:xfrm>
          <a:custGeom>
            <a:avLst/>
            <a:gdLst>
              <a:gd name="T0" fmla="*/ 0 w 726439"/>
              <a:gd name="T1" fmla="*/ 54927 h 549275"/>
              <a:gd name="T2" fmla="*/ 15578 w 726439"/>
              <a:gd name="T3" fmla="*/ 16662 h 549275"/>
              <a:gd name="T4" fmla="*/ 53388 w 726439"/>
              <a:gd name="T5" fmla="*/ 26 h 549275"/>
              <a:gd name="T6" fmla="*/ 673254 w 726439"/>
              <a:gd name="T7" fmla="*/ 0 h 549275"/>
              <a:gd name="T8" fmla="*/ 687639 w 726439"/>
              <a:gd name="T9" fmla="*/ 1890 h 549275"/>
              <a:gd name="T10" fmla="*/ 720292 w 726439"/>
              <a:gd name="T11" fmla="*/ 26284 h 549275"/>
              <a:gd name="T12" fmla="*/ 728375 w 726439"/>
              <a:gd name="T13" fmla="*/ 494309 h 549275"/>
              <a:gd name="T14" fmla="*/ 726478 w 726439"/>
              <a:gd name="T15" fmla="*/ 508642 h 549275"/>
              <a:gd name="T16" fmla="*/ 701999 w 726439"/>
              <a:gd name="T17" fmla="*/ 541182 h 549275"/>
              <a:gd name="T18" fmla="*/ 55119 w 726439"/>
              <a:gd name="T19" fmla="*/ 549236 h 549275"/>
              <a:gd name="T20" fmla="*/ 40733 w 726439"/>
              <a:gd name="T21" fmla="*/ 547346 h 549275"/>
              <a:gd name="T22" fmla="*/ 8079 w 726439"/>
              <a:gd name="T23" fmla="*/ 522952 h 549275"/>
              <a:gd name="T24" fmla="*/ 0 w 726439"/>
              <a:gd name="T25" fmla="*/ 54927 h 549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26439" h="549275">
                <a:moveTo>
                  <a:pt x="0" y="54927"/>
                </a:moveTo>
                <a:lnTo>
                  <a:pt x="15522" y="16662"/>
                </a:lnTo>
                <a:lnTo>
                  <a:pt x="53200" y="26"/>
                </a:lnTo>
                <a:lnTo>
                  <a:pt x="670902" y="0"/>
                </a:lnTo>
                <a:lnTo>
                  <a:pt x="685236" y="1890"/>
                </a:lnTo>
                <a:lnTo>
                  <a:pt x="717775" y="26284"/>
                </a:lnTo>
                <a:lnTo>
                  <a:pt x="725830" y="494309"/>
                </a:lnTo>
                <a:lnTo>
                  <a:pt x="723940" y="508642"/>
                </a:lnTo>
                <a:lnTo>
                  <a:pt x="699546" y="541182"/>
                </a:lnTo>
                <a:lnTo>
                  <a:pt x="54927" y="549236"/>
                </a:lnTo>
                <a:lnTo>
                  <a:pt x="40589" y="547346"/>
                </a:lnTo>
                <a:lnTo>
                  <a:pt x="8051" y="522952"/>
                </a:lnTo>
                <a:lnTo>
                  <a:pt x="0" y="54927"/>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65" name="object 21">
            <a:extLst>
              <a:ext uri="{FF2B5EF4-FFF2-40B4-BE49-F238E27FC236}">
                <a16:creationId xmlns:a16="http://schemas.microsoft.com/office/drawing/2014/main" id="{F8E76128-57AD-4526-AA75-90C386275CBC}"/>
              </a:ext>
            </a:extLst>
          </p:cNvPr>
          <p:cNvSpPr txBox="1">
            <a:spLocks noChangeArrowheads="1"/>
          </p:cNvSpPr>
          <p:nvPr/>
        </p:nvSpPr>
        <p:spPr bwMode="auto">
          <a:xfrm>
            <a:off x="1892300" y="4540250"/>
            <a:ext cx="592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04775" indent="-92075">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ts val="1250"/>
              </a:lnSpc>
              <a:spcBef>
                <a:spcPct val="0"/>
              </a:spcBef>
              <a:buClrTx/>
              <a:buSzTx/>
              <a:buFontTx/>
              <a:buNone/>
            </a:pPr>
            <a:r>
              <a:rPr lang="en-US" altLang="en-US" sz="1200">
                <a:solidFill>
                  <a:srgbClr val="FFFFFF"/>
                </a:solidFill>
                <a:cs typeface="Arial" panose="020B0604020202020204" pitchFamily="34" charset="0"/>
              </a:rPr>
              <a:t>Enter at MS B</a:t>
            </a:r>
            <a:endParaRPr lang="en-US" altLang="en-US" sz="1200" b="0">
              <a:cs typeface="Arial" panose="020B0604020202020204" pitchFamily="34" charset="0"/>
            </a:endParaRPr>
          </a:p>
        </p:txBody>
      </p:sp>
      <p:sp>
        <p:nvSpPr>
          <p:cNvPr id="57366" name="object 22">
            <a:extLst>
              <a:ext uri="{FF2B5EF4-FFF2-40B4-BE49-F238E27FC236}">
                <a16:creationId xmlns:a16="http://schemas.microsoft.com/office/drawing/2014/main" id="{4B61A88E-B7F5-4369-A26F-3793EFCDDC4F}"/>
              </a:ext>
            </a:extLst>
          </p:cNvPr>
          <p:cNvSpPr>
            <a:spLocks/>
          </p:cNvSpPr>
          <p:nvPr/>
        </p:nvSpPr>
        <p:spPr bwMode="auto">
          <a:xfrm>
            <a:off x="3140075" y="3408363"/>
            <a:ext cx="500063" cy="1028700"/>
          </a:xfrm>
          <a:custGeom>
            <a:avLst/>
            <a:gdLst>
              <a:gd name="T0" fmla="*/ 500967 w 499745"/>
              <a:gd name="T1" fmla="*/ 0 h 1028064"/>
              <a:gd name="T2" fmla="*/ 500967 w 499745"/>
              <a:gd name="T3" fmla="*/ 515126 h 1028064"/>
              <a:gd name="T4" fmla="*/ 0 w 499745"/>
              <a:gd name="T5" fmla="*/ 515126 h 1028064"/>
              <a:gd name="T6" fmla="*/ 0 w 499745"/>
              <a:gd name="T7" fmla="*/ 1030242 h 10280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9745" h="1028064">
                <a:moveTo>
                  <a:pt x="499694" y="0"/>
                </a:moveTo>
                <a:lnTo>
                  <a:pt x="499694" y="513854"/>
                </a:lnTo>
                <a:lnTo>
                  <a:pt x="0" y="513854"/>
                </a:lnTo>
                <a:lnTo>
                  <a:pt x="0" y="10276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67" name="object 23">
            <a:extLst>
              <a:ext uri="{FF2B5EF4-FFF2-40B4-BE49-F238E27FC236}">
                <a16:creationId xmlns:a16="http://schemas.microsoft.com/office/drawing/2014/main" id="{A65FB763-F259-4CB5-B6D5-87B99D15E89B}"/>
              </a:ext>
            </a:extLst>
          </p:cNvPr>
          <p:cNvSpPr>
            <a:spLocks/>
          </p:cNvSpPr>
          <p:nvPr/>
        </p:nvSpPr>
        <p:spPr bwMode="auto">
          <a:xfrm>
            <a:off x="2670175" y="4435475"/>
            <a:ext cx="939800" cy="863600"/>
          </a:xfrm>
          <a:custGeom>
            <a:avLst/>
            <a:gdLst>
              <a:gd name="T0" fmla="*/ 855078 w 939164"/>
              <a:gd name="T1" fmla="*/ 0 h 862964"/>
              <a:gd name="T2" fmla="*/ 77559 w 939164"/>
              <a:gd name="T3" fmla="*/ 456 h 862964"/>
              <a:gd name="T4" fmla="*/ 38088 w 939164"/>
              <a:gd name="T5" fmla="*/ 14820 h 862964"/>
              <a:gd name="T6" fmla="*/ 10425 w 939164"/>
              <a:gd name="T7" fmla="*/ 45320 h 862964"/>
              <a:gd name="T8" fmla="*/ 0 w 939164"/>
              <a:gd name="T9" fmla="*/ 86539 h 862964"/>
              <a:gd name="T10" fmla="*/ 455 w 939164"/>
              <a:gd name="T11" fmla="*/ 787756 h 862964"/>
              <a:gd name="T12" fmla="*/ 14812 w 939164"/>
              <a:gd name="T13" fmla="*/ 827240 h 862964"/>
              <a:gd name="T14" fmla="*/ 45309 w 939164"/>
              <a:gd name="T15" fmla="*/ 854907 h 862964"/>
              <a:gd name="T16" fmla="*/ 86517 w 939164"/>
              <a:gd name="T17" fmla="*/ 865333 h 862964"/>
              <a:gd name="T18" fmla="*/ 864026 w 939164"/>
              <a:gd name="T19" fmla="*/ 864876 h 862964"/>
              <a:gd name="T20" fmla="*/ 903504 w 939164"/>
              <a:gd name="T21" fmla="*/ 850520 h 862964"/>
              <a:gd name="T22" fmla="*/ 931169 w 939164"/>
              <a:gd name="T23" fmla="*/ 820024 h 862964"/>
              <a:gd name="T24" fmla="*/ 941596 w 939164"/>
              <a:gd name="T25" fmla="*/ 778808 h 862964"/>
              <a:gd name="T26" fmla="*/ 941138 w 939164"/>
              <a:gd name="T27" fmla="*/ 77579 h 862964"/>
              <a:gd name="T28" fmla="*/ 926780 w 939164"/>
              <a:gd name="T29" fmla="*/ 38096 h 862964"/>
              <a:gd name="T30" fmla="*/ 896286 w 939164"/>
              <a:gd name="T31" fmla="*/ 10429 h 862964"/>
              <a:gd name="T32" fmla="*/ 855078 w 939164"/>
              <a:gd name="T33" fmla="*/ 0 h 8629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39164" h="862964">
                <a:moveTo>
                  <a:pt x="852766" y="0"/>
                </a:moveTo>
                <a:lnTo>
                  <a:pt x="77351" y="456"/>
                </a:lnTo>
                <a:lnTo>
                  <a:pt x="37984" y="14776"/>
                </a:lnTo>
                <a:lnTo>
                  <a:pt x="10397" y="45188"/>
                </a:lnTo>
                <a:lnTo>
                  <a:pt x="0" y="86283"/>
                </a:lnTo>
                <a:lnTo>
                  <a:pt x="455" y="785438"/>
                </a:lnTo>
                <a:lnTo>
                  <a:pt x="14772" y="824806"/>
                </a:lnTo>
                <a:lnTo>
                  <a:pt x="45185" y="852391"/>
                </a:lnTo>
                <a:lnTo>
                  <a:pt x="86283" y="862787"/>
                </a:lnTo>
                <a:lnTo>
                  <a:pt x="861689" y="862331"/>
                </a:lnTo>
                <a:lnTo>
                  <a:pt x="901061" y="848018"/>
                </a:lnTo>
                <a:lnTo>
                  <a:pt x="928651" y="817611"/>
                </a:lnTo>
                <a:lnTo>
                  <a:pt x="939050" y="776516"/>
                </a:lnTo>
                <a:lnTo>
                  <a:pt x="938593" y="77351"/>
                </a:lnTo>
                <a:lnTo>
                  <a:pt x="924274" y="37984"/>
                </a:lnTo>
                <a:lnTo>
                  <a:pt x="893862" y="10397"/>
                </a:lnTo>
                <a:lnTo>
                  <a:pt x="8527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68" name="object 24">
            <a:extLst>
              <a:ext uri="{FF2B5EF4-FFF2-40B4-BE49-F238E27FC236}">
                <a16:creationId xmlns:a16="http://schemas.microsoft.com/office/drawing/2014/main" id="{05E62C65-F873-43D5-B2DB-4F41E1AD872E}"/>
              </a:ext>
            </a:extLst>
          </p:cNvPr>
          <p:cNvSpPr>
            <a:spLocks/>
          </p:cNvSpPr>
          <p:nvPr/>
        </p:nvSpPr>
        <p:spPr bwMode="auto">
          <a:xfrm>
            <a:off x="2670175" y="4435475"/>
            <a:ext cx="939800" cy="863600"/>
          </a:xfrm>
          <a:custGeom>
            <a:avLst/>
            <a:gdLst>
              <a:gd name="T0" fmla="*/ 0 w 939164"/>
              <a:gd name="T1" fmla="*/ 86539 h 862964"/>
              <a:gd name="T2" fmla="*/ 10425 w 939164"/>
              <a:gd name="T3" fmla="*/ 45320 h 862964"/>
              <a:gd name="T4" fmla="*/ 38088 w 939164"/>
              <a:gd name="T5" fmla="*/ 14820 h 862964"/>
              <a:gd name="T6" fmla="*/ 77559 w 939164"/>
              <a:gd name="T7" fmla="*/ 456 h 862964"/>
              <a:gd name="T8" fmla="*/ 855078 w 939164"/>
              <a:gd name="T9" fmla="*/ 0 h 862964"/>
              <a:gd name="T10" fmla="*/ 869670 w 939164"/>
              <a:gd name="T11" fmla="*/ 1226 h 862964"/>
              <a:gd name="T12" fmla="*/ 907908 w 939164"/>
              <a:gd name="T13" fmla="*/ 18002 h 862964"/>
              <a:gd name="T14" fmla="*/ 933627 w 939164"/>
              <a:gd name="T15" fmla="*/ 50212 h 862964"/>
              <a:gd name="T16" fmla="*/ 941596 w 939164"/>
              <a:gd name="T17" fmla="*/ 778808 h 862964"/>
              <a:gd name="T18" fmla="*/ 940371 w 939164"/>
              <a:gd name="T19" fmla="*/ 793402 h 862964"/>
              <a:gd name="T20" fmla="*/ 923595 w 939164"/>
              <a:gd name="T21" fmla="*/ 831648 h 862964"/>
              <a:gd name="T22" fmla="*/ 891389 w 939164"/>
              <a:gd name="T23" fmla="*/ 857366 h 862964"/>
              <a:gd name="T24" fmla="*/ 86517 w 939164"/>
              <a:gd name="T25" fmla="*/ 865333 h 862964"/>
              <a:gd name="T26" fmla="*/ 71927 w 939164"/>
              <a:gd name="T27" fmla="*/ 864107 h 862964"/>
              <a:gd name="T28" fmla="*/ 33685 w 939164"/>
              <a:gd name="T29" fmla="*/ 847333 h 862964"/>
              <a:gd name="T30" fmla="*/ 7964 w 939164"/>
              <a:gd name="T31" fmla="*/ 815124 h 862964"/>
              <a:gd name="T32" fmla="*/ 0 w 939164"/>
              <a:gd name="T33" fmla="*/ 86539 h 8629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39164" h="862964">
                <a:moveTo>
                  <a:pt x="0" y="86283"/>
                </a:moveTo>
                <a:lnTo>
                  <a:pt x="10397" y="45188"/>
                </a:lnTo>
                <a:lnTo>
                  <a:pt x="37984" y="14776"/>
                </a:lnTo>
                <a:lnTo>
                  <a:pt x="77351" y="456"/>
                </a:lnTo>
                <a:lnTo>
                  <a:pt x="852766" y="0"/>
                </a:lnTo>
                <a:lnTo>
                  <a:pt x="867318" y="1222"/>
                </a:lnTo>
                <a:lnTo>
                  <a:pt x="905453" y="17950"/>
                </a:lnTo>
                <a:lnTo>
                  <a:pt x="931102" y="50064"/>
                </a:lnTo>
                <a:lnTo>
                  <a:pt x="939050" y="776516"/>
                </a:lnTo>
                <a:lnTo>
                  <a:pt x="937828" y="791068"/>
                </a:lnTo>
                <a:lnTo>
                  <a:pt x="921097" y="829201"/>
                </a:lnTo>
                <a:lnTo>
                  <a:pt x="888979" y="854844"/>
                </a:lnTo>
                <a:lnTo>
                  <a:pt x="86283" y="862787"/>
                </a:lnTo>
                <a:lnTo>
                  <a:pt x="71731" y="861565"/>
                </a:lnTo>
                <a:lnTo>
                  <a:pt x="33593" y="844839"/>
                </a:lnTo>
                <a:lnTo>
                  <a:pt x="7944" y="812726"/>
                </a:lnTo>
                <a:lnTo>
                  <a:pt x="0" y="8628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69" name="object 25">
            <a:extLst>
              <a:ext uri="{FF2B5EF4-FFF2-40B4-BE49-F238E27FC236}">
                <a16:creationId xmlns:a16="http://schemas.microsoft.com/office/drawing/2014/main" id="{9A877F6F-5146-4D4A-B00B-CF46B6F1443E}"/>
              </a:ext>
            </a:extLst>
          </p:cNvPr>
          <p:cNvSpPr txBox="1">
            <a:spLocks noChangeArrowheads="1"/>
          </p:cNvSpPr>
          <p:nvPr/>
        </p:nvSpPr>
        <p:spPr bwMode="auto">
          <a:xfrm>
            <a:off x="2738438" y="4540250"/>
            <a:ext cx="8032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indent="-15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Limited EMD of “deltas” to meet spec</a:t>
            </a:r>
            <a:endParaRPr lang="en-US" altLang="en-US" sz="1200" b="0">
              <a:cs typeface="Arial" panose="020B0604020202020204" pitchFamily="34" charset="0"/>
            </a:endParaRPr>
          </a:p>
        </p:txBody>
      </p:sp>
      <p:sp>
        <p:nvSpPr>
          <p:cNvPr id="57370" name="object 26">
            <a:extLst>
              <a:ext uri="{FF2B5EF4-FFF2-40B4-BE49-F238E27FC236}">
                <a16:creationId xmlns:a16="http://schemas.microsoft.com/office/drawing/2014/main" id="{EC05FE63-36BB-4587-9895-16766267772B}"/>
              </a:ext>
            </a:extLst>
          </p:cNvPr>
          <p:cNvSpPr>
            <a:spLocks/>
          </p:cNvSpPr>
          <p:nvPr/>
        </p:nvSpPr>
        <p:spPr bwMode="auto">
          <a:xfrm>
            <a:off x="3640138" y="3408363"/>
            <a:ext cx="725487" cy="1028700"/>
          </a:xfrm>
          <a:custGeom>
            <a:avLst/>
            <a:gdLst>
              <a:gd name="T0" fmla="*/ 0 w 725804"/>
              <a:gd name="T1" fmla="*/ 0 h 1029335"/>
              <a:gd name="T2" fmla="*/ 0 w 725804"/>
              <a:gd name="T3" fmla="*/ 513158 h 1029335"/>
              <a:gd name="T4" fmla="*/ 724245 w 725804"/>
              <a:gd name="T5" fmla="*/ 513158 h 1029335"/>
              <a:gd name="T6" fmla="*/ 724245 w 725804"/>
              <a:gd name="T7" fmla="*/ 1026328 h 10293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25804" h="1029335">
                <a:moveTo>
                  <a:pt x="0" y="0"/>
                </a:moveTo>
                <a:lnTo>
                  <a:pt x="0" y="514426"/>
                </a:lnTo>
                <a:lnTo>
                  <a:pt x="725512" y="514426"/>
                </a:lnTo>
                <a:lnTo>
                  <a:pt x="725512" y="1028865"/>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71" name="object 27">
            <a:extLst>
              <a:ext uri="{FF2B5EF4-FFF2-40B4-BE49-F238E27FC236}">
                <a16:creationId xmlns:a16="http://schemas.microsoft.com/office/drawing/2014/main" id="{63860A10-E1EB-4548-9F35-214B41F0D538}"/>
              </a:ext>
            </a:extLst>
          </p:cNvPr>
          <p:cNvSpPr>
            <a:spLocks/>
          </p:cNvSpPr>
          <p:nvPr/>
        </p:nvSpPr>
        <p:spPr bwMode="auto">
          <a:xfrm>
            <a:off x="3763963" y="4437063"/>
            <a:ext cx="1203325" cy="974725"/>
          </a:xfrm>
          <a:custGeom>
            <a:avLst/>
            <a:gdLst>
              <a:gd name="T0" fmla="*/ 1103939 w 1203960"/>
              <a:gd name="T1" fmla="*/ 0 h 974089"/>
              <a:gd name="T2" fmla="*/ 84828 w 1203960"/>
              <a:gd name="T3" fmla="*/ 785 h 974089"/>
              <a:gd name="T4" fmla="*/ 45408 w 1203960"/>
              <a:gd name="T5" fmla="*/ 15005 h 974089"/>
              <a:gd name="T6" fmla="*/ 16083 w 1203960"/>
              <a:gd name="T7" fmla="*/ 43840 h 974089"/>
              <a:gd name="T8" fmla="*/ 1081 w 1203960"/>
              <a:gd name="T9" fmla="*/ 83032 h 974089"/>
              <a:gd name="T10" fmla="*/ 0 w 1203960"/>
              <a:gd name="T11" fmla="*/ 97664 h 974089"/>
              <a:gd name="T12" fmla="*/ 780 w 1203960"/>
              <a:gd name="T13" fmla="*/ 891345 h 974089"/>
              <a:gd name="T14" fmla="*/ 14930 w 1203960"/>
              <a:gd name="T15" fmla="*/ 930952 h 974089"/>
              <a:gd name="T16" fmla="*/ 43629 w 1203960"/>
              <a:gd name="T17" fmla="*/ 960416 h 974089"/>
              <a:gd name="T18" fmla="*/ 82639 w 1203960"/>
              <a:gd name="T19" fmla="*/ 975483 h 974089"/>
              <a:gd name="T20" fmla="*/ 97205 w 1203960"/>
              <a:gd name="T21" fmla="*/ 976572 h 974089"/>
              <a:gd name="T22" fmla="*/ 1116292 w 1203960"/>
              <a:gd name="T23" fmla="*/ 975791 h 974089"/>
              <a:gd name="T24" fmla="*/ 1155714 w 1203960"/>
              <a:gd name="T25" fmla="*/ 961578 h 974089"/>
              <a:gd name="T26" fmla="*/ 1185045 w 1203960"/>
              <a:gd name="T27" fmla="*/ 932748 h 974089"/>
              <a:gd name="T28" fmla="*/ 1200046 w 1203960"/>
              <a:gd name="T29" fmla="*/ 893554 h 974089"/>
              <a:gd name="T30" fmla="*/ 1201129 w 1203960"/>
              <a:gd name="T31" fmla="*/ 878921 h 974089"/>
              <a:gd name="T32" fmla="*/ 1200352 w 1203960"/>
              <a:gd name="T33" fmla="*/ 85241 h 974089"/>
              <a:gd name="T34" fmla="*/ 1186199 w 1203960"/>
              <a:gd name="T35" fmla="*/ 45629 h 974089"/>
              <a:gd name="T36" fmla="*/ 1157504 w 1203960"/>
              <a:gd name="T37" fmla="*/ 16161 h 974089"/>
              <a:gd name="T38" fmla="*/ 1118499 w 1203960"/>
              <a:gd name="T39" fmla="*/ 1089 h 974089"/>
              <a:gd name="T40" fmla="*/ 1103939 w 1203960"/>
              <a:gd name="T41" fmla="*/ 0 h 97408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3960" h="974089">
                <a:moveTo>
                  <a:pt x="1106271" y="0"/>
                </a:moveTo>
                <a:lnTo>
                  <a:pt x="85008" y="781"/>
                </a:lnTo>
                <a:lnTo>
                  <a:pt x="45504" y="14965"/>
                </a:lnTo>
                <a:lnTo>
                  <a:pt x="16115" y="43724"/>
                </a:lnTo>
                <a:lnTo>
                  <a:pt x="1085" y="82816"/>
                </a:lnTo>
                <a:lnTo>
                  <a:pt x="0" y="97408"/>
                </a:lnTo>
                <a:lnTo>
                  <a:pt x="780" y="889021"/>
                </a:lnTo>
                <a:lnTo>
                  <a:pt x="14962" y="928525"/>
                </a:lnTo>
                <a:lnTo>
                  <a:pt x="43721" y="957912"/>
                </a:lnTo>
                <a:lnTo>
                  <a:pt x="82815" y="972940"/>
                </a:lnTo>
                <a:lnTo>
                  <a:pt x="97409" y="974026"/>
                </a:lnTo>
                <a:lnTo>
                  <a:pt x="1118650" y="973247"/>
                </a:lnTo>
                <a:lnTo>
                  <a:pt x="1158156" y="959071"/>
                </a:lnTo>
                <a:lnTo>
                  <a:pt x="1187548" y="930316"/>
                </a:lnTo>
                <a:lnTo>
                  <a:pt x="1202581" y="891224"/>
                </a:lnTo>
                <a:lnTo>
                  <a:pt x="1203667" y="876630"/>
                </a:lnTo>
                <a:lnTo>
                  <a:pt x="1202887" y="85017"/>
                </a:lnTo>
                <a:lnTo>
                  <a:pt x="1188705" y="45509"/>
                </a:lnTo>
                <a:lnTo>
                  <a:pt x="1159949" y="16117"/>
                </a:lnTo>
                <a:lnTo>
                  <a:pt x="1120862" y="1085"/>
                </a:lnTo>
                <a:lnTo>
                  <a:pt x="1106271"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72" name="object 28">
            <a:extLst>
              <a:ext uri="{FF2B5EF4-FFF2-40B4-BE49-F238E27FC236}">
                <a16:creationId xmlns:a16="http://schemas.microsoft.com/office/drawing/2014/main" id="{07C3C76E-A7F6-4273-BBA7-7BC02008BBF4}"/>
              </a:ext>
            </a:extLst>
          </p:cNvPr>
          <p:cNvSpPr>
            <a:spLocks/>
          </p:cNvSpPr>
          <p:nvPr/>
        </p:nvSpPr>
        <p:spPr bwMode="auto">
          <a:xfrm>
            <a:off x="3763963" y="4437063"/>
            <a:ext cx="1203325" cy="974725"/>
          </a:xfrm>
          <a:custGeom>
            <a:avLst/>
            <a:gdLst>
              <a:gd name="T0" fmla="*/ 0 w 1203960"/>
              <a:gd name="T1" fmla="*/ 97664 h 974089"/>
              <a:gd name="T2" fmla="*/ 9280 w 1203960"/>
              <a:gd name="T3" fmla="*/ 55961 h 974089"/>
              <a:gd name="T4" fmla="*/ 34302 w 1203960"/>
              <a:gd name="T5" fmla="*/ 23202 h 974089"/>
              <a:gd name="T6" fmla="*/ 70830 w 1203960"/>
              <a:gd name="T7" fmla="*/ 3636 h 974089"/>
              <a:gd name="T8" fmla="*/ 1103939 w 1203960"/>
              <a:gd name="T9" fmla="*/ 0 h 974089"/>
              <a:gd name="T10" fmla="*/ 1118499 w 1203960"/>
              <a:gd name="T11" fmla="*/ 1089 h 974089"/>
              <a:gd name="T12" fmla="*/ 1157504 w 1203960"/>
              <a:gd name="T13" fmla="*/ 16161 h 974089"/>
              <a:gd name="T14" fmla="*/ 1186199 w 1203960"/>
              <a:gd name="T15" fmla="*/ 45629 h 974089"/>
              <a:gd name="T16" fmla="*/ 1200352 w 1203960"/>
              <a:gd name="T17" fmla="*/ 85241 h 974089"/>
              <a:gd name="T18" fmla="*/ 1201129 w 1203960"/>
              <a:gd name="T19" fmla="*/ 878921 h 974089"/>
              <a:gd name="T20" fmla="*/ 1200046 w 1203960"/>
              <a:gd name="T21" fmla="*/ 893554 h 974089"/>
              <a:gd name="T22" fmla="*/ 1185045 w 1203960"/>
              <a:gd name="T23" fmla="*/ 932748 h 974089"/>
              <a:gd name="T24" fmla="*/ 1155714 w 1203960"/>
              <a:gd name="T25" fmla="*/ 961578 h 974089"/>
              <a:gd name="T26" fmla="*/ 1116292 w 1203960"/>
              <a:gd name="T27" fmla="*/ 975791 h 974089"/>
              <a:gd name="T28" fmla="*/ 97205 w 1203960"/>
              <a:gd name="T29" fmla="*/ 976572 h 974089"/>
              <a:gd name="T30" fmla="*/ 82639 w 1203960"/>
              <a:gd name="T31" fmla="*/ 975483 h 974089"/>
              <a:gd name="T32" fmla="*/ 43629 w 1203960"/>
              <a:gd name="T33" fmla="*/ 960416 h 974089"/>
              <a:gd name="T34" fmla="*/ 14930 w 1203960"/>
              <a:gd name="T35" fmla="*/ 930952 h 974089"/>
              <a:gd name="T36" fmla="*/ 780 w 1203960"/>
              <a:gd name="T37" fmla="*/ 891345 h 974089"/>
              <a:gd name="T38" fmla="*/ 0 w 1203960"/>
              <a:gd name="T39" fmla="*/ 97664 h 97408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203960" h="974089">
                <a:moveTo>
                  <a:pt x="0" y="97408"/>
                </a:moveTo>
                <a:lnTo>
                  <a:pt x="9300" y="55816"/>
                </a:lnTo>
                <a:lnTo>
                  <a:pt x="34374" y="23142"/>
                </a:lnTo>
                <a:lnTo>
                  <a:pt x="70978" y="3628"/>
                </a:lnTo>
                <a:lnTo>
                  <a:pt x="1106271" y="0"/>
                </a:lnTo>
                <a:lnTo>
                  <a:pt x="1120862" y="1085"/>
                </a:lnTo>
                <a:lnTo>
                  <a:pt x="1159949" y="16117"/>
                </a:lnTo>
                <a:lnTo>
                  <a:pt x="1188705" y="45509"/>
                </a:lnTo>
                <a:lnTo>
                  <a:pt x="1202887" y="85017"/>
                </a:lnTo>
                <a:lnTo>
                  <a:pt x="1203667" y="876630"/>
                </a:lnTo>
                <a:lnTo>
                  <a:pt x="1202581" y="891224"/>
                </a:lnTo>
                <a:lnTo>
                  <a:pt x="1187548" y="930316"/>
                </a:lnTo>
                <a:lnTo>
                  <a:pt x="1158156" y="959071"/>
                </a:lnTo>
                <a:lnTo>
                  <a:pt x="1118650" y="973247"/>
                </a:lnTo>
                <a:lnTo>
                  <a:pt x="97409" y="974026"/>
                </a:lnTo>
                <a:lnTo>
                  <a:pt x="82815" y="972940"/>
                </a:lnTo>
                <a:lnTo>
                  <a:pt x="43721" y="957912"/>
                </a:lnTo>
                <a:lnTo>
                  <a:pt x="14962" y="928525"/>
                </a:lnTo>
                <a:lnTo>
                  <a:pt x="780" y="889021"/>
                </a:lnTo>
                <a:lnTo>
                  <a:pt x="0" y="97408"/>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73" name="object 29">
            <a:extLst>
              <a:ext uri="{FF2B5EF4-FFF2-40B4-BE49-F238E27FC236}">
                <a16:creationId xmlns:a16="http://schemas.microsoft.com/office/drawing/2014/main" id="{B9A00C27-5FE7-4907-9682-03EA8EC485F7}"/>
              </a:ext>
            </a:extLst>
          </p:cNvPr>
          <p:cNvSpPr txBox="1">
            <a:spLocks noChangeArrowheads="1"/>
          </p:cNvSpPr>
          <p:nvPr/>
        </p:nvSpPr>
        <p:spPr bwMode="auto">
          <a:xfrm>
            <a:off x="3929063" y="4518025"/>
            <a:ext cx="871537"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7000"/>
              </a:lnSpc>
              <a:spcBef>
                <a:spcPct val="0"/>
              </a:spcBef>
              <a:buClrTx/>
              <a:buSzTx/>
              <a:buFontTx/>
              <a:buNone/>
            </a:pPr>
            <a:r>
              <a:rPr lang="en-US" altLang="en-US" sz="1200">
                <a:solidFill>
                  <a:srgbClr val="FFFFFF"/>
                </a:solidFill>
                <a:cs typeface="Arial" panose="020B0604020202020204" pitchFamily="34" charset="0"/>
              </a:rPr>
              <a:t>PDR and competitive prototype waivers applicable*</a:t>
            </a:r>
            <a:endParaRPr lang="en-US" altLang="en-US" sz="1200" b="0">
              <a:cs typeface="Arial" panose="020B0604020202020204" pitchFamily="34" charset="0"/>
            </a:endParaRPr>
          </a:p>
        </p:txBody>
      </p:sp>
      <p:sp>
        <p:nvSpPr>
          <p:cNvPr id="57374" name="object 30">
            <a:extLst>
              <a:ext uri="{FF2B5EF4-FFF2-40B4-BE49-F238E27FC236}">
                <a16:creationId xmlns:a16="http://schemas.microsoft.com/office/drawing/2014/main" id="{F656BFF8-88A5-497C-A0A0-BDF10D738D62}"/>
              </a:ext>
            </a:extLst>
          </p:cNvPr>
          <p:cNvSpPr>
            <a:spLocks/>
          </p:cNvSpPr>
          <p:nvPr/>
        </p:nvSpPr>
        <p:spPr bwMode="auto">
          <a:xfrm>
            <a:off x="5287963" y="2100263"/>
            <a:ext cx="549275" cy="388937"/>
          </a:xfrm>
          <a:custGeom>
            <a:avLst/>
            <a:gdLst>
              <a:gd name="T0" fmla="*/ 0 w 549275"/>
              <a:gd name="T1" fmla="*/ 0 h 388619"/>
              <a:gd name="T2" fmla="*/ 0 w 549275"/>
              <a:gd name="T3" fmla="*/ 194717 h 388619"/>
              <a:gd name="T4" fmla="*/ 548690 w 549275"/>
              <a:gd name="T5" fmla="*/ 194717 h 388619"/>
              <a:gd name="T6" fmla="*/ 548690 w 549275"/>
              <a:gd name="T7" fmla="*/ 389447 h 3886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9275" h="388619">
                <a:moveTo>
                  <a:pt x="0" y="0"/>
                </a:moveTo>
                <a:lnTo>
                  <a:pt x="0" y="194081"/>
                </a:lnTo>
                <a:lnTo>
                  <a:pt x="548690" y="194081"/>
                </a:lnTo>
                <a:lnTo>
                  <a:pt x="548690" y="38817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75" name="object 31">
            <a:extLst>
              <a:ext uri="{FF2B5EF4-FFF2-40B4-BE49-F238E27FC236}">
                <a16:creationId xmlns:a16="http://schemas.microsoft.com/office/drawing/2014/main" id="{44DC3C08-2759-46DF-B07C-A1D8326843C1}"/>
              </a:ext>
            </a:extLst>
          </p:cNvPr>
          <p:cNvSpPr>
            <a:spLocks/>
          </p:cNvSpPr>
          <p:nvPr/>
        </p:nvSpPr>
        <p:spPr bwMode="auto">
          <a:xfrm>
            <a:off x="5108575" y="2489200"/>
            <a:ext cx="1457325" cy="909638"/>
          </a:xfrm>
          <a:custGeom>
            <a:avLst/>
            <a:gdLst>
              <a:gd name="T0" fmla="*/ 1364068 w 1457959"/>
              <a:gd name="T1" fmla="*/ 0 h 909320"/>
              <a:gd name="T2" fmla="*/ 88917 w 1457959"/>
              <a:gd name="T3" fmla="*/ 18 h 909320"/>
              <a:gd name="T4" fmla="*/ 47980 w 1457959"/>
              <a:gd name="T5" fmla="*/ 10728 h 909320"/>
              <a:gd name="T6" fmla="*/ 17109 w 1457959"/>
              <a:gd name="T7" fmla="*/ 37830 h 909320"/>
              <a:gd name="T8" fmla="*/ 1157 w 1457959"/>
              <a:gd name="T9" fmla="*/ 76456 h 909320"/>
              <a:gd name="T10" fmla="*/ 0 w 1457959"/>
              <a:gd name="T11" fmla="*/ 91047 h 909320"/>
              <a:gd name="T12" fmla="*/ 18 w 1457959"/>
              <a:gd name="T13" fmla="*/ 821280 h 909320"/>
              <a:gd name="T14" fmla="*/ 10692 w 1457959"/>
              <a:gd name="T15" fmla="*/ 862345 h 909320"/>
              <a:gd name="T16" fmla="*/ 37714 w 1457959"/>
              <a:gd name="T17" fmla="*/ 893316 h 909320"/>
              <a:gd name="T18" fmla="*/ 76216 w 1457959"/>
              <a:gd name="T19" fmla="*/ 909316 h 909320"/>
              <a:gd name="T20" fmla="*/ 90760 w 1457959"/>
              <a:gd name="T21" fmla="*/ 910477 h 909320"/>
              <a:gd name="T22" fmla="*/ 1365911 w 1457959"/>
              <a:gd name="T23" fmla="*/ 910459 h 909320"/>
              <a:gd name="T24" fmla="*/ 1406848 w 1457959"/>
              <a:gd name="T25" fmla="*/ 899750 h 909320"/>
              <a:gd name="T26" fmla="*/ 1437723 w 1457959"/>
              <a:gd name="T27" fmla="*/ 872647 h 909320"/>
              <a:gd name="T28" fmla="*/ 1453670 w 1457959"/>
              <a:gd name="T29" fmla="*/ 834022 h 909320"/>
              <a:gd name="T30" fmla="*/ 1454830 w 1457959"/>
              <a:gd name="T31" fmla="*/ 819430 h 909320"/>
              <a:gd name="T32" fmla="*/ 1454811 w 1457959"/>
              <a:gd name="T33" fmla="*/ 89197 h 909320"/>
              <a:gd name="T34" fmla="*/ 1444135 w 1457959"/>
              <a:gd name="T35" fmla="*/ 48132 h 909320"/>
              <a:gd name="T36" fmla="*/ 1417116 w 1457959"/>
              <a:gd name="T37" fmla="*/ 17161 h 909320"/>
              <a:gd name="T38" fmla="*/ 1378614 w 1457959"/>
              <a:gd name="T39" fmla="*/ 1161 h 909320"/>
              <a:gd name="T40" fmla="*/ 1364068 w 1457959"/>
              <a:gd name="T41" fmla="*/ 0 h 9093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457959" h="909320">
                <a:moveTo>
                  <a:pt x="1366443" y="0"/>
                </a:moveTo>
                <a:lnTo>
                  <a:pt x="89073" y="18"/>
                </a:lnTo>
                <a:lnTo>
                  <a:pt x="48064" y="10712"/>
                </a:lnTo>
                <a:lnTo>
                  <a:pt x="17137" y="37778"/>
                </a:lnTo>
                <a:lnTo>
                  <a:pt x="1161" y="76348"/>
                </a:lnTo>
                <a:lnTo>
                  <a:pt x="0" y="90919"/>
                </a:lnTo>
                <a:lnTo>
                  <a:pt x="18" y="820132"/>
                </a:lnTo>
                <a:lnTo>
                  <a:pt x="10712" y="861141"/>
                </a:lnTo>
                <a:lnTo>
                  <a:pt x="37778" y="892068"/>
                </a:lnTo>
                <a:lnTo>
                  <a:pt x="76348" y="908044"/>
                </a:lnTo>
                <a:lnTo>
                  <a:pt x="90919" y="909205"/>
                </a:lnTo>
                <a:lnTo>
                  <a:pt x="1368289" y="909187"/>
                </a:lnTo>
                <a:lnTo>
                  <a:pt x="1409298" y="898493"/>
                </a:lnTo>
                <a:lnTo>
                  <a:pt x="1440226" y="871427"/>
                </a:lnTo>
                <a:lnTo>
                  <a:pt x="1456201" y="832857"/>
                </a:lnTo>
                <a:lnTo>
                  <a:pt x="1457363" y="818286"/>
                </a:lnTo>
                <a:lnTo>
                  <a:pt x="1457344" y="89073"/>
                </a:lnTo>
                <a:lnTo>
                  <a:pt x="1446650" y="48064"/>
                </a:lnTo>
                <a:lnTo>
                  <a:pt x="1419584" y="17137"/>
                </a:lnTo>
                <a:lnTo>
                  <a:pt x="1381015" y="1161"/>
                </a:lnTo>
                <a:lnTo>
                  <a:pt x="136644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76" name="object 32">
            <a:extLst>
              <a:ext uri="{FF2B5EF4-FFF2-40B4-BE49-F238E27FC236}">
                <a16:creationId xmlns:a16="http://schemas.microsoft.com/office/drawing/2014/main" id="{CD7E1D0B-9CC2-4216-9779-EE6F118A7923}"/>
              </a:ext>
            </a:extLst>
          </p:cNvPr>
          <p:cNvSpPr>
            <a:spLocks/>
          </p:cNvSpPr>
          <p:nvPr/>
        </p:nvSpPr>
        <p:spPr bwMode="auto">
          <a:xfrm>
            <a:off x="5108575" y="2489200"/>
            <a:ext cx="1457325" cy="909638"/>
          </a:xfrm>
          <a:custGeom>
            <a:avLst/>
            <a:gdLst>
              <a:gd name="T0" fmla="*/ 0 w 1457959"/>
              <a:gd name="T1" fmla="*/ 91047 h 909320"/>
              <a:gd name="T2" fmla="*/ 9894 w 1457959"/>
              <a:gd name="T3" fmla="*/ 49665 h 909320"/>
              <a:gd name="T4" fmla="*/ 36330 w 1457959"/>
              <a:gd name="T5" fmla="*/ 18179 h 909320"/>
              <a:gd name="T6" fmla="*/ 74455 w 1457959"/>
              <a:gd name="T7" fmla="*/ 1467 h 909320"/>
              <a:gd name="T8" fmla="*/ 1364068 w 1457959"/>
              <a:gd name="T9" fmla="*/ 0 h 909320"/>
              <a:gd name="T10" fmla="*/ 1378614 w 1457959"/>
              <a:gd name="T11" fmla="*/ 1161 h 909320"/>
              <a:gd name="T12" fmla="*/ 1417116 w 1457959"/>
              <a:gd name="T13" fmla="*/ 17161 h 909320"/>
              <a:gd name="T14" fmla="*/ 1444135 w 1457959"/>
              <a:gd name="T15" fmla="*/ 48132 h 909320"/>
              <a:gd name="T16" fmla="*/ 1454811 w 1457959"/>
              <a:gd name="T17" fmla="*/ 89197 h 909320"/>
              <a:gd name="T18" fmla="*/ 1454830 w 1457959"/>
              <a:gd name="T19" fmla="*/ 819430 h 909320"/>
              <a:gd name="T20" fmla="*/ 1453670 w 1457959"/>
              <a:gd name="T21" fmla="*/ 834022 h 909320"/>
              <a:gd name="T22" fmla="*/ 1437723 w 1457959"/>
              <a:gd name="T23" fmla="*/ 872647 h 909320"/>
              <a:gd name="T24" fmla="*/ 1406848 w 1457959"/>
              <a:gd name="T25" fmla="*/ 899750 h 909320"/>
              <a:gd name="T26" fmla="*/ 1365911 w 1457959"/>
              <a:gd name="T27" fmla="*/ 910459 h 909320"/>
              <a:gd name="T28" fmla="*/ 90760 w 1457959"/>
              <a:gd name="T29" fmla="*/ 910477 h 909320"/>
              <a:gd name="T30" fmla="*/ 76216 w 1457959"/>
              <a:gd name="T31" fmla="*/ 909316 h 909320"/>
              <a:gd name="T32" fmla="*/ 37714 w 1457959"/>
              <a:gd name="T33" fmla="*/ 893316 h 909320"/>
              <a:gd name="T34" fmla="*/ 10692 w 1457959"/>
              <a:gd name="T35" fmla="*/ 862345 h 909320"/>
              <a:gd name="T36" fmla="*/ 18 w 1457959"/>
              <a:gd name="T37" fmla="*/ 821280 h 909320"/>
              <a:gd name="T38" fmla="*/ 0 w 1457959"/>
              <a:gd name="T39" fmla="*/ 91047 h 90932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457959" h="909320">
                <a:moveTo>
                  <a:pt x="0" y="90919"/>
                </a:moveTo>
                <a:lnTo>
                  <a:pt x="9910" y="49597"/>
                </a:lnTo>
                <a:lnTo>
                  <a:pt x="36394" y="18155"/>
                </a:lnTo>
                <a:lnTo>
                  <a:pt x="74583" y="1463"/>
                </a:lnTo>
                <a:lnTo>
                  <a:pt x="1366443" y="0"/>
                </a:lnTo>
                <a:lnTo>
                  <a:pt x="1381015" y="1161"/>
                </a:lnTo>
                <a:lnTo>
                  <a:pt x="1419584" y="17137"/>
                </a:lnTo>
                <a:lnTo>
                  <a:pt x="1446650" y="48064"/>
                </a:lnTo>
                <a:lnTo>
                  <a:pt x="1457344" y="89073"/>
                </a:lnTo>
                <a:lnTo>
                  <a:pt x="1457363" y="818286"/>
                </a:lnTo>
                <a:lnTo>
                  <a:pt x="1456201" y="832857"/>
                </a:lnTo>
                <a:lnTo>
                  <a:pt x="1440226" y="871427"/>
                </a:lnTo>
                <a:lnTo>
                  <a:pt x="1409298" y="898493"/>
                </a:lnTo>
                <a:lnTo>
                  <a:pt x="1368289" y="909187"/>
                </a:lnTo>
                <a:lnTo>
                  <a:pt x="90919" y="909205"/>
                </a:lnTo>
                <a:lnTo>
                  <a:pt x="76348" y="908044"/>
                </a:lnTo>
                <a:lnTo>
                  <a:pt x="37778" y="892068"/>
                </a:lnTo>
                <a:lnTo>
                  <a:pt x="10712" y="861141"/>
                </a:lnTo>
                <a:lnTo>
                  <a:pt x="18" y="820132"/>
                </a:lnTo>
                <a:lnTo>
                  <a:pt x="0" y="90919"/>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77" name="object 33">
            <a:extLst>
              <a:ext uri="{FF2B5EF4-FFF2-40B4-BE49-F238E27FC236}">
                <a16:creationId xmlns:a16="http://schemas.microsoft.com/office/drawing/2014/main" id="{60F0982D-35FB-498C-9121-A462FB19B6BF}"/>
              </a:ext>
            </a:extLst>
          </p:cNvPr>
          <p:cNvSpPr txBox="1">
            <a:spLocks noChangeArrowheads="1"/>
          </p:cNvSpPr>
          <p:nvPr/>
        </p:nvSpPr>
        <p:spPr bwMode="auto">
          <a:xfrm>
            <a:off x="5195888" y="2605088"/>
            <a:ext cx="12795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Best-value source selection must consider risk</a:t>
            </a:r>
            <a:endParaRPr lang="en-US" altLang="en-US" sz="1200" b="0">
              <a:cs typeface="Arial" panose="020B0604020202020204" pitchFamily="34" charset="0"/>
            </a:endParaRPr>
          </a:p>
        </p:txBody>
      </p:sp>
      <p:sp>
        <p:nvSpPr>
          <p:cNvPr id="57378" name="object 34">
            <a:extLst>
              <a:ext uri="{FF2B5EF4-FFF2-40B4-BE49-F238E27FC236}">
                <a16:creationId xmlns:a16="http://schemas.microsoft.com/office/drawing/2014/main" id="{E48643E4-4941-4C8F-9491-E1C3AA4DA26D}"/>
              </a:ext>
            </a:extLst>
          </p:cNvPr>
          <p:cNvSpPr>
            <a:spLocks/>
          </p:cNvSpPr>
          <p:nvPr/>
        </p:nvSpPr>
        <p:spPr bwMode="auto">
          <a:xfrm>
            <a:off x="5692775" y="3398838"/>
            <a:ext cx="144463" cy="1031875"/>
          </a:xfrm>
          <a:custGeom>
            <a:avLst/>
            <a:gdLst>
              <a:gd name="T0" fmla="*/ 146968 w 143510"/>
              <a:gd name="T1" fmla="*/ 0 h 1032510"/>
              <a:gd name="T2" fmla="*/ 146968 w 143510"/>
              <a:gd name="T3" fmla="*/ 514948 h 1032510"/>
              <a:gd name="T4" fmla="*/ 0 w 143510"/>
              <a:gd name="T5" fmla="*/ 514948 h 1032510"/>
              <a:gd name="T6" fmla="*/ 0 w 143510"/>
              <a:gd name="T7" fmla="*/ 1029895 h 10325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3510" h="1032510">
                <a:moveTo>
                  <a:pt x="143128" y="0"/>
                </a:moveTo>
                <a:lnTo>
                  <a:pt x="143128" y="516216"/>
                </a:lnTo>
                <a:lnTo>
                  <a:pt x="0" y="516216"/>
                </a:lnTo>
                <a:lnTo>
                  <a:pt x="0" y="1032433"/>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79" name="object 35">
            <a:extLst>
              <a:ext uri="{FF2B5EF4-FFF2-40B4-BE49-F238E27FC236}">
                <a16:creationId xmlns:a16="http://schemas.microsoft.com/office/drawing/2014/main" id="{1F86767D-E794-48C3-BE68-D58033CEE17D}"/>
              </a:ext>
            </a:extLst>
          </p:cNvPr>
          <p:cNvSpPr>
            <a:spLocks/>
          </p:cNvSpPr>
          <p:nvPr/>
        </p:nvSpPr>
        <p:spPr bwMode="auto">
          <a:xfrm>
            <a:off x="5119688" y="4430713"/>
            <a:ext cx="1147762" cy="885825"/>
          </a:xfrm>
          <a:custGeom>
            <a:avLst/>
            <a:gdLst>
              <a:gd name="T0" fmla="*/ 1061605 w 1146810"/>
              <a:gd name="T1" fmla="*/ 0 h 885189"/>
              <a:gd name="T2" fmla="*/ 76264 w 1146810"/>
              <a:gd name="T3" fmla="*/ 877 h 885189"/>
              <a:gd name="T4" fmla="*/ 37336 w 1146810"/>
              <a:gd name="T5" fmla="*/ 16415 h 885189"/>
              <a:gd name="T6" fmla="*/ 10192 w 1146810"/>
              <a:gd name="T7" fmla="*/ 47424 h 885189"/>
              <a:gd name="T8" fmla="*/ 0 w 1146810"/>
              <a:gd name="T9" fmla="*/ 88749 h 885189"/>
              <a:gd name="T10" fmla="*/ 877 w 1146810"/>
              <a:gd name="T11" fmla="*/ 811253 h 885189"/>
              <a:gd name="T12" fmla="*/ 16423 w 1146810"/>
              <a:gd name="T13" fmla="*/ 850168 h 885189"/>
              <a:gd name="T14" fmla="*/ 47444 w 1146810"/>
              <a:gd name="T15" fmla="*/ 877295 h 885189"/>
              <a:gd name="T16" fmla="*/ 88788 w 1146810"/>
              <a:gd name="T17" fmla="*/ 887481 h 885189"/>
              <a:gd name="T18" fmla="*/ 1074130 w 1146810"/>
              <a:gd name="T19" fmla="*/ 886606 h 885189"/>
              <a:gd name="T20" fmla="*/ 1113062 w 1146810"/>
              <a:gd name="T21" fmla="*/ 871071 h 885189"/>
              <a:gd name="T22" fmla="*/ 1140201 w 1146810"/>
              <a:gd name="T23" fmla="*/ 840063 h 885189"/>
              <a:gd name="T24" fmla="*/ 1150393 w 1146810"/>
              <a:gd name="T25" fmla="*/ 798733 h 885189"/>
              <a:gd name="T26" fmla="*/ 1149517 w 1146810"/>
              <a:gd name="T27" fmla="*/ 76232 h 885189"/>
              <a:gd name="T28" fmla="*/ 1133975 w 1146810"/>
              <a:gd name="T29" fmla="*/ 37320 h 885189"/>
              <a:gd name="T30" fmla="*/ 1102953 w 1146810"/>
              <a:gd name="T31" fmla="*/ 10188 h 885189"/>
              <a:gd name="T32" fmla="*/ 1061605 w 1146810"/>
              <a:gd name="T33" fmla="*/ 0 h 8851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46810" h="885189">
                <a:moveTo>
                  <a:pt x="1058087" y="0"/>
                </a:moveTo>
                <a:lnTo>
                  <a:pt x="76012" y="873"/>
                </a:lnTo>
                <a:lnTo>
                  <a:pt x="37212" y="16367"/>
                </a:lnTo>
                <a:lnTo>
                  <a:pt x="10160" y="47288"/>
                </a:lnTo>
                <a:lnTo>
                  <a:pt x="0" y="88493"/>
                </a:lnTo>
                <a:lnTo>
                  <a:pt x="873" y="808926"/>
                </a:lnTo>
                <a:lnTo>
                  <a:pt x="16367" y="847729"/>
                </a:lnTo>
                <a:lnTo>
                  <a:pt x="47288" y="874778"/>
                </a:lnTo>
                <a:lnTo>
                  <a:pt x="88493" y="884935"/>
                </a:lnTo>
                <a:lnTo>
                  <a:pt x="1070571" y="884062"/>
                </a:lnTo>
                <a:lnTo>
                  <a:pt x="1109374" y="868572"/>
                </a:lnTo>
                <a:lnTo>
                  <a:pt x="1136423" y="837653"/>
                </a:lnTo>
                <a:lnTo>
                  <a:pt x="1146581" y="796442"/>
                </a:lnTo>
                <a:lnTo>
                  <a:pt x="1145708" y="76012"/>
                </a:lnTo>
                <a:lnTo>
                  <a:pt x="1130217" y="37212"/>
                </a:lnTo>
                <a:lnTo>
                  <a:pt x="1099298" y="10160"/>
                </a:lnTo>
                <a:lnTo>
                  <a:pt x="1058087"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80" name="object 36">
            <a:extLst>
              <a:ext uri="{FF2B5EF4-FFF2-40B4-BE49-F238E27FC236}">
                <a16:creationId xmlns:a16="http://schemas.microsoft.com/office/drawing/2014/main" id="{3099C9DD-0188-411E-B267-837DDCD8A9A0}"/>
              </a:ext>
            </a:extLst>
          </p:cNvPr>
          <p:cNvSpPr>
            <a:spLocks/>
          </p:cNvSpPr>
          <p:nvPr/>
        </p:nvSpPr>
        <p:spPr bwMode="auto">
          <a:xfrm>
            <a:off x="5119688" y="4430713"/>
            <a:ext cx="1147762" cy="885825"/>
          </a:xfrm>
          <a:custGeom>
            <a:avLst/>
            <a:gdLst>
              <a:gd name="T0" fmla="*/ 0 w 1146810"/>
              <a:gd name="T1" fmla="*/ 88749 h 885189"/>
              <a:gd name="T2" fmla="*/ 10192 w 1146810"/>
              <a:gd name="T3" fmla="*/ 47424 h 885189"/>
              <a:gd name="T4" fmla="*/ 37336 w 1146810"/>
              <a:gd name="T5" fmla="*/ 16415 h 885189"/>
              <a:gd name="T6" fmla="*/ 76264 w 1146810"/>
              <a:gd name="T7" fmla="*/ 877 h 885189"/>
              <a:gd name="T8" fmla="*/ 1061605 w 1146810"/>
              <a:gd name="T9" fmla="*/ 0 h 885189"/>
              <a:gd name="T10" fmla="*/ 1076217 w 1146810"/>
              <a:gd name="T11" fmla="*/ 1196 h 885189"/>
              <a:gd name="T12" fmla="*/ 1114696 w 1146810"/>
              <a:gd name="T13" fmla="*/ 17606 h 885189"/>
              <a:gd name="T14" fmla="*/ 1141130 w 1146810"/>
              <a:gd name="T15" fmla="*/ 49234 h 885189"/>
              <a:gd name="T16" fmla="*/ 1150393 w 1146810"/>
              <a:gd name="T17" fmla="*/ 798733 h 885189"/>
              <a:gd name="T18" fmla="*/ 1149197 w 1146810"/>
              <a:gd name="T19" fmla="*/ 813339 h 885189"/>
              <a:gd name="T20" fmla="*/ 1132784 w 1146810"/>
              <a:gd name="T21" fmla="*/ 851800 h 885189"/>
              <a:gd name="T22" fmla="*/ 1101141 w 1146810"/>
              <a:gd name="T23" fmla="*/ 878223 h 885189"/>
              <a:gd name="T24" fmla="*/ 88788 w 1146810"/>
              <a:gd name="T25" fmla="*/ 887481 h 885189"/>
              <a:gd name="T26" fmla="*/ 74178 w 1146810"/>
              <a:gd name="T27" fmla="*/ 886285 h 885189"/>
              <a:gd name="T28" fmla="*/ 35704 w 1146810"/>
              <a:gd name="T29" fmla="*/ 869881 h 885189"/>
              <a:gd name="T30" fmla="*/ 9266 w 1146810"/>
              <a:gd name="T31" fmla="*/ 838252 h 885189"/>
              <a:gd name="T32" fmla="*/ 0 w 1146810"/>
              <a:gd name="T33" fmla="*/ 88749 h 8851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46810" h="885189">
                <a:moveTo>
                  <a:pt x="0" y="88493"/>
                </a:moveTo>
                <a:lnTo>
                  <a:pt x="10160" y="47288"/>
                </a:lnTo>
                <a:lnTo>
                  <a:pt x="37212" y="16367"/>
                </a:lnTo>
                <a:lnTo>
                  <a:pt x="76012" y="873"/>
                </a:lnTo>
                <a:lnTo>
                  <a:pt x="1058087" y="0"/>
                </a:lnTo>
                <a:lnTo>
                  <a:pt x="1072651" y="1192"/>
                </a:lnTo>
                <a:lnTo>
                  <a:pt x="1111002" y="17554"/>
                </a:lnTo>
                <a:lnTo>
                  <a:pt x="1137349" y="49094"/>
                </a:lnTo>
                <a:lnTo>
                  <a:pt x="1146581" y="796442"/>
                </a:lnTo>
                <a:lnTo>
                  <a:pt x="1145389" y="811005"/>
                </a:lnTo>
                <a:lnTo>
                  <a:pt x="1129030" y="849356"/>
                </a:lnTo>
                <a:lnTo>
                  <a:pt x="1097492" y="875703"/>
                </a:lnTo>
                <a:lnTo>
                  <a:pt x="88493" y="884935"/>
                </a:lnTo>
                <a:lnTo>
                  <a:pt x="73933" y="883743"/>
                </a:lnTo>
                <a:lnTo>
                  <a:pt x="35584" y="867385"/>
                </a:lnTo>
                <a:lnTo>
                  <a:pt x="9234" y="835847"/>
                </a:lnTo>
                <a:lnTo>
                  <a:pt x="0" y="8849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81" name="object 37">
            <a:extLst>
              <a:ext uri="{FF2B5EF4-FFF2-40B4-BE49-F238E27FC236}">
                <a16:creationId xmlns:a16="http://schemas.microsoft.com/office/drawing/2014/main" id="{688ADE9C-84CD-4D91-9CF6-2E19085EE59D}"/>
              </a:ext>
            </a:extLst>
          </p:cNvPr>
          <p:cNvSpPr txBox="1">
            <a:spLocks noChangeArrowheads="1"/>
          </p:cNvSpPr>
          <p:nvPr/>
        </p:nvSpPr>
        <p:spPr bwMode="auto">
          <a:xfrm>
            <a:off x="5216525" y="4546600"/>
            <a:ext cx="950913"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Contractor flight data to validate performance</a:t>
            </a:r>
            <a:endParaRPr lang="en-US" altLang="en-US" sz="1200" b="0">
              <a:cs typeface="Arial" panose="020B0604020202020204" pitchFamily="34" charset="0"/>
            </a:endParaRPr>
          </a:p>
        </p:txBody>
      </p:sp>
      <p:sp>
        <p:nvSpPr>
          <p:cNvPr id="57382" name="object 38">
            <a:extLst>
              <a:ext uri="{FF2B5EF4-FFF2-40B4-BE49-F238E27FC236}">
                <a16:creationId xmlns:a16="http://schemas.microsoft.com/office/drawing/2014/main" id="{350C77D4-A6DF-4498-A896-1D054810187E}"/>
              </a:ext>
            </a:extLst>
          </p:cNvPr>
          <p:cNvSpPr>
            <a:spLocks/>
          </p:cNvSpPr>
          <p:nvPr/>
        </p:nvSpPr>
        <p:spPr bwMode="auto">
          <a:xfrm>
            <a:off x="5287963" y="2100263"/>
            <a:ext cx="2339975" cy="377825"/>
          </a:xfrm>
          <a:custGeom>
            <a:avLst/>
            <a:gdLst>
              <a:gd name="T0" fmla="*/ 0 w 2339340"/>
              <a:gd name="T1" fmla="*/ 0 h 377825"/>
              <a:gd name="T2" fmla="*/ 0 w 2339340"/>
              <a:gd name="T3" fmla="*/ 188696 h 377825"/>
              <a:gd name="T4" fmla="*/ 2341549 w 2339340"/>
              <a:gd name="T5" fmla="*/ 188696 h 377825"/>
              <a:gd name="T6" fmla="*/ 2341549 w 2339340"/>
              <a:gd name="T7" fmla="*/ 377405 h 3778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39340" h="377825">
                <a:moveTo>
                  <a:pt x="0" y="0"/>
                </a:moveTo>
                <a:lnTo>
                  <a:pt x="0" y="188696"/>
                </a:lnTo>
                <a:lnTo>
                  <a:pt x="2339009" y="188696"/>
                </a:lnTo>
                <a:lnTo>
                  <a:pt x="2339009" y="37740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83" name="object 39">
            <a:extLst>
              <a:ext uri="{FF2B5EF4-FFF2-40B4-BE49-F238E27FC236}">
                <a16:creationId xmlns:a16="http://schemas.microsoft.com/office/drawing/2014/main" id="{46766F1C-CC31-4AF0-B23C-9F2FED9A00E4}"/>
              </a:ext>
            </a:extLst>
          </p:cNvPr>
          <p:cNvSpPr>
            <a:spLocks/>
          </p:cNvSpPr>
          <p:nvPr/>
        </p:nvSpPr>
        <p:spPr bwMode="auto">
          <a:xfrm>
            <a:off x="6996113" y="2478088"/>
            <a:ext cx="1262062" cy="944562"/>
          </a:xfrm>
          <a:custGeom>
            <a:avLst/>
            <a:gdLst>
              <a:gd name="T0" fmla="*/ 1166694 w 1262379"/>
              <a:gd name="T1" fmla="*/ 0 h 943610"/>
              <a:gd name="T2" fmla="*/ 86810 w 1262379"/>
              <a:gd name="T3" fmla="*/ 289 h 943610"/>
              <a:gd name="T4" fmla="*/ 46636 w 1262379"/>
              <a:gd name="T5" fmla="*/ 12955 h 943610"/>
              <a:gd name="T6" fmla="*/ 16568 w 1262379"/>
              <a:gd name="T7" fmla="*/ 41061 h 943610"/>
              <a:gd name="T8" fmla="*/ 1120 w 1262379"/>
              <a:gd name="T9" fmla="*/ 80074 h 943610"/>
              <a:gd name="T10" fmla="*/ 0 w 1262379"/>
              <a:gd name="T11" fmla="*/ 94715 h 943610"/>
              <a:gd name="T12" fmla="*/ 290 w 1262379"/>
              <a:gd name="T13" fmla="*/ 859992 h 943610"/>
              <a:gd name="T14" fmla="*/ 12898 w 1262379"/>
              <a:gd name="T15" fmla="*/ 900365 h 943610"/>
              <a:gd name="T16" fmla="*/ 40869 w 1262379"/>
              <a:gd name="T17" fmla="*/ 930583 h 943610"/>
              <a:gd name="T18" fmla="*/ 79685 w 1262379"/>
              <a:gd name="T19" fmla="*/ 946109 h 943610"/>
              <a:gd name="T20" fmla="*/ 94252 w 1262379"/>
              <a:gd name="T21" fmla="*/ 947233 h 943610"/>
              <a:gd name="T22" fmla="*/ 1174146 w 1262379"/>
              <a:gd name="T23" fmla="*/ 946939 h 943610"/>
              <a:gd name="T24" fmla="*/ 1214315 w 1262379"/>
              <a:gd name="T25" fmla="*/ 934271 h 943610"/>
              <a:gd name="T26" fmla="*/ 1244380 w 1262379"/>
              <a:gd name="T27" fmla="*/ 906157 h 943610"/>
              <a:gd name="T28" fmla="*/ 1259827 w 1262379"/>
              <a:gd name="T29" fmla="*/ 867144 h 943610"/>
              <a:gd name="T30" fmla="*/ 1260946 w 1262379"/>
              <a:gd name="T31" fmla="*/ 852502 h 943610"/>
              <a:gd name="T32" fmla="*/ 1260657 w 1262379"/>
              <a:gd name="T33" fmla="*/ 87238 h 943610"/>
              <a:gd name="T34" fmla="*/ 1248053 w 1262379"/>
              <a:gd name="T35" fmla="*/ 46863 h 943610"/>
              <a:gd name="T36" fmla="*/ 1220081 w 1262379"/>
              <a:gd name="T37" fmla="*/ 16648 h 943610"/>
              <a:gd name="T38" fmla="*/ 1181262 w 1262379"/>
              <a:gd name="T39" fmla="*/ 1123 h 943610"/>
              <a:gd name="T40" fmla="*/ 1166694 w 1262379"/>
              <a:gd name="T41" fmla="*/ 0 h 9436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62379" h="943610">
                <a:moveTo>
                  <a:pt x="1167866" y="0"/>
                </a:moveTo>
                <a:lnTo>
                  <a:pt x="86898" y="289"/>
                </a:lnTo>
                <a:lnTo>
                  <a:pt x="46684" y="12903"/>
                </a:lnTo>
                <a:lnTo>
                  <a:pt x="16584" y="40897"/>
                </a:lnTo>
                <a:lnTo>
                  <a:pt x="1120" y="79751"/>
                </a:lnTo>
                <a:lnTo>
                  <a:pt x="0" y="94335"/>
                </a:lnTo>
                <a:lnTo>
                  <a:pt x="290" y="856530"/>
                </a:lnTo>
                <a:lnTo>
                  <a:pt x="12910" y="896740"/>
                </a:lnTo>
                <a:lnTo>
                  <a:pt x="40909" y="926837"/>
                </a:lnTo>
                <a:lnTo>
                  <a:pt x="79765" y="942299"/>
                </a:lnTo>
                <a:lnTo>
                  <a:pt x="94348" y="943419"/>
                </a:lnTo>
                <a:lnTo>
                  <a:pt x="1175326" y="943128"/>
                </a:lnTo>
                <a:lnTo>
                  <a:pt x="1215535" y="930509"/>
                </a:lnTo>
                <a:lnTo>
                  <a:pt x="1245632" y="902510"/>
                </a:lnTo>
                <a:lnTo>
                  <a:pt x="1261094" y="863654"/>
                </a:lnTo>
                <a:lnTo>
                  <a:pt x="1262214" y="849071"/>
                </a:lnTo>
                <a:lnTo>
                  <a:pt x="1261925" y="86886"/>
                </a:lnTo>
                <a:lnTo>
                  <a:pt x="1249308" y="46675"/>
                </a:lnTo>
                <a:lnTo>
                  <a:pt x="1221308" y="16580"/>
                </a:lnTo>
                <a:lnTo>
                  <a:pt x="1182450" y="1119"/>
                </a:lnTo>
                <a:lnTo>
                  <a:pt x="11678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84" name="object 40">
            <a:extLst>
              <a:ext uri="{FF2B5EF4-FFF2-40B4-BE49-F238E27FC236}">
                <a16:creationId xmlns:a16="http://schemas.microsoft.com/office/drawing/2014/main" id="{1ED52FC5-B5F7-4CA1-824F-3C3CAB0AEBC8}"/>
              </a:ext>
            </a:extLst>
          </p:cNvPr>
          <p:cNvSpPr>
            <a:spLocks/>
          </p:cNvSpPr>
          <p:nvPr/>
        </p:nvSpPr>
        <p:spPr bwMode="auto">
          <a:xfrm>
            <a:off x="6996113" y="2478088"/>
            <a:ext cx="1262062" cy="944562"/>
          </a:xfrm>
          <a:custGeom>
            <a:avLst/>
            <a:gdLst>
              <a:gd name="T0" fmla="*/ 0 w 1262379"/>
              <a:gd name="T1" fmla="*/ 94715 h 943610"/>
              <a:gd name="T2" fmla="*/ 9571 w 1262379"/>
              <a:gd name="T3" fmla="*/ 53077 h 943610"/>
              <a:gd name="T4" fmla="*/ 35268 w 1262379"/>
              <a:gd name="T5" fmla="*/ 20833 h 943610"/>
              <a:gd name="T6" fmla="*/ 72577 w 1262379"/>
              <a:gd name="T7" fmla="*/ 2518 h 943610"/>
              <a:gd name="T8" fmla="*/ 1166694 w 1262379"/>
              <a:gd name="T9" fmla="*/ 0 h 943610"/>
              <a:gd name="T10" fmla="*/ 1181262 w 1262379"/>
              <a:gd name="T11" fmla="*/ 1123 h 943610"/>
              <a:gd name="T12" fmla="*/ 1220081 w 1262379"/>
              <a:gd name="T13" fmla="*/ 16648 h 943610"/>
              <a:gd name="T14" fmla="*/ 1248053 w 1262379"/>
              <a:gd name="T15" fmla="*/ 46863 h 943610"/>
              <a:gd name="T16" fmla="*/ 1260657 w 1262379"/>
              <a:gd name="T17" fmla="*/ 87238 h 943610"/>
              <a:gd name="T18" fmla="*/ 1260946 w 1262379"/>
              <a:gd name="T19" fmla="*/ 852502 h 943610"/>
              <a:gd name="T20" fmla="*/ 1259827 w 1262379"/>
              <a:gd name="T21" fmla="*/ 867144 h 943610"/>
              <a:gd name="T22" fmla="*/ 1244380 w 1262379"/>
              <a:gd name="T23" fmla="*/ 906157 h 943610"/>
              <a:gd name="T24" fmla="*/ 1214315 w 1262379"/>
              <a:gd name="T25" fmla="*/ 934271 h 943610"/>
              <a:gd name="T26" fmla="*/ 1174146 w 1262379"/>
              <a:gd name="T27" fmla="*/ 946939 h 943610"/>
              <a:gd name="T28" fmla="*/ 94252 w 1262379"/>
              <a:gd name="T29" fmla="*/ 947233 h 943610"/>
              <a:gd name="T30" fmla="*/ 79685 w 1262379"/>
              <a:gd name="T31" fmla="*/ 946109 h 943610"/>
              <a:gd name="T32" fmla="*/ 40869 w 1262379"/>
              <a:gd name="T33" fmla="*/ 930583 h 943610"/>
              <a:gd name="T34" fmla="*/ 12898 w 1262379"/>
              <a:gd name="T35" fmla="*/ 900365 h 943610"/>
              <a:gd name="T36" fmla="*/ 290 w 1262379"/>
              <a:gd name="T37" fmla="*/ 859992 h 943610"/>
              <a:gd name="T38" fmla="*/ 0 w 1262379"/>
              <a:gd name="T39" fmla="*/ 94715 h 94361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262379" h="943610">
                <a:moveTo>
                  <a:pt x="0" y="94335"/>
                </a:moveTo>
                <a:lnTo>
                  <a:pt x="9579" y="52865"/>
                </a:lnTo>
                <a:lnTo>
                  <a:pt x="35304" y="20749"/>
                </a:lnTo>
                <a:lnTo>
                  <a:pt x="72649" y="2506"/>
                </a:lnTo>
                <a:lnTo>
                  <a:pt x="1167866" y="0"/>
                </a:lnTo>
                <a:lnTo>
                  <a:pt x="1182450" y="1119"/>
                </a:lnTo>
                <a:lnTo>
                  <a:pt x="1221308" y="16580"/>
                </a:lnTo>
                <a:lnTo>
                  <a:pt x="1249308" y="46675"/>
                </a:lnTo>
                <a:lnTo>
                  <a:pt x="1261925" y="86886"/>
                </a:lnTo>
                <a:lnTo>
                  <a:pt x="1262214" y="849071"/>
                </a:lnTo>
                <a:lnTo>
                  <a:pt x="1261094" y="863654"/>
                </a:lnTo>
                <a:lnTo>
                  <a:pt x="1245632" y="902510"/>
                </a:lnTo>
                <a:lnTo>
                  <a:pt x="1215535" y="930509"/>
                </a:lnTo>
                <a:lnTo>
                  <a:pt x="1175326" y="943128"/>
                </a:lnTo>
                <a:lnTo>
                  <a:pt x="94348" y="943419"/>
                </a:lnTo>
                <a:lnTo>
                  <a:pt x="79765" y="942299"/>
                </a:lnTo>
                <a:lnTo>
                  <a:pt x="40909" y="926837"/>
                </a:lnTo>
                <a:lnTo>
                  <a:pt x="12910" y="896740"/>
                </a:lnTo>
                <a:lnTo>
                  <a:pt x="290" y="856530"/>
                </a:lnTo>
                <a:lnTo>
                  <a:pt x="0" y="94335"/>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85" name="object 41">
            <a:extLst>
              <a:ext uri="{FF2B5EF4-FFF2-40B4-BE49-F238E27FC236}">
                <a16:creationId xmlns:a16="http://schemas.microsoft.com/office/drawing/2014/main" id="{2FB9C19A-0AE0-4BDD-B266-DB6F1735D67E}"/>
              </a:ext>
            </a:extLst>
          </p:cNvPr>
          <p:cNvSpPr txBox="1">
            <a:spLocks noChangeArrowheads="1"/>
          </p:cNvSpPr>
          <p:nvPr/>
        </p:nvSpPr>
        <p:spPr bwMode="auto">
          <a:xfrm>
            <a:off x="7091363" y="2774950"/>
            <a:ext cx="1068387"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6988" indent="-142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ts val="1300"/>
              </a:lnSpc>
              <a:spcBef>
                <a:spcPct val="0"/>
              </a:spcBef>
              <a:buClrTx/>
              <a:buSzTx/>
              <a:buFontTx/>
              <a:buNone/>
            </a:pPr>
            <a:r>
              <a:rPr lang="en-US" altLang="en-US" sz="1200">
                <a:solidFill>
                  <a:srgbClr val="FFFFFF"/>
                </a:solidFill>
                <a:cs typeface="Arial" panose="020B0604020202020204" pitchFamily="34" charset="0"/>
              </a:rPr>
              <a:t>Single step to full capability</a:t>
            </a:r>
            <a:endParaRPr lang="en-US" altLang="en-US" sz="1200" b="0">
              <a:cs typeface="Arial" panose="020B0604020202020204" pitchFamily="34" charset="0"/>
            </a:endParaRPr>
          </a:p>
        </p:txBody>
      </p:sp>
      <p:sp>
        <p:nvSpPr>
          <p:cNvPr id="57386" name="object 42">
            <a:extLst>
              <a:ext uri="{FF2B5EF4-FFF2-40B4-BE49-F238E27FC236}">
                <a16:creationId xmlns:a16="http://schemas.microsoft.com/office/drawing/2014/main" id="{4A727517-E5FC-49DB-A7AA-662D006A9218}"/>
              </a:ext>
            </a:extLst>
          </p:cNvPr>
          <p:cNvSpPr>
            <a:spLocks/>
          </p:cNvSpPr>
          <p:nvPr/>
        </p:nvSpPr>
        <p:spPr bwMode="auto">
          <a:xfrm>
            <a:off x="7058025" y="3421063"/>
            <a:ext cx="568325" cy="1019175"/>
          </a:xfrm>
          <a:custGeom>
            <a:avLst/>
            <a:gdLst>
              <a:gd name="T0" fmla="*/ 566263 w 568959"/>
              <a:gd name="T1" fmla="*/ 0 h 1019175"/>
              <a:gd name="T2" fmla="*/ 566263 w 568959"/>
              <a:gd name="T3" fmla="*/ 509308 h 1019175"/>
              <a:gd name="T4" fmla="*/ 0 w 568959"/>
              <a:gd name="T5" fmla="*/ 509308 h 1019175"/>
              <a:gd name="T6" fmla="*/ 0 w 568959"/>
              <a:gd name="T7" fmla="*/ 1018628 h 10191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8959" h="1019175">
                <a:moveTo>
                  <a:pt x="568794" y="0"/>
                </a:moveTo>
                <a:lnTo>
                  <a:pt x="568794" y="509308"/>
                </a:lnTo>
                <a:lnTo>
                  <a:pt x="0" y="509308"/>
                </a:lnTo>
                <a:lnTo>
                  <a:pt x="0" y="1018628"/>
                </a:lnTo>
              </a:path>
            </a:pathLst>
          </a:custGeom>
          <a:noFill/>
          <a:ln w="25399">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87" name="object 43">
            <a:extLst>
              <a:ext uri="{FF2B5EF4-FFF2-40B4-BE49-F238E27FC236}">
                <a16:creationId xmlns:a16="http://schemas.microsoft.com/office/drawing/2014/main" id="{B1503D3F-6F01-4606-9C8A-66D1CFD783C9}"/>
              </a:ext>
            </a:extLst>
          </p:cNvPr>
          <p:cNvSpPr>
            <a:spLocks/>
          </p:cNvSpPr>
          <p:nvPr/>
        </p:nvSpPr>
        <p:spPr bwMode="auto">
          <a:xfrm>
            <a:off x="6565900" y="4440238"/>
            <a:ext cx="984250" cy="819150"/>
          </a:xfrm>
          <a:custGeom>
            <a:avLst/>
            <a:gdLst>
              <a:gd name="T0" fmla="*/ 904107 w 983615"/>
              <a:gd name="T1" fmla="*/ 0 h 818514"/>
              <a:gd name="T2" fmla="*/ 80391 w 983615"/>
              <a:gd name="T3" fmla="*/ 15 h 818514"/>
              <a:gd name="T4" fmla="*/ 39753 w 983615"/>
              <a:gd name="T5" fmla="*/ 11719 h 818514"/>
              <a:gd name="T6" fmla="*/ 10943 w 983615"/>
              <a:gd name="T7" fmla="*/ 41079 h 818514"/>
              <a:gd name="T8" fmla="*/ 0 w 983615"/>
              <a:gd name="T9" fmla="*/ 82056 h 818514"/>
              <a:gd name="T10" fmla="*/ 15 w 983615"/>
              <a:gd name="T11" fmla="*/ 740157 h 818514"/>
              <a:gd name="T12" fmla="*/ 11715 w 983615"/>
              <a:gd name="T13" fmla="*/ 780817 h 818514"/>
              <a:gd name="T14" fmla="*/ 41055 w 983615"/>
              <a:gd name="T15" fmla="*/ 809641 h 818514"/>
              <a:gd name="T16" fmla="*/ 82012 w 983615"/>
              <a:gd name="T17" fmla="*/ 820591 h 818514"/>
              <a:gd name="T18" fmla="*/ 905739 w 983615"/>
              <a:gd name="T19" fmla="*/ 820575 h 818514"/>
              <a:gd name="T20" fmla="*/ 946381 w 983615"/>
              <a:gd name="T21" fmla="*/ 808868 h 818514"/>
              <a:gd name="T22" fmla="*/ 975189 w 983615"/>
              <a:gd name="T23" fmla="*/ 779508 h 818514"/>
              <a:gd name="T24" fmla="*/ 986131 w 983615"/>
              <a:gd name="T25" fmla="*/ 738535 h 818514"/>
              <a:gd name="T26" fmla="*/ 986115 w 983615"/>
              <a:gd name="T27" fmla="*/ 80421 h 818514"/>
              <a:gd name="T28" fmla="*/ 974414 w 983615"/>
              <a:gd name="T29" fmla="*/ 39768 h 818514"/>
              <a:gd name="T30" fmla="*/ 945068 w 983615"/>
              <a:gd name="T31" fmla="*/ 10945 h 818514"/>
              <a:gd name="T32" fmla="*/ 904107 w 983615"/>
              <a:gd name="T33" fmla="*/ 0 h 8185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83615" h="818514">
                <a:moveTo>
                  <a:pt x="901776" y="0"/>
                </a:moveTo>
                <a:lnTo>
                  <a:pt x="80183" y="15"/>
                </a:lnTo>
                <a:lnTo>
                  <a:pt x="39649" y="11683"/>
                </a:lnTo>
                <a:lnTo>
                  <a:pt x="10915" y="40951"/>
                </a:lnTo>
                <a:lnTo>
                  <a:pt x="0" y="81800"/>
                </a:lnTo>
                <a:lnTo>
                  <a:pt x="15" y="737861"/>
                </a:lnTo>
                <a:lnTo>
                  <a:pt x="11683" y="778395"/>
                </a:lnTo>
                <a:lnTo>
                  <a:pt x="40951" y="807129"/>
                </a:lnTo>
                <a:lnTo>
                  <a:pt x="81800" y="818045"/>
                </a:lnTo>
                <a:lnTo>
                  <a:pt x="903404" y="818029"/>
                </a:lnTo>
                <a:lnTo>
                  <a:pt x="943941" y="806358"/>
                </a:lnTo>
                <a:lnTo>
                  <a:pt x="972675" y="777090"/>
                </a:lnTo>
                <a:lnTo>
                  <a:pt x="983589" y="736244"/>
                </a:lnTo>
                <a:lnTo>
                  <a:pt x="983573" y="80173"/>
                </a:lnTo>
                <a:lnTo>
                  <a:pt x="971902" y="39644"/>
                </a:lnTo>
                <a:lnTo>
                  <a:pt x="942631" y="10913"/>
                </a:lnTo>
                <a:lnTo>
                  <a:pt x="90177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88" name="object 44">
            <a:extLst>
              <a:ext uri="{FF2B5EF4-FFF2-40B4-BE49-F238E27FC236}">
                <a16:creationId xmlns:a16="http://schemas.microsoft.com/office/drawing/2014/main" id="{A437004E-B984-4BED-893D-BB26A8AD846C}"/>
              </a:ext>
            </a:extLst>
          </p:cNvPr>
          <p:cNvSpPr>
            <a:spLocks/>
          </p:cNvSpPr>
          <p:nvPr/>
        </p:nvSpPr>
        <p:spPr bwMode="auto">
          <a:xfrm>
            <a:off x="6565900" y="4440238"/>
            <a:ext cx="984250" cy="819150"/>
          </a:xfrm>
          <a:custGeom>
            <a:avLst/>
            <a:gdLst>
              <a:gd name="T0" fmla="*/ 0 w 983615"/>
              <a:gd name="T1" fmla="*/ 82056 h 818514"/>
              <a:gd name="T2" fmla="*/ 10943 w 983615"/>
              <a:gd name="T3" fmla="*/ 41079 h 818514"/>
              <a:gd name="T4" fmla="*/ 39753 w 983615"/>
              <a:gd name="T5" fmla="*/ 11719 h 818514"/>
              <a:gd name="T6" fmla="*/ 80391 w 983615"/>
              <a:gd name="T7" fmla="*/ 15 h 818514"/>
              <a:gd name="T8" fmla="*/ 904107 w 983615"/>
              <a:gd name="T9" fmla="*/ 0 h 818514"/>
              <a:gd name="T10" fmla="*/ 918679 w 983615"/>
              <a:gd name="T11" fmla="*/ 1290 h 818514"/>
              <a:gd name="T12" fmla="*/ 956438 w 983615"/>
              <a:gd name="T13" fmla="*/ 18868 h 818514"/>
              <a:gd name="T14" fmla="*/ 980573 w 983615"/>
              <a:gd name="T15" fmla="*/ 52303 h 818514"/>
              <a:gd name="T16" fmla="*/ 986131 w 983615"/>
              <a:gd name="T17" fmla="*/ 738535 h 818514"/>
              <a:gd name="T18" fmla="*/ 984841 w 983615"/>
              <a:gd name="T19" fmla="*/ 753110 h 818514"/>
              <a:gd name="T20" fmla="*/ 967274 w 983615"/>
              <a:gd name="T21" fmla="*/ 790884 h 818514"/>
              <a:gd name="T22" fmla="*/ 933850 w 983615"/>
              <a:gd name="T23" fmla="*/ 815028 h 818514"/>
              <a:gd name="T24" fmla="*/ 82012 w 983615"/>
              <a:gd name="T25" fmla="*/ 820591 h 818514"/>
              <a:gd name="T26" fmla="*/ 67442 w 983615"/>
              <a:gd name="T27" fmla="*/ 819299 h 818514"/>
              <a:gd name="T28" fmla="*/ 29687 w 983615"/>
              <a:gd name="T29" fmla="*/ 801721 h 818514"/>
              <a:gd name="T30" fmla="*/ 5557 w 983615"/>
              <a:gd name="T31" fmla="*/ 768282 h 818514"/>
              <a:gd name="T32" fmla="*/ 0 w 983615"/>
              <a:gd name="T33" fmla="*/ 82056 h 8185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83615" h="818514">
                <a:moveTo>
                  <a:pt x="0" y="81800"/>
                </a:moveTo>
                <a:lnTo>
                  <a:pt x="10915" y="40951"/>
                </a:lnTo>
                <a:lnTo>
                  <a:pt x="39649" y="11683"/>
                </a:lnTo>
                <a:lnTo>
                  <a:pt x="80183" y="15"/>
                </a:lnTo>
                <a:lnTo>
                  <a:pt x="901776" y="0"/>
                </a:lnTo>
                <a:lnTo>
                  <a:pt x="916310" y="1286"/>
                </a:lnTo>
                <a:lnTo>
                  <a:pt x="953972" y="18808"/>
                </a:lnTo>
                <a:lnTo>
                  <a:pt x="978045" y="52139"/>
                </a:lnTo>
                <a:lnTo>
                  <a:pt x="983589" y="736244"/>
                </a:lnTo>
                <a:lnTo>
                  <a:pt x="982302" y="750774"/>
                </a:lnTo>
                <a:lnTo>
                  <a:pt x="964780" y="788430"/>
                </a:lnTo>
                <a:lnTo>
                  <a:pt x="931443" y="812500"/>
                </a:lnTo>
                <a:lnTo>
                  <a:pt x="81800" y="818045"/>
                </a:lnTo>
                <a:lnTo>
                  <a:pt x="67269" y="816757"/>
                </a:lnTo>
                <a:lnTo>
                  <a:pt x="29611" y="799234"/>
                </a:lnTo>
                <a:lnTo>
                  <a:pt x="5541" y="765898"/>
                </a:lnTo>
                <a:lnTo>
                  <a:pt x="0" y="81800"/>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89" name="object 45">
            <a:extLst>
              <a:ext uri="{FF2B5EF4-FFF2-40B4-BE49-F238E27FC236}">
                <a16:creationId xmlns:a16="http://schemas.microsoft.com/office/drawing/2014/main" id="{4E1F2BFC-5FB1-4D5B-8380-5BBE3382EE88}"/>
              </a:ext>
            </a:extLst>
          </p:cNvPr>
          <p:cNvSpPr txBox="1">
            <a:spLocks noChangeArrowheads="1"/>
          </p:cNvSpPr>
          <p:nvPr/>
        </p:nvSpPr>
        <p:spPr bwMode="auto">
          <a:xfrm>
            <a:off x="6659563" y="4522788"/>
            <a:ext cx="796925"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indent="-15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Single award for EMD, Prod and ICS</a:t>
            </a:r>
            <a:endParaRPr lang="en-US" altLang="en-US" sz="1200" b="0">
              <a:cs typeface="Arial" panose="020B0604020202020204" pitchFamily="34" charset="0"/>
            </a:endParaRPr>
          </a:p>
        </p:txBody>
      </p:sp>
      <p:sp>
        <p:nvSpPr>
          <p:cNvPr id="57390" name="object 46">
            <a:extLst>
              <a:ext uri="{FF2B5EF4-FFF2-40B4-BE49-F238E27FC236}">
                <a16:creationId xmlns:a16="http://schemas.microsoft.com/office/drawing/2014/main" id="{AA8982F0-9D27-4753-9C5F-EF886241F8F5}"/>
              </a:ext>
            </a:extLst>
          </p:cNvPr>
          <p:cNvSpPr>
            <a:spLocks/>
          </p:cNvSpPr>
          <p:nvPr/>
        </p:nvSpPr>
        <p:spPr bwMode="auto">
          <a:xfrm>
            <a:off x="7626350" y="3421063"/>
            <a:ext cx="655638" cy="1019175"/>
          </a:xfrm>
          <a:custGeom>
            <a:avLst/>
            <a:gdLst>
              <a:gd name="T0" fmla="*/ 0 w 655320"/>
              <a:gd name="T1" fmla="*/ 0 h 1018539"/>
              <a:gd name="T2" fmla="*/ 0 w 655320"/>
              <a:gd name="T3" fmla="*/ 510237 h 1018539"/>
              <a:gd name="T4" fmla="*/ 656439 w 655320"/>
              <a:gd name="T5" fmla="*/ 510237 h 1018539"/>
              <a:gd name="T6" fmla="*/ 656439 w 655320"/>
              <a:gd name="T7" fmla="*/ 1020475 h 10185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55320" h="1018539">
                <a:moveTo>
                  <a:pt x="0" y="0"/>
                </a:moveTo>
                <a:lnTo>
                  <a:pt x="0" y="508965"/>
                </a:lnTo>
                <a:lnTo>
                  <a:pt x="655167" y="508965"/>
                </a:lnTo>
                <a:lnTo>
                  <a:pt x="655167" y="1017930"/>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7391" name="object 47">
            <a:extLst>
              <a:ext uri="{FF2B5EF4-FFF2-40B4-BE49-F238E27FC236}">
                <a16:creationId xmlns:a16="http://schemas.microsoft.com/office/drawing/2014/main" id="{1DED24D9-448D-4E05-88EB-3D32625BD5B9}"/>
              </a:ext>
            </a:extLst>
          </p:cNvPr>
          <p:cNvSpPr>
            <a:spLocks/>
          </p:cNvSpPr>
          <p:nvPr/>
        </p:nvSpPr>
        <p:spPr bwMode="auto">
          <a:xfrm>
            <a:off x="7732713" y="4440238"/>
            <a:ext cx="1098550" cy="776287"/>
          </a:xfrm>
          <a:custGeom>
            <a:avLst/>
            <a:gdLst>
              <a:gd name="T0" fmla="*/ 1022286 w 1097915"/>
              <a:gd name="T1" fmla="*/ 0 h 777239"/>
              <a:gd name="T2" fmla="*/ 68315 w 1097915"/>
              <a:gd name="T3" fmla="*/ 572 h 777239"/>
              <a:gd name="T4" fmla="*/ 29781 w 1097915"/>
              <a:gd name="T5" fmla="*/ 16489 h 777239"/>
              <a:gd name="T6" fmla="*/ 5260 w 1097915"/>
              <a:gd name="T7" fmla="*/ 49303 h 777239"/>
              <a:gd name="T8" fmla="*/ 0 w 1097915"/>
              <a:gd name="T9" fmla="*/ 77293 h 777239"/>
              <a:gd name="T10" fmla="*/ 576 w 1097915"/>
              <a:gd name="T11" fmla="*/ 705106 h 777239"/>
              <a:gd name="T12" fmla="*/ 16609 w 1097915"/>
              <a:gd name="T13" fmla="*/ 743364 h 777239"/>
              <a:gd name="T14" fmla="*/ 49662 w 1097915"/>
              <a:gd name="T15" fmla="*/ 767710 h 777239"/>
              <a:gd name="T16" fmla="*/ 77853 w 1097915"/>
              <a:gd name="T17" fmla="*/ 772933 h 777239"/>
              <a:gd name="T18" fmla="*/ 1031820 w 1097915"/>
              <a:gd name="T19" fmla="*/ 772359 h 777239"/>
              <a:gd name="T20" fmla="*/ 1070357 w 1097915"/>
              <a:gd name="T21" fmla="*/ 756444 h 777239"/>
              <a:gd name="T22" fmla="*/ 1094879 w 1097915"/>
              <a:gd name="T23" fmla="*/ 723628 h 777239"/>
              <a:gd name="T24" fmla="*/ 1100139 w 1097915"/>
              <a:gd name="T25" fmla="*/ 695640 h 777239"/>
              <a:gd name="T26" fmla="*/ 1099560 w 1097915"/>
              <a:gd name="T27" fmla="*/ 67827 h 777239"/>
              <a:gd name="T28" fmla="*/ 1083531 w 1097915"/>
              <a:gd name="T29" fmla="*/ 29569 h 777239"/>
              <a:gd name="T30" fmla="*/ 1050478 w 1097915"/>
              <a:gd name="T31" fmla="*/ 5224 h 777239"/>
              <a:gd name="T32" fmla="*/ 1022286 w 1097915"/>
              <a:gd name="T33" fmla="*/ 0 h 7772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97915" h="777239">
                <a:moveTo>
                  <a:pt x="1019924" y="0"/>
                </a:moveTo>
                <a:lnTo>
                  <a:pt x="68159" y="576"/>
                </a:lnTo>
                <a:lnTo>
                  <a:pt x="29713" y="16569"/>
                </a:lnTo>
                <a:lnTo>
                  <a:pt x="5248" y="49546"/>
                </a:lnTo>
                <a:lnTo>
                  <a:pt x="0" y="77673"/>
                </a:lnTo>
                <a:lnTo>
                  <a:pt x="576" y="708572"/>
                </a:lnTo>
                <a:lnTo>
                  <a:pt x="16569" y="747018"/>
                </a:lnTo>
                <a:lnTo>
                  <a:pt x="49546" y="771483"/>
                </a:lnTo>
                <a:lnTo>
                  <a:pt x="77673" y="776731"/>
                </a:lnTo>
                <a:lnTo>
                  <a:pt x="1029437" y="776155"/>
                </a:lnTo>
                <a:lnTo>
                  <a:pt x="1067884" y="760162"/>
                </a:lnTo>
                <a:lnTo>
                  <a:pt x="1092349" y="727185"/>
                </a:lnTo>
                <a:lnTo>
                  <a:pt x="1097597" y="699058"/>
                </a:lnTo>
                <a:lnTo>
                  <a:pt x="1097020" y="68159"/>
                </a:lnTo>
                <a:lnTo>
                  <a:pt x="1081028" y="29713"/>
                </a:lnTo>
                <a:lnTo>
                  <a:pt x="1048051" y="5248"/>
                </a:lnTo>
                <a:lnTo>
                  <a:pt x="1019924"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7392" name="object 48">
            <a:extLst>
              <a:ext uri="{FF2B5EF4-FFF2-40B4-BE49-F238E27FC236}">
                <a16:creationId xmlns:a16="http://schemas.microsoft.com/office/drawing/2014/main" id="{37387C0A-52E4-442B-B684-BF87C2127DA4}"/>
              </a:ext>
            </a:extLst>
          </p:cNvPr>
          <p:cNvSpPr>
            <a:spLocks/>
          </p:cNvSpPr>
          <p:nvPr/>
        </p:nvSpPr>
        <p:spPr bwMode="auto">
          <a:xfrm>
            <a:off x="7732713" y="4440238"/>
            <a:ext cx="1098550" cy="776287"/>
          </a:xfrm>
          <a:custGeom>
            <a:avLst/>
            <a:gdLst>
              <a:gd name="T0" fmla="*/ 0 w 1097915"/>
              <a:gd name="T1" fmla="*/ 77293 h 777239"/>
              <a:gd name="T2" fmla="*/ 11465 w 1097915"/>
              <a:gd name="T3" fmla="*/ 36898 h 777239"/>
              <a:gd name="T4" fmla="*/ 41400 w 1097915"/>
              <a:gd name="T5" fmla="*/ 8977 h 777239"/>
              <a:gd name="T6" fmla="*/ 1022286 w 1097915"/>
              <a:gd name="T7" fmla="*/ 0 h 777239"/>
              <a:gd name="T8" fmla="*/ 1036832 w 1097915"/>
              <a:gd name="T9" fmla="*/ 1345 h 777239"/>
              <a:gd name="T10" fmla="*/ 1074074 w 1097915"/>
              <a:gd name="T11" fmla="*/ 19579 h 777239"/>
              <a:gd name="T12" fmla="*/ 1096522 w 1097915"/>
              <a:gd name="T13" fmla="*/ 53938 h 777239"/>
              <a:gd name="T14" fmla="*/ 1100139 w 1097915"/>
              <a:gd name="T15" fmla="*/ 695640 h 777239"/>
              <a:gd name="T16" fmla="*/ 1098782 w 1097915"/>
              <a:gd name="T17" fmla="*/ 710081 h 777239"/>
              <a:gd name="T18" fmla="*/ 1080418 w 1097915"/>
              <a:gd name="T19" fmla="*/ 747057 h 777239"/>
              <a:gd name="T20" fmla="*/ 1045810 w 1097915"/>
              <a:gd name="T21" fmla="*/ 769342 h 777239"/>
              <a:gd name="T22" fmla="*/ 77853 w 1097915"/>
              <a:gd name="T23" fmla="*/ 772933 h 777239"/>
              <a:gd name="T24" fmla="*/ 63308 w 1097915"/>
              <a:gd name="T25" fmla="*/ 771586 h 777239"/>
              <a:gd name="T26" fmla="*/ 26063 w 1097915"/>
              <a:gd name="T27" fmla="*/ 753354 h 777239"/>
              <a:gd name="T28" fmla="*/ 3616 w 1097915"/>
              <a:gd name="T29" fmla="*/ 718995 h 777239"/>
              <a:gd name="T30" fmla="*/ 0 w 1097915"/>
              <a:gd name="T31" fmla="*/ 77293 h 7772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97915" h="777239">
                <a:moveTo>
                  <a:pt x="0" y="77673"/>
                </a:moveTo>
                <a:lnTo>
                  <a:pt x="11437" y="37078"/>
                </a:lnTo>
                <a:lnTo>
                  <a:pt x="41304" y="9021"/>
                </a:lnTo>
                <a:lnTo>
                  <a:pt x="1019924" y="0"/>
                </a:lnTo>
                <a:lnTo>
                  <a:pt x="1034437" y="1353"/>
                </a:lnTo>
                <a:lnTo>
                  <a:pt x="1071593" y="19675"/>
                </a:lnTo>
                <a:lnTo>
                  <a:pt x="1093989" y="54202"/>
                </a:lnTo>
                <a:lnTo>
                  <a:pt x="1097597" y="699058"/>
                </a:lnTo>
                <a:lnTo>
                  <a:pt x="1096244" y="713571"/>
                </a:lnTo>
                <a:lnTo>
                  <a:pt x="1077922" y="750728"/>
                </a:lnTo>
                <a:lnTo>
                  <a:pt x="1043394" y="773123"/>
                </a:lnTo>
                <a:lnTo>
                  <a:pt x="77673" y="776731"/>
                </a:lnTo>
                <a:lnTo>
                  <a:pt x="63160" y="775378"/>
                </a:lnTo>
                <a:lnTo>
                  <a:pt x="26003" y="757056"/>
                </a:lnTo>
                <a:lnTo>
                  <a:pt x="3608" y="722529"/>
                </a:lnTo>
                <a:lnTo>
                  <a:pt x="0" y="7767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 name="object 49">
            <a:extLst>
              <a:ext uri="{FF2B5EF4-FFF2-40B4-BE49-F238E27FC236}">
                <a16:creationId xmlns:a16="http://schemas.microsoft.com/office/drawing/2014/main" id="{B0555161-6FE2-4815-A95C-F626B55FBC6F}"/>
              </a:ext>
            </a:extLst>
          </p:cNvPr>
          <p:cNvSpPr txBox="1"/>
          <p:nvPr/>
        </p:nvSpPr>
        <p:spPr>
          <a:xfrm>
            <a:off x="7824788" y="4659313"/>
            <a:ext cx="911225" cy="336550"/>
          </a:xfrm>
          <a:prstGeom prst="rect">
            <a:avLst/>
          </a:prstGeom>
        </p:spPr>
        <p:txBody>
          <a:bodyPr lIns="0" tIns="0" rIns="0" bIns="0">
            <a:spAutoFit/>
          </a:bodyPr>
          <a:lstStyle/>
          <a:p>
            <a:pPr marL="12700" algn="ctr">
              <a:lnSpc>
                <a:spcPts val="1345"/>
              </a:lnSpc>
              <a:defRPr/>
            </a:pPr>
            <a:r>
              <a:rPr sz="1200" b="1" spc="-5" dirty="0">
                <a:solidFill>
                  <a:srgbClr val="FFFFFF"/>
                </a:solidFill>
                <a:latin typeface="Arial"/>
                <a:cs typeface="Arial"/>
              </a:rPr>
              <a:t>R</a:t>
            </a:r>
            <a:r>
              <a:rPr sz="1200" b="1" spc="-30" dirty="0">
                <a:solidFill>
                  <a:srgbClr val="FFFFFF"/>
                </a:solidFill>
                <a:latin typeface="Arial"/>
                <a:cs typeface="Arial"/>
              </a:rPr>
              <a:t>A</a:t>
            </a:r>
            <a:r>
              <a:rPr sz="1200" b="1" dirty="0">
                <a:solidFill>
                  <a:srgbClr val="FFFFFF"/>
                </a:solidFill>
                <a:latin typeface="Arial"/>
                <a:cs typeface="Arial"/>
              </a:rPr>
              <a:t>A</a:t>
            </a:r>
            <a:r>
              <a:rPr sz="1200" b="1" spc="-15" dirty="0">
                <a:solidFill>
                  <a:srgbClr val="FFFFFF"/>
                </a:solidFill>
                <a:latin typeface="Arial"/>
                <a:cs typeface="Arial"/>
              </a:rPr>
              <a:t> </a:t>
            </a:r>
            <a:r>
              <a:rPr sz="1200" b="1" dirty="0">
                <a:solidFill>
                  <a:srgbClr val="FFFFFF"/>
                </a:solidFill>
                <a:latin typeface="Arial"/>
                <a:cs typeface="Arial"/>
              </a:rPr>
              <a:t>in</a:t>
            </a:r>
            <a:r>
              <a:rPr sz="1200" b="1" spc="-15" dirty="0">
                <a:solidFill>
                  <a:srgbClr val="FFFFFF"/>
                </a:solidFill>
                <a:latin typeface="Arial"/>
                <a:cs typeface="Arial"/>
              </a:rPr>
              <a:t> </a:t>
            </a:r>
            <a:r>
              <a:rPr sz="1200" b="1" dirty="0">
                <a:solidFill>
                  <a:srgbClr val="FFFFFF"/>
                </a:solidFill>
                <a:latin typeface="Arial"/>
                <a:cs typeface="Arial"/>
              </a:rPr>
              <a:t>2023</a:t>
            </a:r>
            <a:endParaRPr sz="1200">
              <a:latin typeface="Arial"/>
              <a:cs typeface="Arial"/>
            </a:endParaRPr>
          </a:p>
          <a:p>
            <a:pPr marL="13970" algn="ctr">
              <a:lnSpc>
                <a:spcPts val="1345"/>
              </a:lnSpc>
              <a:defRPr/>
            </a:pPr>
            <a:r>
              <a:rPr sz="1200" b="1" spc="-5" dirty="0">
                <a:solidFill>
                  <a:srgbClr val="FFFFFF"/>
                </a:solidFill>
                <a:latin typeface="Arial"/>
                <a:cs typeface="Arial"/>
              </a:rPr>
              <a:t>F</a:t>
            </a:r>
            <a:r>
              <a:rPr sz="1200" b="1" dirty="0">
                <a:solidFill>
                  <a:srgbClr val="FFFFFF"/>
                </a:solidFill>
                <a:latin typeface="Arial"/>
                <a:cs typeface="Arial"/>
              </a:rPr>
              <a:t>OC in 2031</a:t>
            </a:r>
            <a:endParaRPr sz="1200">
              <a:latin typeface="Arial"/>
              <a:cs typeface="Arial"/>
            </a:endParaRPr>
          </a:p>
        </p:txBody>
      </p:sp>
      <p:sp>
        <p:nvSpPr>
          <p:cNvPr id="53" name="object 53">
            <a:extLst>
              <a:ext uri="{FF2B5EF4-FFF2-40B4-BE49-F238E27FC236}">
                <a16:creationId xmlns:a16="http://schemas.microsoft.com/office/drawing/2014/main" id="{32DB9884-90C6-4EE7-A8A5-D28D401DAFC6}"/>
              </a:ext>
            </a:extLst>
          </p:cNvPr>
          <p:cNvSpPr>
            <a:spLocks noGrp="1"/>
          </p:cNvSpPr>
          <p:nvPr>
            <p:ph type="sldNum" sz="quarter" idx="11"/>
          </p:nvPr>
        </p:nvSpPr>
        <p:spPr>
          <a:xfrm>
            <a:off x="8872538" y="6578600"/>
            <a:ext cx="192087" cy="152400"/>
          </a:xfrm>
        </p:spPr>
        <p:txBody>
          <a:bodyPr lIns="0" tIns="0" rIns="0" bIns="0">
            <a:spAutoFit/>
          </a:bodyPr>
          <a:lstStyle>
            <a:lvl1pPr marL="25400">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4BBB506-4588-4EEB-9DA6-DA3F19BEA598}" type="slidenum">
              <a:rPr lang="en-US" altLang="en-US" sz="1000">
                <a:solidFill>
                  <a:srgbClr val="7F7F7F"/>
                </a:solidFill>
              </a:rPr>
              <a:pPr/>
              <a:t>25</a:t>
            </a:fld>
            <a:endParaRPr lang="en-US" altLang="en-US" sz="1000">
              <a:solidFill>
                <a:srgbClr val="7F7F7F"/>
              </a:solidFill>
            </a:endParaRPr>
          </a:p>
        </p:txBody>
      </p:sp>
      <p:sp>
        <p:nvSpPr>
          <p:cNvPr id="51" name="object 51">
            <a:extLst>
              <a:ext uri="{FF2B5EF4-FFF2-40B4-BE49-F238E27FC236}">
                <a16:creationId xmlns:a16="http://schemas.microsoft.com/office/drawing/2014/main" id="{568AD7F4-10DB-4FC6-A5C4-D431C28FE69A}"/>
              </a:ext>
            </a:extLst>
          </p:cNvPr>
          <p:cNvSpPr txBox="1"/>
          <p:nvPr/>
        </p:nvSpPr>
        <p:spPr>
          <a:xfrm>
            <a:off x="3067050" y="58738"/>
            <a:ext cx="3009900" cy="177800"/>
          </a:xfrm>
          <a:prstGeom prst="rect">
            <a:avLst/>
          </a:prstGeom>
        </p:spPr>
        <p:txBody>
          <a:bodyPr lIns="0" tIns="0" rIns="0" bIns="0">
            <a:spAutoFit/>
          </a:bodyPr>
          <a:lstStyle/>
          <a:p>
            <a:pPr marL="12700" algn="ctr">
              <a:defRPr/>
            </a:pPr>
            <a:r>
              <a:rPr sz="1200" spc="-5" dirty="0">
                <a:solidFill>
                  <a:srgbClr val="FF0000"/>
                </a:solidFill>
                <a:latin typeface="Arial"/>
                <a:cs typeface="Arial"/>
              </a:rPr>
              <a:t>“</a:t>
            </a:r>
            <a:r>
              <a:rPr sz="1200" dirty="0">
                <a:solidFill>
                  <a:srgbClr val="FF0000"/>
                </a:solidFill>
                <a:latin typeface="Arial"/>
                <a:cs typeface="Arial"/>
              </a:rPr>
              <a:t>P</a:t>
            </a:r>
            <a:r>
              <a:rPr sz="1200" spc="-5" dirty="0">
                <a:solidFill>
                  <a:srgbClr val="FF0000"/>
                </a:solidFill>
                <a:latin typeface="Arial"/>
                <a:cs typeface="Arial"/>
              </a:rPr>
              <a:t>R</a:t>
            </a:r>
            <a:r>
              <a:rPr sz="1200" dirty="0">
                <a:solidFill>
                  <a:srgbClr val="FF0000"/>
                </a:solidFill>
                <a:latin typeface="Arial"/>
                <a:cs typeface="Arial"/>
              </a:rPr>
              <a:t>E</a:t>
            </a:r>
            <a:r>
              <a:rPr sz="1200" spc="-5" dirty="0">
                <a:solidFill>
                  <a:srgbClr val="FF0000"/>
                </a:solidFill>
                <a:latin typeface="Arial"/>
                <a:cs typeface="Arial"/>
              </a:rPr>
              <a:t>-D</a:t>
            </a:r>
            <a:r>
              <a:rPr sz="1200" dirty="0">
                <a:solidFill>
                  <a:srgbClr val="FF0000"/>
                </a:solidFill>
                <a:latin typeface="Arial"/>
                <a:cs typeface="Arial"/>
              </a:rPr>
              <a:t>E</a:t>
            </a:r>
            <a:r>
              <a:rPr sz="1200" spc="-5" dirty="0">
                <a:solidFill>
                  <a:srgbClr val="FF0000"/>
                </a:solidFill>
                <a:latin typeface="Arial"/>
                <a:cs typeface="Arial"/>
              </a:rPr>
              <a:t>C</a:t>
            </a:r>
            <a:r>
              <a:rPr sz="1200" dirty="0">
                <a:solidFill>
                  <a:srgbClr val="FF0000"/>
                </a:solidFill>
                <a:latin typeface="Arial"/>
                <a:cs typeface="Arial"/>
              </a:rPr>
              <a:t>ISIO</a:t>
            </a:r>
            <a:r>
              <a:rPr sz="1200" spc="-5" dirty="0">
                <a:solidFill>
                  <a:srgbClr val="FF0000"/>
                </a:solidFill>
                <a:latin typeface="Arial"/>
                <a:cs typeface="Arial"/>
              </a:rPr>
              <a:t>N</a:t>
            </a:r>
            <a:r>
              <a:rPr sz="1200" dirty="0">
                <a:solidFill>
                  <a:srgbClr val="FF0000"/>
                </a:solidFill>
                <a:latin typeface="Arial"/>
                <a:cs typeface="Arial"/>
              </a:rPr>
              <a:t>AL</a:t>
            </a:r>
            <a:r>
              <a:rPr sz="1200" spc="-65" dirty="0">
                <a:solidFill>
                  <a:srgbClr val="FF0000"/>
                </a:solidFill>
                <a:latin typeface="Arial"/>
                <a:cs typeface="Arial"/>
              </a:rPr>
              <a:t> </a:t>
            </a:r>
            <a:r>
              <a:rPr sz="1200" dirty="0">
                <a:solidFill>
                  <a:srgbClr val="FF0000"/>
                </a:solidFill>
                <a:latin typeface="Arial"/>
                <a:cs typeface="Arial"/>
              </a:rPr>
              <a:t>–</a:t>
            </a:r>
            <a:r>
              <a:rPr sz="1200" spc="5" dirty="0">
                <a:solidFill>
                  <a:srgbClr val="FF0000"/>
                </a:solidFill>
                <a:latin typeface="Arial"/>
                <a:cs typeface="Arial"/>
              </a:rPr>
              <a:t> </a:t>
            </a:r>
            <a:r>
              <a:rPr sz="1200" spc="-5" dirty="0">
                <a:solidFill>
                  <a:srgbClr val="FF0000"/>
                </a:solidFill>
                <a:latin typeface="Arial"/>
                <a:cs typeface="Arial"/>
              </a:rPr>
              <a:t>N</a:t>
            </a:r>
            <a:r>
              <a:rPr sz="1200" dirty="0">
                <a:solidFill>
                  <a:srgbClr val="FF0000"/>
                </a:solidFill>
                <a:latin typeface="Arial"/>
                <a:cs typeface="Arial"/>
              </a:rPr>
              <a:t>OT</a:t>
            </a:r>
            <a:r>
              <a:rPr sz="1200" spc="-15" dirty="0">
                <a:solidFill>
                  <a:srgbClr val="FF0000"/>
                </a:solidFill>
                <a:latin typeface="Arial"/>
                <a:cs typeface="Arial"/>
              </a:rPr>
              <a:t> </a:t>
            </a:r>
            <a:r>
              <a:rPr sz="1200" spc="-5" dirty="0">
                <a:solidFill>
                  <a:srgbClr val="FF0000"/>
                </a:solidFill>
                <a:latin typeface="Arial"/>
                <a:cs typeface="Arial"/>
              </a:rPr>
              <a:t>F</a:t>
            </a:r>
            <a:r>
              <a:rPr sz="1200" dirty="0">
                <a:solidFill>
                  <a:srgbClr val="FF0000"/>
                </a:solidFill>
                <a:latin typeface="Arial"/>
                <a:cs typeface="Arial"/>
              </a:rPr>
              <a:t>OR </a:t>
            </a:r>
            <a:r>
              <a:rPr sz="1200" spc="-5" dirty="0">
                <a:solidFill>
                  <a:srgbClr val="FF0000"/>
                </a:solidFill>
                <a:latin typeface="Arial"/>
                <a:cs typeface="Arial"/>
              </a:rPr>
              <a:t>R</a:t>
            </a:r>
            <a:r>
              <a:rPr sz="1200" dirty="0">
                <a:solidFill>
                  <a:srgbClr val="FF0000"/>
                </a:solidFill>
                <a:latin typeface="Arial"/>
                <a:cs typeface="Arial"/>
              </a:rPr>
              <a:t>ELEASE”</a:t>
            </a:r>
            <a:endParaRPr sz="1200">
              <a:latin typeface="Arial"/>
              <a:cs typeface="Arial"/>
            </a:endParaRPr>
          </a:p>
        </p:txBody>
      </p:sp>
      <p:sp>
        <p:nvSpPr>
          <p:cNvPr id="57396" name="TextBox 53">
            <a:extLst>
              <a:ext uri="{FF2B5EF4-FFF2-40B4-BE49-F238E27FC236}">
                <a16:creationId xmlns:a16="http://schemas.microsoft.com/office/drawing/2014/main" id="{FF5FCE9C-5366-41F3-A9B3-646C82078544}"/>
              </a:ext>
            </a:extLst>
          </p:cNvPr>
          <p:cNvSpPr txBox="1">
            <a:spLocks noChangeArrowheads="1"/>
          </p:cNvSpPr>
          <p:nvPr/>
        </p:nvSpPr>
        <p:spPr bwMode="auto">
          <a:xfrm>
            <a:off x="1104900" y="6423025"/>
            <a:ext cx="6934200" cy="4000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b="0"/>
              <a:t>See Notes Page for more examples of framing assumptions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394" name="AutoShape 24">
            <a:extLst>
              <a:ext uri="{FF2B5EF4-FFF2-40B4-BE49-F238E27FC236}">
                <a16:creationId xmlns:a16="http://schemas.microsoft.com/office/drawing/2014/main" id="{4F2FE46C-5070-4724-ACAE-8EBF5740CD4A}"/>
              </a:ext>
            </a:extLst>
          </p:cNvPr>
          <p:cNvCxnSpPr>
            <a:cxnSpLocks noChangeShapeType="1"/>
          </p:cNvCxnSpPr>
          <p:nvPr/>
        </p:nvCxnSpPr>
        <p:spPr bwMode="auto">
          <a:xfrm rot="16200000" flipH="1">
            <a:off x="6211094" y="4083844"/>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9395" name="Rectangle 2">
            <a:extLst>
              <a:ext uri="{FF2B5EF4-FFF2-40B4-BE49-F238E27FC236}">
                <a16:creationId xmlns:a16="http://schemas.microsoft.com/office/drawing/2014/main" id="{20CE6002-2CE8-487A-AF77-8E5BADEF4E64}"/>
              </a:ext>
            </a:extLst>
          </p:cNvPr>
          <p:cNvSpPr>
            <a:spLocks noGrp="1" noChangeArrowheads="1"/>
          </p:cNvSpPr>
          <p:nvPr>
            <p:ph type="title"/>
          </p:nvPr>
        </p:nvSpPr>
        <p:spPr/>
        <p:txBody>
          <a:bodyPr/>
          <a:lstStyle/>
          <a:p>
            <a:r>
              <a:rPr lang="en-US" altLang="en-US" sz="3200"/>
              <a:t> Program Org Chart</a:t>
            </a:r>
          </a:p>
        </p:txBody>
      </p:sp>
      <p:sp>
        <p:nvSpPr>
          <p:cNvPr id="59396" name="Slide Number Placeholder 37">
            <a:extLst>
              <a:ext uri="{FF2B5EF4-FFF2-40B4-BE49-F238E27FC236}">
                <a16:creationId xmlns:a16="http://schemas.microsoft.com/office/drawing/2014/main" id="{BC95C5A5-8A18-483A-9E3D-2AE8522FDE9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E7AB4140-9133-47BD-93C1-811BA45CF4E7}" type="slidenum">
              <a:rPr lang="en-US" altLang="en-US" sz="1000" b="0">
                <a:solidFill>
                  <a:srgbClr val="7F7F7F"/>
                </a:solidFill>
              </a:rPr>
              <a:pPr>
                <a:spcBef>
                  <a:spcPct val="0"/>
                </a:spcBef>
                <a:buClrTx/>
                <a:buSzTx/>
                <a:buFontTx/>
                <a:buNone/>
              </a:pPr>
              <a:t>26</a:t>
            </a:fld>
            <a:endParaRPr lang="en-US" altLang="en-US" sz="1000" b="0">
              <a:solidFill>
                <a:schemeClr val="bg2"/>
              </a:solidFill>
            </a:endParaRPr>
          </a:p>
        </p:txBody>
      </p:sp>
      <p:sp>
        <p:nvSpPr>
          <p:cNvPr id="59397" name="AutoShape 3">
            <a:extLst>
              <a:ext uri="{FF2B5EF4-FFF2-40B4-BE49-F238E27FC236}">
                <a16:creationId xmlns:a16="http://schemas.microsoft.com/office/drawing/2014/main" id="{DB93429D-E22F-4992-B043-B92350AF71DD}"/>
              </a:ext>
            </a:extLst>
          </p:cNvPr>
          <p:cNvSpPr>
            <a:spLocks noChangeArrowheads="1"/>
          </p:cNvSpPr>
          <p:nvPr/>
        </p:nvSpPr>
        <p:spPr bwMode="auto">
          <a:xfrm>
            <a:off x="3706813" y="1130300"/>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OSD/AT&amp;L</a:t>
            </a:r>
          </a:p>
        </p:txBody>
      </p:sp>
      <p:sp>
        <p:nvSpPr>
          <p:cNvPr id="59398" name="AutoShape 4">
            <a:extLst>
              <a:ext uri="{FF2B5EF4-FFF2-40B4-BE49-F238E27FC236}">
                <a16:creationId xmlns:a16="http://schemas.microsoft.com/office/drawing/2014/main" id="{2F28349B-4FD2-47C7-8900-480032812264}"/>
              </a:ext>
            </a:extLst>
          </p:cNvPr>
          <p:cNvSpPr>
            <a:spLocks noChangeArrowheads="1"/>
          </p:cNvSpPr>
          <p:nvPr/>
        </p:nvSpPr>
        <p:spPr bwMode="auto">
          <a:xfrm>
            <a:off x="3706813" y="1643063"/>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SAF/AQ</a:t>
            </a:r>
          </a:p>
        </p:txBody>
      </p:sp>
      <p:sp>
        <p:nvSpPr>
          <p:cNvPr id="59399" name="AutoShape 5">
            <a:extLst>
              <a:ext uri="{FF2B5EF4-FFF2-40B4-BE49-F238E27FC236}">
                <a16:creationId xmlns:a16="http://schemas.microsoft.com/office/drawing/2014/main" id="{3F35870E-A8A5-49FC-B3FB-A9779C2E8BA7}"/>
              </a:ext>
            </a:extLst>
          </p:cNvPr>
          <p:cNvSpPr>
            <a:spLocks noChangeArrowheads="1"/>
          </p:cNvSpPr>
          <p:nvPr/>
        </p:nvSpPr>
        <p:spPr bwMode="auto">
          <a:xfrm>
            <a:off x="3706813" y="2155825"/>
            <a:ext cx="1701800" cy="65087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PEO </a:t>
            </a:r>
          </a:p>
          <a:p>
            <a:pPr algn="ctr">
              <a:spcBef>
                <a:spcPct val="0"/>
              </a:spcBef>
              <a:buClrTx/>
              <a:buSzTx/>
              <a:buFontTx/>
              <a:buNone/>
            </a:pPr>
            <a:r>
              <a:rPr lang="en-US" altLang="en-US" sz="1600" b="0"/>
              <a:t>Lt Gen JP Jones</a:t>
            </a:r>
          </a:p>
        </p:txBody>
      </p:sp>
      <p:sp>
        <p:nvSpPr>
          <p:cNvPr id="59400" name="AutoShape 6">
            <a:extLst>
              <a:ext uri="{FF2B5EF4-FFF2-40B4-BE49-F238E27FC236}">
                <a16:creationId xmlns:a16="http://schemas.microsoft.com/office/drawing/2014/main" id="{F3E8192C-58CD-453A-93AB-3FD3EAF4D9DA}"/>
              </a:ext>
            </a:extLst>
          </p:cNvPr>
          <p:cNvSpPr>
            <a:spLocks noChangeArrowheads="1"/>
          </p:cNvSpPr>
          <p:nvPr/>
        </p:nvSpPr>
        <p:spPr bwMode="auto">
          <a:xfrm>
            <a:off x="3678238" y="3035300"/>
            <a:ext cx="1758950"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PM</a:t>
            </a:r>
          </a:p>
          <a:p>
            <a:pPr algn="ctr">
              <a:spcBef>
                <a:spcPct val="0"/>
              </a:spcBef>
              <a:buClrTx/>
              <a:buSzTx/>
              <a:buFontTx/>
              <a:buNone/>
            </a:pPr>
            <a:r>
              <a:rPr lang="en-US" altLang="en-US" sz="1600" b="0"/>
              <a:t>Col John Smith</a:t>
            </a:r>
          </a:p>
        </p:txBody>
      </p:sp>
      <p:cxnSp>
        <p:nvCxnSpPr>
          <p:cNvPr id="59401" name="AutoShape 7">
            <a:extLst>
              <a:ext uri="{FF2B5EF4-FFF2-40B4-BE49-F238E27FC236}">
                <a16:creationId xmlns:a16="http://schemas.microsoft.com/office/drawing/2014/main" id="{395DE039-7280-4D1C-9C08-DF930C5767AB}"/>
              </a:ext>
            </a:extLst>
          </p:cNvPr>
          <p:cNvCxnSpPr>
            <a:cxnSpLocks noChangeShapeType="1"/>
            <a:stCxn id="59397" idx="2"/>
            <a:endCxn id="59398" idx="0"/>
          </p:cNvCxnSpPr>
          <p:nvPr/>
        </p:nvCxnSpPr>
        <p:spPr bwMode="auto">
          <a:xfrm>
            <a:off x="4557713" y="1416050"/>
            <a:ext cx="0" cy="22701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402" name="AutoShape 8">
            <a:extLst>
              <a:ext uri="{FF2B5EF4-FFF2-40B4-BE49-F238E27FC236}">
                <a16:creationId xmlns:a16="http://schemas.microsoft.com/office/drawing/2014/main" id="{921ECB92-4BCF-45DC-A4F0-D3FBD2B82D79}"/>
              </a:ext>
            </a:extLst>
          </p:cNvPr>
          <p:cNvCxnSpPr>
            <a:cxnSpLocks noChangeShapeType="1"/>
            <a:stCxn id="59398" idx="2"/>
            <a:endCxn id="59399" idx="0"/>
          </p:cNvCxnSpPr>
          <p:nvPr/>
        </p:nvCxnSpPr>
        <p:spPr bwMode="auto">
          <a:xfrm>
            <a:off x="4557713" y="1928813"/>
            <a:ext cx="0" cy="227012"/>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403" name="AutoShape 9">
            <a:extLst>
              <a:ext uri="{FF2B5EF4-FFF2-40B4-BE49-F238E27FC236}">
                <a16:creationId xmlns:a16="http://schemas.microsoft.com/office/drawing/2014/main" id="{CC7E0714-20E6-4093-8676-F4D66C5A4A6F}"/>
              </a:ext>
            </a:extLst>
          </p:cNvPr>
          <p:cNvCxnSpPr>
            <a:cxnSpLocks noChangeShapeType="1"/>
            <a:stCxn id="59399" idx="2"/>
            <a:endCxn id="59400" idx="0"/>
          </p:cNvCxnSpPr>
          <p:nvPr/>
        </p:nvCxnSpPr>
        <p:spPr bwMode="auto">
          <a:xfrm>
            <a:off x="4557713" y="2806700"/>
            <a:ext cx="0" cy="228600"/>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9404" name="AutoShape 10">
            <a:extLst>
              <a:ext uri="{FF2B5EF4-FFF2-40B4-BE49-F238E27FC236}">
                <a16:creationId xmlns:a16="http://schemas.microsoft.com/office/drawing/2014/main" id="{BD586FD4-6D74-4B44-9821-A3CA31CE3DF5}"/>
              </a:ext>
            </a:extLst>
          </p:cNvPr>
          <p:cNvSpPr>
            <a:spLocks noChangeArrowheads="1"/>
          </p:cNvSpPr>
          <p:nvPr/>
        </p:nvSpPr>
        <p:spPr bwMode="auto">
          <a:xfrm>
            <a:off x="109538" y="4070350"/>
            <a:ext cx="1524000" cy="67627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Program</a:t>
            </a:r>
          </a:p>
          <a:p>
            <a:pPr algn="ctr">
              <a:spcBef>
                <a:spcPct val="0"/>
              </a:spcBef>
              <a:buClrTx/>
              <a:buSzTx/>
              <a:buFontTx/>
              <a:buNone/>
            </a:pPr>
            <a:r>
              <a:rPr lang="en-US" altLang="en-US" sz="1600"/>
              <a:t>Control</a:t>
            </a:r>
          </a:p>
          <a:p>
            <a:pPr algn="ctr">
              <a:spcBef>
                <a:spcPct val="0"/>
              </a:spcBef>
              <a:buClrTx/>
              <a:buSzTx/>
              <a:buFontTx/>
              <a:buNone/>
            </a:pPr>
            <a:r>
              <a:rPr lang="en-US" altLang="en-US" sz="1400" b="0"/>
              <a:t>Maj D. MacArthur</a:t>
            </a:r>
          </a:p>
        </p:txBody>
      </p:sp>
      <p:sp>
        <p:nvSpPr>
          <p:cNvPr id="59405" name="AutoShape 11">
            <a:extLst>
              <a:ext uri="{FF2B5EF4-FFF2-40B4-BE49-F238E27FC236}">
                <a16:creationId xmlns:a16="http://schemas.microsoft.com/office/drawing/2014/main" id="{DE8BD3A9-5387-4B17-A223-A83061703C57}"/>
              </a:ext>
            </a:extLst>
          </p:cNvPr>
          <p:cNvSpPr>
            <a:spLocks noChangeArrowheads="1"/>
          </p:cNvSpPr>
          <p:nvPr/>
        </p:nvSpPr>
        <p:spPr bwMode="auto">
          <a:xfrm>
            <a:off x="1804988" y="4070350"/>
            <a:ext cx="1828800"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Contracts</a:t>
            </a:r>
          </a:p>
          <a:p>
            <a:pPr algn="ctr">
              <a:spcBef>
                <a:spcPct val="0"/>
              </a:spcBef>
              <a:buClrTx/>
              <a:buSzTx/>
              <a:buFontTx/>
              <a:buNone/>
            </a:pPr>
            <a:r>
              <a:rPr lang="en-US" altLang="en-US" sz="1600" b="0"/>
              <a:t>Ms. Jane Smith</a:t>
            </a:r>
          </a:p>
        </p:txBody>
      </p:sp>
      <p:sp>
        <p:nvSpPr>
          <p:cNvPr id="59406" name="AutoShape 12">
            <a:extLst>
              <a:ext uri="{FF2B5EF4-FFF2-40B4-BE49-F238E27FC236}">
                <a16:creationId xmlns:a16="http://schemas.microsoft.com/office/drawing/2014/main" id="{37711DFB-4AE9-4391-BDA0-EDB5AF0984A5}"/>
              </a:ext>
            </a:extLst>
          </p:cNvPr>
          <p:cNvSpPr>
            <a:spLocks noChangeArrowheads="1"/>
          </p:cNvSpPr>
          <p:nvPr/>
        </p:nvSpPr>
        <p:spPr bwMode="auto">
          <a:xfrm>
            <a:off x="3760788" y="4070350"/>
            <a:ext cx="1700212"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Sys Eng</a:t>
            </a:r>
          </a:p>
          <a:p>
            <a:pPr algn="ctr">
              <a:spcBef>
                <a:spcPct val="0"/>
              </a:spcBef>
              <a:buClrTx/>
              <a:buSzTx/>
              <a:buFontTx/>
              <a:buNone/>
            </a:pPr>
            <a:r>
              <a:rPr lang="en-US" altLang="en-US" sz="1600" b="0"/>
              <a:t>Maj Kelly Johnson</a:t>
            </a:r>
          </a:p>
        </p:txBody>
      </p:sp>
      <p:sp>
        <p:nvSpPr>
          <p:cNvPr id="59407" name="AutoShape 13">
            <a:extLst>
              <a:ext uri="{FF2B5EF4-FFF2-40B4-BE49-F238E27FC236}">
                <a16:creationId xmlns:a16="http://schemas.microsoft.com/office/drawing/2014/main" id="{E2FA18FB-B873-4181-B3DE-E38EF657AE09}"/>
              </a:ext>
            </a:extLst>
          </p:cNvPr>
          <p:cNvSpPr>
            <a:spLocks noChangeArrowheads="1"/>
          </p:cNvSpPr>
          <p:nvPr/>
        </p:nvSpPr>
        <p:spPr bwMode="auto">
          <a:xfrm>
            <a:off x="7410450" y="4070350"/>
            <a:ext cx="1474788"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Test</a:t>
            </a:r>
          </a:p>
          <a:p>
            <a:pPr algn="ctr">
              <a:spcBef>
                <a:spcPct val="0"/>
              </a:spcBef>
              <a:buClrTx/>
              <a:buSzTx/>
              <a:buFontTx/>
              <a:buNone/>
            </a:pPr>
            <a:r>
              <a:rPr lang="en-US" altLang="en-US" sz="1600" b="0"/>
              <a:t>Maj C. Yeager</a:t>
            </a:r>
          </a:p>
        </p:txBody>
      </p:sp>
      <p:cxnSp>
        <p:nvCxnSpPr>
          <p:cNvPr id="59408" name="AutoShape 14">
            <a:extLst>
              <a:ext uri="{FF2B5EF4-FFF2-40B4-BE49-F238E27FC236}">
                <a16:creationId xmlns:a16="http://schemas.microsoft.com/office/drawing/2014/main" id="{06BF807F-4FE9-4E1F-9B0C-CADF021E23F0}"/>
              </a:ext>
            </a:extLst>
          </p:cNvPr>
          <p:cNvCxnSpPr>
            <a:cxnSpLocks noChangeShapeType="1"/>
            <a:stCxn id="59400" idx="2"/>
            <a:endCxn id="59404" idx="0"/>
          </p:cNvCxnSpPr>
          <p:nvPr/>
        </p:nvCxnSpPr>
        <p:spPr bwMode="auto">
          <a:xfrm rot="5400000">
            <a:off x="2513013" y="2025650"/>
            <a:ext cx="403225" cy="368617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59409" name="AutoShape 15">
            <a:extLst>
              <a:ext uri="{FF2B5EF4-FFF2-40B4-BE49-F238E27FC236}">
                <a16:creationId xmlns:a16="http://schemas.microsoft.com/office/drawing/2014/main" id="{93A0386A-315A-48E6-B0A3-44335D8E587E}"/>
              </a:ext>
            </a:extLst>
          </p:cNvPr>
          <p:cNvCxnSpPr>
            <a:cxnSpLocks noChangeShapeType="1"/>
            <a:stCxn id="59400" idx="2"/>
            <a:endCxn id="59407" idx="0"/>
          </p:cNvCxnSpPr>
          <p:nvPr/>
        </p:nvCxnSpPr>
        <p:spPr bwMode="auto">
          <a:xfrm rot="16200000" flipH="1">
            <a:off x="6150769" y="2074069"/>
            <a:ext cx="403225" cy="358933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59410" name="AutoShape 16">
            <a:extLst>
              <a:ext uri="{FF2B5EF4-FFF2-40B4-BE49-F238E27FC236}">
                <a16:creationId xmlns:a16="http://schemas.microsoft.com/office/drawing/2014/main" id="{4BF3384A-6DA0-4923-918F-9D95DB635D8A}"/>
              </a:ext>
            </a:extLst>
          </p:cNvPr>
          <p:cNvCxnSpPr>
            <a:cxnSpLocks noChangeShapeType="1"/>
            <a:stCxn id="59400" idx="2"/>
            <a:endCxn id="59406" idx="0"/>
          </p:cNvCxnSpPr>
          <p:nvPr/>
        </p:nvCxnSpPr>
        <p:spPr bwMode="auto">
          <a:xfrm rot="16200000" flipH="1">
            <a:off x="4382294" y="3842544"/>
            <a:ext cx="403225" cy="5238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59411" name="AutoShape 17">
            <a:extLst>
              <a:ext uri="{FF2B5EF4-FFF2-40B4-BE49-F238E27FC236}">
                <a16:creationId xmlns:a16="http://schemas.microsoft.com/office/drawing/2014/main" id="{D9E2791B-E54B-4D3D-9EF7-A42E2E428301}"/>
              </a:ext>
            </a:extLst>
          </p:cNvPr>
          <p:cNvCxnSpPr>
            <a:cxnSpLocks noChangeShapeType="1"/>
            <a:stCxn id="59400" idx="2"/>
            <a:endCxn id="59405" idx="0"/>
          </p:cNvCxnSpPr>
          <p:nvPr/>
        </p:nvCxnSpPr>
        <p:spPr bwMode="auto">
          <a:xfrm rot="5400000">
            <a:off x="3436938" y="2949575"/>
            <a:ext cx="403225" cy="183832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sp>
        <p:nvSpPr>
          <p:cNvPr id="59412" name="AutoShape 18">
            <a:extLst>
              <a:ext uri="{FF2B5EF4-FFF2-40B4-BE49-F238E27FC236}">
                <a16:creationId xmlns:a16="http://schemas.microsoft.com/office/drawing/2014/main" id="{719DC358-03D9-4268-9630-EC6F1C6DBA42}"/>
              </a:ext>
            </a:extLst>
          </p:cNvPr>
          <p:cNvSpPr>
            <a:spLocks noChangeArrowheads="1"/>
          </p:cNvSpPr>
          <p:nvPr/>
        </p:nvSpPr>
        <p:spPr bwMode="auto">
          <a:xfrm>
            <a:off x="7343775" y="5105400"/>
            <a:ext cx="1627188"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Test IPT</a:t>
            </a:r>
          </a:p>
          <a:p>
            <a:pPr algn="ctr">
              <a:spcBef>
                <a:spcPct val="0"/>
              </a:spcBef>
              <a:buClrTx/>
              <a:buSzTx/>
              <a:buFontTx/>
              <a:buNone/>
            </a:pPr>
            <a:r>
              <a:rPr lang="en-US" altLang="en-US" sz="1400" b="0"/>
              <a:t>2 Captains</a:t>
            </a:r>
          </a:p>
          <a:p>
            <a:pPr algn="ctr">
              <a:spcBef>
                <a:spcPct val="0"/>
              </a:spcBef>
              <a:buClrTx/>
              <a:buSzTx/>
              <a:buFontTx/>
              <a:buNone/>
            </a:pPr>
            <a:r>
              <a:rPr lang="en-US" altLang="en-US" sz="1400" b="0"/>
              <a:t>1 GS-12</a:t>
            </a:r>
          </a:p>
          <a:p>
            <a:pPr algn="ctr">
              <a:spcBef>
                <a:spcPct val="0"/>
              </a:spcBef>
              <a:buClrTx/>
              <a:buSzTx/>
              <a:buFontTx/>
              <a:buNone/>
            </a:pPr>
            <a:r>
              <a:rPr lang="en-US" altLang="en-US" sz="1400" b="0"/>
              <a:t>5 Contractors</a:t>
            </a:r>
          </a:p>
        </p:txBody>
      </p:sp>
      <p:sp>
        <p:nvSpPr>
          <p:cNvPr id="59413" name="AutoShape 19">
            <a:extLst>
              <a:ext uri="{FF2B5EF4-FFF2-40B4-BE49-F238E27FC236}">
                <a16:creationId xmlns:a16="http://schemas.microsoft.com/office/drawing/2014/main" id="{E5C56284-1647-4ABF-BF83-BAC3CAC90D03}"/>
              </a:ext>
            </a:extLst>
          </p:cNvPr>
          <p:cNvSpPr>
            <a:spLocks noChangeArrowheads="1"/>
          </p:cNvSpPr>
          <p:nvPr/>
        </p:nvSpPr>
        <p:spPr bwMode="auto">
          <a:xfrm>
            <a:off x="80963" y="5105400"/>
            <a:ext cx="1573212"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PC IPT</a:t>
            </a:r>
          </a:p>
          <a:p>
            <a:pPr algn="ctr">
              <a:spcBef>
                <a:spcPct val="0"/>
              </a:spcBef>
              <a:buClrTx/>
              <a:buSzTx/>
              <a:buFontTx/>
              <a:buNone/>
            </a:pPr>
            <a:r>
              <a:rPr lang="en-US" altLang="en-US" sz="1400" b="0"/>
              <a:t>2 Captains</a:t>
            </a:r>
          </a:p>
          <a:p>
            <a:pPr algn="ctr">
              <a:spcBef>
                <a:spcPct val="0"/>
              </a:spcBef>
              <a:buClrTx/>
              <a:buSzTx/>
              <a:buFontTx/>
              <a:buNone/>
            </a:pPr>
            <a:r>
              <a:rPr lang="en-US" altLang="en-US" sz="1400" b="0"/>
              <a:t>1 GS-12</a:t>
            </a:r>
          </a:p>
          <a:p>
            <a:pPr algn="ctr">
              <a:spcBef>
                <a:spcPct val="0"/>
              </a:spcBef>
              <a:buClrTx/>
              <a:buSzTx/>
              <a:buFontTx/>
              <a:buNone/>
            </a:pPr>
            <a:r>
              <a:rPr lang="en-US" altLang="en-US" sz="1400" b="0"/>
              <a:t>5 Contractors</a:t>
            </a:r>
          </a:p>
        </p:txBody>
      </p:sp>
      <p:sp>
        <p:nvSpPr>
          <p:cNvPr id="59414" name="AutoShape 20">
            <a:extLst>
              <a:ext uri="{FF2B5EF4-FFF2-40B4-BE49-F238E27FC236}">
                <a16:creationId xmlns:a16="http://schemas.microsoft.com/office/drawing/2014/main" id="{E5E9254F-D89E-4AF2-831E-37828DFE8299}"/>
              </a:ext>
            </a:extLst>
          </p:cNvPr>
          <p:cNvSpPr>
            <a:spLocks noChangeArrowheads="1"/>
          </p:cNvSpPr>
          <p:nvPr/>
        </p:nvSpPr>
        <p:spPr bwMode="auto">
          <a:xfrm>
            <a:off x="1814513" y="5105400"/>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Contracts IPT</a:t>
            </a:r>
          </a:p>
          <a:p>
            <a:pPr algn="ctr">
              <a:spcBef>
                <a:spcPct val="0"/>
              </a:spcBef>
              <a:buClrTx/>
              <a:buSzTx/>
              <a:buFontTx/>
              <a:buNone/>
            </a:pPr>
            <a:r>
              <a:rPr lang="en-US" altLang="en-US" sz="1600" b="0"/>
              <a:t>2 Captains</a:t>
            </a:r>
          </a:p>
          <a:p>
            <a:pPr algn="ctr">
              <a:spcBef>
                <a:spcPct val="0"/>
              </a:spcBef>
              <a:buClrTx/>
              <a:buSzTx/>
              <a:buFontTx/>
              <a:buNone/>
            </a:pPr>
            <a:r>
              <a:rPr lang="en-US" altLang="en-US" sz="1600" b="0"/>
              <a:t>1 GS-12</a:t>
            </a:r>
          </a:p>
        </p:txBody>
      </p:sp>
      <p:sp>
        <p:nvSpPr>
          <p:cNvPr id="59415" name="AutoShape 21">
            <a:extLst>
              <a:ext uri="{FF2B5EF4-FFF2-40B4-BE49-F238E27FC236}">
                <a16:creationId xmlns:a16="http://schemas.microsoft.com/office/drawing/2014/main" id="{D0BA37CE-9B2F-494B-B1C9-2EC570F49855}"/>
              </a:ext>
            </a:extLst>
          </p:cNvPr>
          <p:cNvSpPr>
            <a:spLocks noChangeArrowheads="1"/>
          </p:cNvSpPr>
          <p:nvPr/>
        </p:nvSpPr>
        <p:spPr bwMode="auto">
          <a:xfrm>
            <a:off x="3717925" y="5105400"/>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Sys Eng IPT</a:t>
            </a:r>
          </a:p>
          <a:p>
            <a:pPr algn="ctr">
              <a:spcBef>
                <a:spcPct val="0"/>
              </a:spcBef>
              <a:buClrTx/>
              <a:buSzTx/>
              <a:buFontTx/>
              <a:buNone/>
            </a:pPr>
            <a:r>
              <a:rPr lang="en-US" altLang="en-US" sz="1600" b="0"/>
              <a:t>2 Captains</a:t>
            </a:r>
          </a:p>
          <a:p>
            <a:pPr algn="ctr">
              <a:spcBef>
                <a:spcPct val="0"/>
              </a:spcBef>
              <a:buClrTx/>
              <a:buSzTx/>
              <a:buFontTx/>
              <a:buNone/>
            </a:pPr>
            <a:r>
              <a:rPr lang="en-US" altLang="en-US" sz="1600" b="0"/>
              <a:t>1 GS-12</a:t>
            </a:r>
          </a:p>
          <a:p>
            <a:pPr algn="ctr">
              <a:spcBef>
                <a:spcPct val="0"/>
              </a:spcBef>
              <a:buClrTx/>
              <a:buSzTx/>
              <a:buFontTx/>
              <a:buNone/>
            </a:pPr>
            <a:r>
              <a:rPr lang="en-US" altLang="en-US" sz="1600" b="0"/>
              <a:t>5 Contractors</a:t>
            </a:r>
          </a:p>
        </p:txBody>
      </p:sp>
      <p:cxnSp>
        <p:nvCxnSpPr>
          <p:cNvPr id="59416" name="AutoShape 22">
            <a:extLst>
              <a:ext uri="{FF2B5EF4-FFF2-40B4-BE49-F238E27FC236}">
                <a16:creationId xmlns:a16="http://schemas.microsoft.com/office/drawing/2014/main" id="{69BA35CE-26CA-4227-B889-0FC970D1B775}"/>
              </a:ext>
            </a:extLst>
          </p:cNvPr>
          <p:cNvCxnSpPr>
            <a:cxnSpLocks noChangeShapeType="1"/>
            <a:stCxn id="59404" idx="2"/>
            <a:endCxn id="59413" idx="0"/>
          </p:cNvCxnSpPr>
          <p:nvPr/>
        </p:nvCxnSpPr>
        <p:spPr bwMode="auto">
          <a:xfrm rot="5400000">
            <a:off x="689769" y="4923631"/>
            <a:ext cx="358775" cy="476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417" name="AutoShape 23">
            <a:extLst>
              <a:ext uri="{FF2B5EF4-FFF2-40B4-BE49-F238E27FC236}">
                <a16:creationId xmlns:a16="http://schemas.microsoft.com/office/drawing/2014/main" id="{7BED857D-DE59-4AEA-857B-DA37256D5A6A}"/>
              </a:ext>
            </a:extLst>
          </p:cNvPr>
          <p:cNvCxnSpPr>
            <a:cxnSpLocks noChangeShapeType="1"/>
            <a:stCxn id="59405" idx="2"/>
            <a:endCxn id="59414" idx="0"/>
          </p:cNvCxnSpPr>
          <p:nvPr/>
        </p:nvCxnSpPr>
        <p:spPr bwMode="auto">
          <a:xfrm rot="16200000" flipH="1">
            <a:off x="2522538" y="4899025"/>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418" name="AutoShape 24">
            <a:extLst>
              <a:ext uri="{FF2B5EF4-FFF2-40B4-BE49-F238E27FC236}">
                <a16:creationId xmlns:a16="http://schemas.microsoft.com/office/drawing/2014/main" id="{48078047-579F-4E33-87DA-339EBE16E37C}"/>
              </a:ext>
            </a:extLst>
          </p:cNvPr>
          <p:cNvCxnSpPr>
            <a:cxnSpLocks noChangeShapeType="1"/>
            <a:stCxn id="59406" idx="2"/>
            <a:endCxn id="59415" idx="0"/>
          </p:cNvCxnSpPr>
          <p:nvPr/>
        </p:nvCxnSpPr>
        <p:spPr bwMode="auto">
          <a:xfrm rot="16200000" flipH="1">
            <a:off x="4419600" y="4892675"/>
            <a:ext cx="403225" cy="222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419" name="AutoShape 25">
            <a:extLst>
              <a:ext uri="{FF2B5EF4-FFF2-40B4-BE49-F238E27FC236}">
                <a16:creationId xmlns:a16="http://schemas.microsoft.com/office/drawing/2014/main" id="{B2456BEC-9086-4F95-BD1B-CD88FDC02709}"/>
              </a:ext>
            </a:extLst>
          </p:cNvPr>
          <p:cNvCxnSpPr>
            <a:cxnSpLocks noChangeShapeType="1"/>
            <a:stCxn id="59407" idx="2"/>
            <a:endCxn id="59412" idx="0"/>
          </p:cNvCxnSpPr>
          <p:nvPr/>
        </p:nvCxnSpPr>
        <p:spPr bwMode="auto">
          <a:xfrm rot="16200000" flipH="1">
            <a:off x="7950200" y="4899025"/>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9420" name="AutoShape 30">
            <a:extLst>
              <a:ext uri="{FF2B5EF4-FFF2-40B4-BE49-F238E27FC236}">
                <a16:creationId xmlns:a16="http://schemas.microsoft.com/office/drawing/2014/main" id="{A4E9686A-E17F-4863-A40B-5FD46CD02CC6}"/>
              </a:ext>
            </a:extLst>
          </p:cNvPr>
          <p:cNvSpPr>
            <a:spLocks noChangeArrowheads="1"/>
          </p:cNvSpPr>
          <p:nvPr/>
        </p:nvSpPr>
        <p:spPr bwMode="auto">
          <a:xfrm>
            <a:off x="417513" y="2152650"/>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ACC/A5XX</a:t>
            </a:r>
          </a:p>
          <a:p>
            <a:pPr algn="ctr">
              <a:spcBef>
                <a:spcPct val="0"/>
              </a:spcBef>
              <a:buClrTx/>
              <a:buSzTx/>
              <a:buFontTx/>
              <a:buNone/>
            </a:pPr>
            <a:r>
              <a:rPr lang="en-US" altLang="en-US" sz="1600" b="0"/>
              <a:t>Col B Martin</a:t>
            </a:r>
          </a:p>
        </p:txBody>
      </p:sp>
      <p:cxnSp>
        <p:nvCxnSpPr>
          <p:cNvPr id="59421" name="AutoShape 31">
            <a:extLst>
              <a:ext uri="{FF2B5EF4-FFF2-40B4-BE49-F238E27FC236}">
                <a16:creationId xmlns:a16="http://schemas.microsoft.com/office/drawing/2014/main" id="{C734A330-6A33-461C-B23C-7079A7547AEA}"/>
              </a:ext>
            </a:extLst>
          </p:cNvPr>
          <p:cNvCxnSpPr>
            <a:cxnSpLocks noChangeShapeType="1"/>
            <a:stCxn id="59420" idx="2"/>
            <a:endCxn id="59400" idx="1"/>
          </p:cNvCxnSpPr>
          <p:nvPr/>
        </p:nvCxnSpPr>
        <p:spPr bwMode="auto">
          <a:xfrm rot="16200000" flipH="1">
            <a:off x="2204244" y="1877219"/>
            <a:ext cx="566738" cy="2381250"/>
          </a:xfrm>
          <a:prstGeom prst="bentConnector2">
            <a:avLst/>
          </a:prstGeom>
          <a:noFill/>
          <a:ln w="38100">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59422" name="AutoShape 32">
            <a:extLst>
              <a:ext uri="{FF2B5EF4-FFF2-40B4-BE49-F238E27FC236}">
                <a16:creationId xmlns:a16="http://schemas.microsoft.com/office/drawing/2014/main" id="{412BE15D-1E3C-4F66-BE5E-C37992B4D8BC}"/>
              </a:ext>
            </a:extLst>
          </p:cNvPr>
          <p:cNvSpPr>
            <a:spLocks noChangeArrowheads="1"/>
          </p:cNvSpPr>
          <p:nvPr/>
        </p:nvSpPr>
        <p:spPr bwMode="auto">
          <a:xfrm>
            <a:off x="6848475" y="2106613"/>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OO-ALC/XYZ</a:t>
            </a:r>
          </a:p>
          <a:p>
            <a:pPr algn="ctr">
              <a:spcBef>
                <a:spcPct val="0"/>
              </a:spcBef>
              <a:buClrTx/>
              <a:buSzTx/>
              <a:buFontTx/>
              <a:buNone/>
            </a:pPr>
            <a:r>
              <a:rPr lang="en-US" altLang="en-US" sz="1600" b="0"/>
              <a:t>Col Al Griggs</a:t>
            </a:r>
          </a:p>
        </p:txBody>
      </p:sp>
      <p:cxnSp>
        <p:nvCxnSpPr>
          <p:cNvPr id="59423" name="AutoShape 33">
            <a:extLst>
              <a:ext uri="{FF2B5EF4-FFF2-40B4-BE49-F238E27FC236}">
                <a16:creationId xmlns:a16="http://schemas.microsoft.com/office/drawing/2014/main" id="{E674CD61-7348-43D9-B676-9E70F352D104}"/>
              </a:ext>
            </a:extLst>
          </p:cNvPr>
          <p:cNvCxnSpPr>
            <a:cxnSpLocks noChangeShapeType="1"/>
            <a:stCxn id="59422" idx="2"/>
            <a:endCxn id="59400" idx="3"/>
          </p:cNvCxnSpPr>
          <p:nvPr/>
        </p:nvCxnSpPr>
        <p:spPr bwMode="auto">
          <a:xfrm rot="5400000">
            <a:off x="6276181" y="1899445"/>
            <a:ext cx="612775" cy="2290762"/>
          </a:xfrm>
          <a:prstGeom prst="bentConnector2">
            <a:avLst/>
          </a:prstGeom>
          <a:noFill/>
          <a:ln w="38100">
            <a:solidFill>
              <a:schemeClr val="tx1"/>
            </a:solidFill>
            <a:prstDash val="dashDot"/>
            <a:miter lim="800000"/>
            <a:headEnd/>
            <a:tailEnd/>
          </a:ln>
          <a:extLst>
            <a:ext uri="{909E8E84-426E-40DD-AFC4-6F175D3DCCD1}">
              <a14:hiddenFill xmlns:a14="http://schemas.microsoft.com/office/drawing/2010/main">
                <a:noFill/>
              </a14:hiddenFill>
            </a:ext>
          </a:extLst>
        </p:spPr>
      </p:cxnSp>
      <p:sp>
        <p:nvSpPr>
          <p:cNvPr id="59424" name="Text Box 34">
            <a:extLst>
              <a:ext uri="{FF2B5EF4-FFF2-40B4-BE49-F238E27FC236}">
                <a16:creationId xmlns:a16="http://schemas.microsoft.com/office/drawing/2014/main" id="{C6277A1B-A4D2-435C-A447-9EFEB3F4BAD3}"/>
              </a:ext>
            </a:extLst>
          </p:cNvPr>
          <p:cNvSpPr txBox="1">
            <a:spLocks noChangeArrowheads="1"/>
          </p:cNvSpPr>
          <p:nvPr/>
        </p:nvSpPr>
        <p:spPr bwMode="auto">
          <a:xfrm>
            <a:off x="1036638" y="1768475"/>
            <a:ext cx="5794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User</a:t>
            </a:r>
          </a:p>
        </p:txBody>
      </p:sp>
      <p:sp>
        <p:nvSpPr>
          <p:cNvPr id="59425" name="Text Box 35">
            <a:extLst>
              <a:ext uri="{FF2B5EF4-FFF2-40B4-BE49-F238E27FC236}">
                <a16:creationId xmlns:a16="http://schemas.microsoft.com/office/drawing/2014/main" id="{EBE06DEF-B24E-43A3-8628-5198E6DCF39A}"/>
              </a:ext>
            </a:extLst>
          </p:cNvPr>
          <p:cNvSpPr txBox="1">
            <a:spLocks noChangeArrowheads="1"/>
          </p:cNvSpPr>
          <p:nvPr/>
        </p:nvSpPr>
        <p:spPr bwMode="auto">
          <a:xfrm>
            <a:off x="7304088" y="17018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Depot</a:t>
            </a:r>
          </a:p>
        </p:txBody>
      </p:sp>
      <p:sp>
        <p:nvSpPr>
          <p:cNvPr id="59426" name="WordArt 37">
            <a:extLst>
              <a:ext uri="{FF2B5EF4-FFF2-40B4-BE49-F238E27FC236}">
                <a16:creationId xmlns:a16="http://schemas.microsoft.com/office/drawing/2014/main" id="{3ED941ED-6193-4AC2-AB1A-2919DD64446B}"/>
              </a:ext>
            </a:extLst>
          </p:cNvPr>
          <p:cNvSpPr>
            <a:spLocks noChangeArrowheads="1" noChangeShapeType="1" noTextEdit="1"/>
          </p:cNvSpPr>
          <p:nvPr/>
        </p:nvSpPr>
        <p:spPr bwMode="auto">
          <a:xfrm>
            <a:off x="1217613" y="463550"/>
            <a:ext cx="2009775" cy="5715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Sample</a:t>
            </a:r>
          </a:p>
        </p:txBody>
      </p:sp>
      <p:sp>
        <p:nvSpPr>
          <p:cNvPr id="59427" name="AutoShape 18">
            <a:extLst>
              <a:ext uri="{FF2B5EF4-FFF2-40B4-BE49-F238E27FC236}">
                <a16:creationId xmlns:a16="http://schemas.microsoft.com/office/drawing/2014/main" id="{3EC3F5CE-2530-421B-9714-E37BDACCC3D9}"/>
              </a:ext>
            </a:extLst>
          </p:cNvPr>
          <p:cNvSpPr>
            <a:spLocks noChangeArrowheads="1"/>
          </p:cNvSpPr>
          <p:nvPr/>
        </p:nvSpPr>
        <p:spPr bwMode="auto">
          <a:xfrm>
            <a:off x="5619750" y="4041775"/>
            <a:ext cx="1635125" cy="6826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PSM</a:t>
            </a:r>
          </a:p>
          <a:p>
            <a:pPr algn="ctr">
              <a:spcBef>
                <a:spcPct val="0"/>
              </a:spcBef>
              <a:buClrTx/>
              <a:buSzTx/>
              <a:buFontTx/>
              <a:buNone/>
            </a:pPr>
            <a:r>
              <a:rPr lang="en-US" altLang="en-US" sz="1400" b="0"/>
              <a:t>Lt. Col T. Jones</a:t>
            </a:r>
          </a:p>
        </p:txBody>
      </p:sp>
      <p:sp>
        <p:nvSpPr>
          <p:cNvPr id="59428" name="AutoShape 18">
            <a:extLst>
              <a:ext uri="{FF2B5EF4-FFF2-40B4-BE49-F238E27FC236}">
                <a16:creationId xmlns:a16="http://schemas.microsoft.com/office/drawing/2014/main" id="{DE6F5ED9-5780-46D1-B3F8-D8DEC34CBAA8}"/>
              </a:ext>
            </a:extLst>
          </p:cNvPr>
          <p:cNvSpPr>
            <a:spLocks noChangeArrowheads="1"/>
          </p:cNvSpPr>
          <p:nvPr/>
        </p:nvSpPr>
        <p:spPr bwMode="auto">
          <a:xfrm>
            <a:off x="5629275" y="5118100"/>
            <a:ext cx="1654175"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Support IPT</a:t>
            </a:r>
          </a:p>
          <a:p>
            <a:pPr algn="ctr">
              <a:spcBef>
                <a:spcPct val="0"/>
              </a:spcBef>
              <a:buClrTx/>
              <a:buSzTx/>
              <a:buFontTx/>
              <a:buNone/>
            </a:pPr>
            <a:r>
              <a:rPr lang="en-US" altLang="en-US" sz="1400" b="0"/>
              <a:t>1 Captain</a:t>
            </a:r>
          </a:p>
          <a:p>
            <a:pPr algn="ctr">
              <a:spcBef>
                <a:spcPct val="0"/>
              </a:spcBef>
              <a:buClrTx/>
              <a:buSzTx/>
              <a:buFontTx/>
              <a:buNone/>
            </a:pPr>
            <a:r>
              <a:rPr lang="en-US" altLang="en-US" sz="1400" b="0"/>
              <a:t>1 GS-12</a:t>
            </a:r>
          </a:p>
          <a:p>
            <a:pPr algn="ctr">
              <a:spcBef>
                <a:spcPct val="0"/>
              </a:spcBef>
              <a:buClrTx/>
              <a:buSzTx/>
              <a:buFontTx/>
              <a:buNone/>
            </a:pPr>
            <a:r>
              <a:rPr lang="en-US" altLang="en-US" sz="1400" b="0"/>
              <a:t>4 Contractors</a:t>
            </a:r>
          </a:p>
        </p:txBody>
      </p:sp>
      <p:cxnSp>
        <p:nvCxnSpPr>
          <p:cNvPr id="59429" name="AutoShape 24">
            <a:extLst>
              <a:ext uri="{FF2B5EF4-FFF2-40B4-BE49-F238E27FC236}">
                <a16:creationId xmlns:a16="http://schemas.microsoft.com/office/drawing/2014/main" id="{8ACC53C5-0A4F-4ECE-9B57-857AFD2B0CFF}"/>
              </a:ext>
            </a:extLst>
          </p:cNvPr>
          <p:cNvCxnSpPr>
            <a:cxnSpLocks noChangeShapeType="1"/>
          </p:cNvCxnSpPr>
          <p:nvPr/>
        </p:nvCxnSpPr>
        <p:spPr bwMode="auto">
          <a:xfrm rot="16200000" flipH="1">
            <a:off x="6220619" y="4912519"/>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1F631AC-008D-4915-B902-2537BAD8ACBB}"/>
              </a:ext>
            </a:extLst>
          </p:cNvPr>
          <p:cNvSpPr>
            <a:spLocks noGrp="1" noChangeArrowheads="1"/>
          </p:cNvSpPr>
          <p:nvPr>
            <p:ph type="title"/>
          </p:nvPr>
        </p:nvSpPr>
        <p:spPr>
          <a:xfrm>
            <a:off x="1055688" y="63500"/>
            <a:ext cx="7753350" cy="914400"/>
          </a:xfrm>
        </p:spPr>
        <p:txBody>
          <a:bodyPr/>
          <a:lstStyle/>
          <a:p>
            <a:r>
              <a:rPr lang="en-US" altLang="en-US" sz="2400">
                <a:solidFill>
                  <a:schemeClr val="tx1"/>
                </a:solidFill>
              </a:rPr>
              <a:t>“Bottom Line Up Front (BLUF)”</a:t>
            </a:r>
            <a:br>
              <a:rPr lang="en-US" altLang="en-US" sz="2400">
                <a:solidFill>
                  <a:schemeClr val="tx1"/>
                </a:solidFill>
              </a:rPr>
            </a:br>
            <a:r>
              <a:rPr lang="en-US" altLang="en-US" sz="2400">
                <a:solidFill>
                  <a:schemeClr val="tx1"/>
                </a:solidFill>
              </a:rPr>
              <a:t>             </a:t>
            </a:r>
            <a:r>
              <a:rPr lang="en-US" altLang="en-US" sz="2000">
                <a:solidFill>
                  <a:schemeClr val="tx1"/>
                </a:solidFill>
              </a:rPr>
              <a:t>(Decisions Requested &amp; Key program information)</a:t>
            </a:r>
            <a:endParaRPr lang="en-US" altLang="en-US" sz="1200">
              <a:solidFill>
                <a:schemeClr val="tx1"/>
              </a:solidFill>
            </a:endParaRPr>
          </a:p>
        </p:txBody>
      </p:sp>
      <p:sp>
        <p:nvSpPr>
          <p:cNvPr id="21507" name="Rectangle 3">
            <a:extLst>
              <a:ext uri="{FF2B5EF4-FFF2-40B4-BE49-F238E27FC236}">
                <a16:creationId xmlns:a16="http://schemas.microsoft.com/office/drawing/2014/main" id="{25A0F2DB-AF52-46A9-BA6D-A61B3FFE4818}"/>
              </a:ext>
            </a:extLst>
          </p:cNvPr>
          <p:cNvSpPr>
            <a:spLocks noGrp="1" noChangeArrowheads="1"/>
          </p:cNvSpPr>
          <p:nvPr>
            <p:ph type="body" idx="1"/>
          </p:nvPr>
        </p:nvSpPr>
        <p:spPr>
          <a:xfrm>
            <a:off x="427038" y="1301750"/>
            <a:ext cx="8296275" cy="5003800"/>
          </a:xfrm>
        </p:spPr>
        <p:txBody>
          <a:bodyPr/>
          <a:lstStyle/>
          <a:p>
            <a:pPr>
              <a:lnSpc>
                <a:spcPct val="90000"/>
              </a:lnSpc>
              <a:spcBef>
                <a:spcPct val="40000"/>
              </a:spcBef>
            </a:pPr>
            <a:r>
              <a:rPr lang="en-US" altLang="en-US" sz="2400"/>
              <a:t>Purpose</a:t>
            </a:r>
          </a:p>
          <a:p>
            <a:pPr lvl="1">
              <a:lnSpc>
                <a:spcPct val="90000"/>
              </a:lnSpc>
            </a:pPr>
            <a:r>
              <a:rPr lang="en-US" altLang="en-US"/>
              <a:t>Program Progress to date</a:t>
            </a:r>
          </a:p>
          <a:p>
            <a:pPr lvl="1">
              <a:lnSpc>
                <a:spcPct val="90000"/>
              </a:lnSpc>
            </a:pPr>
            <a:r>
              <a:rPr lang="en-US" altLang="en-US"/>
              <a:t>Release RFP for EMD (and Production)</a:t>
            </a:r>
          </a:p>
          <a:p>
            <a:pPr lvl="2">
              <a:lnSpc>
                <a:spcPct val="90000"/>
              </a:lnSpc>
            </a:pPr>
            <a:r>
              <a:rPr lang="en-US" altLang="en-US"/>
              <a:t>RFP is executable and ready for release </a:t>
            </a:r>
          </a:p>
          <a:p>
            <a:pPr lvl="2">
              <a:lnSpc>
                <a:spcPct val="90000"/>
              </a:lnSpc>
            </a:pPr>
            <a:r>
              <a:rPr lang="en-US" altLang="en-US"/>
              <a:t>AS incorporated into RFP (any changes?)</a:t>
            </a:r>
          </a:p>
          <a:p>
            <a:pPr>
              <a:lnSpc>
                <a:spcPct val="90000"/>
              </a:lnSpc>
            </a:pPr>
            <a:r>
              <a:rPr lang="en-US" altLang="en-US" sz="2400"/>
              <a:t>Decisions you are requesting (examples)</a:t>
            </a:r>
          </a:p>
          <a:p>
            <a:pPr lvl="1">
              <a:lnSpc>
                <a:spcPct val="90000"/>
              </a:lnSpc>
            </a:pPr>
            <a:r>
              <a:rPr lang="en-US" altLang="en-US"/>
              <a:t>Approval to release RFP to OSD</a:t>
            </a:r>
          </a:p>
          <a:p>
            <a:pPr lvl="1">
              <a:lnSpc>
                <a:spcPct val="90000"/>
              </a:lnSpc>
            </a:pPr>
            <a:r>
              <a:rPr lang="en-US" altLang="en-US"/>
              <a:t>Approval to proceed to OIPT and DAB/ITAB (if OSD is MDA)</a:t>
            </a:r>
          </a:p>
          <a:p>
            <a:pPr lvl="1">
              <a:lnSpc>
                <a:spcPct val="90000"/>
              </a:lnSpc>
            </a:pPr>
            <a:r>
              <a:rPr lang="en-US" altLang="en-US"/>
              <a:t>Approve Applicable delegations/waivers (e.g., source selection authority)</a:t>
            </a:r>
          </a:p>
          <a:p>
            <a:pPr eaLnBrk="1" hangingPunct="1"/>
            <a:r>
              <a:rPr lang="en-US" altLang="en-US" sz="2400"/>
              <a:t>List Outstanding Issues</a:t>
            </a:r>
          </a:p>
          <a:p>
            <a:pPr lvl="1" eaLnBrk="1" hangingPunct="1"/>
            <a:r>
              <a:rPr lang="en-US" altLang="en-US"/>
              <a:t>Issue 1-- Aggressive schedule for award</a:t>
            </a:r>
          </a:p>
          <a:p>
            <a:pPr lvl="1" eaLnBrk="1" hangingPunct="1"/>
            <a:r>
              <a:rPr lang="en-US" altLang="en-US"/>
              <a:t>Issue 2--TRL level 5 for one of 6 critical technologies</a:t>
            </a:r>
          </a:p>
        </p:txBody>
      </p:sp>
      <p:sp>
        <p:nvSpPr>
          <p:cNvPr id="21508" name="Slide Number Placeholder 3">
            <a:extLst>
              <a:ext uri="{FF2B5EF4-FFF2-40B4-BE49-F238E27FC236}">
                <a16:creationId xmlns:a16="http://schemas.microsoft.com/office/drawing/2014/main" id="{B8A3419C-2077-4B17-8940-6320F19DC976}"/>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B14E416E-6729-450C-960E-86FA7A45CCE5}" type="slidenum">
              <a:rPr lang="en-US" altLang="en-US" sz="1000" b="0">
                <a:solidFill>
                  <a:srgbClr val="969696"/>
                </a:solidFill>
              </a:rPr>
              <a:pPr algn="l">
                <a:spcBef>
                  <a:spcPct val="0"/>
                </a:spcBef>
                <a:buClrTx/>
                <a:buSzTx/>
                <a:buFontTx/>
                <a:buNone/>
              </a:pPr>
              <a:t>3</a:t>
            </a:fld>
            <a:endParaRPr lang="en-US" altLang="en-US" sz="1000" b="0">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5">
            <a:extLst>
              <a:ext uri="{FF2B5EF4-FFF2-40B4-BE49-F238E27FC236}">
                <a16:creationId xmlns:a16="http://schemas.microsoft.com/office/drawing/2014/main" id="{616869F4-B8C0-4BC2-8C46-8E06F3DE70F0}"/>
              </a:ext>
            </a:extLst>
          </p:cNvPr>
          <p:cNvSpPr>
            <a:spLocks noChangeShapeType="1"/>
          </p:cNvSpPr>
          <p:nvPr/>
        </p:nvSpPr>
        <p:spPr bwMode="auto">
          <a:xfrm>
            <a:off x="4564063" y="1225550"/>
            <a:ext cx="0" cy="521335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5" name="Line 6">
            <a:extLst>
              <a:ext uri="{FF2B5EF4-FFF2-40B4-BE49-F238E27FC236}">
                <a16:creationId xmlns:a16="http://schemas.microsoft.com/office/drawing/2014/main" id="{45FFEE32-3884-415B-9D4B-CDD39F6CA66C}"/>
              </a:ext>
            </a:extLst>
          </p:cNvPr>
          <p:cNvSpPr>
            <a:spLocks noChangeShapeType="1"/>
          </p:cNvSpPr>
          <p:nvPr/>
        </p:nvSpPr>
        <p:spPr bwMode="auto">
          <a:xfrm>
            <a:off x="0" y="3810000"/>
            <a:ext cx="9144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pPr>
              <a:defRPr/>
            </a:pPr>
            <a:endParaRPr lang="en-US">
              <a:latin typeface="+mn-lt"/>
            </a:endParaRPr>
          </a:p>
        </p:txBody>
      </p:sp>
      <p:sp>
        <p:nvSpPr>
          <p:cNvPr id="23556" name="Rectangle 8">
            <a:extLst>
              <a:ext uri="{FF2B5EF4-FFF2-40B4-BE49-F238E27FC236}">
                <a16:creationId xmlns:a16="http://schemas.microsoft.com/office/drawing/2014/main" id="{D3E2DAF7-9464-4A96-8355-D34A370D7F71}"/>
              </a:ext>
            </a:extLst>
          </p:cNvPr>
          <p:cNvSpPr>
            <a:spLocks noChangeArrowheads="1"/>
          </p:cNvSpPr>
          <p:nvPr/>
        </p:nvSpPr>
        <p:spPr bwMode="auto">
          <a:xfrm>
            <a:off x="168275" y="3836988"/>
            <a:ext cx="42576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20000"/>
              </a:spcBef>
              <a:buClr>
                <a:srgbClr val="000000"/>
              </a:buClr>
              <a:buFont typeface="Wingdings" panose="05000000000000000000" pitchFamily="2" charset="2"/>
              <a:buNone/>
              <a:defRPr/>
            </a:pPr>
            <a:r>
              <a:rPr lang="en-US" altLang="en-US" sz="1600" dirty="0">
                <a:solidFill>
                  <a:srgbClr val="000000"/>
                </a:solidFill>
                <a:latin typeface="+mn-lt"/>
              </a:rPr>
              <a:t>Required Funding</a:t>
            </a:r>
          </a:p>
        </p:txBody>
      </p:sp>
      <p:sp>
        <p:nvSpPr>
          <p:cNvPr id="23557" name="Rectangle 9">
            <a:extLst>
              <a:ext uri="{FF2B5EF4-FFF2-40B4-BE49-F238E27FC236}">
                <a16:creationId xmlns:a16="http://schemas.microsoft.com/office/drawing/2014/main" id="{63BB6ECA-7132-4331-8F20-E855E5F38490}"/>
              </a:ext>
            </a:extLst>
          </p:cNvPr>
          <p:cNvSpPr>
            <a:spLocks noChangeArrowheads="1"/>
          </p:cNvSpPr>
          <p:nvPr/>
        </p:nvSpPr>
        <p:spPr bwMode="auto">
          <a:xfrm>
            <a:off x="492125" y="1203325"/>
            <a:ext cx="32766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9" tIns="45635" rIns="91269" bIns="45635"/>
          <a:lstStyle>
            <a:lvl1pPr marL="285750" indent="-28575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95000"/>
              </a:lnSpc>
              <a:spcBef>
                <a:spcPct val="20000"/>
              </a:spcBef>
              <a:buClr>
                <a:srgbClr val="000000"/>
              </a:buClr>
              <a:buFont typeface="Wingdings" panose="05000000000000000000" pitchFamily="2" charset="2"/>
              <a:buNone/>
              <a:defRPr/>
            </a:pPr>
            <a:r>
              <a:rPr lang="en-US" altLang="en-US" sz="1600" dirty="0">
                <a:solidFill>
                  <a:srgbClr val="000000"/>
                </a:solidFill>
                <a:latin typeface="+mn-lt"/>
              </a:rPr>
              <a:t>Description</a:t>
            </a:r>
          </a:p>
        </p:txBody>
      </p:sp>
      <p:sp>
        <p:nvSpPr>
          <p:cNvPr id="23558" name="Rectangle 10">
            <a:extLst>
              <a:ext uri="{FF2B5EF4-FFF2-40B4-BE49-F238E27FC236}">
                <a16:creationId xmlns:a16="http://schemas.microsoft.com/office/drawing/2014/main" id="{E6A0CC76-CCD2-43A6-B101-CF3BDF712D14}"/>
              </a:ext>
            </a:extLst>
          </p:cNvPr>
          <p:cNvSpPr>
            <a:spLocks noChangeArrowheads="1"/>
          </p:cNvSpPr>
          <p:nvPr/>
        </p:nvSpPr>
        <p:spPr bwMode="auto">
          <a:xfrm>
            <a:off x="5187950" y="3824288"/>
            <a:ext cx="3190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20000"/>
              </a:spcBef>
              <a:buClr>
                <a:srgbClr val="000000"/>
              </a:buClr>
              <a:buFont typeface="Wingdings" panose="05000000000000000000" pitchFamily="2" charset="2"/>
              <a:buNone/>
              <a:defRPr/>
            </a:pPr>
            <a:r>
              <a:rPr lang="en-US" altLang="en-US" sz="1600" dirty="0">
                <a:solidFill>
                  <a:srgbClr val="000000"/>
                </a:solidFill>
                <a:latin typeface="+mn-lt"/>
              </a:rPr>
              <a:t>Acquisition Strategy</a:t>
            </a:r>
          </a:p>
          <a:p>
            <a:pPr algn="ctr">
              <a:spcBef>
                <a:spcPct val="20000"/>
              </a:spcBef>
              <a:buClr>
                <a:srgbClr val="000000"/>
              </a:buClr>
              <a:buFont typeface="Wingdings" panose="05000000000000000000" pitchFamily="2" charset="2"/>
              <a:buNone/>
              <a:defRPr/>
            </a:pPr>
            <a:endParaRPr lang="en-US" altLang="en-US" sz="1600" dirty="0">
              <a:solidFill>
                <a:srgbClr val="000000"/>
              </a:solidFill>
              <a:latin typeface="+mn-lt"/>
            </a:endParaRPr>
          </a:p>
        </p:txBody>
      </p:sp>
      <p:sp>
        <p:nvSpPr>
          <p:cNvPr id="37896" name="TextBox 33">
            <a:extLst>
              <a:ext uri="{FF2B5EF4-FFF2-40B4-BE49-F238E27FC236}">
                <a16:creationId xmlns:a16="http://schemas.microsoft.com/office/drawing/2014/main" id="{93B33C40-013A-4DCF-83C6-3D536D866ACA}"/>
              </a:ext>
            </a:extLst>
          </p:cNvPr>
          <p:cNvSpPr txBox="1">
            <a:spLocks noChangeArrowheads="1"/>
          </p:cNvSpPr>
          <p:nvPr/>
        </p:nvSpPr>
        <p:spPr bwMode="auto">
          <a:xfrm>
            <a:off x="4665663" y="4121150"/>
            <a:ext cx="4478337" cy="2089150"/>
          </a:xfrm>
          <a:prstGeom prst="rect">
            <a:avLst/>
          </a:prstGeom>
          <a:noFill/>
          <a:ln w="9525">
            <a:noFill/>
            <a:miter lim="800000"/>
            <a:headEnd/>
            <a:tailEnd/>
          </a:ln>
        </p:spPr>
        <p:txBody>
          <a:bodyPr tIns="0" bIns="0">
            <a:spAutoFit/>
          </a:bodyPr>
          <a:lstStyle/>
          <a:p>
            <a:pPr marL="231775" lvl="1" indent="-122238" fontAlgn="auto">
              <a:spcBef>
                <a:spcPts val="0"/>
              </a:spcBef>
              <a:spcAft>
                <a:spcPts val="0"/>
              </a:spcAft>
              <a:buFont typeface="Wingdings" pitchFamily="2" charset="2"/>
              <a:buChar char="§"/>
              <a:defRPr/>
            </a:pPr>
            <a:r>
              <a:rPr lang="en-US" sz="1200" dirty="0">
                <a:solidFill>
                  <a:srgbClr val="000000"/>
                </a:solidFill>
                <a:latin typeface="+mn-lt"/>
              </a:rPr>
              <a:t>Evolutionary Acquisition </a:t>
            </a:r>
          </a:p>
          <a:p>
            <a:pPr marL="231775" lvl="1" indent="-122238" fontAlgn="auto">
              <a:spcBef>
                <a:spcPts val="0"/>
              </a:spcBef>
              <a:spcAft>
                <a:spcPts val="0"/>
              </a:spcAft>
              <a:buFont typeface="Wingdings" pitchFamily="2" charset="2"/>
              <a:buChar char="§"/>
              <a:defRPr/>
            </a:pPr>
            <a:r>
              <a:rPr lang="en-US" sz="1200" dirty="0">
                <a:solidFill>
                  <a:srgbClr val="000000"/>
                </a:solidFill>
                <a:latin typeface="+mn-lt"/>
              </a:rPr>
              <a:t>Source Selection</a:t>
            </a:r>
          </a:p>
          <a:p>
            <a:pPr marL="231775" lvl="2" indent="-122238" fontAlgn="auto">
              <a:spcBef>
                <a:spcPts val="0"/>
              </a:spcBef>
              <a:spcAft>
                <a:spcPts val="0"/>
              </a:spcAft>
              <a:buFont typeface="Wingdings" pitchFamily="2" charset="2"/>
              <a:buChar char="§"/>
              <a:defRPr/>
            </a:pPr>
            <a:r>
              <a:rPr lang="en-US" sz="1200" dirty="0">
                <a:solidFill>
                  <a:srgbClr val="000000"/>
                </a:solidFill>
                <a:latin typeface="+mn-lt"/>
              </a:rPr>
              <a:t>Potential sources</a:t>
            </a:r>
          </a:p>
          <a:p>
            <a:pPr marL="688975" lvl="3" indent="-122238" fontAlgn="auto">
              <a:spcBef>
                <a:spcPts val="0"/>
              </a:spcBef>
              <a:spcAft>
                <a:spcPts val="0"/>
              </a:spcAft>
              <a:buFont typeface="Wingdings" pitchFamily="2" charset="2"/>
              <a:buChar char="§"/>
              <a:defRPr/>
            </a:pPr>
            <a:r>
              <a:rPr lang="en-US" sz="1200" dirty="0">
                <a:solidFill>
                  <a:srgbClr val="000000"/>
                </a:solidFill>
                <a:latin typeface="+mn-lt"/>
              </a:rPr>
              <a:t>Raytheon Missile Systems, Tucson</a:t>
            </a:r>
          </a:p>
          <a:p>
            <a:pPr marL="688975" lvl="3" indent="-122238" fontAlgn="auto">
              <a:spcBef>
                <a:spcPts val="0"/>
              </a:spcBef>
              <a:spcAft>
                <a:spcPts val="0"/>
              </a:spcAft>
              <a:buFont typeface="Wingdings" pitchFamily="2" charset="2"/>
              <a:buChar char="§"/>
              <a:defRPr/>
            </a:pPr>
            <a:r>
              <a:rPr lang="en-US" sz="1200" dirty="0">
                <a:solidFill>
                  <a:srgbClr val="000000"/>
                </a:solidFill>
                <a:latin typeface="+mn-lt"/>
              </a:rPr>
              <a:t>The Boeing Company, St Louis</a:t>
            </a:r>
          </a:p>
          <a:p>
            <a:pPr marL="231775" lvl="1" indent="-122238" fontAlgn="auto">
              <a:spcBef>
                <a:spcPts val="0"/>
              </a:spcBef>
              <a:spcAft>
                <a:spcPts val="0"/>
              </a:spcAft>
              <a:buFont typeface="Wingdings" pitchFamily="2" charset="2"/>
              <a:buChar char="§"/>
              <a:defRPr/>
            </a:pPr>
            <a:r>
              <a:rPr lang="en-US" sz="1200" dirty="0">
                <a:solidFill>
                  <a:srgbClr val="000000"/>
                </a:solidFill>
                <a:latin typeface="+mn-lt"/>
              </a:rPr>
              <a:t>EMD-Cost Plus Incentive Fee (CPIF)</a:t>
            </a:r>
          </a:p>
          <a:p>
            <a:pPr marL="231775" lvl="1" indent="-122238" fontAlgn="auto">
              <a:spcBef>
                <a:spcPts val="0"/>
              </a:spcBef>
              <a:spcAft>
                <a:spcPts val="0"/>
              </a:spcAft>
              <a:buFont typeface="Wingdings" pitchFamily="2" charset="2"/>
              <a:buChar char="§"/>
              <a:defRPr/>
            </a:pPr>
            <a:r>
              <a:rPr lang="en-US" sz="1200" dirty="0">
                <a:solidFill>
                  <a:srgbClr val="000000"/>
                </a:solidFill>
                <a:latin typeface="+mn-lt"/>
              </a:rPr>
              <a:t>Production </a:t>
            </a:r>
          </a:p>
          <a:p>
            <a:pPr marL="519113" lvl="3" indent="-123825" fontAlgn="auto">
              <a:spcBef>
                <a:spcPts val="0"/>
              </a:spcBef>
              <a:spcAft>
                <a:spcPts val="0"/>
              </a:spcAft>
              <a:buFont typeface="Wingdings" pitchFamily="2" charset="2"/>
              <a:buChar char="§"/>
              <a:defRPr/>
            </a:pPr>
            <a:r>
              <a:rPr lang="en-US" sz="1200" dirty="0">
                <a:solidFill>
                  <a:srgbClr val="000000"/>
                </a:solidFill>
                <a:latin typeface="+mn-lt"/>
              </a:rPr>
              <a:t>Lots 1-3 -- FPI(F) </a:t>
            </a:r>
          </a:p>
          <a:p>
            <a:pPr marL="519113" lvl="3" indent="-123825" fontAlgn="auto">
              <a:spcBef>
                <a:spcPts val="0"/>
              </a:spcBef>
              <a:spcAft>
                <a:spcPts val="0"/>
              </a:spcAft>
              <a:buFont typeface="Wingdings" pitchFamily="2" charset="2"/>
              <a:buChar char="§"/>
              <a:defRPr/>
            </a:pPr>
            <a:r>
              <a:rPr lang="en-US" sz="1200" dirty="0">
                <a:solidFill>
                  <a:srgbClr val="000000"/>
                </a:solidFill>
                <a:latin typeface="+mn-lt"/>
              </a:rPr>
              <a:t>Lots 4-5 – Fixed-Price NTE w/ Economic Price Adjust</a:t>
            </a:r>
          </a:p>
          <a:p>
            <a:pPr marL="347663" lvl="3" fontAlgn="auto">
              <a:spcBef>
                <a:spcPts val="0"/>
              </a:spcBef>
              <a:spcAft>
                <a:spcPts val="0"/>
              </a:spcAft>
              <a:defRPr/>
            </a:pPr>
            <a:endParaRPr lang="en-US" sz="1200" dirty="0">
              <a:solidFill>
                <a:srgbClr val="000000"/>
              </a:solidFill>
              <a:latin typeface="+mn-lt"/>
            </a:endParaRPr>
          </a:p>
          <a:p>
            <a:pPr fontAlgn="auto">
              <a:lnSpc>
                <a:spcPct val="150000"/>
              </a:lnSpc>
              <a:spcBef>
                <a:spcPts val="0"/>
              </a:spcBef>
              <a:spcAft>
                <a:spcPts val="0"/>
              </a:spcAft>
              <a:defRPr/>
            </a:pPr>
            <a:endParaRPr lang="en-US" sz="1200" dirty="0">
              <a:solidFill>
                <a:srgbClr val="000000"/>
              </a:solidFill>
              <a:latin typeface="+mn-lt"/>
            </a:endParaRPr>
          </a:p>
        </p:txBody>
      </p:sp>
      <p:sp>
        <p:nvSpPr>
          <p:cNvPr id="37897" name="TextBox 34">
            <a:extLst>
              <a:ext uri="{FF2B5EF4-FFF2-40B4-BE49-F238E27FC236}">
                <a16:creationId xmlns:a16="http://schemas.microsoft.com/office/drawing/2014/main" id="{D6B583DE-0540-4D18-9003-D03D3E4B5572}"/>
              </a:ext>
            </a:extLst>
          </p:cNvPr>
          <p:cNvSpPr txBox="1">
            <a:spLocks noChangeArrowheads="1"/>
          </p:cNvSpPr>
          <p:nvPr/>
        </p:nvSpPr>
        <p:spPr bwMode="auto">
          <a:xfrm>
            <a:off x="-55563" y="1550988"/>
            <a:ext cx="4603751" cy="2124075"/>
          </a:xfrm>
          <a:prstGeom prst="rect">
            <a:avLst/>
          </a:prstGeom>
          <a:noFill/>
          <a:ln w="9525">
            <a:noFill/>
            <a:miter lim="800000"/>
            <a:headEnd/>
            <a:tailEnd/>
          </a:ln>
        </p:spPr>
        <p:txBody>
          <a:bodyPr>
            <a:spAutoFit/>
          </a:bodyPr>
          <a:lstStyle/>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250-lb Class, Precision Guided, Air-to-Ground Munition</a:t>
            </a: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Kill Mobile/Fixed Targets Thru Weather from Standoff</a:t>
            </a: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Uses Tri-Mode Seeker &amp; Dual-Band Data Link (Link 16 + UHF)</a:t>
            </a: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Services: USAF, DoN</a:t>
            </a: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Threshold Platforms: AF--F-15E; USN--F-35C</a:t>
            </a:r>
          </a:p>
          <a:p>
            <a:pPr marL="341313" lvl="1" indent="-163513" fontAlgn="auto">
              <a:spcBef>
                <a:spcPts val="0"/>
              </a:spcBef>
              <a:spcAft>
                <a:spcPts val="0"/>
              </a:spcAft>
              <a:buFont typeface="Wingdings" pitchFamily="2" charset="2"/>
              <a:buChar char="§"/>
              <a:defRPr/>
            </a:pPr>
            <a:r>
              <a:rPr lang="en-US" sz="1200" dirty="0">
                <a:latin typeface="+mn-lt"/>
              </a:rPr>
              <a:t>IMD sensitive (for clarification see notes)</a:t>
            </a:r>
            <a:endParaRPr lang="en-US" sz="1200" dirty="0">
              <a:solidFill>
                <a:srgbClr val="000000"/>
              </a:solidFill>
              <a:latin typeface="+mn-lt"/>
            </a:endParaRP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ACAT Level: ID</a:t>
            </a: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MDA</a:t>
            </a:r>
            <a:r>
              <a:rPr lang="en-US" sz="1200" dirty="0">
                <a:solidFill>
                  <a:srgbClr val="FF0000"/>
                </a:solidFill>
                <a:latin typeface="+mn-lt"/>
              </a:rPr>
              <a:t>:  </a:t>
            </a:r>
            <a:r>
              <a:rPr lang="en-US" sz="1200" dirty="0">
                <a:latin typeface="+mn-lt"/>
              </a:rPr>
              <a:t>USD (AT&amp;L)</a:t>
            </a: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PEO:  AFPEO (Weapons),  </a:t>
            </a:r>
            <a:r>
              <a:rPr lang="en-US" sz="1200" dirty="0">
                <a:latin typeface="+mn-lt"/>
              </a:rPr>
              <a:t>Maj Gen Blaster</a:t>
            </a:r>
          </a:p>
          <a:p>
            <a:pPr marL="341313" lvl="1" indent="-163513" fontAlgn="auto">
              <a:spcBef>
                <a:spcPts val="0"/>
              </a:spcBef>
              <a:spcAft>
                <a:spcPts val="0"/>
              </a:spcAft>
              <a:buFont typeface="Wingdings" pitchFamily="2" charset="2"/>
              <a:buChar char="§"/>
              <a:defRPr/>
            </a:pPr>
            <a:r>
              <a:rPr lang="en-US" sz="1200" dirty="0">
                <a:solidFill>
                  <a:srgbClr val="000000"/>
                </a:solidFill>
                <a:latin typeface="+mn-lt"/>
              </a:rPr>
              <a:t>PM:  918 ARSG/CC, </a:t>
            </a:r>
            <a:r>
              <a:rPr lang="en-US" sz="1200" dirty="0">
                <a:latin typeface="+mn-lt"/>
              </a:rPr>
              <a:t>Col Boomer</a:t>
            </a:r>
          </a:p>
        </p:txBody>
      </p:sp>
      <p:sp>
        <p:nvSpPr>
          <p:cNvPr id="23561" name="Oval 16">
            <a:extLst>
              <a:ext uri="{FF2B5EF4-FFF2-40B4-BE49-F238E27FC236}">
                <a16:creationId xmlns:a16="http://schemas.microsoft.com/office/drawing/2014/main" id="{DA353EE0-EC1C-4305-91A7-D91ABCD4AF51}"/>
              </a:ext>
            </a:extLst>
          </p:cNvPr>
          <p:cNvSpPr>
            <a:spLocks noChangeArrowheads="1"/>
          </p:cNvSpPr>
          <p:nvPr/>
        </p:nvSpPr>
        <p:spPr bwMode="auto">
          <a:xfrm>
            <a:off x="-1487488" y="885825"/>
            <a:ext cx="46038" cy="460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2075" tIns="46038" rIns="92075" bIns="46038" anchor="b"/>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endParaRPr lang="en-US" altLang="en-US" sz="1000">
              <a:solidFill>
                <a:srgbClr val="000000"/>
              </a:solidFill>
              <a:latin typeface="Calibri" panose="020F0502020204030204" pitchFamily="34" charset="0"/>
            </a:endParaRPr>
          </a:p>
        </p:txBody>
      </p:sp>
      <p:sp>
        <p:nvSpPr>
          <p:cNvPr id="24586" name="TextBox 15">
            <a:extLst>
              <a:ext uri="{FF2B5EF4-FFF2-40B4-BE49-F238E27FC236}">
                <a16:creationId xmlns:a16="http://schemas.microsoft.com/office/drawing/2014/main" id="{1506034E-C6DD-46F8-AABE-B322E924E868}"/>
              </a:ext>
            </a:extLst>
          </p:cNvPr>
          <p:cNvSpPr txBox="1">
            <a:spLocks noChangeArrowheads="1"/>
          </p:cNvSpPr>
          <p:nvPr/>
        </p:nvSpPr>
        <p:spPr bwMode="auto">
          <a:xfrm>
            <a:off x="80963" y="6040438"/>
            <a:ext cx="4432300" cy="307975"/>
          </a:xfrm>
          <a:prstGeom prst="rect">
            <a:avLst/>
          </a:prstGeom>
          <a:solidFill>
            <a:schemeClr val="accent2">
              <a:lumMod val="75000"/>
            </a:schemeClr>
          </a:solidFill>
          <a:ln w="9525">
            <a:noFill/>
            <a:miter lim="800000"/>
            <a:headEnd/>
            <a:tailEnd/>
          </a:ln>
        </p:spPr>
        <p:txBody>
          <a:bodyPr>
            <a:spAutoFit/>
          </a:bodyPr>
          <a:lstStyle/>
          <a:p>
            <a:pPr lvl="1" algn="ctr" fontAlgn="auto">
              <a:spcBef>
                <a:spcPts val="0"/>
              </a:spcBef>
              <a:spcAft>
                <a:spcPts val="0"/>
              </a:spcAft>
              <a:defRPr/>
            </a:pPr>
            <a:r>
              <a:rPr lang="en-US" b="1" i="1" dirty="0">
                <a:solidFill>
                  <a:schemeClr val="bg1"/>
                </a:solidFill>
              </a:rPr>
              <a:t>AF/DoN Committed to Service Cost Position  </a:t>
            </a:r>
          </a:p>
        </p:txBody>
      </p:sp>
      <p:sp>
        <p:nvSpPr>
          <p:cNvPr id="24587" name="TextBox 16">
            <a:extLst>
              <a:ext uri="{FF2B5EF4-FFF2-40B4-BE49-F238E27FC236}">
                <a16:creationId xmlns:a16="http://schemas.microsoft.com/office/drawing/2014/main" id="{AEE15604-2836-4718-AF3C-C1E7C269F9B4}"/>
              </a:ext>
            </a:extLst>
          </p:cNvPr>
          <p:cNvSpPr txBox="1">
            <a:spLocks noChangeArrowheads="1"/>
          </p:cNvSpPr>
          <p:nvPr/>
        </p:nvSpPr>
        <p:spPr bwMode="auto">
          <a:xfrm>
            <a:off x="4608513" y="6056313"/>
            <a:ext cx="4241800" cy="276225"/>
          </a:xfrm>
          <a:prstGeom prst="rect">
            <a:avLst/>
          </a:prstGeom>
          <a:solidFill>
            <a:schemeClr val="accent2">
              <a:lumMod val="75000"/>
            </a:schemeClr>
          </a:solidFill>
          <a:ln w="9525">
            <a:noFill/>
            <a:miter lim="800000"/>
            <a:headEnd/>
            <a:tailEnd/>
          </a:ln>
        </p:spPr>
        <p:txBody>
          <a:bodyPr>
            <a:spAutoFit/>
          </a:bodyPr>
          <a:lstStyle/>
          <a:p>
            <a:pPr lvl="1" algn="ctr" fontAlgn="auto">
              <a:spcBef>
                <a:spcPts val="0"/>
              </a:spcBef>
              <a:spcAft>
                <a:spcPts val="0"/>
              </a:spcAft>
              <a:defRPr/>
            </a:pPr>
            <a:r>
              <a:rPr lang="en-US" b="1" i="1" dirty="0">
                <a:solidFill>
                  <a:schemeClr val="bg1"/>
                </a:solidFill>
              </a:rPr>
              <a:t>Approved 21 Sept 15</a:t>
            </a:r>
          </a:p>
        </p:txBody>
      </p:sp>
      <p:sp>
        <p:nvSpPr>
          <p:cNvPr id="23564" name="Slide Number Placeholder 17">
            <a:extLst>
              <a:ext uri="{FF2B5EF4-FFF2-40B4-BE49-F238E27FC236}">
                <a16:creationId xmlns:a16="http://schemas.microsoft.com/office/drawing/2014/main" id="{9A5CA2CE-5ED6-41C6-BEAE-D7918832807E}"/>
              </a:ext>
            </a:extLst>
          </p:cNvPr>
          <p:cNvSpPr>
            <a:spLocks noGrp="1"/>
          </p:cNvSpPr>
          <p:nvPr>
            <p:ph type="sldNum" sz="quarter" idx="11"/>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493253D0-8EEE-4D61-A1CB-C3BCC407C857}" type="slidenum">
              <a:rPr lang="en-US" altLang="en-US" sz="1000" b="0">
                <a:solidFill>
                  <a:srgbClr val="969696"/>
                </a:solidFill>
              </a:rPr>
              <a:pPr algn="l">
                <a:spcBef>
                  <a:spcPct val="0"/>
                </a:spcBef>
                <a:buClrTx/>
                <a:buSzTx/>
                <a:buFontTx/>
                <a:buNone/>
              </a:pPr>
              <a:t>4</a:t>
            </a:fld>
            <a:endParaRPr lang="en-US" altLang="en-US" sz="1000" b="0">
              <a:solidFill>
                <a:srgbClr val="969696"/>
              </a:solidFill>
            </a:endParaRPr>
          </a:p>
        </p:txBody>
      </p:sp>
      <p:grpSp>
        <p:nvGrpSpPr>
          <p:cNvPr id="23565" name="Group 16">
            <a:extLst>
              <a:ext uri="{FF2B5EF4-FFF2-40B4-BE49-F238E27FC236}">
                <a16:creationId xmlns:a16="http://schemas.microsoft.com/office/drawing/2014/main" id="{079CAA43-2DE6-4C67-845B-D6755EBCE734}"/>
              </a:ext>
            </a:extLst>
          </p:cNvPr>
          <p:cNvGrpSpPr>
            <a:grpSpLocks/>
          </p:cNvGrpSpPr>
          <p:nvPr/>
        </p:nvGrpSpPr>
        <p:grpSpPr bwMode="auto">
          <a:xfrm>
            <a:off x="4670425" y="1255713"/>
            <a:ext cx="4114800" cy="2538412"/>
            <a:chOff x="4957763" y="1485900"/>
            <a:chExt cx="4115370" cy="4408055"/>
          </a:xfrm>
        </p:grpSpPr>
        <p:sp>
          <p:nvSpPr>
            <p:cNvPr id="23569" name="Rectangle 4">
              <a:extLst>
                <a:ext uri="{FF2B5EF4-FFF2-40B4-BE49-F238E27FC236}">
                  <a16:creationId xmlns:a16="http://schemas.microsoft.com/office/drawing/2014/main" id="{621D475B-90B1-4E4B-8256-CBEFD99A58E9}"/>
                </a:ext>
              </a:extLst>
            </p:cNvPr>
            <p:cNvSpPr>
              <a:spLocks noChangeArrowheads="1"/>
            </p:cNvSpPr>
            <p:nvPr/>
          </p:nvSpPr>
          <p:spPr bwMode="auto">
            <a:xfrm flipH="1">
              <a:off x="4957763" y="3581036"/>
              <a:ext cx="7939" cy="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570" name="Rectangle 5">
              <a:extLst>
                <a:ext uri="{FF2B5EF4-FFF2-40B4-BE49-F238E27FC236}">
                  <a16:creationId xmlns:a16="http://schemas.microsoft.com/office/drawing/2014/main" id="{6EC5D649-AF7F-46E8-B270-90F4C4747F05}"/>
                </a:ext>
              </a:extLst>
            </p:cNvPr>
            <p:cNvSpPr>
              <a:spLocks noChangeArrowheads="1"/>
            </p:cNvSpPr>
            <p:nvPr/>
          </p:nvSpPr>
          <p:spPr bwMode="auto">
            <a:xfrm flipH="1">
              <a:off x="4976816" y="3583792"/>
              <a:ext cx="3175" cy="8271"/>
            </a:xfrm>
            <a:prstGeom prst="rect">
              <a:avLst/>
            </a:prstGeom>
            <a:solidFill>
              <a:srgbClr val="3F3F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571" name="Rectangle 6">
              <a:extLst>
                <a:ext uri="{FF2B5EF4-FFF2-40B4-BE49-F238E27FC236}">
                  <a16:creationId xmlns:a16="http://schemas.microsoft.com/office/drawing/2014/main" id="{375109A1-768F-4F4D-A920-7CCA9A5AE679}"/>
                </a:ext>
              </a:extLst>
            </p:cNvPr>
            <p:cNvSpPr>
              <a:spLocks noChangeArrowheads="1"/>
            </p:cNvSpPr>
            <p:nvPr/>
          </p:nvSpPr>
          <p:spPr bwMode="auto">
            <a:xfrm flipH="1">
              <a:off x="5753211" y="3762982"/>
              <a:ext cx="4763" cy="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572" name="Rectangle 7">
              <a:extLst>
                <a:ext uri="{FF2B5EF4-FFF2-40B4-BE49-F238E27FC236}">
                  <a16:creationId xmlns:a16="http://schemas.microsoft.com/office/drawing/2014/main" id="{C96DA3F6-375F-4C6B-AA1C-AA805A4C0002}"/>
                </a:ext>
              </a:extLst>
            </p:cNvPr>
            <p:cNvSpPr>
              <a:spLocks noChangeArrowheads="1"/>
            </p:cNvSpPr>
            <p:nvPr/>
          </p:nvSpPr>
          <p:spPr bwMode="auto">
            <a:xfrm flipH="1">
              <a:off x="5764325" y="3768496"/>
              <a:ext cx="1588" cy="8269"/>
            </a:xfrm>
            <a:prstGeom prst="rect">
              <a:avLst/>
            </a:prstGeom>
            <a:solidFill>
              <a:srgbClr val="3F3F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573" name="Rectangle 8">
              <a:extLst>
                <a:ext uri="{FF2B5EF4-FFF2-40B4-BE49-F238E27FC236}">
                  <a16:creationId xmlns:a16="http://schemas.microsoft.com/office/drawing/2014/main" id="{972A2E1A-B89F-4820-8EFB-3871906B82BE}"/>
                </a:ext>
              </a:extLst>
            </p:cNvPr>
            <p:cNvSpPr>
              <a:spLocks noChangeArrowheads="1"/>
            </p:cNvSpPr>
            <p:nvPr/>
          </p:nvSpPr>
          <p:spPr bwMode="auto">
            <a:xfrm>
              <a:off x="5105421" y="1485900"/>
              <a:ext cx="3962949" cy="4380487"/>
            </a:xfrm>
            <a:prstGeom prst="rect">
              <a:avLst/>
            </a:prstGeom>
            <a:solidFill>
              <a:srgbClr val="FFFFCC"/>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574" name="Arc 9">
              <a:extLst>
                <a:ext uri="{FF2B5EF4-FFF2-40B4-BE49-F238E27FC236}">
                  <a16:creationId xmlns:a16="http://schemas.microsoft.com/office/drawing/2014/main" id="{3DD06372-76DD-4F7C-96C8-A009AD39B831}"/>
                </a:ext>
              </a:extLst>
            </p:cNvPr>
            <p:cNvSpPr>
              <a:spLocks/>
            </p:cNvSpPr>
            <p:nvPr/>
          </p:nvSpPr>
          <p:spPr bwMode="auto">
            <a:xfrm>
              <a:off x="5335640" y="3729901"/>
              <a:ext cx="3488221" cy="948325"/>
            </a:xfrm>
            <a:custGeom>
              <a:avLst/>
              <a:gdLst>
                <a:gd name="T0" fmla="*/ 2147483646 w 42621"/>
                <a:gd name="T1" fmla="*/ 283550632 h 21600"/>
                <a:gd name="T2" fmla="*/ 0 w 42621"/>
                <a:gd name="T3" fmla="*/ 314027788 h 21600"/>
                <a:gd name="T4" fmla="*/ 2147483646 w 42621"/>
                <a:gd name="T5" fmla="*/ 0 h 21600"/>
                <a:gd name="T6" fmla="*/ 0 60000 65536"/>
                <a:gd name="T7" fmla="*/ 0 60000 65536"/>
                <a:gd name="T8" fmla="*/ 0 60000 65536"/>
              </a:gdLst>
              <a:ahLst/>
              <a:cxnLst>
                <a:cxn ang="T6">
                  <a:pos x="T0" y="T1"/>
                </a:cxn>
                <a:cxn ang="T7">
                  <a:pos x="T2" y="T3"/>
                </a:cxn>
                <a:cxn ang="T8">
                  <a:pos x="T4" y="T5"/>
                </a:cxn>
              </a:cxnLst>
              <a:rect l="0" t="0" r="r" b="b"/>
              <a:pathLst>
                <a:path w="42621" h="21600" fill="none" extrusionOk="0">
                  <a:moveTo>
                    <a:pt x="42621" y="3340"/>
                  </a:moveTo>
                  <a:cubicBezTo>
                    <a:pt x="40975" y="13851"/>
                    <a:pt x="31920" y="21599"/>
                    <a:pt x="21281" y="21600"/>
                  </a:cubicBezTo>
                  <a:cubicBezTo>
                    <a:pt x="10778" y="21600"/>
                    <a:pt x="1798" y="14046"/>
                    <a:pt x="0" y="3698"/>
                  </a:cubicBezTo>
                </a:path>
                <a:path w="42621" h="21600" stroke="0" extrusionOk="0">
                  <a:moveTo>
                    <a:pt x="42621" y="3340"/>
                  </a:moveTo>
                  <a:cubicBezTo>
                    <a:pt x="40975" y="13851"/>
                    <a:pt x="31920" y="21599"/>
                    <a:pt x="21281" y="21600"/>
                  </a:cubicBezTo>
                  <a:cubicBezTo>
                    <a:pt x="10778" y="21600"/>
                    <a:pt x="1798" y="14046"/>
                    <a:pt x="0" y="3698"/>
                  </a:cubicBezTo>
                  <a:lnTo>
                    <a:pt x="21281" y="0"/>
                  </a:lnTo>
                  <a:lnTo>
                    <a:pt x="42621" y="3340"/>
                  </a:lnTo>
                  <a:close/>
                </a:path>
              </a:pathLst>
            </a:custGeom>
            <a:solidFill>
              <a:schemeClr val="tx1"/>
            </a:solidFill>
            <a:ln w="50800" cap="rnd">
              <a:solidFill>
                <a:schemeClr val="tx1"/>
              </a:solidFill>
              <a:round/>
              <a:headEnd/>
              <a:tailEnd/>
            </a:ln>
          </p:spPr>
          <p:txBody>
            <a:bodyPr/>
            <a:lstStyle/>
            <a:p>
              <a:pPr>
                <a:defRPr/>
              </a:pPr>
              <a:endParaRPr lang="en-US">
                <a:latin typeface="+mn-lt"/>
              </a:endParaRPr>
            </a:p>
          </p:txBody>
        </p:sp>
        <p:sp>
          <p:nvSpPr>
            <p:cNvPr id="23575" name="Freeform 10">
              <a:extLst>
                <a:ext uri="{FF2B5EF4-FFF2-40B4-BE49-F238E27FC236}">
                  <a16:creationId xmlns:a16="http://schemas.microsoft.com/office/drawing/2014/main" id="{49571F28-AE12-44A4-86A3-1BF1B3787BE7}"/>
                </a:ext>
              </a:extLst>
            </p:cNvPr>
            <p:cNvSpPr>
              <a:spLocks/>
            </p:cNvSpPr>
            <p:nvPr/>
          </p:nvSpPr>
          <p:spPr bwMode="auto">
            <a:xfrm>
              <a:off x="5326114" y="3076548"/>
              <a:ext cx="3491397" cy="1488649"/>
            </a:xfrm>
            <a:custGeom>
              <a:avLst/>
              <a:gdLst>
                <a:gd name="T0" fmla="*/ 71095564 w 2651"/>
                <a:gd name="T1" fmla="*/ 1486303887 h 935"/>
                <a:gd name="T2" fmla="*/ 15605733 w 2651"/>
                <a:gd name="T3" fmla="*/ 1359485660 h 935"/>
                <a:gd name="T4" fmla="*/ 0 w 2651"/>
                <a:gd name="T5" fmla="*/ 1232667433 h 935"/>
                <a:gd name="T6" fmla="*/ 32947046 w 2651"/>
                <a:gd name="T7" fmla="*/ 1100778388 h 935"/>
                <a:gd name="T8" fmla="*/ 109244081 w 2651"/>
                <a:gd name="T9" fmla="*/ 968887751 h 935"/>
                <a:gd name="T10" fmla="*/ 268775204 w 2651"/>
                <a:gd name="T11" fmla="*/ 786269822 h 935"/>
                <a:gd name="T12" fmla="*/ 518477466 w 2651"/>
                <a:gd name="T13" fmla="*/ 560534015 h 935"/>
                <a:gd name="T14" fmla="*/ 766444149 w 2651"/>
                <a:gd name="T15" fmla="*/ 380453088 h 935"/>
                <a:gd name="T16" fmla="*/ 1023082146 w 2651"/>
                <a:gd name="T17" fmla="*/ 248562451 h 935"/>
                <a:gd name="T18" fmla="*/ 1335208657 w 2651"/>
                <a:gd name="T19" fmla="*/ 136963048 h 935"/>
                <a:gd name="T20" fmla="*/ 1708026471 w 2651"/>
                <a:gd name="T21" fmla="*/ 50727291 h 935"/>
                <a:gd name="T22" fmla="*/ 2112057067 w 2651"/>
                <a:gd name="T23" fmla="*/ 0 h 935"/>
                <a:gd name="T24" fmla="*/ 2147483646 w 2651"/>
                <a:gd name="T25" fmla="*/ 5072411 h 935"/>
                <a:gd name="T26" fmla="*/ 2147483646 w 2651"/>
                <a:gd name="T27" fmla="*/ 65944522 h 935"/>
                <a:gd name="T28" fmla="*/ 2147483646 w 2651"/>
                <a:gd name="T29" fmla="*/ 190227341 h 935"/>
                <a:gd name="T30" fmla="*/ 2147483646 w 2651"/>
                <a:gd name="T31" fmla="*/ 365234264 h 935"/>
                <a:gd name="T32" fmla="*/ 2147483646 w 2651"/>
                <a:gd name="T33" fmla="*/ 512343726 h 935"/>
                <a:gd name="T34" fmla="*/ 2147483646 w 2651"/>
                <a:gd name="T35" fmla="*/ 623943129 h 935"/>
                <a:gd name="T36" fmla="*/ 2147483646 w 2651"/>
                <a:gd name="T37" fmla="*/ 735542531 h 935"/>
                <a:gd name="T38" fmla="*/ 2147483646 w 2651"/>
                <a:gd name="T39" fmla="*/ 842069524 h 935"/>
                <a:gd name="T40" fmla="*/ 2147483646 w 2651"/>
                <a:gd name="T41" fmla="*/ 943524105 h 935"/>
                <a:gd name="T42" fmla="*/ 2147483646 w 2651"/>
                <a:gd name="T43" fmla="*/ 1050051097 h 935"/>
                <a:gd name="T44" fmla="*/ 2147483646 w 2651"/>
                <a:gd name="T45" fmla="*/ 1151504086 h 935"/>
                <a:gd name="T46" fmla="*/ 2147483646 w 2651"/>
                <a:gd name="T47" fmla="*/ 1252958668 h 935"/>
                <a:gd name="T48" fmla="*/ 2147483646 w 2651"/>
                <a:gd name="T49" fmla="*/ 1354413250 h 935"/>
                <a:gd name="T50" fmla="*/ 2147483646 w 2651"/>
                <a:gd name="T51" fmla="*/ 1450795421 h 935"/>
                <a:gd name="T52" fmla="*/ 2147483646 w 2651"/>
                <a:gd name="T53" fmla="*/ 1552248410 h 935"/>
                <a:gd name="T54" fmla="*/ 2147483646 w 2651"/>
                <a:gd name="T55" fmla="*/ 1739938749 h 935"/>
                <a:gd name="T56" fmla="*/ 2147483646 w 2651"/>
                <a:gd name="T57" fmla="*/ 1897193032 h 935"/>
                <a:gd name="T58" fmla="*/ 2147483646 w 2651"/>
                <a:gd name="T59" fmla="*/ 2013864845 h 935"/>
                <a:gd name="T60" fmla="*/ 2147483646 w 2651"/>
                <a:gd name="T61" fmla="*/ 2074738549 h 935"/>
                <a:gd name="T62" fmla="*/ 2147483646 w 2651"/>
                <a:gd name="T63" fmla="*/ 2135610661 h 935"/>
                <a:gd name="T64" fmla="*/ 2147483646 w 2651"/>
                <a:gd name="T65" fmla="*/ 2147483646 h 935"/>
                <a:gd name="T66" fmla="*/ 2147483646 w 2651"/>
                <a:gd name="T67" fmla="*/ 2147483646 h 935"/>
                <a:gd name="T68" fmla="*/ 2147483646 w 2651"/>
                <a:gd name="T69" fmla="*/ 2147483646 h 935"/>
                <a:gd name="T70" fmla="*/ 2147483646 w 2651"/>
                <a:gd name="T71" fmla="*/ 2147483646 h 935"/>
                <a:gd name="T72" fmla="*/ 2147483646 w 2651"/>
                <a:gd name="T73" fmla="*/ 2147483646 h 935"/>
                <a:gd name="T74" fmla="*/ 1834610548 w 2651"/>
                <a:gd name="T75" fmla="*/ 2147483646 h 935"/>
                <a:gd name="T76" fmla="*/ 1645600905 w 2651"/>
                <a:gd name="T77" fmla="*/ 2147483646 h 935"/>
                <a:gd name="T78" fmla="*/ 1475665521 w 2651"/>
                <a:gd name="T79" fmla="*/ 2147483646 h 935"/>
                <a:gd name="T80" fmla="*/ 1324804396 w 2651"/>
                <a:gd name="T81" fmla="*/ 2147483646 h 935"/>
                <a:gd name="T82" fmla="*/ 1189549004 w 2651"/>
                <a:gd name="T83" fmla="*/ 2147483646 h 935"/>
                <a:gd name="T84" fmla="*/ 1073369188 w 2651"/>
                <a:gd name="T85" fmla="*/ 2147483646 h 935"/>
                <a:gd name="T86" fmla="*/ 870486758 w 2651"/>
                <a:gd name="T87" fmla="*/ 2130538251 h 935"/>
                <a:gd name="T88" fmla="*/ 698817111 w 2651"/>
                <a:gd name="T89" fmla="*/ 2054447315 h 935"/>
                <a:gd name="T90" fmla="*/ 556625984 w 2651"/>
                <a:gd name="T91" fmla="*/ 1973283968 h 935"/>
                <a:gd name="T92" fmla="*/ 397094861 w 2651"/>
                <a:gd name="T93" fmla="*/ 1841393330 h 935"/>
                <a:gd name="T94" fmla="*/ 206350956 w 2651"/>
                <a:gd name="T95" fmla="*/ 1648630581 h 9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651" h="935">
                  <a:moveTo>
                    <a:pt x="77" y="620"/>
                  </a:moveTo>
                  <a:lnTo>
                    <a:pt x="59" y="602"/>
                  </a:lnTo>
                  <a:lnTo>
                    <a:pt x="41" y="586"/>
                  </a:lnTo>
                  <a:lnTo>
                    <a:pt x="27" y="570"/>
                  </a:lnTo>
                  <a:lnTo>
                    <a:pt x="17" y="554"/>
                  </a:lnTo>
                  <a:lnTo>
                    <a:pt x="9" y="536"/>
                  </a:lnTo>
                  <a:lnTo>
                    <a:pt x="2" y="520"/>
                  </a:lnTo>
                  <a:lnTo>
                    <a:pt x="0" y="504"/>
                  </a:lnTo>
                  <a:lnTo>
                    <a:pt x="0" y="486"/>
                  </a:lnTo>
                  <a:lnTo>
                    <a:pt x="2" y="470"/>
                  </a:lnTo>
                  <a:lnTo>
                    <a:pt x="9" y="452"/>
                  </a:lnTo>
                  <a:lnTo>
                    <a:pt x="19" y="434"/>
                  </a:lnTo>
                  <a:lnTo>
                    <a:pt x="31" y="416"/>
                  </a:lnTo>
                  <a:lnTo>
                    <a:pt x="45" y="400"/>
                  </a:lnTo>
                  <a:lnTo>
                    <a:pt x="63" y="382"/>
                  </a:lnTo>
                  <a:lnTo>
                    <a:pt x="83" y="364"/>
                  </a:lnTo>
                  <a:lnTo>
                    <a:pt x="105" y="346"/>
                  </a:lnTo>
                  <a:lnTo>
                    <a:pt x="155" y="310"/>
                  </a:lnTo>
                  <a:lnTo>
                    <a:pt x="203" y="278"/>
                  </a:lnTo>
                  <a:lnTo>
                    <a:pt x="251" y="248"/>
                  </a:lnTo>
                  <a:lnTo>
                    <a:pt x="299" y="221"/>
                  </a:lnTo>
                  <a:lnTo>
                    <a:pt x="347" y="194"/>
                  </a:lnTo>
                  <a:lnTo>
                    <a:pt x="395" y="170"/>
                  </a:lnTo>
                  <a:lnTo>
                    <a:pt x="442" y="150"/>
                  </a:lnTo>
                  <a:lnTo>
                    <a:pt x="488" y="130"/>
                  </a:lnTo>
                  <a:lnTo>
                    <a:pt x="538" y="114"/>
                  </a:lnTo>
                  <a:lnTo>
                    <a:pt x="590" y="98"/>
                  </a:lnTo>
                  <a:lnTo>
                    <a:pt x="647" y="82"/>
                  </a:lnTo>
                  <a:lnTo>
                    <a:pt x="706" y="69"/>
                  </a:lnTo>
                  <a:lnTo>
                    <a:pt x="770" y="54"/>
                  </a:lnTo>
                  <a:lnTo>
                    <a:pt x="837" y="42"/>
                  </a:lnTo>
                  <a:lnTo>
                    <a:pt x="909" y="30"/>
                  </a:lnTo>
                  <a:lnTo>
                    <a:pt x="985" y="20"/>
                  </a:lnTo>
                  <a:lnTo>
                    <a:pt x="1062" y="12"/>
                  </a:lnTo>
                  <a:lnTo>
                    <a:pt x="1139" y="4"/>
                  </a:lnTo>
                  <a:lnTo>
                    <a:pt x="1218" y="0"/>
                  </a:lnTo>
                  <a:lnTo>
                    <a:pt x="1296" y="0"/>
                  </a:lnTo>
                  <a:lnTo>
                    <a:pt x="1374" y="0"/>
                  </a:lnTo>
                  <a:lnTo>
                    <a:pt x="1453" y="2"/>
                  </a:lnTo>
                  <a:lnTo>
                    <a:pt x="1531" y="8"/>
                  </a:lnTo>
                  <a:lnTo>
                    <a:pt x="1611" y="16"/>
                  </a:lnTo>
                  <a:lnTo>
                    <a:pt x="1689" y="26"/>
                  </a:lnTo>
                  <a:lnTo>
                    <a:pt x="1767" y="40"/>
                  </a:lnTo>
                  <a:lnTo>
                    <a:pt x="1844" y="54"/>
                  </a:lnTo>
                  <a:lnTo>
                    <a:pt x="1920" y="75"/>
                  </a:lnTo>
                  <a:lnTo>
                    <a:pt x="1995" y="94"/>
                  </a:lnTo>
                  <a:lnTo>
                    <a:pt x="2070" y="118"/>
                  </a:lnTo>
                  <a:lnTo>
                    <a:pt x="2144" y="144"/>
                  </a:lnTo>
                  <a:lnTo>
                    <a:pt x="2217" y="172"/>
                  </a:lnTo>
                  <a:lnTo>
                    <a:pt x="2253" y="188"/>
                  </a:lnTo>
                  <a:lnTo>
                    <a:pt x="2287" y="202"/>
                  </a:lnTo>
                  <a:lnTo>
                    <a:pt x="2319" y="216"/>
                  </a:lnTo>
                  <a:lnTo>
                    <a:pt x="2351" y="233"/>
                  </a:lnTo>
                  <a:lnTo>
                    <a:pt x="2379" y="246"/>
                  </a:lnTo>
                  <a:lnTo>
                    <a:pt x="2408" y="260"/>
                  </a:lnTo>
                  <a:lnTo>
                    <a:pt x="2435" y="274"/>
                  </a:lnTo>
                  <a:lnTo>
                    <a:pt x="2459" y="290"/>
                  </a:lnTo>
                  <a:lnTo>
                    <a:pt x="2483" y="304"/>
                  </a:lnTo>
                  <a:lnTo>
                    <a:pt x="2503" y="318"/>
                  </a:lnTo>
                  <a:lnTo>
                    <a:pt x="2525" y="332"/>
                  </a:lnTo>
                  <a:lnTo>
                    <a:pt x="2543" y="346"/>
                  </a:lnTo>
                  <a:lnTo>
                    <a:pt x="2559" y="360"/>
                  </a:lnTo>
                  <a:lnTo>
                    <a:pt x="2575" y="372"/>
                  </a:lnTo>
                  <a:lnTo>
                    <a:pt x="2589" y="387"/>
                  </a:lnTo>
                  <a:lnTo>
                    <a:pt x="2604" y="400"/>
                  </a:lnTo>
                  <a:lnTo>
                    <a:pt x="2614" y="414"/>
                  </a:lnTo>
                  <a:lnTo>
                    <a:pt x="2624" y="426"/>
                  </a:lnTo>
                  <a:lnTo>
                    <a:pt x="2632" y="440"/>
                  </a:lnTo>
                  <a:lnTo>
                    <a:pt x="2638" y="454"/>
                  </a:lnTo>
                  <a:lnTo>
                    <a:pt x="2644" y="468"/>
                  </a:lnTo>
                  <a:lnTo>
                    <a:pt x="2648" y="480"/>
                  </a:lnTo>
                  <a:lnTo>
                    <a:pt x="2650" y="494"/>
                  </a:lnTo>
                  <a:lnTo>
                    <a:pt x="2650" y="508"/>
                  </a:lnTo>
                  <a:lnTo>
                    <a:pt x="2648" y="520"/>
                  </a:lnTo>
                  <a:lnTo>
                    <a:pt x="2646" y="534"/>
                  </a:lnTo>
                  <a:lnTo>
                    <a:pt x="2642" y="546"/>
                  </a:lnTo>
                  <a:lnTo>
                    <a:pt x="2636" y="560"/>
                  </a:lnTo>
                  <a:lnTo>
                    <a:pt x="2630" y="572"/>
                  </a:lnTo>
                  <a:lnTo>
                    <a:pt x="2620" y="586"/>
                  </a:lnTo>
                  <a:lnTo>
                    <a:pt x="2610" y="598"/>
                  </a:lnTo>
                  <a:lnTo>
                    <a:pt x="2599" y="612"/>
                  </a:lnTo>
                  <a:lnTo>
                    <a:pt x="2571" y="638"/>
                  </a:lnTo>
                  <a:lnTo>
                    <a:pt x="2543" y="662"/>
                  </a:lnTo>
                  <a:lnTo>
                    <a:pt x="2509" y="686"/>
                  </a:lnTo>
                  <a:lnTo>
                    <a:pt x="2471" y="708"/>
                  </a:lnTo>
                  <a:lnTo>
                    <a:pt x="2431" y="728"/>
                  </a:lnTo>
                  <a:lnTo>
                    <a:pt x="2389" y="748"/>
                  </a:lnTo>
                  <a:lnTo>
                    <a:pt x="2341" y="768"/>
                  </a:lnTo>
                  <a:lnTo>
                    <a:pt x="2291" y="786"/>
                  </a:lnTo>
                  <a:lnTo>
                    <a:pt x="2263" y="794"/>
                  </a:lnTo>
                  <a:lnTo>
                    <a:pt x="2235" y="802"/>
                  </a:lnTo>
                  <a:lnTo>
                    <a:pt x="2207" y="810"/>
                  </a:lnTo>
                  <a:lnTo>
                    <a:pt x="2176" y="818"/>
                  </a:lnTo>
                  <a:lnTo>
                    <a:pt x="2146" y="826"/>
                  </a:lnTo>
                  <a:lnTo>
                    <a:pt x="2114" y="834"/>
                  </a:lnTo>
                  <a:lnTo>
                    <a:pt x="2082" y="842"/>
                  </a:lnTo>
                  <a:lnTo>
                    <a:pt x="2048" y="848"/>
                  </a:lnTo>
                  <a:lnTo>
                    <a:pt x="2014" y="856"/>
                  </a:lnTo>
                  <a:lnTo>
                    <a:pt x="1978" y="863"/>
                  </a:lnTo>
                  <a:lnTo>
                    <a:pt x="1940" y="869"/>
                  </a:lnTo>
                  <a:lnTo>
                    <a:pt x="1904" y="876"/>
                  </a:lnTo>
                  <a:lnTo>
                    <a:pt x="1864" y="884"/>
                  </a:lnTo>
                  <a:lnTo>
                    <a:pt x="1824" y="890"/>
                  </a:lnTo>
                  <a:lnTo>
                    <a:pt x="1783" y="896"/>
                  </a:lnTo>
                  <a:lnTo>
                    <a:pt x="1741" y="902"/>
                  </a:lnTo>
                  <a:lnTo>
                    <a:pt x="1657" y="912"/>
                  </a:lnTo>
                  <a:lnTo>
                    <a:pt x="1574" y="920"/>
                  </a:lnTo>
                  <a:lnTo>
                    <a:pt x="1493" y="926"/>
                  </a:lnTo>
                  <a:lnTo>
                    <a:pt x="1411" y="930"/>
                  </a:lnTo>
                  <a:lnTo>
                    <a:pt x="1330" y="934"/>
                  </a:lnTo>
                  <a:lnTo>
                    <a:pt x="1252" y="934"/>
                  </a:lnTo>
                  <a:lnTo>
                    <a:pt x="1171" y="930"/>
                  </a:lnTo>
                  <a:lnTo>
                    <a:pt x="1096" y="926"/>
                  </a:lnTo>
                  <a:lnTo>
                    <a:pt x="1058" y="924"/>
                  </a:lnTo>
                  <a:lnTo>
                    <a:pt x="1020" y="922"/>
                  </a:lnTo>
                  <a:lnTo>
                    <a:pt x="983" y="918"/>
                  </a:lnTo>
                  <a:lnTo>
                    <a:pt x="949" y="914"/>
                  </a:lnTo>
                  <a:lnTo>
                    <a:pt x="915" y="912"/>
                  </a:lnTo>
                  <a:lnTo>
                    <a:pt x="883" y="908"/>
                  </a:lnTo>
                  <a:lnTo>
                    <a:pt x="851" y="904"/>
                  </a:lnTo>
                  <a:lnTo>
                    <a:pt x="821" y="902"/>
                  </a:lnTo>
                  <a:lnTo>
                    <a:pt x="792" y="898"/>
                  </a:lnTo>
                  <a:lnTo>
                    <a:pt x="764" y="894"/>
                  </a:lnTo>
                  <a:lnTo>
                    <a:pt x="736" y="890"/>
                  </a:lnTo>
                  <a:lnTo>
                    <a:pt x="710" y="886"/>
                  </a:lnTo>
                  <a:lnTo>
                    <a:pt x="686" y="882"/>
                  </a:lnTo>
                  <a:lnTo>
                    <a:pt x="663" y="878"/>
                  </a:lnTo>
                  <a:lnTo>
                    <a:pt x="641" y="872"/>
                  </a:lnTo>
                  <a:lnTo>
                    <a:pt x="619" y="867"/>
                  </a:lnTo>
                  <a:lnTo>
                    <a:pt x="578" y="857"/>
                  </a:lnTo>
                  <a:lnTo>
                    <a:pt x="540" y="850"/>
                  </a:lnTo>
                  <a:lnTo>
                    <a:pt x="502" y="840"/>
                  </a:lnTo>
                  <a:lnTo>
                    <a:pt x="468" y="830"/>
                  </a:lnTo>
                  <a:lnTo>
                    <a:pt x="436" y="820"/>
                  </a:lnTo>
                  <a:lnTo>
                    <a:pt x="403" y="810"/>
                  </a:lnTo>
                  <a:lnTo>
                    <a:pt x="375" y="800"/>
                  </a:lnTo>
                  <a:lnTo>
                    <a:pt x="349" y="790"/>
                  </a:lnTo>
                  <a:lnTo>
                    <a:pt x="321" y="778"/>
                  </a:lnTo>
                  <a:lnTo>
                    <a:pt x="293" y="764"/>
                  </a:lnTo>
                  <a:lnTo>
                    <a:pt x="263" y="746"/>
                  </a:lnTo>
                  <a:lnTo>
                    <a:pt x="229" y="726"/>
                  </a:lnTo>
                  <a:lnTo>
                    <a:pt x="195" y="703"/>
                  </a:lnTo>
                  <a:lnTo>
                    <a:pt x="157" y="678"/>
                  </a:lnTo>
                  <a:lnTo>
                    <a:pt x="119" y="650"/>
                  </a:lnTo>
                  <a:lnTo>
                    <a:pt x="77" y="620"/>
                  </a:lnTo>
                </a:path>
              </a:pathLst>
            </a:custGeom>
            <a:solidFill>
              <a:schemeClr val="bg1"/>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576" name="Freeform 11">
              <a:extLst>
                <a:ext uri="{FF2B5EF4-FFF2-40B4-BE49-F238E27FC236}">
                  <a16:creationId xmlns:a16="http://schemas.microsoft.com/office/drawing/2014/main" id="{214CB235-1C0C-471B-A6B1-C7AEA2464322}"/>
                </a:ext>
              </a:extLst>
            </p:cNvPr>
            <p:cNvSpPr>
              <a:spLocks/>
            </p:cNvSpPr>
            <p:nvPr/>
          </p:nvSpPr>
          <p:spPr bwMode="auto">
            <a:xfrm>
              <a:off x="5326114" y="3076548"/>
              <a:ext cx="3491397" cy="1488649"/>
            </a:xfrm>
            <a:custGeom>
              <a:avLst/>
              <a:gdLst>
                <a:gd name="T0" fmla="*/ 71095564 w 2651"/>
                <a:gd name="T1" fmla="*/ 1486303887 h 935"/>
                <a:gd name="T2" fmla="*/ 15605733 w 2651"/>
                <a:gd name="T3" fmla="*/ 1359485660 h 935"/>
                <a:gd name="T4" fmla="*/ 0 w 2651"/>
                <a:gd name="T5" fmla="*/ 1232667433 h 935"/>
                <a:gd name="T6" fmla="*/ 32947046 w 2651"/>
                <a:gd name="T7" fmla="*/ 1100778388 h 935"/>
                <a:gd name="T8" fmla="*/ 109244081 w 2651"/>
                <a:gd name="T9" fmla="*/ 968887751 h 935"/>
                <a:gd name="T10" fmla="*/ 268775204 w 2651"/>
                <a:gd name="T11" fmla="*/ 786269822 h 935"/>
                <a:gd name="T12" fmla="*/ 518477466 w 2651"/>
                <a:gd name="T13" fmla="*/ 560534015 h 935"/>
                <a:gd name="T14" fmla="*/ 766444149 w 2651"/>
                <a:gd name="T15" fmla="*/ 380453088 h 935"/>
                <a:gd name="T16" fmla="*/ 1023082146 w 2651"/>
                <a:gd name="T17" fmla="*/ 248562451 h 935"/>
                <a:gd name="T18" fmla="*/ 1335208657 w 2651"/>
                <a:gd name="T19" fmla="*/ 136963048 h 935"/>
                <a:gd name="T20" fmla="*/ 1708026471 w 2651"/>
                <a:gd name="T21" fmla="*/ 50727291 h 935"/>
                <a:gd name="T22" fmla="*/ 2112057067 w 2651"/>
                <a:gd name="T23" fmla="*/ 0 h 935"/>
                <a:gd name="T24" fmla="*/ 2147483646 w 2651"/>
                <a:gd name="T25" fmla="*/ 5072411 h 935"/>
                <a:gd name="T26" fmla="*/ 2147483646 w 2651"/>
                <a:gd name="T27" fmla="*/ 65944522 h 935"/>
                <a:gd name="T28" fmla="*/ 2147483646 w 2651"/>
                <a:gd name="T29" fmla="*/ 190227341 h 935"/>
                <a:gd name="T30" fmla="*/ 2147483646 w 2651"/>
                <a:gd name="T31" fmla="*/ 365234264 h 935"/>
                <a:gd name="T32" fmla="*/ 2147483646 w 2651"/>
                <a:gd name="T33" fmla="*/ 512343726 h 935"/>
                <a:gd name="T34" fmla="*/ 2147483646 w 2651"/>
                <a:gd name="T35" fmla="*/ 623943129 h 935"/>
                <a:gd name="T36" fmla="*/ 2147483646 w 2651"/>
                <a:gd name="T37" fmla="*/ 735542531 h 935"/>
                <a:gd name="T38" fmla="*/ 2147483646 w 2651"/>
                <a:gd name="T39" fmla="*/ 842069524 h 935"/>
                <a:gd name="T40" fmla="*/ 2147483646 w 2651"/>
                <a:gd name="T41" fmla="*/ 943524105 h 935"/>
                <a:gd name="T42" fmla="*/ 2147483646 w 2651"/>
                <a:gd name="T43" fmla="*/ 1050051097 h 935"/>
                <a:gd name="T44" fmla="*/ 2147483646 w 2651"/>
                <a:gd name="T45" fmla="*/ 1151504086 h 935"/>
                <a:gd name="T46" fmla="*/ 2147483646 w 2651"/>
                <a:gd name="T47" fmla="*/ 1252958668 h 935"/>
                <a:gd name="T48" fmla="*/ 2147483646 w 2651"/>
                <a:gd name="T49" fmla="*/ 1354413250 h 935"/>
                <a:gd name="T50" fmla="*/ 2147483646 w 2651"/>
                <a:gd name="T51" fmla="*/ 1450795421 h 935"/>
                <a:gd name="T52" fmla="*/ 2147483646 w 2651"/>
                <a:gd name="T53" fmla="*/ 1552248410 h 935"/>
                <a:gd name="T54" fmla="*/ 2147483646 w 2651"/>
                <a:gd name="T55" fmla="*/ 1739938749 h 935"/>
                <a:gd name="T56" fmla="*/ 2147483646 w 2651"/>
                <a:gd name="T57" fmla="*/ 1897193032 h 935"/>
                <a:gd name="T58" fmla="*/ 2147483646 w 2651"/>
                <a:gd name="T59" fmla="*/ 2013864845 h 935"/>
                <a:gd name="T60" fmla="*/ 2147483646 w 2651"/>
                <a:gd name="T61" fmla="*/ 2074738549 h 935"/>
                <a:gd name="T62" fmla="*/ 2147483646 w 2651"/>
                <a:gd name="T63" fmla="*/ 2135610661 h 935"/>
                <a:gd name="T64" fmla="*/ 2147483646 w 2651"/>
                <a:gd name="T65" fmla="*/ 2147483646 h 935"/>
                <a:gd name="T66" fmla="*/ 2147483646 w 2651"/>
                <a:gd name="T67" fmla="*/ 2147483646 h 935"/>
                <a:gd name="T68" fmla="*/ 2147483646 w 2651"/>
                <a:gd name="T69" fmla="*/ 2147483646 h 935"/>
                <a:gd name="T70" fmla="*/ 2147483646 w 2651"/>
                <a:gd name="T71" fmla="*/ 2147483646 h 935"/>
                <a:gd name="T72" fmla="*/ 2147483646 w 2651"/>
                <a:gd name="T73" fmla="*/ 2147483646 h 935"/>
                <a:gd name="T74" fmla="*/ 1834610548 w 2651"/>
                <a:gd name="T75" fmla="*/ 2147483646 h 935"/>
                <a:gd name="T76" fmla="*/ 1645600905 w 2651"/>
                <a:gd name="T77" fmla="*/ 2147483646 h 935"/>
                <a:gd name="T78" fmla="*/ 1475665521 w 2651"/>
                <a:gd name="T79" fmla="*/ 2147483646 h 935"/>
                <a:gd name="T80" fmla="*/ 1324804396 w 2651"/>
                <a:gd name="T81" fmla="*/ 2147483646 h 935"/>
                <a:gd name="T82" fmla="*/ 1189549004 w 2651"/>
                <a:gd name="T83" fmla="*/ 2147483646 h 935"/>
                <a:gd name="T84" fmla="*/ 1073369188 w 2651"/>
                <a:gd name="T85" fmla="*/ 2147483646 h 935"/>
                <a:gd name="T86" fmla="*/ 870486758 w 2651"/>
                <a:gd name="T87" fmla="*/ 2130538251 h 935"/>
                <a:gd name="T88" fmla="*/ 698817111 w 2651"/>
                <a:gd name="T89" fmla="*/ 2054447315 h 935"/>
                <a:gd name="T90" fmla="*/ 556625984 w 2651"/>
                <a:gd name="T91" fmla="*/ 1973283968 h 935"/>
                <a:gd name="T92" fmla="*/ 397094861 w 2651"/>
                <a:gd name="T93" fmla="*/ 1841393330 h 935"/>
                <a:gd name="T94" fmla="*/ 206350956 w 2651"/>
                <a:gd name="T95" fmla="*/ 1648630581 h 9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651" h="935">
                  <a:moveTo>
                    <a:pt x="77" y="620"/>
                  </a:moveTo>
                  <a:lnTo>
                    <a:pt x="59" y="602"/>
                  </a:lnTo>
                  <a:lnTo>
                    <a:pt x="41" y="586"/>
                  </a:lnTo>
                  <a:lnTo>
                    <a:pt x="27" y="570"/>
                  </a:lnTo>
                  <a:lnTo>
                    <a:pt x="17" y="554"/>
                  </a:lnTo>
                  <a:lnTo>
                    <a:pt x="9" y="536"/>
                  </a:lnTo>
                  <a:lnTo>
                    <a:pt x="2" y="520"/>
                  </a:lnTo>
                  <a:lnTo>
                    <a:pt x="0" y="504"/>
                  </a:lnTo>
                  <a:lnTo>
                    <a:pt x="0" y="486"/>
                  </a:lnTo>
                  <a:lnTo>
                    <a:pt x="2" y="470"/>
                  </a:lnTo>
                  <a:lnTo>
                    <a:pt x="9" y="452"/>
                  </a:lnTo>
                  <a:lnTo>
                    <a:pt x="19" y="434"/>
                  </a:lnTo>
                  <a:lnTo>
                    <a:pt x="31" y="416"/>
                  </a:lnTo>
                  <a:lnTo>
                    <a:pt x="45" y="400"/>
                  </a:lnTo>
                  <a:lnTo>
                    <a:pt x="63" y="382"/>
                  </a:lnTo>
                  <a:lnTo>
                    <a:pt x="83" y="364"/>
                  </a:lnTo>
                  <a:lnTo>
                    <a:pt x="105" y="346"/>
                  </a:lnTo>
                  <a:lnTo>
                    <a:pt x="155" y="310"/>
                  </a:lnTo>
                  <a:lnTo>
                    <a:pt x="203" y="278"/>
                  </a:lnTo>
                  <a:lnTo>
                    <a:pt x="251" y="248"/>
                  </a:lnTo>
                  <a:lnTo>
                    <a:pt x="299" y="221"/>
                  </a:lnTo>
                  <a:lnTo>
                    <a:pt x="347" y="194"/>
                  </a:lnTo>
                  <a:lnTo>
                    <a:pt x="395" y="170"/>
                  </a:lnTo>
                  <a:lnTo>
                    <a:pt x="442" y="150"/>
                  </a:lnTo>
                  <a:lnTo>
                    <a:pt x="488" y="130"/>
                  </a:lnTo>
                  <a:lnTo>
                    <a:pt x="538" y="114"/>
                  </a:lnTo>
                  <a:lnTo>
                    <a:pt x="590" y="98"/>
                  </a:lnTo>
                  <a:lnTo>
                    <a:pt x="647" y="82"/>
                  </a:lnTo>
                  <a:lnTo>
                    <a:pt x="706" y="69"/>
                  </a:lnTo>
                  <a:lnTo>
                    <a:pt x="770" y="54"/>
                  </a:lnTo>
                  <a:lnTo>
                    <a:pt x="837" y="42"/>
                  </a:lnTo>
                  <a:lnTo>
                    <a:pt x="909" y="30"/>
                  </a:lnTo>
                  <a:lnTo>
                    <a:pt x="985" y="20"/>
                  </a:lnTo>
                  <a:lnTo>
                    <a:pt x="1062" y="12"/>
                  </a:lnTo>
                  <a:lnTo>
                    <a:pt x="1139" y="4"/>
                  </a:lnTo>
                  <a:lnTo>
                    <a:pt x="1218" y="0"/>
                  </a:lnTo>
                  <a:lnTo>
                    <a:pt x="1296" y="0"/>
                  </a:lnTo>
                  <a:lnTo>
                    <a:pt x="1374" y="0"/>
                  </a:lnTo>
                  <a:lnTo>
                    <a:pt x="1453" y="2"/>
                  </a:lnTo>
                  <a:lnTo>
                    <a:pt x="1531" y="8"/>
                  </a:lnTo>
                  <a:lnTo>
                    <a:pt x="1611" y="16"/>
                  </a:lnTo>
                  <a:lnTo>
                    <a:pt x="1689" y="26"/>
                  </a:lnTo>
                  <a:lnTo>
                    <a:pt x="1767" y="40"/>
                  </a:lnTo>
                  <a:lnTo>
                    <a:pt x="1844" y="54"/>
                  </a:lnTo>
                  <a:lnTo>
                    <a:pt x="1920" y="75"/>
                  </a:lnTo>
                  <a:lnTo>
                    <a:pt x="1995" y="94"/>
                  </a:lnTo>
                  <a:lnTo>
                    <a:pt x="2070" y="118"/>
                  </a:lnTo>
                  <a:lnTo>
                    <a:pt x="2144" y="144"/>
                  </a:lnTo>
                  <a:lnTo>
                    <a:pt x="2217" y="172"/>
                  </a:lnTo>
                  <a:lnTo>
                    <a:pt x="2253" y="188"/>
                  </a:lnTo>
                  <a:lnTo>
                    <a:pt x="2287" y="202"/>
                  </a:lnTo>
                  <a:lnTo>
                    <a:pt x="2319" y="216"/>
                  </a:lnTo>
                  <a:lnTo>
                    <a:pt x="2351" y="233"/>
                  </a:lnTo>
                  <a:lnTo>
                    <a:pt x="2379" y="246"/>
                  </a:lnTo>
                  <a:lnTo>
                    <a:pt x="2408" y="260"/>
                  </a:lnTo>
                  <a:lnTo>
                    <a:pt x="2435" y="274"/>
                  </a:lnTo>
                  <a:lnTo>
                    <a:pt x="2459" y="290"/>
                  </a:lnTo>
                  <a:lnTo>
                    <a:pt x="2483" y="304"/>
                  </a:lnTo>
                  <a:lnTo>
                    <a:pt x="2503" y="318"/>
                  </a:lnTo>
                  <a:lnTo>
                    <a:pt x="2525" y="332"/>
                  </a:lnTo>
                  <a:lnTo>
                    <a:pt x="2543" y="346"/>
                  </a:lnTo>
                  <a:lnTo>
                    <a:pt x="2559" y="360"/>
                  </a:lnTo>
                  <a:lnTo>
                    <a:pt x="2575" y="372"/>
                  </a:lnTo>
                  <a:lnTo>
                    <a:pt x="2589" y="387"/>
                  </a:lnTo>
                  <a:lnTo>
                    <a:pt x="2604" y="400"/>
                  </a:lnTo>
                  <a:lnTo>
                    <a:pt x="2614" y="414"/>
                  </a:lnTo>
                  <a:lnTo>
                    <a:pt x="2624" y="426"/>
                  </a:lnTo>
                  <a:lnTo>
                    <a:pt x="2632" y="440"/>
                  </a:lnTo>
                  <a:lnTo>
                    <a:pt x="2638" y="454"/>
                  </a:lnTo>
                  <a:lnTo>
                    <a:pt x="2644" y="468"/>
                  </a:lnTo>
                  <a:lnTo>
                    <a:pt x="2648" y="480"/>
                  </a:lnTo>
                  <a:lnTo>
                    <a:pt x="2650" y="494"/>
                  </a:lnTo>
                  <a:lnTo>
                    <a:pt x="2650" y="508"/>
                  </a:lnTo>
                  <a:lnTo>
                    <a:pt x="2648" y="520"/>
                  </a:lnTo>
                  <a:lnTo>
                    <a:pt x="2646" y="534"/>
                  </a:lnTo>
                  <a:lnTo>
                    <a:pt x="2642" y="546"/>
                  </a:lnTo>
                  <a:lnTo>
                    <a:pt x="2636" y="560"/>
                  </a:lnTo>
                  <a:lnTo>
                    <a:pt x="2630" y="572"/>
                  </a:lnTo>
                  <a:lnTo>
                    <a:pt x="2620" y="586"/>
                  </a:lnTo>
                  <a:lnTo>
                    <a:pt x="2610" y="598"/>
                  </a:lnTo>
                  <a:lnTo>
                    <a:pt x="2599" y="612"/>
                  </a:lnTo>
                  <a:lnTo>
                    <a:pt x="2571" y="638"/>
                  </a:lnTo>
                  <a:lnTo>
                    <a:pt x="2543" y="662"/>
                  </a:lnTo>
                  <a:lnTo>
                    <a:pt x="2509" y="686"/>
                  </a:lnTo>
                  <a:lnTo>
                    <a:pt x="2471" y="708"/>
                  </a:lnTo>
                  <a:lnTo>
                    <a:pt x="2431" y="728"/>
                  </a:lnTo>
                  <a:lnTo>
                    <a:pt x="2389" y="748"/>
                  </a:lnTo>
                  <a:lnTo>
                    <a:pt x="2341" y="768"/>
                  </a:lnTo>
                  <a:lnTo>
                    <a:pt x="2291" y="786"/>
                  </a:lnTo>
                  <a:lnTo>
                    <a:pt x="2263" y="794"/>
                  </a:lnTo>
                  <a:lnTo>
                    <a:pt x="2235" y="802"/>
                  </a:lnTo>
                  <a:lnTo>
                    <a:pt x="2207" y="810"/>
                  </a:lnTo>
                  <a:lnTo>
                    <a:pt x="2176" y="818"/>
                  </a:lnTo>
                  <a:lnTo>
                    <a:pt x="2146" y="826"/>
                  </a:lnTo>
                  <a:lnTo>
                    <a:pt x="2114" y="834"/>
                  </a:lnTo>
                  <a:lnTo>
                    <a:pt x="2082" y="842"/>
                  </a:lnTo>
                  <a:lnTo>
                    <a:pt x="2048" y="848"/>
                  </a:lnTo>
                  <a:lnTo>
                    <a:pt x="2014" y="856"/>
                  </a:lnTo>
                  <a:lnTo>
                    <a:pt x="1978" y="863"/>
                  </a:lnTo>
                  <a:lnTo>
                    <a:pt x="1940" y="869"/>
                  </a:lnTo>
                  <a:lnTo>
                    <a:pt x="1904" y="876"/>
                  </a:lnTo>
                  <a:lnTo>
                    <a:pt x="1864" y="884"/>
                  </a:lnTo>
                  <a:lnTo>
                    <a:pt x="1824" y="890"/>
                  </a:lnTo>
                  <a:lnTo>
                    <a:pt x="1783" y="896"/>
                  </a:lnTo>
                  <a:lnTo>
                    <a:pt x="1741" y="902"/>
                  </a:lnTo>
                  <a:lnTo>
                    <a:pt x="1657" y="912"/>
                  </a:lnTo>
                  <a:lnTo>
                    <a:pt x="1574" y="920"/>
                  </a:lnTo>
                  <a:lnTo>
                    <a:pt x="1493" y="926"/>
                  </a:lnTo>
                  <a:lnTo>
                    <a:pt x="1411" y="930"/>
                  </a:lnTo>
                  <a:lnTo>
                    <a:pt x="1330" y="934"/>
                  </a:lnTo>
                  <a:lnTo>
                    <a:pt x="1252" y="934"/>
                  </a:lnTo>
                  <a:lnTo>
                    <a:pt x="1171" y="930"/>
                  </a:lnTo>
                  <a:lnTo>
                    <a:pt x="1096" y="926"/>
                  </a:lnTo>
                  <a:lnTo>
                    <a:pt x="1058" y="924"/>
                  </a:lnTo>
                  <a:lnTo>
                    <a:pt x="1020" y="922"/>
                  </a:lnTo>
                  <a:lnTo>
                    <a:pt x="983" y="918"/>
                  </a:lnTo>
                  <a:lnTo>
                    <a:pt x="949" y="914"/>
                  </a:lnTo>
                  <a:lnTo>
                    <a:pt x="915" y="912"/>
                  </a:lnTo>
                  <a:lnTo>
                    <a:pt x="883" y="908"/>
                  </a:lnTo>
                  <a:lnTo>
                    <a:pt x="851" y="904"/>
                  </a:lnTo>
                  <a:lnTo>
                    <a:pt x="821" y="902"/>
                  </a:lnTo>
                  <a:lnTo>
                    <a:pt x="792" y="898"/>
                  </a:lnTo>
                  <a:lnTo>
                    <a:pt x="764" y="894"/>
                  </a:lnTo>
                  <a:lnTo>
                    <a:pt x="736" y="890"/>
                  </a:lnTo>
                  <a:lnTo>
                    <a:pt x="710" y="886"/>
                  </a:lnTo>
                  <a:lnTo>
                    <a:pt x="686" y="882"/>
                  </a:lnTo>
                  <a:lnTo>
                    <a:pt x="663" y="878"/>
                  </a:lnTo>
                  <a:lnTo>
                    <a:pt x="641" y="872"/>
                  </a:lnTo>
                  <a:lnTo>
                    <a:pt x="619" y="867"/>
                  </a:lnTo>
                  <a:lnTo>
                    <a:pt x="578" y="857"/>
                  </a:lnTo>
                  <a:lnTo>
                    <a:pt x="540" y="850"/>
                  </a:lnTo>
                  <a:lnTo>
                    <a:pt x="502" y="840"/>
                  </a:lnTo>
                  <a:lnTo>
                    <a:pt x="468" y="830"/>
                  </a:lnTo>
                  <a:lnTo>
                    <a:pt x="436" y="820"/>
                  </a:lnTo>
                  <a:lnTo>
                    <a:pt x="403" y="810"/>
                  </a:lnTo>
                  <a:lnTo>
                    <a:pt x="375" y="800"/>
                  </a:lnTo>
                  <a:lnTo>
                    <a:pt x="349" y="790"/>
                  </a:lnTo>
                  <a:lnTo>
                    <a:pt x="321" y="778"/>
                  </a:lnTo>
                  <a:lnTo>
                    <a:pt x="293" y="764"/>
                  </a:lnTo>
                  <a:lnTo>
                    <a:pt x="263" y="746"/>
                  </a:lnTo>
                  <a:lnTo>
                    <a:pt x="229" y="726"/>
                  </a:lnTo>
                  <a:lnTo>
                    <a:pt x="195" y="703"/>
                  </a:lnTo>
                  <a:lnTo>
                    <a:pt x="157" y="678"/>
                  </a:lnTo>
                  <a:lnTo>
                    <a:pt x="119" y="650"/>
                  </a:lnTo>
                  <a:lnTo>
                    <a:pt x="77" y="620"/>
                  </a:lnTo>
                </a:path>
              </a:pathLst>
            </a:custGeom>
            <a:solidFill>
              <a:schemeClr val="bg2"/>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577" name="Freeform 12">
              <a:extLst>
                <a:ext uri="{FF2B5EF4-FFF2-40B4-BE49-F238E27FC236}">
                  <a16:creationId xmlns:a16="http://schemas.microsoft.com/office/drawing/2014/main" id="{3185D7F1-882D-4BE4-A7CA-FCA0F28E7C0F}"/>
                </a:ext>
              </a:extLst>
            </p:cNvPr>
            <p:cNvSpPr>
              <a:spLocks/>
            </p:cNvSpPr>
            <p:nvPr/>
          </p:nvSpPr>
          <p:spPr bwMode="auto">
            <a:xfrm>
              <a:off x="5784966" y="3456981"/>
              <a:ext cx="1725851" cy="1102703"/>
            </a:xfrm>
            <a:custGeom>
              <a:avLst/>
              <a:gdLst>
                <a:gd name="T0" fmla="*/ 103951401 w 1311"/>
                <a:gd name="T1" fmla="*/ 1193853636 h 693"/>
                <a:gd name="T2" fmla="*/ 233892298 w 1311"/>
                <a:gd name="T3" fmla="*/ 1031631746 h 693"/>
                <a:gd name="T4" fmla="*/ 303193231 w 1311"/>
                <a:gd name="T5" fmla="*/ 742673855 h 693"/>
                <a:gd name="T6" fmla="*/ 351703885 w 1311"/>
                <a:gd name="T7" fmla="*/ 522153151 h 693"/>
                <a:gd name="T8" fmla="*/ 393284446 w 1311"/>
                <a:gd name="T9" fmla="*/ 329514557 h 693"/>
                <a:gd name="T10" fmla="*/ 254682578 w 1311"/>
                <a:gd name="T11" fmla="*/ 301632446 h 693"/>
                <a:gd name="T12" fmla="*/ 110881494 w 1311"/>
                <a:gd name="T13" fmla="*/ 271215742 h 693"/>
                <a:gd name="T14" fmla="*/ 27720374 w 1311"/>
                <a:gd name="T15" fmla="*/ 210382334 h 693"/>
                <a:gd name="T16" fmla="*/ 20790280 w 1311"/>
                <a:gd name="T17" fmla="*/ 139408964 h 693"/>
                <a:gd name="T18" fmla="*/ 48510654 w 1311"/>
                <a:gd name="T19" fmla="*/ 179965630 h 693"/>
                <a:gd name="T20" fmla="*/ 90091214 w 1311"/>
                <a:gd name="T21" fmla="*/ 220520705 h 693"/>
                <a:gd name="T22" fmla="*/ 138603184 w 1311"/>
                <a:gd name="T23" fmla="*/ 230659075 h 693"/>
                <a:gd name="T24" fmla="*/ 268542765 w 1311"/>
                <a:gd name="T25" fmla="*/ 210382334 h 693"/>
                <a:gd name="T26" fmla="*/ 317053418 w 1311"/>
                <a:gd name="T27" fmla="*/ 108992260 h 693"/>
                <a:gd name="T28" fmla="*/ 542282112 w 1311"/>
                <a:gd name="T29" fmla="*/ 40555074 h 693"/>
                <a:gd name="T30" fmla="*/ 708605670 w 1311"/>
                <a:gd name="T31" fmla="*/ 10138371 h 693"/>
                <a:gd name="T32" fmla="*/ 769244316 w 1311"/>
                <a:gd name="T33" fmla="*/ 108992260 h 693"/>
                <a:gd name="T34" fmla="*/ 859335530 w 1311"/>
                <a:gd name="T35" fmla="*/ 250937409 h 693"/>
                <a:gd name="T36" fmla="*/ 963288247 w 1311"/>
                <a:gd name="T37" fmla="*/ 359929669 h 693"/>
                <a:gd name="T38" fmla="*/ 1100157921 w 1311"/>
                <a:gd name="T39" fmla="*/ 390346373 h 693"/>
                <a:gd name="T40" fmla="*/ 1217970825 w 1311"/>
                <a:gd name="T41" fmla="*/ 380208002 h 693"/>
                <a:gd name="T42" fmla="*/ 1306329845 w 1311"/>
                <a:gd name="T43" fmla="*/ 400486335 h 693"/>
                <a:gd name="T44" fmla="*/ 1389490966 w 1311"/>
                <a:gd name="T45" fmla="*/ 420763076 h 693"/>
                <a:gd name="T46" fmla="*/ 1444931713 w 1311"/>
                <a:gd name="T47" fmla="*/ 501874817 h 693"/>
                <a:gd name="T48" fmla="*/ 1354840499 w 1311"/>
                <a:gd name="T49" fmla="*/ 610867077 h 693"/>
                <a:gd name="T50" fmla="*/ 1245691199 w 1311"/>
                <a:gd name="T51" fmla="*/ 702117189 h 693"/>
                <a:gd name="T52" fmla="*/ 1347910405 w 1311"/>
                <a:gd name="T53" fmla="*/ 821249412 h 693"/>
                <a:gd name="T54" fmla="*/ 1519430546 w 1311"/>
                <a:gd name="T55" fmla="*/ 1011353413 h 693"/>
                <a:gd name="T56" fmla="*/ 1586999286 w 1311"/>
                <a:gd name="T57" fmla="*/ 932777856 h 693"/>
                <a:gd name="T58" fmla="*/ 1600860789 w 1311"/>
                <a:gd name="T59" fmla="*/ 742673855 h 693"/>
                <a:gd name="T60" fmla="*/ 1621651069 w 1311"/>
                <a:gd name="T61" fmla="*/ 661562114 h 693"/>
                <a:gd name="T62" fmla="*/ 1843415374 w 1311"/>
                <a:gd name="T63" fmla="*/ 702117189 h 693"/>
                <a:gd name="T64" fmla="*/ 1910984114 w 1311"/>
                <a:gd name="T65" fmla="*/ 722395522 h 693"/>
                <a:gd name="T66" fmla="*/ 2035725795 w 1311"/>
                <a:gd name="T67" fmla="*/ 831389374 h 693"/>
                <a:gd name="T68" fmla="*/ 2147483646 w 1311"/>
                <a:gd name="T69" fmla="*/ 902361152 h 693"/>
                <a:gd name="T70" fmla="*/ 2042655888 w 1311"/>
                <a:gd name="T71" fmla="*/ 1082326783 h 693"/>
                <a:gd name="T72" fmla="*/ 2035725795 w 1311"/>
                <a:gd name="T73" fmla="*/ 1112741895 h 693"/>
                <a:gd name="T74" fmla="*/ 2084236449 w 1311"/>
                <a:gd name="T75" fmla="*/ 1183715265 h 693"/>
                <a:gd name="T76" fmla="*/ 2125817009 w 1311"/>
                <a:gd name="T77" fmla="*/ 1242014080 h 693"/>
                <a:gd name="T78" fmla="*/ 2014935515 w 1311"/>
                <a:gd name="T79" fmla="*/ 1333264192 h 693"/>
                <a:gd name="T80" fmla="*/ 1924844300 w 1311"/>
                <a:gd name="T81" fmla="*/ 1353540933 h 693"/>
                <a:gd name="T82" fmla="*/ 1711742283 w 1311"/>
                <a:gd name="T83" fmla="*/ 1492951489 h 693"/>
                <a:gd name="T84" fmla="*/ 1649371443 w 1311"/>
                <a:gd name="T85" fmla="*/ 1624756675 h 693"/>
                <a:gd name="T86" fmla="*/ 1573139099 w 1311"/>
                <a:gd name="T87" fmla="*/ 1733748935 h 693"/>
                <a:gd name="T88" fmla="*/ 1533290733 w 1311"/>
                <a:gd name="T89" fmla="*/ 1754027268 h 693"/>
                <a:gd name="T90" fmla="*/ 1455327511 w 1311"/>
                <a:gd name="T91" fmla="*/ 1754027268 h 693"/>
                <a:gd name="T92" fmla="*/ 887057220 w 1311"/>
                <a:gd name="T93" fmla="*/ 1698263045 h 693"/>
                <a:gd name="T94" fmla="*/ 570003802 w 1311"/>
                <a:gd name="T95" fmla="*/ 1639964230 h 693"/>
                <a:gd name="T96" fmla="*/ 407144632 w 1311"/>
                <a:gd name="T97" fmla="*/ 1594339971 h 693"/>
                <a:gd name="T98" fmla="*/ 282402951 w 1311"/>
                <a:gd name="T99" fmla="*/ 1548714119 h 693"/>
                <a:gd name="T100" fmla="*/ 202706219 w 1311"/>
                <a:gd name="T101" fmla="*/ 1513228230 h 69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311" h="693">
                  <a:moveTo>
                    <a:pt x="87" y="585"/>
                  </a:moveTo>
                  <a:lnTo>
                    <a:pt x="72" y="546"/>
                  </a:lnTo>
                  <a:lnTo>
                    <a:pt x="56" y="506"/>
                  </a:lnTo>
                  <a:lnTo>
                    <a:pt x="60" y="471"/>
                  </a:lnTo>
                  <a:lnTo>
                    <a:pt x="64" y="435"/>
                  </a:lnTo>
                  <a:lnTo>
                    <a:pt x="91" y="427"/>
                  </a:lnTo>
                  <a:lnTo>
                    <a:pt x="119" y="419"/>
                  </a:lnTo>
                  <a:lnTo>
                    <a:pt x="135" y="407"/>
                  </a:lnTo>
                  <a:lnTo>
                    <a:pt x="151" y="395"/>
                  </a:lnTo>
                  <a:lnTo>
                    <a:pt x="163" y="356"/>
                  </a:lnTo>
                  <a:lnTo>
                    <a:pt x="175" y="316"/>
                  </a:lnTo>
                  <a:lnTo>
                    <a:pt x="175" y="293"/>
                  </a:lnTo>
                  <a:lnTo>
                    <a:pt x="175" y="269"/>
                  </a:lnTo>
                  <a:lnTo>
                    <a:pt x="191" y="257"/>
                  </a:lnTo>
                  <a:lnTo>
                    <a:pt x="207" y="245"/>
                  </a:lnTo>
                  <a:lnTo>
                    <a:pt x="203" y="206"/>
                  </a:lnTo>
                  <a:lnTo>
                    <a:pt x="199" y="166"/>
                  </a:lnTo>
                  <a:lnTo>
                    <a:pt x="215" y="150"/>
                  </a:lnTo>
                  <a:lnTo>
                    <a:pt x="231" y="134"/>
                  </a:lnTo>
                  <a:lnTo>
                    <a:pt x="227" y="130"/>
                  </a:lnTo>
                  <a:lnTo>
                    <a:pt x="223" y="127"/>
                  </a:lnTo>
                  <a:lnTo>
                    <a:pt x="199" y="127"/>
                  </a:lnTo>
                  <a:lnTo>
                    <a:pt x="175" y="127"/>
                  </a:lnTo>
                  <a:lnTo>
                    <a:pt x="147" y="119"/>
                  </a:lnTo>
                  <a:lnTo>
                    <a:pt x="119" y="111"/>
                  </a:lnTo>
                  <a:lnTo>
                    <a:pt x="99" y="111"/>
                  </a:lnTo>
                  <a:lnTo>
                    <a:pt x="80" y="111"/>
                  </a:lnTo>
                  <a:lnTo>
                    <a:pt x="64" y="107"/>
                  </a:lnTo>
                  <a:lnTo>
                    <a:pt x="48" y="103"/>
                  </a:lnTo>
                  <a:lnTo>
                    <a:pt x="36" y="99"/>
                  </a:lnTo>
                  <a:lnTo>
                    <a:pt x="24" y="95"/>
                  </a:lnTo>
                  <a:lnTo>
                    <a:pt x="16" y="83"/>
                  </a:lnTo>
                  <a:lnTo>
                    <a:pt x="8" y="71"/>
                  </a:lnTo>
                  <a:lnTo>
                    <a:pt x="4" y="59"/>
                  </a:lnTo>
                  <a:lnTo>
                    <a:pt x="0" y="47"/>
                  </a:lnTo>
                  <a:lnTo>
                    <a:pt x="12" y="55"/>
                  </a:lnTo>
                  <a:lnTo>
                    <a:pt x="24" y="63"/>
                  </a:lnTo>
                  <a:lnTo>
                    <a:pt x="24" y="67"/>
                  </a:lnTo>
                  <a:lnTo>
                    <a:pt x="24" y="71"/>
                  </a:lnTo>
                  <a:lnTo>
                    <a:pt x="28" y="71"/>
                  </a:lnTo>
                  <a:lnTo>
                    <a:pt x="32" y="71"/>
                  </a:lnTo>
                  <a:lnTo>
                    <a:pt x="44" y="75"/>
                  </a:lnTo>
                  <a:lnTo>
                    <a:pt x="56" y="79"/>
                  </a:lnTo>
                  <a:lnTo>
                    <a:pt x="52" y="87"/>
                  </a:lnTo>
                  <a:lnTo>
                    <a:pt x="48" y="95"/>
                  </a:lnTo>
                  <a:lnTo>
                    <a:pt x="60" y="91"/>
                  </a:lnTo>
                  <a:lnTo>
                    <a:pt x="72" y="87"/>
                  </a:lnTo>
                  <a:lnTo>
                    <a:pt x="80" y="91"/>
                  </a:lnTo>
                  <a:lnTo>
                    <a:pt x="87" y="95"/>
                  </a:lnTo>
                  <a:lnTo>
                    <a:pt x="111" y="95"/>
                  </a:lnTo>
                  <a:lnTo>
                    <a:pt x="135" y="95"/>
                  </a:lnTo>
                  <a:lnTo>
                    <a:pt x="155" y="83"/>
                  </a:lnTo>
                  <a:lnTo>
                    <a:pt x="175" y="71"/>
                  </a:lnTo>
                  <a:lnTo>
                    <a:pt x="171" y="63"/>
                  </a:lnTo>
                  <a:lnTo>
                    <a:pt x="167" y="55"/>
                  </a:lnTo>
                  <a:lnTo>
                    <a:pt x="183" y="43"/>
                  </a:lnTo>
                  <a:lnTo>
                    <a:pt x="199" y="32"/>
                  </a:lnTo>
                  <a:lnTo>
                    <a:pt x="243" y="28"/>
                  </a:lnTo>
                  <a:lnTo>
                    <a:pt x="285" y="24"/>
                  </a:lnTo>
                  <a:lnTo>
                    <a:pt x="313" y="16"/>
                  </a:lnTo>
                  <a:lnTo>
                    <a:pt x="341" y="8"/>
                  </a:lnTo>
                  <a:lnTo>
                    <a:pt x="357" y="4"/>
                  </a:lnTo>
                  <a:lnTo>
                    <a:pt x="373" y="0"/>
                  </a:lnTo>
                  <a:lnTo>
                    <a:pt x="409" y="4"/>
                  </a:lnTo>
                  <a:lnTo>
                    <a:pt x="444" y="8"/>
                  </a:lnTo>
                  <a:lnTo>
                    <a:pt x="444" y="20"/>
                  </a:lnTo>
                  <a:lnTo>
                    <a:pt x="444" y="32"/>
                  </a:lnTo>
                  <a:lnTo>
                    <a:pt x="444" y="43"/>
                  </a:lnTo>
                  <a:lnTo>
                    <a:pt x="444" y="55"/>
                  </a:lnTo>
                  <a:lnTo>
                    <a:pt x="456" y="79"/>
                  </a:lnTo>
                  <a:lnTo>
                    <a:pt x="468" y="103"/>
                  </a:lnTo>
                  <a:lnTo>
                    <a:pt x="496" y="99"/>
                  </a:lnTo>
                  <a:lnTo>
                    <a:pt x="524" y="95"/>
                  </a:lnTo>
                  <a:lnTo>
                    <a:pt x="536" y="115"/>
                  </a:lnTo>
                  <a:lnTo>
                    <a:pt x="548" y="134"/>
                  </a:lnTo>
                  <a:lnTo>
                    <a:pt x="556" y="142"/>
                  </a:lnTo>
                  <a:lnTo>
                    <a:pt x="564" y="150"/>
                  </a:lnTo>
                  <a:lnTo>
                    <a:pt x="591" y="150"/>
                  </a:lnTo>
                  <a:lnTo>
                    <a:pt x="619" y="150"/>
                  </a:lnTo>
                  <a:lnTo>
                    <a:pt x="635" y="154"/>
                  </a:lnTo>
                  <a:lnTo>
                    <a:pt x="651" y="158"/>
                  </a:lnTo>
                  <a:lnTo>
                    <a:pt x="671" y="158"/>
                  </a:lnTo>
                  <a:lnTo>
                    <a:pt x="691" y="158"/>
                  </a:lnTo>
                  <a:lnTo>
                    <a:pt x="703" y="150"/>
                  </a:lnTo>
                  <a:lnTo>
                    <a:pt x="715" y="142"/>
                  </a:lnTo>
                  <a:lnTo>
                    <a:pt x="735" y="142"/>
                  </a:lnTo>
                  <a:lnTo>
                    <a:pt x="754" y="142"/>
                  </a:lnTo>
                  <a:lnTo>
                    <a:pt x="754" y="158"/>
                  </a:lnTo>
                  <a:lnTo>
                    <a:pt x="754" y="174"/>
                  </a:lnTo>
                  <a:lnTo>
                    <a:pt x="766" y="170"/>
                  </a:lnTo>
                  <a:lnTo>
                    <a:pt x="778" y="166"/>
                  </a:lnTo>
                  <a:lnTo>
                    <a:pt x="802" y="166"/>
                  </a:lnTo>
                  <a:lnTo>
                    <a:pt x="826" y="166"/>
                  </a:lnTo>
                  <a:lnTo>
                    <a:pt x="846" y="178"/>
                  </a:lnTo>
                  <a:lnTo>
                    <a:pt x="865" y="190"/>
                  </a:lnTo>
                  <a:lnTo>
                    <a:pt x="834" y="198"/>
                  </a:lnTo>
                  <a:lnTo>
                    <a:pt x="802" y="206"/>
                  </a:lnTo>
                  <a:lnTo>
                    <a:pt x="802" y="221"/>
                  </a:lnTo>
                  <a:lnTo>
                    <a:pt x="802" y="237"/>
                  </a:lnTo>
                  <a:lnTo>
                    <a:pt x="782" y="241"/>
                  </a:lnTo>
                  <a:lnTo>
                    <a:pt x="762" y="245"/>
                  </a:lnTo>
                  <a:lnTo>
                    <a:pt x="742" y="253"/>
                  </a:lnTo>
                  <a:lnTo>
                    <a:pt x="723" y="261"/>
                  </a:lnTo>
                  <a:lnTo>
                    <a:pt x="719" y="277"/>
                  </a:lnTo>
                  <a:lnTo>
                    <a:pt x="715" y="293"/>
                  </a:lnTo>
                  <a:lnTo>
                    <a:pt x="727" y="301"/>
                  </a:lnTo>
                  <a:lnTo>
                    <a:pt x="738" y="308"/>
                  </a:lnTo>
                  <a:lnTo>
                    <a:pt x="778" y="324"/>
                  </a:lnTo>
                  <a:lnTo>
                    <a:pt x="818" y="340"/>
                  </a:lnTo>
                  <a:lnTo>
                    <a:pt x="846" y="368"/>
                  </a:lnTo>
                  <a:lnTo>
                    <a:pt x="873" y="395"/>
                  </a:lnTo>
                  <a:lnTo>
                    <a:pt x="877" y="399"/>
                  </a:lnTo>
                  <a:lnTo>
                    <a:pt x="881" y="403"/>
                  </a:lnTo>
                  <a:lnTo>
                    <a:pt x="889" y="395"/>
                  </a:lnTo>
                  <a:lnTo>
                    <a:pt x="897" y="388"/>
                  </a:lnTo>
                  <a:lnTo>
                    <a:pt x="916" y="368"/>
                  </a:lnTo>
                  <a:lnTo>
                    <a:pt x="936" y="348"/>
                  </a:lnTo>
                  <a:lnTo>
                    <a:pt x="932" y="332"/>
                  </a:lnTo>
                  <a:lnTo>
                    <a:pt x="928" y="316"/>
                  </a:lnTo>
                  <a:lnTo>
                    <a:pt x="924" y="293"/>
                  </a:lnTo>
                  <a:lnTo>
                    <a:pt x="920" y="269"/>
                  </a:lnTo>
                  <a:lnTo>
                    <a:pt x="916" y="269"/>
                  </a:lnTo>
                  <a:lnTo>
                    <a:pt x="912" y="269"/>
                  </a:lnTo>
                  <a:lnTo>
                    <a:pt x="936" y="261"/>
                  </a:lnTo>
                  <a:lnTo>
                    <a:pt x="960" y="253"/>
                  </a:lnTo>
                  <a:lnTo>
                    <a:pt x="1000" y="257"/>
                  </a:lnTo>
                  <a:lnTo>
                    <a:pt x="1040" y="261"/>
                  </a:lnTo>
                  <a:lnTo>
                    <a:pt x="1064" y="277"/>
                  </a:lnTo>
                  <a:lnTo>
                    <a:pt x="1087" y="293"/>
                  </a:lnTo>
                  <a:lnTo>
                    <a:pt x="1091" y="293"/>
                  </a:lnTo>
                  <a:lnTo>
                    <a:pt x="1095" y="293"/>
                  </a:lnTo>
                  <a:lnTo>
                    <a:pt x="1103" y="285"/>
                  </a:lnTo>
                  <a:lnTo>
                    <a:pt x="1111" y="277"/>
                  </a:lnTo>
                  <a:lnTo>
                    <a:pt x="1139" y="301"/>
                  </a:lnTo>
                  <a:lnTo>
                    <a:pt x="1167" y="324"/>
                  </a:lnTo>
                  <a:lnTo>
                    <a:pt x="1175" y="328"/>
                  </a:lnTo>
                  <a:lnTo>
                    <a:pt x="1183" y="332"/>
                  </a:lnTo>
                  <a:lnTo>
                    <a:pt x="1242" y="336"/>
                  </a:lnTo>
                  <a:lnTo>
                    <a:pt x="1302" y="340"/>
                  </a:lnTo>
                  <a:lnTo>
                    <a:pt x="1306" y="356"/>
                  </a:lnTo>
                  <a:lnTo>
                    <a:pt x="1310" y="372"/>
                  </a:lnTo>
                  <a:lnTo>
                    <a:pt x="1258" y="395"/>
                  </a:lnTo>
                  <a:lnTo>
                    <a:pt x="1207" y="419"/>
                  </a:lnTo>
                  <a:lnTo>
                    <a:pt x="1179" y="427"/>
                  </a:lnTo>
                  <a:lnTo>
                    <a:pt x="1151" y="435"/>
                  </a:lnTo>
                  <a:lnTo>
                    <a:pt x="1155" y="435"/>
                  </a:lnTo>
                  <a:lnTo>
                    <a:pt x="1159" y="435"/>
                  </a:lnTo>
                  <a:lnTo>
                    <a:pt x="1175" y="439"/>
                  </a:lnTo>
                  <a:lnTo>
                    <a:pt x="1191" y="443"/>
                  </a:lnTo>
                  <a:lnTo>
                    <a:pt x="1191" y="451"/>
                  </a:lnTo>
                  <a:lnTo>
                    <a:pt x="1191" y="459"/>
                  </a:lnTo>
                  <a:lnTo>
                    <a:pt x="1203" y="467"/>
                  </a:lnTo>
                  <a:lnTo>
                    <a:pt x="1215" y="475"/>
                  </a:lnTo>
                  <a:lnTo>
                    <a:pt x="1227" y="478"/>
                  </a:lnTo>
                  <a:lnTo>
                    <a:pt x="1238" y="482"/>
                  </a:lnTo>
                  <a:lnTo>
                    <a:pt x="1227" y="490"/>
                  </a:lnTo>
                  <a:lnTo>
                    <a:pt x="1215" y="498"/>
                  </a:lnTo>
                  <a:lnTo>
                    <a:pt x="1199" y="510"/>
                  </a:lnTo>
                  <a:lnTo>
                    <a:pt x="1183" y="522"/>
                  </a:lnTo>
                  <a:lnTo>
                    <a:pt x="1163" y="526"/>
                  </a:lnTo>
                  <a:lnTo>
                    <a:pt x="1143" y="530"/>
                  </a:lnTo>
                  <a:lnTo>
                    <a:pt x="1131" y="526"/>
                  </a:lnTo>
                  <a:lnTo>
                    <a:pt x="1119" y="522"/>
                  </a:lnTo>
                  <a:lnTo>
                    <a:pt x="1111" y="534"/>
                  </a:lnTo>
                  <a:lnTo>
                    <a:pt x="1103" y="546"/>
                  </a:lnTo>
                  <a:lnTo>
                    <a:pt x="1060" y="562"/>
                  </a:lnTo>
                  <a:lnTo>
                    <a:pt x="1016" y="577"/>
                  </a:lnTo>
                  <a:lnTo>
                    <a:pt x="988" y="589"/>
                  </a:lnTo>
                  <a:lnTo>
                    <a:pt x="960" y="601"/>
                  </a:lnTo>
                  <a:lnTo>
                    <a:pt x="964" y="617"/>
                  </a:lnTo>
                  <a:lnTo>
                    <a:pt x="968" y="633"/>
                  </a:lnTo>
                  <a:lnTo>
                    <a:pt x="952" y="641"/>
                  </a:lnTo>
                  <a:lnTo>
                    <a:pt x="936" y="649"/>
                  </a:lnTo>
                  <a:lnTo>
                    <a:pt x="928" y="660"/>
                  </a:lnTo>
                  <a:lnTo>
                    <a:pt x="920" y="672"/>
                  </a:lnTo>
                  <a:lnTo>
                    <a:pt x="908" y="684"/>
                  </a:lnTo>
                  <a:lnTo>
                    <a:pt x="904" y="686"/>
                  </a:lnTo>
                  <a:lnTo>
                    <a:pt x="901" y="688"/>
                  </a:lnTo>
                  <a:lnTo>
                    <a:pt x="893" y="690"/>
                  </a:lnTo>
                  <a:lnTo>
                    <a:pt x="885" y="692"/>
                  </a:lnTo>
                  <a:lnTo>
                    <a:pt x="877" y="692"/>
                  </a:lnTo>
                  <a:lnTo>
                    <a:pt x="865" y="692"/>
                  </a:lnTo>
                  <a:lnTo>
                    <a:pt x="853" y="692"/>
                  </a:lnTo>
                  <a:lnTo>
                    <a:pt x="840" y="692"/>
                  </a:lnTo>
                  <a:lnTo>
                    <a:pt x="782" y="688"/>
                  </a:lnTo>
                  <a:lnTo>
                    <a:pt x="645" y="680"/>
                  </a:lnTo>
                  <a:lnTo>
                    <a:pt x="577" y="674"/>
                  </a:lnTo>
                  <a:lnTo>
                    <a:pt x="512" y="670"/>
                  </a:lnTo>
                  <a:lnTo>
                    <a:pt x="448" y="662"/>
                  </a:lnTo>
                  <a:lnTo>
                    <a:pt x="387" y="654"/>
                  </a:lnTo>
                  <a:lnTo>
                    <a:pt x="357" y="650"/>
                  </a:lnTo>
                  <a:lnTo>
                    <a:pt x="329" y="647"/>
                  </a:lnTo>
                  <a:lnTo>
                    <a:pt x="303" y="643"/>
                  </a:lnTo>
                  <a:lnTo>
                    <a:pt x="278" y="639"/>
                  </a:lnTo>
                  <a:lnTo>
                    <a:pt x="256" y="635"/>
                  </a:lnTo>
                  <a:lnTo>
                    <a:pt x="235" y="629"/>
                  </a:lnTo>
                  <a:lnTo>
                    <a:pt x="213" y="625"/>
                  </a:lnTo>
                  <a:lnTo>
                    <a:pt x="195" y="619"/>
                  </a:lnTo>
                  <a:lnTo>
                    <a:pt x="179" y="615"/>
                  </a:lnTo>
                  <a:lnTo>
                    <a:pt x="163" y="611"/>
                  </a:lnTo>
                  <a:lnTo>
                    <a:pt x="149" y="607"/>
                  </a:lnTo>
                  <a:lnTo>
                    <a:pt x="137" y="603"/>
                  </a:lnTo>
                  <a:lnTo>
                    <a:pt x="127" y="599"/>
                  </a:lnTo>
                  <a:lnTo>
                    <a:pt x="117" y="597"/>
                  </a:lnTo>
                  <a:lnTo>
                    <a:pt x="111" y="595"/>
                  </a:lnTo>
                  <a:lnTo>
                    <a:pt x="105" y="593"/>
                  </a:lnTo>
                  <a:lnTo>
                    <a:pt x="87" y="585"/>
                  </a:lnTo>
                </a:path>
              </a:pathLst>
            </a:custGeom>
            <a:solidFill>
              <a:srgbClr val="474747"/>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578" name="Freeform 13">
              <a:extLst>
                <a:ext uri="{FF2B5EF4-FFF2-40B4-BE49-F238E27FC236}">
                  <a16:creationId xmlns:a16="http://schemas.microsoft.com/office/drawing/2014/main" id="{E5A11B79-7C50-48D9-AEC2-088E5C95F89A}"/>
                </a:ext>
              </a:extLst>
            </p:cNvPr>
            <p:cNvSpPr>
              <a:spLocks/>
            </p:cNvSpPr>
            <p:nvPr/>
          </p:nvSpPr>
          <p:spPr bwMode="auto">
            <a:xfrm>
              <a:off x="5811956" y="3084820"/>
              <a:ext cx="2956334" cy="846324"/>
            </a:xfrm>
            <a:custGeom>
              <a:avLst/>
              <a:gdLst>
                <a:gd name="T0" fmla="*/ 62410176 w 2245"/>
                <a:gd name="T1" fmla="*/ 384507233 h 531"/>
                <a:gd name="T2" fmla="*/ 149091854 w 2245"/>
                <a:gd name="T3" fmla="*/ 338974695 h 531"/>
                <a:gd name="T4" fmla="*/ 282579847 w 2245"/>
                <a:gd name="T5" fmla="*/ 273203177 h 531"/>
                <a:gd name="T6" fmla="*/ 547824411 w 2245"/>
                <a:gd name="T7" fmla="*/ 169487348 h 531"/>
                <a:gd name="T8" fmla="*/ 750657483 w 2245"/>
                <a:gd name="T9" fmla="*/ 113834525 h 531"/>
                <a:gd name="T10" fmla="*/ 972561209 w 2245"/>
                <a:gd name="T11" fmla="*/ 65771518 h 531"/>
                <a:gd name="T12" fmla="*/ 1187530031 w 2245"/>
                <a:gd name="T13" fmla="*/ 25296738 h 531"/>
                <a:gd name="T14" fmla="*/ 1411167812 w 2245"/>
                <a:gd name="T15" fmla="*/ 5059348 h 531"/>
                <a:gd name="T16" fmla="*/ 1558525610 w 2245"/>
                <a:gd name="T17" fmla="*/ 0 h 531"/>
                <a:gd name="T18" fmla="*/ 1740555290 w 2245"/>
                <a:gd name="T19" fmla="*/ 5059348 h 531"/>
                <a:gd name="T20" fmla="*/ 2147483646 w 2245"/>
                <a:gd name="T21" fmla="*/ 45534128 h 531"/>
                <a:gd name="T22" fmla="*/ 2147483646 w 2245"/>
                <a:gd name="T23" fmla="*/ 129012567 h 531"/>
                <a:gd name="T24" fmla="*/ 2147483646 w 2245"/>
                <a:gd name="T25" fmla="*/ 179606043 h 531"/>
                <a:gd name="T26" fmla="*/ 2147483646 w 2245"/>
                <a:gd name="T27" fmla="*/ 225140171 h 531"/>
                <a:gd name="T28" fmla="*/ 2147483646 w 2245"/>
                <a:gd name="T29" fmla="*/ 399685276 h 531"/>
                <a:gd name="T30" fmla="*/ 2147483646 w 2245"/>
                <a:gd name="T31" fmla="*/ 533757190 h 531"/>
                <a:gd name="T32" fmla="*/ 2147483646 w 2245"/>
                <a:gd name="T33" fmla="*/ 718422581 h 531"/>
                <a:gd name="T34" fmla="*/ 2147483646 w 2245"/>
                <a:gd name="T35" fmla="*/ 898028624 h 531"/>
                <a:gd name="T36" fmla="*/ 2147483646 w 2245"/>
                <a:gd name="T37" fmla="*/ 1072575319 h 531"/>
                <a:gd name="T38" fmla="*/ 2147483646 w 2245"/>
                <a:gd name="T39" fmla="*/ 1201587886 h 531"/>
                <a:gd name="T40" fmla="*/ 2147483646 w 2245"/>
                <a:gd name="T41" fmla="*/ 1181350496 h 531"/>
                <a:gd name="T42" fmla="*/ 2147483646 w 2245"/>
                <a:gd name="T43" fmla="*/ 1110519630 h 531"/>
                <a:gd name="T44" fmla="*/ 2147483646 w 2245"/>
                <a:gd name="T45" fmla="*/ 1201587886 h 531"/>
                <a:gd name="T46" fmla="*/ 2147483646 w 2245"/>
                <a:gd name="T47" fmla="*/ 1140875716 h 531"/>
                <a:gd name="T48" fmla="*/ 2147483646 w 2245"/>
                <a:gd name="T49" fmla="*/ 1191469191 h 531"/>
                <a:gd name="T50" fmla="*/ 2147483646 w 2245"/>
                <a:gd name="T51" fmla="*/ 1340719149 h 531"/>
                <a:gd name="T52" fmla="*/ 2147483646 w 2245"/>
                <a:gd name="T53" fmla="*/ 1269888283 h 531"/>
                <a:gd name="T54" fmla="*/ 2147483646 w 2245"/>
                <a:gd name="T55" fmla="*/ 1171231801 h 531"/>
                <a:gd name="T56" fmla="*/ 2147483646 w 2245"/>
                <a:gd name="T57" fmla="*/ 991625758 h 531"/>
                <a:gd name="T58" fmla="*/ 2147483646 w 2245"/>
                <a:gd name="T59" fmla="*/ 761426240 h 531"/>
                <a:gd name="T60" fmla="*/ 2147483646 w 2245"/>
                <a:gd name="T61" fmla="*/ 683007148 h 531"/>
                <a:gd name="T62" fmla="*/ 2147483646 w 2245"/>
                <a:gd name="T63" fmla="*/ 662769758 h 531"/>
                <a:gd name="T64" fmla="*/ 2147483646 w 2245"/>
                <a:gd name="T65" fmla="*/ 503401105 h 531"/>
                <a:gd name="T66" fmla="*/ 2147483646 w 2245"/>
                <a:gd name="T67" fmla="*/ 204902781 h 531"/>
                <a:gd name="T68" fmla="*/ 2147483646 w 2245"/>
                <a:gd name="T69" fmla="*/ 123953220 h 531"/>
                <a:gd name="T70" fmla="*/ 2090746161 w 2245"/>
                <a:gd name="T71" fmla="*/ 144190610 h 531"/>
                <a:gd name="T72" fmla="*/ 1972860712 w 2245"/>
                <a:gd name="T73" fmla="*/ 194784085 h 531"/>
                <a:gd name="T74" fmla="*/ 1683345962 w 2245"/>
                <a:gd name="T75" fmla="*/ 123953220 h 531"/>
                <a:gd name="T76" fmla="*/ 1669477473 w 2245"/>
                <a:gd name="T77" fmla="*/ 225140171 h 531"/>
                <a:gd name="T78" fmla="*/ 1468377140 w 2245"/>
                <a:gd name="T79" fmla="*/ 184665390 h 531"/>
                <a:gd name="T80" fmla="*/ 1220469174 w 2245"/>
                <a:gd name="T81" fmla="*/ 194784085 h 531"/>
                <a:gd name="T82" fmla="*/ 1062709679 w 2245"/>
                <a:gd name="T83" fmla="*/ 225140171 h 531"/>
                <a:gd name="T84" fmla="*/ 736788994 w 2245"/>
                <a:gd name="T85" fmla="*/ 303559263 h 531"/>
                <a:gd name="T86" fmla="*/ 544356301 w 2245"/>
                <a:gd name="T87" fmla="*/ 503401105 h 531"/>
                <a:gd name="T88" fmla="*/ 386596807 w 2245"/>
                <a:gd name="T89" fmla="*/ 442690525 h 531"/>
                <a:gd name="T90" fmla="*/ 261776455 w 2245"/>
                <a:gd name="T91" fmla="*/ 432571830 h 531"/>
                <a:gd name="T92" fmla="*/ 110951863 w 2245"/>
                <a:gd name="T93" fmla="*/ 513519800 h 531"/>
                <a:gd name="T94" fmla="*/ 13868489 w 2245"/>
                <a:gd name="T95" fmla="*/ 493282410 h 53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245" h="531">
                  <a:moveTo>
                    <a:pt x="0" y="191"/>
                  </a:moveTo>
                  <a:lnTo>
                    <a:pt x="0" y="179"/>
                  </a:lnTo>
                  <a:lnTo>
                    <a:pt x="0" y="167"/>
                  </a:lnTo>
                  <a:lnTo>
                    <a:pt x="36" y="152"/>
                  </a:lnTo>
                  <a:lnTo>
                    <a:pt x="46" y="148"/>
                  </a:lnTo>
                  <a:lnTo>
                    <a:pt x="58" y="144"/>
                  </a:lnTo>
                  <a:lnTo>
                    <a:pt x="72" y="138"/>
                  </a:lnTo>
                  <a:lnTo>
                    <a:pt x="86" y="134"/>
                  </a:lnTo>
                  <a:lnTo>
                    <a:pt x="102" y="128"/>
                  </a:lnTo>
                  <a:lnTo>
                    <a:pt x="122" y="122"/>
                  </a:lnTo>
                  <a:lnTo>
                    <a:pt x="141" y="114"/>
                  </a:lnTo>
                  <a:lnTo>
                    <a:pt x="163" y="108"/>
                  </a:lnTo>
                  <a:lnTo>
                    <a:pt x="205" y="95"/>
                  </a:lnTo>
                  <a:lnTo>
                    <a:pt x="247" y="83"/>
                  </a:lnTo>
                  <a:lnTo>
                    <a:pt x="282" y="75"/>
                  </a:lnTo>
                  <a:lnTo>
                    <a:pt x="316" y="67"/>
                  </a:lnTo>
                  <a:lnTo>
                    <a:pt x="348" y="59"/>
                  </a:lnTo>
                  <a:lnTo>
                    <a:pt x="378" y="53"/>
                  </a:lnTo>
                  <a:lnTo>
                    <a:pt x="406" y="49"/>
                  </a:lnTo>
                  <a:lnTo>
                    <a:pt x="433" y="45"/>
                  </a:lnTo>
                  <a:lnTo>
                    <a:pt x="461" y="41"/>
                  </a:lnTo>
                  <a:lnTo>
                    <a:pt x="491" y="35"/>
                  </a:lnTo>
                  <a:lnTo>
                    <a:pt x="525" y="32"/>
                  </a:lnTo>
                  <a:lnTo>
                    <a:pt x="561" y="26"/>
                  </a:lnTo>
                  <a:lnTo>
                    <a:pt x="595" y="20"/>
                  </a:lnTo>
                  <a:lnTo>
                    <a:pt x="629" y="16"/>
                  </a:lnTo>
                  <a:lnTo>
                    <a:pt x="659" y="12"/>
                  </a:lnTo>
                  <a:lnTo>
                    <a:pt x="685" y="10"/>
                  </a:lnTo>
                  <a:lnTo>
                    <a:pt x="712" y="8"/>
                  </a:lnTo>
                  <a:lnTo>
                    <a:pt x="742" y="6"/>
                  </a:lnTo>
                  <a:lnTo>
                    <a:pt x="776" y="4"/>
                  </a:lnTo>
                  <a:lnTo>
                    <a:pt x="814" y="2"/>
                  </a:lnTo>
                  <a:lnTo>
                    <a:pt x="831" y="2"/>
                  </a:lnTo>
                  <a:lnTo>
                    <a:pt x="853" y="2"/>
                  </a:lnTo>
                  <a:lnTo>
                    <a:pt x="875" y="2"/>
                  </a:lnTo>
                  <a:lnTo>
                    <a:pt x="899" y="0"/>
                  </a:lnTo>
                  <a:lnTo>
                    <a:pt x="923" y="0"/>
                  </a:lnTo>
                  <a:lnTo>
                    <a:pt x="949" y="0"/>
                  </a:lnTo>
                  <a:lnTo>
                    <a:pt x="977" y="0"/>
                  </a:lnTo>
                  <a:lnTo>
                    <a:pt x="1004" y="2"/>
                  </a:lnTo>
                  <a:lnTo>
                    <a:pt x="1064" y="2"/>
                  </a:lnTo>
                  <a:lnTo>
                    <a:pt x="1122" y="6"/>
                  </a:lnTo>
                  <a:lnTo>
                    <a:pt x="1184" y="12"/>
                  </a:lnTo>
                  <a:lnTo>
                    <a:pt x="1244" y="18"/>
                  </a:lnTo>
                  <a:lnTo>
                    <a:pt x="1303" y="26"/>
                  </a:lnTo>
                  <a:lnTo>
                    <a:pt x="1361" y="33"/>
                  </a:lnTo>
                  <a:lnTo>
                    <a:pt x="1414" y="43"/>
                  </a:lnTo>
                  <a:lnTo>
                    <a:pt x="1466" y="51"/>
                  </a:lnTo>
                  <a:lnTo>
                    <a:pt x="1490" y="57"/>
                  </a:lnTo>
                  <a:lnTo>
                    <a:pt x="1514" y="61"/>
                  </a:lnTo>
                  <a:lnTo>
                    <a:pt x="1536" y="67"/>
                  </a:lnTo>
                  <a:lnTo>
                    <a:pt x="1557" y="71"/>
                  </a:lnTo>
                  <a:lnTo>
                    <a:pt x="1577" y="75"/>
                  </a:lnTo>
                  <a:lnTo>
                    <a:pt x="1595" y="81"/>
                  </a:lnTo>
                  <a:lnTo>
                    <a:pt x="1613" y="85"/>
                  </a:lnTo>
                  <a:lnTo>
                    <a:pt x="1631" y="89"/>
                  </a:lnTo>
                  <a:lnTo>
                    <a:pt x="1695" y="110"/>
                  </a:lnTo>
                  <a:lnTo>
                    <a:pt x="1763" y="134"/>
                  </a:lnTo>
                  <a:lnTo>
                    <a:pt x="1795" y="146"/>
                  </a:lnTo>
                  <a:lnTo>
                    <a:pt x="1824" y="158"/>
                  </a:lnTo>
                  <a:lnTo>
                    <a:pt x="1852" y="171"/>
                  </a:lnTo>
                  <a:lnTo>
                    <a:pt x="1878" y="183"/>
                  </a:lnTo>
                  <a:lnTo>
                    <a:pt x="1902" y="195"/>
                  </a:lnTo>
                  <a:lnTo>
                    <a:pt x="1930" y="211"/>
                  </a:lnTo>
                  <a:lnTo>
                    <a:pt x="1958" y="227"/>
                  </a:lnTo>
                  <a:lnTo>
                    <a:pt x="1989" y="246"/>
                  </a:lnTo>
                  <a:lnTo>
                    <a:pt x="2019" y="264"/>
                  </a:lnTo>
                  <a:lnTo>
                    <a:pt x="2049" y="284"/>
                  </a:lnTo>
                  <a:lnTo>
                    <a:pt x="2077" y="301"/>
                  </a:lnTo>
                  <a:lnTo>
                    <a:pt x="2103" y="319"/>
                  </a:lnTo>
                  <a:lnTo>
                    <a:pt x="2126" y="337"/>
                  </a:lnTo>
                  <a:lnTo>
                    <a:pt x="2150" y="355"/>
                  </a:lnTo>
                  <a:lnTo>
                    <a:pt x="2170" y="372"/>
                  </a:lnTo>
                  <a:lnTo>
                    <a:pt x="2190" y="392"/>
                  </a:lnTo>
                  <a:lnTo>
                    <a:pt x="2206" y="408"/>
                  </a:lnTo>
                  <a:lnTo>
                    <a:pt x="2220" y="424"/>
                  </a:lnTo>
                  <a:lnTo>
                    <a:pt x="2228" y="437"/>
                  </a:lnTo>
                  <a:lnTo>
                    <a:pt x="2236" y="447"/>
                  </a:lnTo>
                  <a:lnTo>
                    <a:pt x="2244" y="467"/>
                  </a:lnTo>
                  <a:lnTo>
                    <a:pt x="2232" y="475"/>
                  </a:lnTo>
                  <a:lnTo>
                    <a:pt x="2220" y="483"/>
                  </a:lnTo>
                  <a:lnTo>
                    <a:pt x="2212" y="483"/>
                  </a:lnTo>
                  <a:lnTo>
                    <a:pt x="2204" y="483"/>
                  </a:lnTo>
                  <a:lnTo>
                    <a:pt x="2192" y="467"/>
                  </a:lnTo>
                  <a:lnTo>
                    <a:pt x="2180" y="451"/>
                  </a:lnTo>
                  <a:lnTo>
                    <a:pt x="2172" y="443"/>
                  </a:lnTo>
                  <a:lnTo>
                    <a:pt x="2164" y="435"/>
                  </a:lnTo>
                  <a:lnTo>
                    <a:pt x="2160" y="439"/>
                  </a:lnTo>
                  <a:lnTo>
                    <a:pt x="2156" y="443"/>
                  </a:lnTo>
                  <a:lnTo>
                    <a:pt x="2164" y="455"/>
                  </a:lnTo>
                  <a:lnTo>
                    <a:pt x="2172" y="467"/>
                  </a:lnTo>
                  <a:lnTo>
                    <a:pt x="2164" y="475"/>
                  </a:lnTo>
                  <a:lnTo>
                    <a:pt x="2156" y="483"/>
                  </a:lnTo>
                  <a:lnTo>
                    <a:pt x="2148" y="475"/>
                  </a:lnTo>
                  <a:lnTo>
                    <a:pt x="2140" y="467"/>
                  </a:lnTo>
                  <a:lnTo>
                    <a:pt x="2128" y="451"/>
                  </a:lnTo>
                  <a:lnTo>
                    <a:pt x="2116" y="435"/>
                  </a:lnTo>
                  <a:lnTo>
                    <a:pt x="2112" y="439"/>
                  </a:lnTo>
                  <a:lnTo>
                    <a:pt x="2108" y="443"/>
                  </a:lnTo>
                  <a:lnTo>
                    <a:pt x="2108" y="471"/>
                  </a:lnTo>
                  <a:lnTo>
                    <a:pt x="2108" y="498"/>
                  </a:lnTo>
                  <a:lnTo>
                    <a:pt x="2101" y="514"/>
                  </a:lnTo>
                  <a:lnTo>
                    <a:pt x="2093" y="530"/>
                  </a:lnTo>
                  <a:lnTo>
                    <a:pt x="2065" y="530"/>
                  </a:lnTo>
                  <a:lnTo>
                    <a:pt x="2037" y="530"/>
                  </a:lnTo>
                  <a:lnTo>
                    <a:pt x="2017" y="518"/>
                  </a:lnTo>
                  <a:lnTo>
                    <a:pt x="1997" y="506"/>
                  </a:lnTo>
                  <a:lnTo>
                    <a:pt x="1981" y="502"/>
                  </a:lnTo>
                  <a:lnTo>
                    <a:pt x="1965" y="498"/>
                  </a:lnTo>
                  <a:lnTo>
                    <a:pt x="1958" y="491"/>
                  </a:lnTo>
                  <a:lnTo>
                    <a:pt x="1950" y="483"/>
                  </a:lnTo>
                  <a:lnTo>
                    <a:pt x="1950" y="463"/>
                  </a:lnTo>
                  <a:lnTo>
                    <a:pt x="1950" y="443"/>
                  </a:lnTo>
                  <a:lnTo>
                    <a:pt x="1914" y="424"/>
                  </a:lnTo>
                  <a:lnTo>
                    <a:pt x="1878" y="404"/>
                  </a:lnTo>
                  <a:lnTo>
                    <a:pt x="1874" y="392"/>
                  </a:lnTo>
                  <a:lnTo>
                    <a:pt x="1870" y="380"/>
                  </a:lnTo>
                  <a:lnTo>
                    <a:pt x="1842" y="349"/>
                  </a:lnTo>
                  <a:lnTo>
                    <a:pt x="1815" y="317"/>
                  </a:lnTo>
                  <a:lnTo>
                    <a:pt x="1775" y="301"/>
                  </a:lnTo>
                  <a:lnTo>
                    <a:pt x="1735" y="286"/>
                  </a:lnTo>
                  <a:lnTo>
                    <a:pt x="1743" y="282"/>
                  </a:lnTo>
                  <a:lnTo>
                    <a:pt x="1751" y="278"/>
                  </a:lnTo>
                  <a:lnTo>
                    <a:pt x="1751" y="270"/>
                  </a:lnTo>
                  <a:lnTo>
                    <a:pt x="1751" y="262"/>
                  </a:lnTo>
                  <a:lnTo>
                    <a:pt x="1731" y="258"/>
                  </a:lnTo>
                  <a:lnTo>
                    <a:pt x="1711" y="254"/>
                  </a:lnTo>
                  <a:lnTo>
                    <a:pt x="1683" y="262"/>
                  </a:lnTo>
                  <a:lnTo>
                    <a:pt x="1655" y="270"/>
                  </a:lnTo>
                  <a:lnTo>
                    <a:pt x="1631" y="258"/>
                  </a:lnTo>
                  <a:lnTo>
                    <a:pt x="1607" y="246"/>
                  </a:lnTo>
                  <a:lnTo>
                    <a:pt x="1563" y="199"/>
                  </a:lnTo>
                  <a:lnTo>
                    <a:pt x="1520" y="152"/>
                  </a:lnTo>
                  <a:lnTo>
                    <a:pt x="1476" y="124"/>
                  </a:lnTo>
                  <a:lnTo>
                    <a:pt x="1432" y="97"/>
                  </a:lnTo>
                  <a:lnTo>
                    <a:pt x="1408" y="81"/>
                  </a:lnTo>
                  <a:lnTo>
                    <a:pt x="1385" y="65"/>
                  </a:lnTo>
                  <a:lnTo>
                    <a:pt x="1353" y="57"/>
                  </a:lnTo>
                  <a:lnTo>
                    <a:pt x="1321" y="49"/>
                  </a:lnTo>
                  <a:lnTo>
                    <a:pt x="1281" y="49"/>
                  </a:lnTo>
                  <a:lnTo>
                    <a:pt x="1242" y="49"/>
                  </a:lnTo>
                  <a:lnTo>
                    <a:pt x="1226" y="49"/>
                  </a:lnTo>
                  <a:lnTo>
                    <a:pt x="1210" y="49"/>
                  </a:lnTo>
                  <a:lnTo>
                    <a:pt x="1206" y="57"/>
                  </a:lnTo>
                  <a:lnTo>
                    <a:pt x="1202" y="65"/>
                  </a:lnTo>
                  <a:lnTo>
                    <a:pt x="1182" y="73"/>
                  </a:lnTo>
                  <a:lnTo>
                    <a:pt x="1162" y="81"/>
                  </a:lnTo>
                  <a:lnTo>
                    <a:pt x="1138" y="77"/>
                  </a:lnTo>
                  <a:lnTo>
                    <a:pt x="1114" y="73"/>
                  </a:lnTo>
                  <a:lnTo>
                    <a:pt x="1058" y="57"/>
                  </a:lnTo>
                  <a:lnTo>
                    <a:pt x="1002" y="41"/>
                  </a:lnTo>
                  <a:lnTo>
                    <a:pt x="971" y="49"/>
                  </a:lnTo>
                  <a:lnTo>
                    <a:pt x="939" y="57"/>
                  </a:lnTo>
                  <a:lnTo>
                    <a:pt x="955" y="69"/>
                  </a:lnTo>
                  <a:lnTo>
                    <a:pt x="971" y="81"/>
                  </a:lnTo>
                  <a:lnTo>
                    <a:pt x="963" y="89"/>
                  </a:lnTo>
                  <a:lnTo>
                    <a:pt x="955" y="97"/>
                  </a:lnTo>
                  <a:lnTo>
                    <a:pt x="923" y="85"/>
                  </a:lnTo>
                  <a:lnTo>
                    <a:pt x="891" y="73"/>
                  </a:lnTo>
                  <a:lnTo>
                    <a:pt x="847" y="73"/>
                  </a:lnTo>
                  <a:lnTo>
                    <a:pt x="804" y="73"/>
                  </a:lnTo>
                  <a:lnTo>
                    <a:pt x="760" y="73"/>
                  </a:lnTo>
                  <a:lnTo>
                    <a:pt x="716" y="73"/>
                  </a:lnTo>
                  <a:lnTo>
                    <a:pt x="704" y="77"/>
                  </a:lnTo>
                  <a:lnTo>
                    <a:pt x="693" y="81"/>
                  </a:lnTo>
                  <a:lnTo>
                    <a:pt x="665" y="77"/>
                  </a:lnTo>
                  <a:lnTo>
                    <a:pt x="637" y="73"/>
                  </a:lnTo>
                  <a:lnTo>
                    <a:pt x="613" y="89"/>
                  </a:lnTo>
                  <a:lnTo>
                    <a:pt x="589" y="104"/>
                  </a:lnTo>
                  <a:lnTo>
                    <a:pt x="525" y="100"/>
                  </a:lnTo>
                  <a:lnTo>
                    <a:pt x="461" y="97"/>
                  </a:lnTo>
                  <a:lnTo>
                    <a:pt x="425" y="120"/>
                  </a:lnTo>
                  <a:lnTo>
                    <a:pt x="390" y="144"/>
                  </a:lnTo>
                  <a:lnTo>
                    <a:pt x="362" y="171"/>
                  </a:lnTo>
                  <a:lnTo>
                    <a:pt x="334" y="199"/>
                  </a:lnTo>
                  <a:lnTo>
                    <a:pt x="314" y="199"/>
                  </a:lnTo>
                  <a:lnTo>
                    <a:pt x="294" y="199"/>
                  </a:lnTo>
                  <a:lnTo>
                    <a:pt x="266" y="187"/>
                  </a:lnTo>
                  <a:lnTo>
                    <a:pt x="239" y="175"/>
                  </a:lnTo>
                  <a:lnTo>
                    <a:pt x="223" y="175"/>
                  </a:lnTo>
                  <a:lnTo>
                    <a:pt x="207" y="175"/>
                  </a:lnTo>
                  <a:lnTo>
                    <a:pt x="199" y="171"/>
                  </a:lnTo>
                  <a:lnTo>
                    <a:pt x="191" y="167"/>
                  </a:lnTo>
                  <a:lnTo>
                    <a:pt x="151" y="171"/>
                  </a:lnTo>
                  <a:lnTo>
                    <a:pt x="112" y="175"/>
                  </a:lnTo>
                  <a:lnTo>
                    <a:pt x="92" y="183"/>
                  </a:lnTo>
                  <a:lnTo>
                    <a:pt x="72" y="191"/>
                  </a:lnTo>
                  <a:lnTo>
                    <a:pt x="64" y="203"/>
                  </a:lnTo>
                  <a:lnTo>
                    <a:pt x="56" y="215"/>
                  </a:lnTo>
                  <a:lnTo>
                    <a:pt x="36" y="207"/>
                  </a:lnTo>
                  <a:lnTo>
                    <a:pt x="16" y="199"/>
                  </a:lnTo>
                  <a:lnTo>
                    <a:pt x="8" y="195"/>
                  </a:lnTo>
                  <a:lnTo>
                    <a:pt x="0" y="191"/>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grpSp>
          <p:nvGrpSpPr>
            <p:cNvPr id="23579" name="Group 14">
              <a:extLst>
                <a:ext uri="{FF2B5EF4-FFF2-40B4-BE49-F238E27FC236}">
                  <a16:creationId xmlns:a16="http://schemas.microsoft.com/office/drawing/2014/main" id="{4307BBF5-CC20-45F1-92C0-0B509C980D93}"/>
                </a:ext>
              </a:extLst>
            </p:cNvPr>
            <p:cNvGrpSpPr>
              <a:grpSpLocks/>
            </p:cNvGrpSpPr>
            <p:nvPr/>
          </p:nvGrpSpPr>
          <p:grpSpPr bwMode="auto">
            <a:xfrm>
              <a:off x="5943600" y="3314700"/>
              <a:ext cx="2314575" cy="549275"/>
              <a:chOff x="3007" y="2684"/>
              <a:chExt cx="1758" cy="345"/>
            </a:xfrm>
          </p:grpSpPr>
          <p:sp>
            <p:nvSpPr>
              <p:cNvPr id="23769" name="Freeform 15">
                <a:extLst>
                  <a:ext uri="{FF2B5EF4-FFF2-40B4-BE49-F238E27FC236}">
                    <a16:creationId xmlns:a16="http://schemas.microsoft.com/office/drawing/2014/main" id="{0983EFE6-2AAA-4614-B643-9E0E0E293A5D}"/>
                  </a:ext>
                </a:extLst>
              </p:cNvPr>
              <p:cNvSpPr>
                <a:spLocks/>
              </p:cNvSpPr>
              <p:nvPr/>
            </p:nvSpPr>
            <p:spPr bwMode="auto">
              <a:xfrm>
                <a:off x="3007" y="2948"/>
                <a:ext cx="33" cy="26"/>
              </a:xfrm>
              <a:custGeom>
                <a:avLst/>
                <a:gdLst>
                  <a:gd name="T0" fmla="*/ 0 w 33"/>
                  <a:gd name="T1" fmla="*/ 6 h 25"/>
                  <a:gd name="T2" fmla="*/ 3 w 33"/>
                  <a:gd name="T3" fmla="*/ 15 h 25"/>
                  <a:gd name="T4" fmla="*/ 6 w 33"/>
                  <a:gd name="T5" fmla="*/ 24 h 25"/>
                  <a:gd name="T6" fmla="*/ 13 w 33"/>
                  <a:gd name="T7" fmla="*/ 24 h 25"/>
                  <a:gd name="T8" fmla="*/ 19 w 33"/>
                  <a:gd name="T9" fmla="*/ 24 h 25"/>
                  <a:gd name="T10" fmla="*/ 26 w 33"/>
                  <a:gd name="T11" fmla="*/ 21 h 25"/>
                  <a:gd name="T12" fmla="*/ 32 w 33"/>
                  <a:gd name="T13" fmla="*/ 18 h 25"/>
                  <a:gd name="T14" fmla="*/ 32 w 33"/>
                  <a:gd name="T15" fmla="*/ 15 h 25"/>
                  <a:gd name="T16" fmla="*/ 32 w 33"/>
                  <a:gd name="T17" fmla="*/ 12 h 25"/>
                  <a:gd name="T18" fmla="*/ 32 w 33"/>
                  <a:gd name="T19" fmla="*/ 6 h 25"/>
                  <a:gd name="T20" fmla="*/ 32 w 33"/>
                  <a:gd name="T21" fmla="*/ 0 h 25"/>
                  <a:gd name="T22" fmla="*/ 26 w 33"/>
                  <a:gd name="T23" fmla="*/ 3 h 25"/>
                  <a:gd name="T24" fmla="*/ 19 w 33"/>
                  <a:gd name="T25" fmla="*/ 6 h 25"/>
                  <a:gd name="T26" fmla="*/ 10 w 33"/>
                  <a:gd name="T27" fmla="*/ 6 h 25"/>
                  <a:gd name="T28" fmla="*/ 0 w 33"/>
                  <a:gd name="T29" fmla="*/ 6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3" h="25">
                    <a:moveTo>
                      <a:pt x="0" y="6"/>
                    </a:moveTo>
                    <a:lnTo>
                      <a:pt x="3" y="15"/>
                    </a:lnTo>
                    <a:lnTo>
                      <a:pt x="6" y="24"/>
                    </a:lnTo>
                    <a:lnTo>
                      <a:pt x="13" y="24"/>
                    </a:lnTo>
                    <a:lnTo>
                      <a:pt x="19" y="24"/>
                    </a:lnTo>
                    <a:lnTo>
                      <a:pt x="26" y="21"/>
                    </a:lnTo>
                    <a:lnTo>
                      <a:pt x="32" y="18"/>
                    </a:lnTo>
                    <a:lnTo>
                      <a:pt x="32" y="15"/>
                    </a:lnTo>
                    <a:lnTo>
                      <a:pt x="32" y="12"/>
                    </a:lnTo>
                    <a:lnTo>
                      <a:pt x="32" y="6"/>
                    </a:lnTo>
                    <a:lnTo>
                      <a:pt x="32" y="0"/>
                    </a:lnTo>
                    <a:lnTo>
                      <a:pt x="26" y="3"/>
                    </a:lnTo>
                    <a:lnTo>
                      <a:pt x="19" y="6"/>
                    </a:lnTo>
                    <a:lnTo>
                      <a:pt x="10" y="6"/>
                    </a:lnTo>
                    <a:lnTo>
                      <a:pt x="0" y="6"/>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0" name="Freeform 16">
                <a:extLst>
                  <a:ext uri="{FF2B5EF4-FFF2-40B4-BE49-F238E27FC236}">
                    <a16:creationId xmlns:a16="http://schemas.microsoft.com/office/drawing/2014/main" id="{814F47C9-EE7E-41E9-8FF2-E4EB57B91225}"/>
                  </a:ext>
                </a:extLst>
              </p:cNvPr>
              <p:cNvSpPr>
                <a:spLocks/>
              </p:cNvSpPr>
              <p:nvPr/>
            </p:nvSpPr>
            <p:spPr bwMode="auto">
              <a:xfrm>
                <a:off x="3415" y="2787"/>
                <a:ext cx="105" cy="42"/>
              </a:xfrm>
              <a:custGeom>
                <a:avLst/>
                <a:gdLst>
                  <a:gd name="T0" fmla="*/ 0 w 105"/>
                  <a:gd name="T1" fmla="*/ 27 h 41"/>
                  <a:gd name="T2" fmla="*/ 19 w 105"/>
                  <a:gd name="T3" fmla="*/ 33 h 41"/>
                  <a:gd name="T4" fmla="*/ 37 w 105"/>
                  <a:gd name="T5" fmla="*/ 40 h 41"/>
                  <a:gd name="T6" fmla="*/ 56 w 105"/>
                  <a:gd name="T7" fmla="*/ 37 h 41"/>
                  <a:gd name="T8" fmla="*/ 74 w 105"/>
                  <a:gd name="T9" fmla="*/ 33 h 41"/>
                  <a:gd name="T10" fmla="*/ 85 w 105"/>
                  <a:gd name="T11" fmla="*/ 30 h 41"/>
                  <a:gd name="T12" fmla="*/ 97 w 105"/>
                  <a:gd name="T13" fmla="*/ 27 h 41"/>
                  <a:gd name="T14" fmla="*/ 100 w 105"/>
                  <a:gd name="T15" fmla="*/ 20 h 41"/>
                  <a:gd name="T16" fmla="*/ 104 w 105"/>
                  <a:gd name="T17" fmla="*/ 13 h 41"/>
                  <a:gd name="T18" fmla="*/ 97 w 105"/>
                  <a:gd name="T19" fmla="*/ 10 h 41"/>
                  <a:gd name="T20" fmla="*/ 89 w 105"/>
                  <a:gd name="T21" fmla="*/ 7 h 41"/>
                  <a:gd name="T22" fmla="*/ 71 w 105"/>
                  <a:gd name="T23" fmla="*/ 3 h 41"/>
                  <a:gd name="T24" fmla="*/ 52 w 105"/>
                  <a:gd name="T25" fmla="*/ 0 h 41"/>
                  <a:gd name="T26" fmla="*/ 37 w 105"/>
                  <a:gd name="T27" fmla="*/ 10 h 41"/>
                  <a:gd name="T28" fmla="*/ 22 w 105"/>
                  <a:gd name="T29" fmla="*/ 20 h 41"/>
                  <a:gd name="T30" fmla="*/ 11 w 105"/>
                  <a:gd name="T31" fmla="*/ 23 h 41"/>
                  <a:gd name="T32" fmla="*/ 0 w 105"/>
                  <a:gd name="T33" fmla="*/ 27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5" h="41">
                    <a:moveTo>
                      <a:pt x="0" y="27"/>
                    </a:moveTo>
                    <a:lnTo>
                      <a:pt x="19" y="33"/>
                    </a:lnTo>
                    <a:lnTo>
                      <a:pt x="37" y="40"/>
                    </a:lnTo>
                    <a:lnTo>
                      <a:pt x="56" y="37"/>
                    </a:lnTo>
                    <a:lnTo>
                      <a:pt x="74" y="33"/>
                    </a:lnTo>
                    <a:lnTo>
                      <a:pt x="85" y="30"/>
                    </a:lnTo>
                    <a:lnTo>
                      <a:pt x="97" y="27"/>
                    </a:lnTo>
                    <a:lnTo>
                      <a:pt x="100" y="20"/>
                    </a:lnTo>
                    <a:lnTo>
                      <a:pt x="104" y="13"/>
                    </a:lnTo>
                    <a:lnTo>
                      <a:pt x="97" y="10"/>
                    </a:lnTo>
                    <a:lnTo>
                      <a:pt x="89" y="7"/>
                    </a:lnTo>
                    <a:lnTo>
                      <a:pt x="71" y="3"/>
                    </a:lnTo>
                    <a:lnTo>
                      <a:pt x="52" y="0"/>
                    </a:lnTo>
                    <a:lnTo>
                      <a:pt x="37" y="10"/>
                    </a:lnTo>
                    <a:lnTo>
                      <a:pt x="22" y="20"/>
                    </a:lnTo>
                    <a:lnTo>
                      <a:pt x="11" y="23"/>
                    </a:lnTo>
                    <a:lnTo>
                      <a:pt x="0" y="27"/>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1" name="Freeform 17">
                <a:extLst>
                  <a:ext uri="{FF2B5EF4-FFF2-40B4-BE49-F238E27FC236}">
                    <a16:creationId xmlns:a16="http://schemas.microsoft.com/office/drawing/2014/main" id="{70D1F22A-3BF5-4929-9D5D-DBC21FC33405}"/>
                  </a:ext>
                </a:extLst>
              </p:cNvPr>
              <p:cNvSpPr>
                <a:spLocks/>
              </p:cNvSpPr>
              <p:nvPr/>
            </p:nvSpPr>
            <p:spPr bwMode="auto">
              <a:xfrm>
                <a:off x="3446" y="2836"/>
                <a:ext cx="105" cy="66"/>
              </a:xfrm>
              <a:custGeom>
                <a:avLst/>
                <a:gdLst>
                  <a:gd name="T0" fmla="*/ 0 w 105"/>
                  <a:gd name="T1" fmla="*/ 7 h 65"/>
                  <a:gd name="T2" fmla="*/ 0 w 105"/>
                  <a:gd name="T3" fmla="*/ 14 h 65"/>
                  <a:gd name="T4" fmla="*/ 0 w 105"/>
                  <a:gd name="T5" fmla="*/ 21 h 65"/>
                  <a:gd name="T6" fmla="*/ 7 w 105"/>
                  <a:gd name="T7" fmla="*/ 28 h 65"/>
                  <a:gd name="T8" fmla="*/ 15 w 105"/>
                  <a:gd name="T9" fmla="*/ 36 h 65"/>
                  <a:gd name="T10" fmla="*/ 30 w 105"/>
                  <a:gd name="T11" fmla="*/ 39 h 65"/>
                  <a:gd name="T12" fmla="*/ 45 w 105"/>
                  <a:gd name="T13" fmla="*/ 43 h 65"/>
                  <a:gd name="T14" fmla="*/ 48 w 105"/>
                  <a:gd name="T15" fmla="*/ 50 h 65"/>
                  <a:gd name="T16" fmla="*/ 52 w 105"/>
                  <a:gd name="T17" fmla="*/ 57 h 65"/>
                  <a:gd name="T18" fmla="*/ 56 w 105"/>
                  <a:gd name="T19" fmla="*/ 57 h 65"/>
                  <a:gd name="T20" fmla="*/ 59 w 105"/>
                  <a:gd name="T21" fmla="*/ 57 h 65"/>
                  <a:gd name="T22" fmla="*/ 82 w 105"/>
                  <a:gd name="T23" fmla="*/ 60 h 65"/>
                  <a:gd name="T24" fmla="*/ 104 w 105"/>
                  <a:gd name="T25" fmla="*/ 64 h 65"/>
                  <a:gd name="T26" fmla="*/ 104 w 105"/>
                  <a:gd name="T27" fmla="*/ 60 h 65"/>
                  <a:gd name="T28" fmla="*/ 104 w 105"/>
                  <a:gd name="T29" fmla="*/ 57 h 65"/>
                  <a:gd name="T30" fmla="*/ 89 w 105"/>
                  <a:gd name="T31" fmla="*/ 46 h 65"/>
                  <a:gd name="T32" fmla="*/ 74 w 105"/>
                  <a:gd name="T33" fmla="*/ 36 h 65"/>
                  <a:gd name="T34" fmla="*/ 74 w 105"/>
                  <a:gd name="T35" fmla="*/ 28 h 65"/>
                  <a:gd name="T36" fmla="*/ 74 w 105"/>
                  <a:gd name="T37" fmla="*/ 21 h 65"/>
                  <a:gd name="T38" fmla="*/ 71 w 105"/>
                  <a:gd name="T39" fmla="*/ 11 h 65"/>
                  <a:gd name="T40" fmla="*/ 67 w 105"/>
                  <a:gd name="T41" fmla="*/ 0 h 65"/>
                  <a:gd name="T42" fmla="*/ 56 w 105"/>
                  <a:gd name="T43" fmla="*/ 0 h 65"/>
                  <a:gd name="T44" fmla="*/ 45 w 105"/>
                  <a:gd name="T45" fmla="*/ 0 h 65"/>
                  <a:gd name="T46" fmla="*/ 37 w 105"/>
                  <a:gd name="T47" fmla="*/ 4 h 65"/>
                  <a:gd name="T48" fmla="*/ 30 w 105"/>
                  <a:gd name="T49" fmla="*/ 7 h 65"/>
                  <a:gd name="T50" fmla="*/ 19 w 105"/>
                  <a:gd name="T51" fmla="*/ 7 h 65"/>
                  <a:gd name="T52" fmla="*/ 7 w 105"/>
                  <a:gd name="T53" fmla="*/ 7 h 65"/>
                  <a:gd name="T54" fmla="*/ 4 w 105"/>
                  <a:gd name="T55" fmla="*/ 7 h 65"/>
                  <a:gd name="T56" fmla="*/ 0 w 105"/>
                  <a:gd name="T57" fmla="*/ 7 h 6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05" h="65">
                    <a:moveTo>
                      <a:pt x="0" y="7"/>
                    </a:moveTo>
                    <a:lnTo>
                      <a:pt x="0" y="14"/>
                    </a:lnTo>
                    <a:lnTo>
                      <a:pt x="0" y="21"/>
                    </a:lnTo>
                    <a:lnTo>
                      <a:pt x="7" y="28"/>
                    </a:lnTo>
                    <a:lnTo>
                      <a:pt x="15" y="36"/>
                    </a:lnTo>
                    <a:lnTo>
                      <a:pt x="30" y="39"/>
                    </a:lnTo>
                    <a:lnTo>
                      <a:pt x="45" y="43"/>
                    </a:lnTo>
                    <a:lnTo>
                      <a:pt x="48" y="50"/>
                    </a:lnTo>
                    <a:lnTo>
                      <a:pt x="52" y="57"/>
                    </a:lnTo>
                    <a:lnTo>
                      <a:pt x="56" y="57"/>
                    </a:lnTo>
                    <a:lnTo>
                      <a:pt x="59" y="57"/>
                    </a:lnTo>
                    <a:lnTo>
                      <a:pt x="82" y="60"/>
                    </a:lnTo>
                    <a:lnTo>
                      <a:pt x="104" y="64"/>
                    </a:lnTo>
                    <a:lnTo>
                      <a:pt x="104" y="60"/>
                    </a:lnTo>
                    <a:lnTo>
                      <a:pt x="104" y="57"/>
                    </a:lnTo>
                    <a:lnTo>
                      <a:pt x="89" y="46"/>
                    </a:lnTo>
                    <a:lnTo>
                      <a:pt x="74" y="36"/>
                    </a:lnTo>
                    <a:lnTo>
                      <a:pt x="74" y="28"/>
                    </a:lnTo>
                    <a:lnTo>
                      <a:pt x="74" y="21"/>
                    </a:lnTo>
                    <a:lnTo>
                      <a:pt x="71" y="11"/>
                    </a:lnTo>
                    <a:lnTo>
                      <a:pt x="67" y="0"/>
                    </a:lnTo>
                    <a:lnTo>
                      <a:pt x="56" y="0"/>
                    </a:lnTo>
                    <a:lnTo>
                      <a:pt x="45" y="0"/>
                    </a:lnTo>
                    <a:lnTo>
                      <a:pt x="37" y="4"/>
                    </a:lnTo>
                    <a:lnTo>
                      <a:pt x="30" y="7"/>
                    </a:lnTo>
                    <a:lnTo>
                      <a:pt x="19" y="7"/>
                    </a:lnTo>
                    <a:lnTo>
                      <a:pt x="7" y="7"/>
                    </a:lnTo>
                    <a:lnTo>
                      <a:pt x="4" y="7"/>
                    </a:lnTo>
                    <a:lnTo>
                      <a:pt x="0" y="7"/>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2" name="Freeform 18">
                <a:extLst>
                  <a:ext uri="{FF2B5EF4-FFF2-40B4-BE49-F238E27FC236}">
                    <a16:creationId xmlns:a16="http://schemas.microsoft.com/office/drawing/2014/main" id="{E0666DB4-1DC2-4293-B05A-23852E48DF15}"/>
                  </a:ext>
                </a:extLst>
              </p:cNvPr>
              <p:cNvSpPr>
                <a:spLocks/>
              </p:cNvSpPr>
              <p:nvPr/>
            </p:nvSpPr>
            <p:spPr bwMode="auto">
              <a:xfrm>
                <a:off x="3544" y="2836"/>
                <a:ext cx="57" cy="33"/>
              </a:xfrm>
              <a:custGeom>
                <a:avLst/>
                <a:gdLst>
                  <a:gd name="T0" fmla="*/ 0 w 57"/>
                  <a:gd name="T1" fmla="*/ 13 h 33"/>
                  <a:gd name="T2" fmla="*/ 7 w 57"/>
                  <a:gd name="T3" fmla="*/ 13 h 33"/>
                  <a:gd name="T4" fmla="*/ 14 w 57"/>
                  <a:gd name="T5" fmla="*/ 13 h 33"/>
                  <a:gd name="T6" fmla="*/ 18 w 57"/>
                  <a:gd name="T7" fmla="*/ 6 h 33"/>
                  <a:gd name="T8" fmla="*/ 21 w 57"/>
                  <a:gd name="T9" fmla="*/ 0 h 33"/>
                  <a:gd name="T10" fmla="*/ 39 w 57"/>
                  <a:gd name="T11" fmla="*/ 3 h 33"/>
                  <a:gd name="T12" fmla="*/ 56 w 57"/>
                  <a:gd name="T13" fmla="*/ 6 h 33"/>
                  <a:gd name="T14" fmla="*/ 53 w 57"/>
                  <a:gd name="T15" fmla="*/ 10 h 33"/>
                  <a:gd name="T16" fmla="*/ 49 w 57"/>
                  <a:gd name="T17" fmla="*/ 13 h 33"/>
                  <a:gd name="T18" fmla="*/ 49 w 57"/>
                  <a:gd name="T19" fmla="*/ 19 h 33"/>
                  <a:gd name="T20" fmla="*/ 49 w 57"/>
                  <a:gd name="T21" fmla="*/ 26 h 33"/>
                  <a:gd name="T22" fmla="*/ 42 w 57"/>
                  <a:gd name="T23" fmla="*/ 29 h 33"/>
                  <a:gd name="T24" fmla="*/ 35 w 57"/>
                  <a:gd name="T25" fmla="*/ 32 h 33"/>
                  <a:gd name="T26" fmla="*/ 28 w 57"/>
                  <a:gd name="T27" fmla="*/ 29 h 33"/>
                  <a:gd name="T28" fmla="*/ 21 w 57"/>
                  <a:gd name="T29" fmla="*/ 26 h 33"/>
                  <a:gd name="T30" fmla="*/ 11 w 57"/>
                  <a:gd name="T31" fmla="*/ 22 h 33"/>
                  <a:gd name="T32" fmla="*/ 0 w 57"/>
                  <a:gd name="T33" fmla="*/ 19 h 33"/>
                  <a:gd name="T34" fmla="*/ 0 w 57"/>
                  <a:gd name="T35" fmla="*/ 16 h 33"/>
                  <a:gd name="T36" fmla="*/ 0 w 57"/>
                  <a:gd name="T37" fmla="*/ 13 h 3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7" h="33">
                    <a:moveTo>
                      <a:pt x="0" y="13"/>
                    </a:moveTo>
                    <a:lnTo>
                      <a:pt x="7" y="13"/>
                    </a:lnTo>
                    <a:lnTo>
                      <a:pt x="14" y="13"/>
                    </a:lnTo>
                    <a:lnTo>
                      <a:pt x="18" y="6"/>
                    </a:lnTo>
                    <a:lnTo>
                      <a:pt x="21" y="0"/>
                    </a:lnTo>
                    <a:lnTo>
                      <a:pt x="39" y="3"/>
                    </a:lnTo>
                    <a:lnTo>
                      <a:pt x="56" y="6"/>
                    </a:lnTo>
                    <a:lnTo>
                      <a:pt x="53" y="10"/>
                    </a:lnTo>
                    <a:lnTo>
                      <a:pt x="49" y="13"/>
                    </a:lnTo>
                    <a:lnTo>
                      <a:pt x="49" y="19"/>
                    </a:lnTo>
                    <a:lnTo>
                      <a:pt x="49" y="26"/>
                    </a:lnTo>
                    <a:lnTo>
                      <a:pt x="42" y="29"/>
                    </a:lnTo>
                    <a:lnTo>
                      <a:pt x="35" y="32"/>
                    </a:lnTo>
                    <a:lnTo>
                      <a:pt x="28" y="29"/>
                    </a:lnTo>
                    <a:lnTo>
                      <a:pt x="21" y="26"/>
                    </a:lnTo>
                    <a:lnTo>
                      <a:pt x="11" y="22"/>
                    </a:lnTo>
                    <a:lnTo>
                      <a:pt x="0" y="19"/>
                    </a:lnTo>
                    <a:lnTo>
                      <a:pt x="0" y="16"/>
                    </a:lnTo>
                    <a:lnTo>
                      <a:pt x="0" y="13"/>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3" name="Freeform 19">
                <a:extLst>
                  <a:ext uri="{FF2B5EF4-FFF2-40B4-BE49-F238E27FC236}">
                    <a16:creationId xmlns:a16="http://schemas.microsoft.com/office/drawing/2014/main" id="{C451D2B7-29FA-4EF8-93F7-C72E3DFE7DD9}"/>
                  </a:ext>
                </a:extLst>
              </p:cNvPr>
              <p:cNvSpPr>
                <a:spLocks/>
              </p:cNvSpPr>
              <p:nvPr/>
            </p:nvSpPr>
            <p:spPr bwMode="auto">
              <a:xfrm>
                <a:off x="3047" y="2933"/>
                <a:ext cx="17" cy="17"/>
              </a:xfrm>
              <a:custGeom>
                <a:avLst/>
                <a:gdLst>
                  <a:gd name="T0" fmla="*/ 0 w 17"/>
                  <a:gd name="T1" fmla="*/ 0 h 17"/>
                  <a:gd name="T2" fmla="*/ 0 w 17"/>
                  <a:gd name="T3" fmla="*/ 3 h 17"/>
                  <a:gd name="T4" fmla="*/ 0 w 17"/>
                  <a:gd name="T5" fmla="*/ 5 h 17"/>
                  <a:gd name="T6" fmla="*/ 5 w 17"/>
                  <a:gd name="T7" fmla="*/ 11 h 17"/>
                  <a:gd name="T8" fmla="*/ 11 w 17"/>
                  <a:gd name="T9" fmla="*/ 16 h 17"/>
                  <a:gd name="T10" fmla="*/ 13 w 17"/>
                  <a:gd name="T11" fmla="*/ 11 h 17"/>
                  <a:gd name="T12" fmla="*/ 16 w 17"/>
                  <a:gd name="T13" fmla="*/ 5 h 17"/>
                  <a:gd name="T14" fmla="*/ 16 w 17"/>
                  <a:gd name="T15" fmla="*/ 3 h 17"/>
                  <a:gd name="T16" fmla="*/ 16 w 17"/>
                  <a:gd name="T17" fmla="*/ 0 h 17"/>
                  <a:gd name="T18" fmla="*/ 8 w 17"/>
                  <a:gd name="T19" fmla="*/ 0 h 17"/>
                  <a:gd name="T20" fmla="*/ 0 w 17"/>
                  <a:gd name="T21" fmla="*/ 0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 h="17">
                    <a:moveTo>
                      <a:pt x="0" y="0"/>
                    </a:moveTo>
                    <a:lnTo>
                      <a:pt x="0" y="3"/>
                    </a:lnTo>
                    <a:lnTo>
                      <a:pt x="0" y="5"/>
                    </a:lnTo>
                    <a:lnTo>
                      <a:pt x="5" y="11"/>
                    </a:lnTo>
                    <a:lnTo>
                      <a:pt x="11" y="16"/>
                    </a:lnTo>
                    <a:lnTo>
                      <a:pt x="13" y="11"/>
                    </a:lnTo>
                    <a:lnTo>
                      <a:pt x="16" y="5"/>
                    </a:lnTo>
                    <a:lnTo>
                      <a:pt x="16" y="3"/>
                    </a:lnTo>
                    <a:lnTo>
                      <a:pt x="16" y="0"/>
                    </a:lnTo>
                    <a:lnTo>
                      <a:pt x="8" y="0"/>
                    </a:lnTo>
                    <a:lnTo>
                      <a:pt x="0" y="0"/>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4" name="Freeform 20">
                <a:extLst>
                  <a:ext uri="{FF2B5EF4-FFF2-40B4-BE49-F238E27FC236}">
                    <a16:creationId xmlns:a16="http://schemas.microsoft.com/office/drawing/2014/main" id="{A784D206-E215-476D-BFD9-2029A10DBB83}"/>
                  </a:ext>
                </a:extLst>
              </p:cNvPr>
              <p:cNvSpPr>
                <a:spLocks/>
              </p:cNvSpPr>
              <p:nvPr/>
            </p:nvSpPr>
            <p:spPr bwMode="auto">
              <a:xfrm>
                <a:off x="3702" y="2988"/>
                <a:ext cx="72" cy="43"/>
              </a:xfrm>
              <a:custGeom>
                <a:avLst/>
                <a:gdLst>
                  <a:gd name="T0" fmla="*/ 14 w 72"/>
                  <a:gd name="T1" fmla="*/ 0 h 41"/>
                  <a:gd name="T2" fmla="*/ 7 w 72"/>
                  <a:gd name="T3" fmla="*/ 7 h 41"/>
                  <a:gd name="T4" fmla="*/ 0 w 72"/>
                  <a:gd name="T5" fmla="*/ 13 h 41"/>
                  <a:gd name="T6" fmla="*/ 7 w 72"/>
                  <a:gd name="T7" fmla="*/ 23 h 41"/>
                  <a:gd name="T8" fmla="*/ 14 w 72"/>
                  <a:gd name="T9" fmla="*/ 33 h 41"/>
                  <a:gd name="T10" fmla="*/ 25 w 72"/>
                  <a:gd name="T11" fmla="*/ 30 h 41"/>
                  <a:gd name="T12" fmla="*/ 35 w 72"/>
                  <a:gd name="T13" fmla="*/ 27 h 41"/>
                  <a:gd name="T14" fmla="*/ 53 w 72"/>
                  <a:gd name="T15" fmla="*/ 33 h 41"/>
                  <a:gd name="T16" fmla="*/ 71 w 72"/>
                  <a:gd name="T17" fmla="*/ 40 h 41"/>
                  <a:gd name="T18" fmla="*/ 71 w 72"/>
                  <a:gd name="T19" fmla="*/ 33 h 41"/>
                  <a:gd name="T20" fmla="*/ 71 w 72"/>
                  <a:gd name="T21" fmla="*/ 27 h 41"/>
                  <a:gd name="T22" fmla="*/ 64 w 72"/>
                  <a:gd name="T23" fmla="*/ 17 h 41"/>
                  <a:gd name="T24" fmla="*/ 57 w 72"/>
                  <a:gd name="T25" fmla="*/ 7 h 41"/>
                  <a:gd name="T26" fmla="*/ 49 w 72"/>
                  <a:gd name="T27" fmla="*/ 3 h 41"/>
                  <a:gd name="T28" fmla="*/ 42 w 72"/>
                  <a:gd name="T29" fmla="*/ 0 h 41"/>
                  <a:gd name="T30" fmla="*/ 29 w 72"/>
                  <a:gd name="T31" fmla="*/ 0 h 41"/>
                  <a:gd name="T32" fmla="*/ 14 w 72"/>
                  <a:gd name="T33" fmla="*/ 0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 h="41">
                    <a:moveTo>
                      <a:pt x="14" y="0"/>
                    </a:moveTo>
                    <a:lnTo>
                      <a:pt x="7" y="7"/>
                    </a:lnTo>
                    <a:lnTo>
                      <a:pt x="0" y="13"/>
                    </a:lnTo>
                    <a:lnTo>
                      <a:pt x="7" y="23"/>
                    </a:lnTo>
                    <a:lnTo>
                      <a:pt x="14" y="33"/>
                    </a:lnTo>
                    <a:lnTo>
                      <a:pt x="25" y="30"/>
                    </a:lnTo>
                    <a:lnTo>
                      <a:pt x="35" y="27"/>
                    </a:lnTo>
                    <a:lnTo>
                      <a:pt x="53" y="33"/>
                    </a:lnTo>
                    <a:lnTo>
                      <a:pt x="71" y="40"/>
                    </a:lnTo>
                    <a:lnTo>
                      <a:pt x="71" y="33"/>
                    </a:lnTo>
                    <a:lnTo>
                      <a:pt x="71" y="27"/>
                    </a:lnTo>
                    <a:lnTo>
                      <a:pt x="64" y="17"/>
                    </a:lnTo>
                    <a:lnTo>
                      <a:pt x="57" y="7"/>
                    </a:lnTo>
                    <a:lnTo>
                      <a:pt x="49" y="3"/>
                    </a:lnTo>
                    <a:lnTo>
                      <a:pt x="42" y="0"/>
                    </a:lnTo>
                    <a:lnTo>
                      <a:pt x="29" y="0"/>
                    </a:lnTo>
                    <a:lnTo>
                      <a:pt x="14" y="0"/>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5" name="Freeform 21">
                <a:extLst>
                  <a:ext uri="{FF2B5EF4-FFF2-40B4-BE49-F238E27FC236}">
                    <a16:creationId xmlns:a16="http://schemas.microsoft.com/office/drawing/2014/main" id="{94A73712-2AC2-4474-B5B0-693E1CF16C54}"/>
                  </a:ext>
                </a:extLst>
              </p:cNvPr>
              <p:cNvSpPr>
                <a:spLocks/>
              </p:cNvSpPr>
              <p:nvPr/>
            </p:nvSpPr>
            <p:spPr bwMode="auto">
              <a:xfrm>
                <a:off x="3614" y="2860"/>
                <a:ext cx="65" cy="33"/>
              </a:xfrm>
              <a:custGeom>
                <a:avLst/>
                <a:gdLst>
                  <a:gd name="T0" fmla="*/ 0 w 65"/>
                  <a:gd name="T1" fmla="*/ 0 h 33"/>
                  <a:gd name="T2" fmla="*/ 4 w 65"/>
                  <a:gd name="T3" fmla="*/ 6 h 33"/>
                  <a:gd name="T4" fmla="*/ 7 w 65"/>
                  <a:gd name="T5" fmla="*/ 13 h 33"/>
                  <a:gd name="T6" fmla="*/ 14 w 65"/>
                  <a:gd name="T7" fmla="*/ 22 h 33"/>
                  <a:gd name="T8" fmla="*/ 21 w 65"/>
                  <a:gd name="T9" fmla="*/ 32 h 33"/>
                  <a:gd name="T10" fmla="*/ 28 w 65"/>
                  <a:gd name="T11" fmla="*/ 29 h 33"/>
                  <a:gd name="T12" fmla="*/ 36 w 65"/>
                  <a:gd name="T13" fmla="*/ 26 h 33"/>
                  <a:gd name="T14" fmla="*/ 50 w 65"/>
                  <a:gd name="T15" fmla="*/ 19 h 33"/>
                  <a:gd name="T16" fmla="*/ 64 w 65"/>
                  <a:gd name="T17" fmla="*/ 13 h 33"/>
                  <a:gd name="T18" fmla="*/ 64 w 65"/>
                  <a:gd name="T19" fmla="*/ 6 h 33"/>
                  <a:gd name="T20" fmla="*/ 64 w 65"/>
                  <a:gd name="T21" fmla="*/ 0 h 33"/>
                  <a:gd name="T22" fmla="*/ 50 w 65"/>
                  <a:gd name="T23" fmla="*/ 0 h 33"/>
                  <a:gd name="T24" fmla="*/ 36 w 65"/>
                  <a:gd name="T25" fmla="*/ 0 h 33"/>
                  <a:gd name="T26" fmla="*/ 18 w 65"/>
                  <a:gd name="T27" fmla="*/ 0 h 33"/>
                  <a:gd name="T28" fmla="*/ 0 w 65"/>
                  <a:gd name="T29" fmla="*/ 0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5" h="33">
                    <a:moveTo>
                      <a:pt x="0" y="0"/>
                    </a:moveTo>
                    <a:lnTo>
                      <a:pt x="4" y="6"/>
                    </a:lnTo>
                    <a:lnTo>
                      <a:pt x="7" y="13"/>
                    </a:lnTo>
                    <a:lnTo>
                      <a:pt x="14" y="22"/>
                    </a:lnTo>
                    <a:lnTo>
                      <a:pt x="21" y="32"/>
                    </a:lnTo>
                    <a:lnTo>
                      <a:pt x="28" y="29"/>
                    </a:lnTo>
                    <a:lnTo>
                      <a:pt x="36" y="26"/>
                    </a:lnTo>
                    <a:lnTo>
                      <a:pt x="50" y="19"/>
                    </a:lnTo>
                    <a:lnTo>
                      <a:pt x="64" y="13"/>
                    </a:lnTo>
                    <a:lnTo>
                      <a:pt x="64" y="6"/>
                    </a:lnTo>
                    <a:lnTo>
                      <a:pt x="64" y="0"/>
                    </a:lnTo>
                    <a:lnTo>
                      <a:pt x="50" y="0"/>
                    </a:lnTo>
                    <a:lnTo>
                      <a:pt x="36" y="0"/>
                    </a:lnTo>
                    <a:lnTo>
                      <a:pt x="18" y="0"/>
                    </a:lnTo>
                    <a:lnTo>
                      <a:pt x="0" y="0"/>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6" name="Freeform 22">
                <a:extLst>
                  <a:ext uri="{FF2B5EF4-FFF2-40B4-BE49-F238E27FC236}">
                    <a16:creationId xmlns:a16="http://schemas.microsoft.com/office/drawing/2014/main" id="{9ED2E405-CC2C-4148-9DCB-3A5AFB86D2DA}"/>
                  </a:ext>
                </a:extLst>
              </p:cNvPr>
              <p:cNvSpPr>
                <a:spLocks/>
              </p:cNvSpPr>
              <p:nvPr/>
            </p:nvSpPr>
            <p:spPr bwMode="auto">
              <a:xfrm>
                <a:off x="3622" y="2811"/>
                <a:ext cx="121" cy="33"/>
              </a:xfrm>
              <a:custGeom>
                <a:avLst/>
                <a:gdLst>
                  <a:gd name="T0" fmla="*/ 0 w 120"/>
                  <a:gd name="T1" fmla="*/ 6 h 33"/>
                  <a:gd name="T2" fmla="*/ 7 w 120"/>
                  <a:gd name="T3" fmla="*/ 19 h 33"/>
                  <a:gd name="T4" fmla="*/ 15 w 120"/>
                  <a:gd name="T5" fmla="*/ 32 h 33"/>
                  <a:gd name="T6" fmla="*/ 41 w 120"/>
                  <a:gd name="T7" fmla="*/ 29 h 33"/>
                  <a:gd name="T8" fmla="*/ 67 w 120"/>
                  <a:gd name="T9" fmla="*/ 26 h 33"/>
                  <a:gd name="T10" fmla="*/ 79 w 120"/>
                  <a:gd name="T11" fmla="*/ 29 h 33"/>
                  <a:gd name="T12" fmla="*/ 90 w 120"/>
                  <a:gd name="T13" fmla="*/ 32 h 33"/>
                  <a:gd name="T14" fmla="*/ 105 w 120"/>
                  <a:gd name="T15" fmla="*/ 29 h 33"/>
                  <a:gd name="T16" fmla="*/ 119 w 120"/>
                  <a:gd name="T17" fmla="*/ 26 h 33"/>
                  <a:gd name="T18" fmla="*/ 119 w 120"/>
                  <a:gd name="T19" fmla="*/ 22 h 33"/>
                  <a:gd name="T20" fmla="*/ 119 w 120"/>
                  <a:gd name="T21" fmla="*/ 19 h 33"/>
                  <a:gd name="T22" fmla="*/ 105 w 120"/>
                  <a:gd name="T23" fmla="*/ 16 h 33"/>
                  <a:gd name="T24" fmla="*/ 90 w 120"/>
                  <a:gd name="T25" fmla="*/ 13 h 33"/>
                  <a:gd name="T26" fmla="*/ 71 w 120"/>
                  <a:gd name="T27" fmla="*/ 13 h 33"/>
                  <a:gd name="T28" fmla="*/ 52 w 120"/>
                  <a:gd name="T29" fmla="*/ 13 h 33"/>
                  <a:gd name="T30" fmla="*/ 41 w 120"/>
                  <a:gd name="T31" fmla="*/ 10 h 33"/>
                  <a:gd name="T32" fmla="*/ 30 w 120"/>
                  <a:gd name="T33" fmla="*/ 6 h 33"/>
                  <a:gd name="T34" fmla="*/ 22 w 120"/>
                  <a:gd name="T35" fmla="*/ 3 h 33"/>
                  <a:gd name="T36" fmla="*/ 15 w 120"/>
                  <a:gd name="T37" fmla="*/ 0 h 33"/>
                  <a:gd name="T38" fmla="*/ 7 w 120"/>
                  <a:gd name="T39" fmla="*/ 3 h 33"/>
                  <a:gd name="T40" fmla="*/ 0 w 120"/>
                  <a:gd name="T41" fmla="*/ 6 h 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 h="33">
                    <a:moveTo>
                      <a:pt x="0" y="6"/>
                    </a:moveTo>
                    <a:lnTo>
                      <a:pt x="7" y="19"/>
                    </a:lnTo>
                    <a:lnTo>
                      <a:pt x="15" y="32"/>
                    </a:lnTo>
                    <a:lnTo>
                      <a:pt x="41" y="29"/>
                    </a:lnTo>
                    <a:lnTo>
                      <a:pt x="67" y="26"/>
                    </a:lnTo>
                    <a:lnTo>
                      <a:pt x="79" y="29"/>
                    </a:lnTo>
                    <a:lnTo>
                      <a:pt x="90" y="32"/>
                    </a:lnTo>
                    <a:lnTo>
                      <a:pt x="105" y="29"/>
                    </a:lnTo>
                    <a:lnTo>
                      <a:pt x="119" y="26"/>
                    </a:lnTo>
                    <a:lnTo>
                      <a:pt x="119" y="22"/>
                    </a:lnTo>
                    <a:lnTo>
                      <a:pt x="119" y="19"/>
                    </a:lnTo>
                    <a:lnTo>
                      <a:pt x="105" y="16"/>
                    </a:lnTo>
                    <a:lnTo>
                      <a:pt x="90" y="13"/>
                    </a:lnTo>
                    <a:lnTo>
                      <a:pt x="71" y="13"/>
                    </a:lnTo>
                    <a:lnTo>
                      <a:pt x="52" y="13"/>
                    </a:lnTo>
                    <a:lnTo>
                      <a:pt x="41" y="10"/>
                    </a:lnTo>
                    <a:lnTo>
                      <a:pt x="30" y="6"/>
                    </a:lnTo>
                    <a:lnTo>
                      <a:pt x="22" y="3"/>
                    </a:lnTo>
                    <a:lnTo>
                      <a:pt x="15" y="0"/>
                    </a:lnTo>
                    <a:lnTo>
                      <a:pt x="7" y="3"/>
                    </a:lnTo>
                    <a:lnTo>
                      <a:pt x="0" y="6"/>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7" name="Freeform 23">
                <a:extLst>
                  <a:ext uri="{FF2B5EF4-FFF2-40B4-BE49-F238E27FC236}">
                    <a16:creationId xmlns:a16="http://schemas.microsoft.com/office/drawing/2014/main" id="{A07A63A1-5CBF-48DA-9850-7723C43991FE}"/>
                  </a:ext>
                </a:extLst>
              </p:cNvPr>
              <p:cNvSpPr>
                <a:spLocks/>
              </p:cNvSpPr>
              <p:nvPr/>
            </p:nvSpPr>
            <p:spPr bwMode="auto">
              <a:xfrm>
                <a:off x="3702" y="2844"/>
                <a:ext cx="328" cy="177"/>
              </a:xfrm>
              <a:custGeom>
                <a:avLst/>
                <a:gdLst>
                  <a:gd name="T0" fmla="*/ 23 w 328"/>
                  <a:gd name="T1" fmla="*/ 15 h 177"/>
                  <a:gd name="T2" fmla="*/ 12 w 328"/>
                  <a:gd name="T3" fmla="*/ 23 h 177"/>
                  <a:gd name="T4" fmla="*/ 0 w 328"/>
                  <a:gd name="T5" fmla="*/ 31 h 177"/>
                  <a:gd name="T6" fmla="*/ 0 w 328"/>
                  <a:gd name="T7" fmla="*/ 46 h 177"/>
                  <a:gd name="T8" fmla="*/ 0 w 328"/>
                  <a:gd name="T9" fmla="*/ 61 h 177"/>
                  <a:gd name="T10" fmla="*/ 16 w 328"/>
                  <a:gd name="T11" fmla="*/ 69 h 177"/>
                  <a:gd name="T12" fmla="*/ 31 w 328"/>
                  <a:gd name="T13" fmla="*/ 77 h 177"/>
                  <a:gd name="T14" fmla="*/ 50 w 328"/>
                  <a:gd name="T15" fmla="*/ 80 h 177"/>
                  <a:gd name="T16" fmla="*/ 69 w 328"/>
                  <a:gd name="T17" fmla="*/ 84 h 177"/>
                  <a:gd name="T18" fmla="*/ 89 w 328"/>
                  <a:gd name="T19" fmla="*/ 80 h 177"/>
                  <a:gd name="T20" fmla="*/ 108 w 328"/>
                  <a:gd name="T21" fmla="*/ 77 h 177"/>
                  <a:gd name="T22" fmla="*/ 132 w 328"/>
                  <a:gd name="T23" fmla="*/ 88 h 177"/>
                  <a:gd name="T24" fmla="*/ 155 w 328"/>
                  <a:gd name="T25" fmla="*/ 99 h 177"/>
                  <a:gd name="T26" fmla="*/ 167 w 328"/>
                  <a:gd name="T27" fmla="*/ 107 h 177"/>
                  <a:gd name="T28" fmla="*/ 179 w 328"/>
                  <a:gd name="T29" fmla="*/ 115 h 177"/>
                  <a:gd name="T30" fmla="*/ 175 w 328"/>
                  <a:gd name="T31" fmla="*/ 119 h 177"/>
                  <a:gd name="T32" fmla="*/ 171 w 328"/>
                  <a:gd name="T33" fmla="*/ 122 h 177"/>
                  <a:gd name="T34" fmla="*/ 159 w 328"/>
                  <a:gd name="T35" fmla="*/ 126 h 177"/>
                  <a:gd name="T36" fmla="*/ 147 w 328"/>
                  <a:gd name="T37" fmla="*/ 130 h 177"/>
                  <a:gd name="T38" fmla="*/ 128 w 328"/>
                  <a:gd name="T39" fmla="*/ 138 h 177"/>
                  <a:gd name="T40" fmla="*/ 108 w 328"/>
                  <a:gd name="T41" fmla="*/ 145 h 177"/>
                  <a:gd name="T42" fmla="*/ 108 w 328"/>
                  <a:gd name="T43" fmla="*/ 149 h 177"/>
                  <a:gd name="T44" fmla="*/ 108 w 328"/>
                  <a:gd name="T45" fmla="*/ 153 h 177"/>
                  <a:gd name="T46" fmla="*/ 116 w 328"/>
                  <a:gd name="T47" fmla="*/ 157 h 177"/>
                  <a:gd name="T48" fmla="*/ 124 w 328"/>
                  <a:gd name="T49" fmla="*/ 161 h 177"/>
                  <a:gd name="T50" fmla="*/ 147 w 328"/>
                  <a:gd name="T51" fmla="*/ 161 h 177"/>
                  <a:gd name="T52" fmla="*/ 171 w 328"/>
                  <a:gd name="T53" fmla="*/ 161 h 177"/>
                  <a:gd name="T54" fmla="*/ 202 w 328"/>
                  <a:gd name="T55" fmla="*/ 165 h 177"/>
                  <a:gd name="T56" fmla="*/ 233 w 328"/>
                  <a:gd name="T57" fmla="*/ 168 h 177"/>
                  <a:gd name="T58" fmla="*/ 257 w 328"/>
                  <a:gd name="T59" fmla="*/ 172 h 177"/>
                  <a:gd name="T60" fmla="*/ 280 w 328"/>
                  <a:gd name="T61" fmla="*/ 176 h 177"/>
                  <a:gd name="T62" fmla="*/ 292 w 328"/>
                  <a:gd name="T63" fmla="*/ 176 h 177"/>
                  <a:gd name="T64" fmla="*/ 304 w 328"/>
                  <a:gd name="T65" fmla="*/ 176 h 177"/>
                  <a:gd name="T66" fmla="*/ 304 w 328"/>
                  <a:gd name="T67" fmla="*/ 172 h 177"/>
                  <a:gd name="T68" fmla="*/ 304 w 328"/>
                  <a:gd name="T69" fmla="*/ 168 h 177"/>
                  <a:gd name="T70" fmla="*/ 292 w 328"/>
                  <a:gd name="T71" fmla="*/ 161 h 177"/>
                  <a:gd name="T72" fmla="*/ 280 w 328"/>
                  <a:gd name="T73" fmla="*/ 153 h 177"/>
                  <a:gd name="T74" fmla="*/ 288 w 328"/>
                  <a:gd name="T75" fmla="*/ 149 h 177"/>
                  <a:gd name="T76" fmla="*/ 296 w 328"/>
                  <a:gd name="T77" fmla="*/ 145 h 177"/>
                  <a:gd name="T78" fmla="*/ 311 w 328"/>
                  <a:gd name="T79" fmla="*/ 142 h 177"/>
                  <a:gd name="T80" fmla="*/ 327 w 328"/>
                  <a:gd name="T81" fmla="*/ 138 h 177"/>
                  <a:gd name="T82" fmla="*/ 315 w 328"/>
                  <a:gd name="T83" fmla="*/ 126 h 177"/>
                  <a:gd name="T84" fmla="*/ 304 w 328"/>
                  <a:gd name="T85" fmla="*/ 115 h 177"/>
                  <a:gd name="T86" fmla="*/ 288 w 328"/>
                  <a:gd name="T87" fmla="*/ 103 h 177"/>
                  <a:gd name="T88" fmla="*/ 272 w 328"/>
                  <a:gd name="T89" fmla="*/ 92 h 177"/>
                  <a:gd name="T90" fmla="*/ 261 w 328"/>
                  <a:gd name="T91" fmla="*/ 88 h 177"/>
                  <a:gd name="T92" fmla="*/ 249 w 328"/>
                  <a:gd name="T93" fmla="*/ 84 h 177"/>
                  <a:gd name="T94" fmla="*/ 225 w 328"/>
                  <a:gd name="T95" fmla="*/ 80 h 177"/>
                  <a:gd name="T96" fmla="*/ 202 w 328"/>
                  <a:gd name="T97" fmla="*/ 77 h 177"/>
                  <a:gd name="T98" fmla="*/ 186 w 328"/>
                  <a:gd name="T99" fmla="*/ 65 h 177"/>
                  <a:gd name="T100" fmla="*/ 171 w 328"/>
                  <a:gd name="T101" fmla="*/ 54 h 177"/>
                  <a:gd name="T102" fmla="*/ 151 w 328"/>
                  <a:gd name="T103" fmla="*/ 42 h 177"/>
                  <a:gd name="T104" fmla="*/ 132 w 328"/>
                  <a:gd name="T105" fmla="*/ 31 h 177"/>
                  <a:gd name="T106" fmla="*/ 116 w 328"/>
                  <a:gd name="T107" fmla="*/ 38 h 177"/>
                  <a:gd name="T108" fmla="*/ 101 w 328"/>
                  <a:gd name="T109" fmla="*/ 46 h 177"/>
                  <a:gd name="T110" fmla="*/ 85 w 328"/>
                  <a:gd name="T111" fmla="*/ 42 h 177"/>
                  <a:gd name="T112" fmla="*/ 69 w 328"/>
                  <a:gd name="T113" fmla="*/ 38 h 177"/>
                  <a:gd name="T114" fmla="*/ 65 w 328"/>
                  <a:gd name="T115" fmla="*/ 27 h 177"/>
                  <a:gd name="T116" fmla="*/ 61 w 328"/>
                  <a:gd name="T117" fmla="*/ 15 h 177"/>
                  <a:gd name="T118" fmla="*/ 58 w 328"/>
                  <a:gd name="T119" fmla="*/ 8 h 177"/>
                  <a:gd name="T120" fmla="*/ 54 w 328"/>
                  <a:gd name="T121" fmla="*/ 0 h 177"/>
                  <a:gd name="T122" fmla="*/ 38 w 328"/>
                  <a:gd name="T123" fmla="*/ 8 h 177"/>
                  <a:gd name="T124" fmla="*/ 23 w 328"/>
                  <a:gd name="T125" fmla="*/ 15 h 1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28" h="177">
                    <a:moveTo>
                      <a:pt x="23" y="15"/>
                    </a:moveTo>
                    <a:lnTo>
                      <a:pt x="12" y="23"/>
                    </a:lnTo>
                    <a:lnTo>
                      <a:pt x="0" y="31"/>
                    </a:lnTo>
                    <a:lnTo>
                      <a:pt x="0" y="46"/>
                    </a:lnTo>
                    <a:lnTo>
                      <a:pt x="0" y="61"/>
                    </a:lnTo>
                    <a:lnTo>
                      <a:pt x="16" y="69"/>
                    </a:lnTo>
                    <a:lnTo>
                      <a:pt x="31" y="77"/>
                    </a:lnTo>
                    <a:lnTo>
                      <a:pt x="50" y="80"/>
                    </a:lnTo>
                    <a:lnTo>
                      <a:pt x="69" y="84"/>
                    </a:lnTo>
                    <a:lnTo>
                      <a:pt x="89" y="80"/>
                    </a:lnTo>
                    <a:lnTo>
                      <a:pt x="108" y="77"/>
                    </a:lnTo>
                    <a:lnTo>
                      <a:pt x="132" y="88"/>
                    </a:lnTo>
                    <a:lnTo>
                      <a:pt x="155" y="99"/>
                    </a:lnTo>
                    <a:lnTo>
                      <a:pt x="167" y="107"/>
                    </a:lnTo>
                    <a:lnTo>
                      <a:pt x="179" y="115"/>
                    </a:lnTo>
                    <a:lnTo>
                      <a:pt x="175" y="119"/>
                    </a:lnTo>
                    <a:lnTo>
                      <a:pt x="171" y="122"/>
                    </a:lnTo>
                    <a:lnTo>
                      <a:pt x="159" y="126"/>
                    </a:lnTo>
                    <a:lnTo>
                      <a:pt x="147" y="130"/>
                    </a:lnTo>
                    <a:lnTo>
                      <a:pt x="128" y="138"/>
                    </a:lnTo>
                    <a:lnTo>
                      <a:pt x="108" y="145"/>
                    </a:lnTo>
                    <a:lnTo>
                      <a:pt x="108" y="149"/>
                    </a:lnTo>
                    <a:lnTo>
                      <a:pt x="108" y="153"/>
                    </a:lnTo>
                    <a:lnTo>
                      <a:pt x="116" y="157"/>
                    </a:lnTo>
                    <a:lnTo>
                      <a:pt x="124" y="161"/>
                    </a:lnTo>
                    <a:lnTo>
                      <a:pt x="147" y="161"/>
                    </a:lnTo>
                    <a:lnTo>
                      <a:pt x="171" y="161"/>
                    </a:lnTo>
                    <a:lnTo>
                      <a:pt x="202" y="165"/>
                    </a:lnTo>
                    <a:lnTo>
                      <a:pt x="233" y="168"/>
                    </a:lnTo>
                    <a:lnTo>
                      <a:pt x="257" y="172"/>
                    </a:lnTo>
                    <a:lnTo>
                      <a:pt x="280" y="176"/>
                    </a:lnTo>
                    <a:lnTo>
                      <a:pt x="292" y="176"/>
                    </a:lnTo>
                    <a:lnTo>
                      <a:pt x="304" y="176"/>
                    </a:lnTo>
                    <a:lnTo>
                      <a:pt x="304" y="172"/>
                    </a:lnTo>
                    <a:lnTo>
                      <a:pt x="304" y="168"/>
                    </a:lnTo>
                    <a:lnTo>
                      <a:pt x="292" y="161"/>
                    </a:lnTo>
                    <a:lnTo>
                      <a:pt x="280" y="153"/>
                    </a:lnTo>
                    <a:lnTo>
                      <a:pt x="288" y="149"/>
                    </a:lnTo>
                    <a:lnTo>
                      <a:pt x="296" y="145"/>
                    </a:lnTo>
                    <a:lnTo>
                      <a:pt x="311" y="142"/>
                    </a:lnTo>
                    <a:lnTo>
                      <a:pt x="327" y="138"/>
                    </a:lnTo>
                    <a:lnTo>
                      <a:pt x="315" y="126"/>
                    </a:lnTo>
                    <a:lnTo>
                      <a:pt x="304" y="115"/>
                    </a:lnTo>
                    <a:lnTo>
                      <a:pt x="288" y="103"/>
                    </a:lnTo>
                    <a:lnTo>
                      <a:pt x="272" y="92"/>
                    </a:lnTo>
                    <a:lnTo>
                      <a:pt x="261" y="88"/>
                    </a:lnTo>
                    <a:lnTo>
                      <a:pt x="249" y="84"/>
                    </a:lnTo>
                    <a:lnTo>
                      <a:pt x="225" y="80"/>
                    </a:lnTo>
                    <a:lnTo>
                      <a:pt x="202" y="77"/>
                    </a:lnTo>
                    <a:lnTo>
                      <a:pt x="186" y="65"/>
                    </a:lnTo>
                    <a:lnTo>
                      <a:pt x="171" y="54"/>
                    </a:lnTo>
                    <a:lnTo>
                      <a:pt x="151" y="42"/>
                    </a:lnTo>
                    <a:lnTo>
                      <a:pt x="132" y="31"/>
                    </a:lnTo>
                    <a:lnTo>
                      <a:pt x="116" y="38"/>
                    </a:lnTo>
                    <a:lnTo>
                      <a:pt x="101" y="46"/>
                    </a:lnTo>
                    <a:lnTo>
                      <a:pt x="85" y="42"/>
                    </a:lnTo>
                    <a:lnTo>
                      <a:pt x="69" y="38"/>
                    </a:lnTo>
                    <a:lnTo>
                      <a:pt x="65" y="27"/>
                    </a:lnTo>
                    <a:lnTo>
                      <a:pt x="61" y="15"/>
                    </a:lnTo>
                    <a:lnTo>
                      <a:pt x="58" y="8"/>
                    </a:lnTo>
                    <a:lnTo>
                      <a:pt x="54" y="0"/>
                    </a:lnTo>
                    <a:lnTo>
                      <a:pt x="38" y="8"/>
                    </a:lnTo>
                    <a:lnTo>
                      <a:pt x="23" y="15"/>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8" name="Freeform 24">
                <a:extLst>
                  <a:ext uri="{FF2B5EF4-FFF2-40B4-BE49-F238E27FC236}">
                    <a16:creationId xmlns:a16="http://schemas.microsoft.com/office/drawing/2014/main" id="{D4DC02A2-C329-46DF-9E37-997375D32C17}"/>
                  </a:ext>
                </a:extLst>
              </p:cNvPr>
              <p:cNvSpPr>
                <a:spLocks/>
              </p:cNvSpPr>
              <p:nvPr/>
            </p:nvSpPr>
            <p:spPr bwMode="auto">
              <a:xfrm>
                <a:off x="3726" y="2747"/>
                <a:ext cx="169" cy="80"/>
              </a:xfrm>
              <a:custGeom>
                <a:avLst/>
                <a:gdLst>
                  <a:gd name="T0" fmla="*/ 14 w 168"/>
                  <a:gd name="T1" fmla="*/ 29 h 81"/>
                  <a:gd name="T2" fmla="*/ 33 w 168"/>
                  <a:gd name="T3" fmla="*/ 25 h 81"/>
                  <a:gd name="T4" fmla="*/ 52 w 168"/>
                  <a:gd name="T5" fmla="*/ 22 h 81"/>
                  <a:gd name="T6" fmla="*/ 60 w 168"/>
                  <a:gd name="T7" fmla="*/ 15 h 81"/>
                  <a:gd name="T8" fmla="*/ 68 w 168"/>
                  <a:gd name="T9" fmla="*/ 7 h 81"/>
                  <a:gd name="T10" fmla="*/ 83 w 168"/>
                  <a:gd name="T11" fmla="*/ 7 h 81"/>
                  <a:gd name="T12" fmla="*/ 98 w 168"/>
                  <a:gd name="T13" fmla="*/ 7 h 81"/>
                  <a:gd name="T14" fmla="*/ 114 w 168"/>
                  <a:gd name="T15" fmla="*/ 7 h 81"/>
                  <a:gd name="T16" fmla="*/ 129 w 168"/>
                  <a:gd name="T17" fmla="*/ 7 h 81"/>
                  <a:gd name="T18" fmla="*/ 148 w 168"/>
                  <a:gd name="T19" fmla="*/ 4 h 81"/>
                  <a:gd name="T20" fmla="*/ 167 w 168"/>
                  <a:gd name="T21" fmla="*/ 0 h 81"/>
                  <a:gd name="T22" fmla="*/ 159 w 168"/>
                  <a:gd name="T23" fmla="*/ 7 h 81"/>
                  <a:gd name="T24" fmla="*/ 152 w 168"/>
                  <a:gd name="T25" fmla="*/ 15 h 81"/>
                  <a:gd name="T26" fmla="*/ 140 w 168"/>
                  <a:gd name="T27" fmla="*/ 25 h 81"/>
                  <a:gd name="T28" fmla="*/ 129 w 168"/>
                  <a:gd name="T29" fmla="*/ 36 h 81"/>
                  <a:gd name="T30" fmla="*/ 114 w 168"/>
                  <a:gd name="T31" fmla="*/ 58 h 81"/>
                  <a:gd name="T32" fmla="*/ 98 w 168"/>
                  <a:gd name="T33" fmla="*/ 80 h 81"/>
                  <a:gd name="T34" fmla="*/ 83 w 168"/>
                  <a:gd name="T35" fmla="*/ 80 h 81"/>
                  <a:gd name="T36" fmla="*/ 68 w 168"/>
                  <a:gd name="T37" fmla="*/ 80 h 81"/>
                  <a:gd name="T38" fmla="*/ 49 w 168"/>
                  <a:gd name="T39" fmla="*/ 76 h 81"/>
                  <a:gd name="T40" fmla="*/ 30 w 168"/>
                  <a:gd name="T41" fmla="*/ 73 h 81"/>
                  <a:gd name="T42" fmla="*/ 14 w 168"/>
                  <a:gd name="T43" fmla="*/ 65 h 81"/>
                  <a:gd name="T44" fmla="*/ 0 w 168"/>
                  <a:gd name="T45" fmla="*/ 58 h 81"/>
                  <a:gd name="T46" fmla="*/ 4 w 168"/>
                  <a:gd name="T47" fmla="*/ 51 h 81"/>
                  <a:gd name="T48" fmla="*/ 8 w 168"/>
                  <a:gd name="T49" fmla="*/ 44 h 81"/>
                  <a:gd name="T50" fmla="*/ 11 w 168"/>
                  <a:gd name="T51" fmla="*/ 36 h 81"/>
                  <a:gd name="T52" fmla="*/ 14 w 168"/>
                  <a:gd name="T53" fmla="*/ 29 h 8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8" h="81">
                    <a:moveTo>
                      <a:pt x="14" y="29"/>
                    </a:moveTo>
                    <a:lnTo>
                      <a:pt x="33" y="25"/>
                    </a:lnTo>
                    <a:lnTo>
                      <a:pt x="52" y="22"/>
                    </a:lnTo>
                    <a:lnTo>
                      <a:pt x="60" y="15"/>
                    </a:lnTo>
                    <a:lnTo>
                      <a:pt x="68" y="7"/>
                    </a:lnTo>
                    <a:lnTo>
                      <a:pt x="83" y="7"/>
                    </a:lnTo>
                    <a:lnTo>
                      <a:pt x="98" y="7"/>
                    </a:lnTo>
                    <a:lnTo>
                      <a:pt x="114" y="7"/>
                    </a:lnTo>
                    <a:lnTo>
                      <a:pt x="129" y="7"/>
                    </a:lnTo>
                    <a:lnTo>
                      <a:pt x="148" y="4"/>
                    </a:lnTo>
                    <a:lnTo>
                      <a:pt x="167" y="0"/>
                    </a:lnTo>
                    <a:lnTo>
                      <a:pt x="159" y="7"/>
                    </a:lnTo>
                    <a:lnTo>
                      <a:pt x="152" y="15"/>
                    </a:lnTo>
                    <a:lnTo>
                      <a:pt x="140" y="25"/>
                    </a:lnTo>
                    <a:lnTo>
                      <a:pt x="129" y="36"/>
                    </a:lnTo>
                    <a:lnTo>
                      <a:pt x="114" y="58"/>
                    </a:lnTo>
                    <a:lnTo>
                      <a:pt x="98" y="80"/>
                    </a:lnTo>
                    <a:lnTo>
                      <a:pt x="83" y="80"/>
                    </a:lnTo>
                    <a:lnTo>
                      <a:pt x="68" y="80"/>
                    </a:lnTo>
                    <a:lnTo>
                      <a:pt x="49" y="76"/>
                    </a:lnTo>
                    <a:lnTo>
                      <a:pt x="30" y="73"/>
                    </a:lnTo>
                    <a:lnTo>
                      <a:pt x="14" y="65"/>
                    </a:lnTo>
                    <a:lnTo>
                      <a:pt x="0" y="58"/>
                    </a:lnTo>
                    <a:lnTo>
                      <a:pt x="4" y="51"/>
                    </a:lnTo>
                    <a:lnTo>
                      <a:pt x="8" y="44"/>
                    </a:lnTo>
                    <a:lnTo>
                      <a:pt x="11" y="36"/>
                    </a:lnTo>
                    <a:lnTo>
                      <a:pt x="14" y="29"/>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79" name="Freeform 25">
                <a:extLst>
                  <a:ext uri="{FF2B5EF4-FFF2-40B4-BE49-F238E27FC236}">
                    <a16:creationId xmlns:a16="http://schemas.microsoft.com/office/drawing/2014/main" id="{A3F28B95-34A6-4488-8CCD-8914A4A2A269}"/>
                  </a:ext>
                </a:extLst>
              </p:cNvPr>
              <p:cNvSpPr>
                <a:spLocks/>
              </p:cNvSpPr>
              <p:nvPr/>
            </p:nvSpPr>
            <p:spPr bwMode="auto">
              <a:xfrm>
                <a:off x="3845" y="2732"/>
                <a:ext cx="441" cy="282"/>
              </a:xfrm>
              <a:custGeom>
                <a:avLst/>
                <a:gdLst>
                  <a:gd name="T0" fmla="*/ 0 w 441"/>
                  <a:gd name="T1" fmla="*/ 101 h 281"/>
                  <a:gd name="T2" fmla="*/ 16 w 441"/>
                  <a:gd name="T3" fmla="*/ 82 h 281"/>
                  <a:gd name="T4" fmla="*/ 31 w 441"/>
                  <a:gd name="T5" fmla="*/ 62 h 281"/>
                  <a:gd name="T6" fmla="*/ 39 w 441"/>
                  <a:gd name="T7" fmla="*/ 51 h 281"/>
                  <a:gd name="T8" fmla="*/ 47 w 441"/>
                  <a:gd name="T9" fmla="*/ 39 h 281"/>
                  <a:gd name="T10" fmla="*/ 67 w 441"/>
                  <a:gd name="T11" fmla="*/ 27 h 281"/>
                  <a:gd name="T12" fmla="*/ 86 w 441"/>
                  <a:gd name="T13" fmla="*/ 16 h 281"/>
                  <a:gd name="T14" fmla="*/ 122 w 441"/>
                  <a:gd name="T15" fmla="*/ 16 h 281"/>
                  <a:gd name="T16" fmla="*/ 157 w 441"/>
                  <a:gd name="T17" fmla="*/ 16 h 281"/>
                  <a:gd name="T18" fmla="*/ 200 w 441"/>
                  <a:gd name="T19" fmla="*/ 8 h 281"/>
                  <a:gd name="T20" fmla="*/ 244 w 441"/>
                  <a:gd name="T21" fmla="*/ 0 h 281"/>
                  <a:gd name="T22" fmla="*/ 259 w 441"/>
                  <a:gd name="T23" fmla="*/ 4 h 281"/>
                  <a:gd name="T24" fmla="*/ 275 w 441"/>
                  <a:gd name="T25" fmla="*/ 8 h 281"/>
                  <a:gd name="T26" fmla="*/ 287 w 441"/>
                  <a:gd name="T27" fmla="*/ 19 h 281"/>
                  <a:gd name="T28" fmla="*/ 299 w 441"/>
                  <a:gd name="T29" fmla="*/ 31 h 281"/>
                  <a:gd name="T30" fmla="*/ 314 w 441"/>
                  <a:gd name="T31" fmla="*/ 39 h 281"/>
                  <a:gd name="T32" fmla="*/ 330 w 441"/>
                  <a:gd name="T33" fmla="*/ 47 h 281"/>
                  <a:gd name="T34" fmla="*/ 354 w 441"/>
                  <a:gd name="T35" fmla="*/ 54 h 281"/>
                  <a:gd name="T36" fmla="*/ 377 w 441"/>
                  <a:gd name="T37" fmla="*/ 62 h 281"/>
                  <a:gd name="T38" fmla="*/ 401 w 441"/>
                  <a:gd name="T39" fmla="*/ 66 h 281"/>
                  <a:gd name="T40" fmla="*/ 424 w 441"/>
                  <a:gd name="T41" fmla="*/ 70 h 281"/>
                  <a:gd name="T42" fmla="*/ 432 w 441"/>
                  <a:gd name="T43" fmla="*/ 82 h 281"/>
                  <a:gd name="T44" fmla="*/ 440 w 441"/>
                  <a:gd name="T45" fmla="*/ 93 h 281"/>
                  <a:gd name="T46" fmla="*/ 440 w 441"/>
                  <a:gd name="T47" fmla="*/ 109 h 281"/>
                  <a:gd name="T48" fmla="*/ 440 w 441"/>
                  <a:gd name="T49" fmla="*/ 124 h 281"/>
                  <a:gd name="T50" fmla="*/ 436 w 441"/>
                  <a:gd name="T51" fmla="*/ 128 h 281"/>
                  <a:gd name="T52" fmla="*/ 432 w 441"/>
                  <a:gd name="T53" fmla="*/ 132 h 281"/>
                  <a:gd name="T54" fmla="*/ 432 w 441"/>
                  <a:gd name="T55" fmla="*/ 140 h 281"/>
                  <a:gd name="T56" fmla="*/ 432 w 441"/>
                  <a:gd name="T57" fmla="*/ 148 h 281"/>
                  <a:gd name="T58" fmla="*/ 420 w 441"/>
                  <a:gd name="T59" fmla="*/ 156 h 281"/>
                  <a:gd name="T60" fmla="*/ 409 w 441"/>
                  <a:gd name="T61" fmla="*/ 163 h 281"/>
                  <a:gd name="T62" fmla="*/ 405 w 441"/>
                  <a:gd name="T63" fmla="*/ 167 h 281"/>
                  <a:gd name="T64" fmla="*/ 401 w 441"/>
                  <a:gd name="T65" fmla="*/ 171 h 281"/>
                  <a:gd name="T66" fmla="*/ 401 w 441"/>
                  <a:gd name="T67" fmla="*/ 187 h 281"/>
                  <a:gd name="T68" fmla="*/ 401 w 441"/>
                  <a:gd name="T69" fmla="*/ 202 h 281"/>
                  <a:gd name="T70" fmla="*/ 413 w 441"/>
                  <a:gd name="T71" fmla="*/ 214 h 281"/>
                  <a:gd name="T72" fmla="*/ 424 w 441"/>
                  <a:gd name="T73" fmla="*/ 226 h 281"/>
                  <a:gd name="T74" fmla="*/ 424 w 441"/>
                  <a:gd name="T75" fmla="*/ 253 h 281"/>
                  <a:gd name="T76" fmla="*/ 424 w 441"/>
                  <a:gd name="T77" fmla="*/ 280 h 281"/>
                  <a:gd name="T78" fmla="*/ 397 w 441"/>
                  <a:gd name="T79" fmla="*/ 276 h 281"/>
                  <a:gd name="T80" fmla="*/ 369 w 441"/>
                  <a:gd name="T81" fmla="*/ 272 h 281"/>
                  <a:gd name="T82" fmla="*/ 350 w 441"/>
                  <a:gd name="T83" fmla="*/ 264 h 281"/>
                  <a:gd name="T84" fmla="*/ 330 w 441"/>
                  <a:gd name="T85" fmla="*/ 257 h 281"/>
                  <a:gd name="T86" fmla="*/ 299 w 441"/>
                  <a:gd name="T87" fmla="*/ 241 h 281"/>
                  <a:gd name="T88" fmla="*/ 267 w 441"/>
                  <a:gd name="T89" fmla="*/ 226 h 281"/>
                  <a:gd name="T90" fmla="*/ 248 w 441"/>
                  <a:gd name="T91" fmla="*/ 210 h 281"/>
                  <a:gd name="T92" fmla="*/ 228 w 441"/>
                  <a:gd name="T93" fmla="*/ 194 h 281"/>
                  <a:gd name="T94" fmla="*/ 216 w 441"/>
                  <a:gd name="T95" fmla="*/ 187 h 281"/>
                  <a:gd name="T96" fmla="*/ 204 w 441"/>
                  <a:gd name="T97" fmla="*/ 179 h 281"/>
                  <a:gd name="T98" fmla="*/ 193 w 441"/>
                  <a:gd name="T99" fmla="*/ 179 h 281"/>
                  <a:gd name="T100" fmla="*/ 181 w 441"/>
                  <a:gd name="T101" fmla="*/ 179 h 281"/>
                  <a:gd name="T102" fmla="*/ 161 w 441"/>
                  <a:gd name="T103" fmla="*/ 175 h 281"/>
                  <a:gd name="T104" fmla="*/ 141 w 441"/>
                  <a:gd name="T105" fmla="*/ 171 h 281"/>
                  <a:gd name="T106" fmla="*/ 138 w 441"/>
                  <a:gd name="T107" fmla="*/ 152 h 281"/>
                  <a:gd name="T108" fmla="*/ 134 w 441"/>
                  <a:gd name="T109" fmla="*/ 132 h 281"/>
                  <a:gd name="T110" fmla="*/ 114 w 441"/>
                  <a:gd name="T111" fmla="*/ 124 h 281"/>
                  <a:gd name="T112" fmla="*/ 94 w 441"/>
                  <a:gd name="T113" fmla="*/ 117 h 281"/>
                  <a:gd name="T114" fmla="*/ 63 w 441"/>
                  <a:gd name="T115" fmla="*/ 121 h 281"/>
                  <a:gd name="T116" fmla="*/ 31 w 441"/>
                  <a:gd name="T117" fmla="*/ 124 h 281"/>
                  <a:gd name="T118" fmla="*/ 16 w 441"/>
                  <a:gd name="T119" fmla="*/ 113 h 281"/>
                  <a:gd name="T120" fmla="*/ 0 w 441"/>
                  <a:gd name="T121" fmla="*/ 101 h 28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41" h="281">
                    <a:moveTo>
                      <a:pt x="0" y="101"/>
                    </a:moveTo>
                    <a:lnTo>
                      <a:pt x="16" y="82"/>
                    </a:lnTo>
                    <a:lnTo>
                      <a:pt x="31" y="62"/>
                    </a:lnTo>
                    <a:lnTo>
                      <a:pt x="39" y="51"/>
                    </a:lnTo>
                    <a:lnTo>
                      <a:pt x="47" y="39"/>
                    </a:lnTo>
                    <a:lnTo>
                      <a:pt x="67" y="27"/>
                    </a:lnTo>
                    <a:lnTo>
                      <a:pt x="86" y="16"/>
                    </a:lnTo>
                    <a:lnTo>
                      <a:pt x="122" y="16"/>
                    </a:lnTo>
                    <a:lnTo>
                      <a:pt x="157" y="16"/>
                    </a:lnTo>
                    <a:lnTo>
                      <a:pt x="200" y="8"/>
                    </a:lnTo>
                    <a:lnTo>
                      <a:pt x="244" y="0"/>
                    </a:lnTo>
                    <a:lnTo>
                      <a:pt x="259" y="4"/>
                    </a:lnTo>
                    <a:lnTo>
                      <a:pt x="275" y="8"/>
                    </a:lnTo>
                    <a:lnTo>
                      <a:pt x="287" y="19"/>
                    </a:lnTo>
                    <a:lnTo>
                      <a:pt x="299" y="31"/>
                    </a:lnTo>
                    <a:lnTo>
                      <a:pt x="314" y="39"/>
                    </a:lnTo>
                    <a:lnTo>
                      <a:pt x="330" y="47"/>
                    </a:lnTo>
                    <a:lnTo>
                      <a:pt x="354" y="54"/>
                    </a:lnTo>
                    <a:lnTo>
                      <a:pt x="377" y="62"/>
                    </a:lnTo>
                    <a:lnTo>
                      <a:pt x="401" y="66"/>
                    </a:lnTo>
                    <a:lnTo>
                      <a:pt x="424" y="70"/>
                    </a:lnTo>
                    <a:lnTo>
                      <a:pt x="432" y="82"/>
                    </a:lnTo>
                    <a:lnTo>
                      <a:pt x="440" y="93"/>
                    </a:lnTo>
                    <a:lnTo>
                      <a:pt x="440" y="109"/>
                    </a:lnTo>
                    <a:lnTo>
                      <a:pt x="440" y="124"/>
                    </a:lnTo>
                    <a:lnTo>
                      <a:pt x="436" y="128"/>
                    </a:lnTo>
                    <a:lnTo>
                      <a:pt x="432" y="132"/>
                    </a:lnTo>
                    <a:lnTo>
                      <a:pt x="432" y="140"/>
                    </a:lnTo>
                    <a:lnTo>
                      <a:pt x="432" y="148"/>
                    </a:lnTo>
                    <a:lnTo>
                      <a:pt x="420" y="156"/>
                    </a:lnTo>
                    <a:lnTo>
                      <a:pt x="409" y="163"/>
                    </a:lnTo>
                    <a:lnTo>
                      <a:pt x="405" y="167"/>
                    </a:lnTo>
                    <a:lnTo>
                      <a:pt x="401" y="171"/>
                    </a:lnTo>
                    <a:lnTo>
                      <a:pt x="401" y="187"/>
                    </a:lnTo>
                    <a:lnTo>
                      <a:pt x="401" y="202"/>
                    </a:lnTo>
                    <a:lnTo>
                      <a:pt x="413" y="214"/>
                    </a:lnTo>
                    <a:lnTo>
                      <a:pt x="424" y="226"/>
                    </a:lnTo>
                    <a:lnTo>
                      <a:pt x="424" y="253"/>
                    </a:lnTo>
                    <a:lnTo>
                      <a:pt x="424" y="280"/>
                    </a:lnTo>
                    <a:lnTo>
                      <a:pt x="397" y="276"/>
                    </a:lnTo>
                    <a:lnTo>
                      <a:pt x="369" y="272"/>
                    </a:lnTo>
                    <a:lnTo>
                      <a:pt x="350" y="264"/>
                    </a:lnTo>
                    <a:lnTo>
                      <a:pt x="330" y="257"/>
                    </a:lnTo>
                    <a:lnTo>
                      <a:pt x="299" y="241"/>
                    </a:lnTo>
                    <a:lnTo>
                      <a:pt x="267" y="226"/>
                    </a:lnTo>
                    <a:lnTo>
                      <a:pt x="248" y="210"/>
                    </a:lnTo>
                    <a:lnTo>
                      <a:pt x="228" y="194"/>
                    </a:lnTo>
                    <a:lnTo>
                      <a:pt x="216" y="187"/>
                    </a:lnTo>
                    <a:lnTo>
                      <a:pt x="204" y="179"/>
                    </a:lnTo>
                    <a:lnTo>
                      <a:pt x="193" y="179"/>
                    </a:lnTo>
                    <a:lnTo>
                      <a:pt x="181" y="179"/>
                    </a:lnTo>
                    <a:lnTo>
                      <a:pt x="161" y="175"/>
                    </a:lnTo>
                    <a:lnTo>
                      <a:pt x="141" y="171"/>
                    </a:lnTo>
                    <a:lnTo>
                      <a:pt x="138" y="152"/>
                    </a:lnTo>
                    <a:lnTo>
                      <a:pt x="134" y="132"/>
                    </a:lnTo>
                    <a:lnTo>
                      <a:pt x="114" y="124"/>
                    </a:lnTo>
                    <a:lnTo>
                      <a:pt x="94" y="117"/>
                    </a:lnTo>
                    <a:lnTo>
                      <a:pt x="63" y="121"/>
                    </a:lnTo>
                    <a:lnTo>
                      <a:pt x="31" y="124"/>
                    </a:lnTo>
                    <a:lnTo>
                      <a:pt x="16" y="113"/>
                    </a:lnTo>
                    <a:lnTo>
                      <a:pt x="0" y="101"/>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80" name="Freeform 26">
                <a:extLst>
                  <a:ext uri="{FF2B5EF4-FFF2-40B4-BE49-F238E27FC236}">
                    <a16:creationId xmlns:a16="http://schemas.microsoft.com/office/drawing/2014/main" id="{6DE16529-2613-470A-A775-AF833B5C6685}"/>
                  </a:ext>
                </a:extLst>
              </p:cNvPr>
              <p:cNvSpPr>
                <a:spLocks/>
              </p:cNvSpPr>
              <p:nvPr/>
            </p:nvSpPr>
            <p:spPr bwMode="auto">
              <a:xfrm>
                <a:off x="4085" y="2682"/>
                <a:ext cx="137" cy="35"/>
              </a:xfrm>
              <a:custGeom>
                <a:avLst/>
                <a:gdLst>
                  <a:gd name="T0" fmla="*/ 0 w 137"/>
                  <a:gd name="T1" fmla="*/ 0 h 33"/>
                  <a:gd name="T2" fmla="*/ 0 w 137"/>
                  <a:gd name="T3" fmla="*/ 10 h 33"/>
                  <a:gd name="T4" fmla="*/ 0 w 137"/>
                  <a:gd name="T5" fmla="*/ 19 h 33"/>
                  <a:gd name="T6" fmla="*/ 11 w 137"/>
                  <a:gd name="T7" fmla="*/ 26 h 33"/>
                  <a:gd name="T8" fmla="*/ 23 w 137"/>
                  <a:gd name="T9" fmla="*/ 32 h 33"/>
                  <a:gd name="T10" fmla="*/ 45 w 137"/>
                  <a:gd name="T11" fmla="*/ 29 h 33"/>
                  <a:gd name="T12" fmla="*/ 68 w 137"/>
                  <a:gd name="T13" fmla="*/ 26 h 33"/>
                  <a:gd name="T14" fmla="*/ 87 w 137"/>
                  <a:gd name="T15" fmla="*/ 22 h 33"/>
                  <a:gd name="T16" fmla="*/ 106 w 137"/>
                  <a:gd name="T17" fmla="*/ 19 h 33"/>
                  <a:gd name="T18" fmla="*/ 121 w 137"/>
                  <a:gd name="T19" fmla="*/ 19 h 33"/>
                  <a:gd name="T20" fmla="*/ 136 w 137"/>
                  <a:gd name="T21" fmla="*/ 19 h 33"/>
                  <a:gd name="T22" fmla="*/ 128 w 137"/>
                  <a:gd name="T23" fmla="*/ 13 h 33"/>
                  <a:gd name="T24" fmla="*/ 121 w 137"/>
                  <a:gd name="T25" fmla="*/ 6 h 33"/>
                  <a:gd name="T26" fmla="*/ 102 w 137"/>
                  <a:gd name="T27" fmla="*/ 6 h 33"/>
                  <a:gd name="T28" fmla="*/ 83 w 137"/>
                  <a:gd name="T29" fmla="*/ 6 h 33"/>
                  <a:gd name="T30" fmla="*/ 72 w 137"/>
                  <a:gd name="T31" fmla="*/ 3 h 33"/>
                  <a:gd name="T32" fmla="*/ 60 w 137"/>
                  <a:gd name="T33" fmla="*/ 0 h 33"/>
                  <a:gd name="T34" fmla="*/ 53 w 137"/>
                  <a:gd name="T35" fmla="*/ 0 h 33"/>
                  <a:gd name="T36" fmla="*/ 45 w 137"/>
                  <a:gd name="T37" fmla="*/ 0 h 33"/>
                  <a:gd name="T38" fmla="*/ 23 w 137"/>
                  <a:gd name="T39" fmla="*/ 0 h 33"/>
                  <a:gd name="T40" fmla="*/ 0 w 137"/>
                  <a:gd name="T41" fmla="*/ 0 h 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37" h="33">
                    <a:moveTo>
                      <a:pt x="0" y="0"/>
                    </a:moveTo>
                    <a:lnTo>
                      <a:pt x="0" y="10"/>
                    </a:lnTo>
                    <a:lnTo>
                      <a:pt x="0" y="19"/>
                    </a:lnTo>
                    <a:lnTo>
                      <a:pt x="11" y="26"/>
                    </a:lnTo>
                    <a:lnTo>
                      <a:pt x="23" y="32"/>
                    </a:lnTo>
                    <a:lnTo>
                      <a:pt x="45" y="29"/>
                    </a:lnTo>
                    <a:lnTo>
                      <a:pt x="68" y="26"/>
                    </a:lnTo>
                    <a:lnTo>
                      <a:pt x="87" y="22"/>
                    </a:lnTo>
                    <a:lnTo>
                      <a:pt x="106" y="19"/>
                    </a:lnTo>
                    <a:lnTo>
                      <a:pt x="121" y="19"/>
                    </a:lnTo>
                    <a:lnTo>
                      <a:pt x="136" y="19"/>
                    </a:lnTo>
                    <a:lnTo>
                      <a:pt x="128" y="13"/>
                    </a:lnTo>
                    <a:lnTo>
                      <a:pt x="121" y="6"/>
                    </a:lnTo>
                    <a:lnTo>
                      <a:pt x="102" y="6"/>
                    </a:lnTo>
                    <a:lnTo>
                      <a:pt x="83" y="6"/>
                    </a:lnTo>
                    <a:lnTo>
                      <a:pt x="72" y="3"/>
                    </a:lnTo>
                    <a:lnTo>
                      <a:pt x="60" y="0"/>
                    </a:lnTo>
                    <a:lnTo>
                      <a:pt x="53" y="0"/>
                    </a:lnTo>
                    <a:lnTo>
                      <a:pt x="45" y="0"/>
                    </a:lnTo>
                    <a:lnTo>
                      <a:pt x="23" y="0"/>
                    </a:lnTo>
                    <a:lnTo>
                      <a:pt x="0" y="0"/>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81" name="Freeform 27">
                <a:extLst>
                  <a:ext uri="{FF2B5EF4-FFF2-40B4-BE49-F238E27FC236}">
                    <a16:creationId xmlns:a16="http://schemas.microsoft.com/office/drawing/2014/main" id="{7BE444A3-8A64-4486-968B-0DF1F1E110E8}"/>
                  </a:ext>
                </a:extLst>
              </p:cNvPr>
              <p:cNvSpPr>
                <a:spLocks/>
              </p:cNvSpPr>
              <p:nvPr/>
            </p:nvSpPr>
            <p:spPr bwMode="auto">
              <a:xfrm>
                <a:off x="4308" y="2869"/>
                <a:ext cx="113" cy="40"/>
              </a:xfrm>
              <a:custGeom>
                <a:avLst/>
                <a:gdLst>
                  <a:gd name="T0" fmla="*/ 0 w 113"/>
                  <a:gd name="T1" fmla="*/ 27 h 41"/>
                  <a:gd name="T2" fmla="*/ 7 w 113"/>
                  <a:gd name="T3" fmla="*/ 23 h 41"/>
                  <a:gd name="T4" fmla="*/ 15 w 113"/>
                  <a:gd name="T5" fmla="*/ 20 h 41"/>
                  <a:gd name="T6" fmla="*/ 22 w 113"/>
                  <a:gd name="T7" fmla="*/ 10 h 41"/>
                  <a:gd name="T8" fmla="*/ 30 w 113"/>
                  <a:gd name="T9" fmla="*/ 0 h 41"/>
                  <a:gd name="T10" fmla="*/ 45 w 113"/>
                  <a:gd name="T11" fmla="*/ 0 h 41"/>
                  <a:gd name="T12" fmla="*/ 60 w 113"/>
                  <a:gd name="T13" fmla="*/ 0 h 41"/>
                  <a:gd name="T14" fmla="*/ 86 w 113"/>
                  <a:gd name="T15" fmla="*/ 3 h 41"/>
                  <a:gd name="T16" fmla="*/ 112 w 113"/>
                  <a:gd name="T17" fmla="*/ 7 h 41"/>
                  <a:gd name="T18" fmla="*/ 97 w 113"/>
                  <a:gd name="T19" fmla="*/ 20 h 41"/>
                  <a:gd name="T20" fmla="*/ 82 w 113"/>
                  <a:gd name="T21" fmla="*/ 33 h 41"/>
                  <a:gd name="T22" fmla="*/ 67 w 113"/>
                  <a:gd name="T23" fmla="*/ 37 h 41"/>
                  <a:gd name="T24" fmla="*/ 52 w 113"/>
                  <a:gd name="T25" fmla="*/ 40 h 41"/>
                  <a:gd name="T26" fmla="*/ 34 w 113"/>
                  <a:gd name="T27" fmla="*/ 40 h 41"/>
                  <a:gd name="T28" fmla="*/ 15 w 113"/>
                  <a:gd name="T29" fmla="*/ 40 h 41"/>
                  <a:gd name="T30" fmla="*/ 7 w 113"/>
                  <a:gd name="T31" fmla="*/ 33 h 41"/>
                  <a:gd name="T32" fmla="*/ 0 w 113"/>
                  <a:gd name="T33" fmla="*/ 27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3" h="41">
                    <a:moveTo>
                      <a:pt x="0" y="27"/>
                    </a:moveTo>
                    <a:lnTo>
                      <a:pt x="7" y="23"/>
                    </a:lnTo>
                    <a:lnTo>
                      <a:pt x="15" y="20"/>
                    </a:lnTo>
                    <a:lnTo>
                      <a:pt x="22" y="10"/>
                    </a:lnTo>
                    <a:lnTo>
                      <a:pt x="30" y="0"/>
                    </a:lnTo>
                    <a:lnTo>
                      <a:pt x="45" y="0"/>
                    </a:lnTo>
                    <a:lnTo>
                      <a:pt x="60" y="0"/>
                    </a:lnTo>
                    <a:lnTo>
                      <a:pt x="86" y="3"/>
                    </a:lnTo>
                    <a:lnTo>
                      <a:pt x="112" y="7"/>
                    </a:lnTo>
                    <a:lnTo>
                      <a:pt x="97" y="20"/>
                    </a:lnTo>
                    <a:lnTo>
                      <a:pt x="82" y="33"/>
                    </a:lnTo>
                    <a:lnTo>
                      <a:pt x="67" y="37"/>
                    </a:lnTo>
                    <a:lnTo>
                      <a:pt x="52" y="40"/>
                    </a:lnTo>
                    <a:lnTo>
                      <a:pt x="34" y="40"/>
                    </a:lnTo>
                    <a:lnTo>
                      <a:pt x="15" y="40"/>
                    </a:lnTo>
                    <a:lnTo>
                      <a:pt x="7" y="33"/>
                    </a:lnTo>
                    <a:lnTo>
                      <a:pt x="0" y="27"/>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82" name="Freeform 28">
                <a:extLst>
                  <a:ext uri="{FF2B5EF4-FFF2-40B4-BE49-F238E27FC236}">
                    <a16:creationId xmlns:a16="http://schemas.microsoft.com/office/drawing/2014/main" id="{315DA5CD-CD05-404F-8EAC-E5F2D735DEC3}"/>
                  </a:ext>
                </a:extLst>
              </p:cNvPr>
              <p:cNvSpPr>
                <a:spLocks/>
              </p:cNvSpPr>
              <p:nvPr/>
            </p:nvSpPr>
            <p:spPr bwMode="auto">
              <a:xfrm>
                <a:off x="4588" y="2851"/>
                <a:ext cx="177" cy="57"/>
              </a:xfrm>
              <a:custGeom>
                <a:avLst/>
                <a:gdLst>
                  <a:gd name="T0" fmla="*/ 15 w 177"/>
                  <a:gd name="T1" fmla="*/ 7 h 57"/>
                  <a:gd name="T2" fmla="*/ 38 w 177"/>
                  <a:gd name="T3" fmla="*/ 14 h 57"/>
                  <a:gd name="T4" fmla="*/ 61 w 177"/>
                  <a:gd name="T5" fmla="*/ 21 h 57"/>
                  <a:gd name="T6" fmla="*/ 88 w 177"/>
                  <a:gd name="T7" fmla="*/ 21 h 57"/>
                  <a:gd name="T8" fmla="*/ 115 w 177"/>
                  <a:gd name="T9" fmla="*/ 21 h 57"/>
                  <a:gd name="T10" fmla="*/ 138 w 177"/>
                  <a:gd name="T11" fmla="*/ 25 h 57"/>
                  <a:gd name="T12" fmla="*/ 161 w 177"/>
                  <a:gd name="T13" fmla="*/ 28 h 57"/>
                  <a:gd name="T14" fmla="*/ 161 w 177"/>
                  <a:gd name="T15" fmla="*/ 39 h 57"/>
                  <a:gd name="T16" fmla="*/ 161 w 177"/>
                  <a:gd name="T17" fmla="*/ 49 h 57"/>
                  <a:gd name="T18" fmla="*/ 168 w 177"/>
                  <a:gd name="T19" fmla="*/ 53 h 57"/>
                  <a:gd name="T20" fmla="*/ 176 w 177"/>
                  <a:gd name="T21" fmla="*/ 56 h 57"/>
                  <a:gd name="T22" fmla="*/ 153 w 177"/>
                  <a:gd name="T23" fmla="*/ 56 h 57"/>
                  <a:gd name="T24" fmla="*/ 130 w 177"/>
                  <a:gd name="T25" fmla="*/ 56 h 57"/>
                  <a:gd name="T26" fmla="*/ 119 w 177"/>
                  <a:gd name="T27" fmla="*/ 53 h 57"/>
                  <a:gd name="T28" fmla="*/ 107 w 177"/>
                  <a:gd name="T29" fmla="*/ 49 h 57"/>
                  <a:gd name="T30" fmla="*/ 77 w 177"/>
                  <a:gd name="T31" fmla="*/ 46 h 57"/>
                  <a:gd name="T32" fmla="*/ 46 w 177"/>
                  <a:gd name="T33" fmla="*/ 42 h 57"/>
                  <a:gd name="T34" fmla="*/ 34 w 177"/>
                  <a:gd name="T35" fmla="*/ 39 h 57"/>
                  <a:gd name="T36" fmla="*/ 23 w 177"/>
                  <a:gd name="T37" fmla="*/ 35 h 57"/>
                  <a:gd name="T38" fmla="*/ 11 w 177"/>
                  <a:gd name="T39" fmla="*/ 25 h 57"/>
                  <a:gd name="T40" fmla="*/ 0 w 177"/>
                  <a:gd name="T41" fmla="*/ 14 h 57"/>
                  <a:gd name="T42" fmla="*/ 0 w 177"/>
                  <a:gd name="T43" fmla="*/ 7 h 57"/>
                  <a:gd name="T44" fmla="*/ 0 w 177"/>
                  <a:gd name="T45" fmla="*/ 0 h 57"/>
                  <a:gd name="T46" fmla="*/ 8 w 177"/>
                  <a:gd name="T47" fmla="*/ 4 h 57"/>
                  <a:gd name="T48" fmla="*/ 15 w 177"/>
                  <a:gd name="T49" fmla="*/ 7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77" h="57">
                    <a:moveTo>
                      <a:pt x="15" y="7"/>
                    </a:moveTo>
                    <a:lnTo>
                      <a:pt x="38" y="14"/>
                    </a:lnTo>
                    <a:lnTo>
                      <a:pt x="61" y="21"/>
                    </a:lnTo>
                    <a:lnTo>
                      <a:pt x="88" y="21"/>
                    </a:lnTo>
                    <a:lnTo>
                      <a:pt x="115" y="21"/>
                    </a:lnTo>
                    <a:lnTo>
                      <a:pt x="138" y="25"/>
                    </a:lnTo>
                    <a:lnTo>
                      <a:pt x="161" y="28"/>
                    </a:lnTo>
                    <a:lnTo>
                      <a:pt x="161" y="39"/>
                    </a:lnTo>
                    <a:lnTo>
                      <a:pt x="161" y="49"/>
                    </a:lnTo>
                    <a:lnTo>
                      <a:pt x="168" y="53"/>
                    </a:lnTo>
                    <a:lnTo>
                      <a:pt x="176" y="56"/>
                    </a:lnTo>
                    <a:lnTo>
                      <a:pt x="153" y="56"/>
                    </a:lnTo>
                    <a:lnTo>
                      <a:pt x="130" y="56"/>
                    </a:lnTo>
                    <a:lnTo>
                      <a:pt x="119" y="53"/>
                    </a:lnTo>
                    <a:lnTo>
                      <a:pt x="107" y="49"/>
                    </a:lnTo>
                    <a:lnTo>
                      <a:pt x="77" y="46"/>
                    </a:lnTo>
                    <a:lnTo>
                      <a:pt x="46" y="42"/>
                    </a:lnTo>
                    <a:lnTo>
                      <a:pt x="34" y="39"/>
                    </a:lnTo>
                    <a:lnTo>
                      <a:pt x="23" y="35"/>
                    </a:lnTo>
                    <a:lnTo>
                      <a:pt x="11" y="25"/>
                    </a:lnTo>
                    <a:lnTo>
                      <a:pt x="0" y="14"/>
                    </a:lnTo>
                    <a:lnTo>
                      <a:pt x="0" y="7"/>
                    </a:lnTo>
                    <a:lnTo>
                      <a:pt x="0" y="0"/>
                    </a:lnTo>
                    <a:lnTo>
                      <a:pt x="8" y="4"/>
                    </a:lnTo>
                    <a:lnTo>
                      <a:pt x="15" y="7"/>
                    </a:lnTo>
                  </a:path>
                </a:pathLst>
              </a:custGeom>
              <a:solidFill>
                <a:srgbClr val="333333"/>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grpSp>
        <p:sp>
          <p:nvSpPr>
            <p:cNvPr id="23580" name="Freeform 29">
              <a:extLst>
                <a:ext uri="{FF2B5EF4-FFF2-40B4-BE49-F238E27FC236}">
                  <a16:creationId xmlns:a16="http://schemas.microsoft.com/office/drawing/2014/main" id="{B9B26F17-0DBD-4622-A94F-A1FF466CDED2}"/>
                </a:ext>
              </a:extLst>
            </p:cNvPr>
            <p:cNvSpPr>
              <a:spLocks/>
            </p:cNvSpPr>
            <p:nvPr/>
          </p:nvSpPr>
          <p:spPr bwMode="auto">
            <a:xfrm>
              <a:off x="7175808" y="2577576"/>
              <a:ext cx="812913" cy="1006216"/>
            </a:xfrm>
            <a:custGeom>
              <a:avLst/>
              <a:gdLst>
                <a:gd name="T0" fmla="*/ 0 w 617"/>
                <a:gd name="T1" fmla="*/ 0 h 633"/>
                <a:gd name="T2" fmla="*/ 694156229 w 617"/>
                <a:gd name="T3" fmla="*/ 1602816987 h 633"/>
                <a:gd name="T4" fmla="*/ 1069000620 w 617"/>
                <a:gd name="T5" fmla="*/ 1440507858 h 633"/>
                <a:gd name="T6" fmla="*/ 0 w 617"/>
                <a:gd name="T7" fmla="*/ 0 h 6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7" h="633">
                  <a:moveTo>
                    <a:pt x="0" y="0"/>
                  </a:moveTo>
                  <a:lnTo>
                    <a:pt x="400" y="632"/>
                  </a:lnTo>
                  <a:lnTo>
                    <a:pt x="616" y="568"/>
                  </a:lnTo>
                  <a:lnTo>
                    <a:pt x="0" y="0"/>
                  </a:lnTo>
                </a:path>
              </a:pathLst>
            </a:custGeom>
            <a:solidFill>
              <a:srgbClr val="DADADA"/>
            </a:solidFill>
            <a:ln w="12700" cap="rnd" cmpd="sng">
              <a:solidFill>
                <a:srgbClr val="DADADA"/>
              </a:solidFill>
              <a:prstDash val="solid"/>
              <a:round/>
              <a:headEnd type="none" w="med" len="med"/>
              <a:tailEnd type="none" w="med" len="med"/>
            </a:ln>
          </p:spPr>
          <p:txBody>
            <a:bodyPr/>
            <a:lstStyle/>
            <a:p>
              <a:pPr>
                <a:defRPr/>
              </a:pPr>
              <a:endParaRPr lang="en-US">
                <a:latin typeface="+mn-lt"/>
              </a:endParaRPr>
            </a:p>
          </p:txBody>
        </p:sp>
        <p:sp>
          <p:nvSpPr>
            <p:cNvPr id="23581" name="Rectangle 30">
              <a:extLst>
                <a:ext uri="{FF2B5EF4-FFF2-40B4-BE49-F238E27FC236}">
                  <a16:creationId xmlns:a16="http://schemas.microsoft.com/office/drawing/2014/main" id="{72DE0A86-96F4-45C2-8C45-BC5D20723105}"/>
                </a:ext>
              </a:extLst>
            </p:cNvPr>
            <p:cNvSpPr>
              <a:spLocks noChangeArrowheads="1"/>
            </p:cNvSpPr>
            <p:nvPr/>
          </p:nvSpPr>
          <p:spPr bwMode="auto">
            <a:xfrm>
              <a:off x="5140351" y="4460441"/>
              <a:ext cx="1001851" cy="47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r>
                <a:rPr lang="en-US" altLang="en-US" sz="1200">
                  <a:latin typeface="+mn-lt"/>
                </a:rPr>
                <a:t>Gateway(s)</a:t>
              </a:r>
            </a:p>
          </p:txBody>
        </p:sp>
        <p:sp>
          <p:nvSpPr>
            <p:cNvPr id="23582" name="Rectangle 31">
              <a:extLst>
                <a:ext uri="{FF2B5EF4-FFF2-40B4-BE49-F238E27FC236}">
                  <a16:creationId xmlns:a16="http://schemas.microsoft.com/office/drawing/2014/main" id="{0FF14AE6-813C-4773-8ECF-AD5F5A160E31}"/>
                </a:ext>
              </a:extLst>
            </p:cNvPr>
            <p:cNvSpPr>
              <a:spLocks noChangeArrowheads="1"/>
            </p:cNvSpPr>
            <p:nvPr/>
          </p:nvSpPr>
          <p:spPr bwMode="auto">
            <a:xfrm>
              <a:off x="5208623" y="2993846"/>
              <a:ext cx="804974" cy="476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r>
                <a:rPr lang="en-US" altLang="en-US" sz="1200">
                  <a:latin typeface="+mn-lt"/>
                </a:rPr>
                <a:t>65 North</a:t>
              </a:r>
            </a:p>
          </p:txBody>
        </p:sp>
        <p:sp>
          <p:nvSpPr>
            <p:cNvPr id="23583" name="Rectangle 32">
              <a:extLst>
                <a:ext uri="{FF2B5EF4-FFF2-40B4-BE49-F238E27FC236}">
                  <a16:creationId xmlns:a16="http://schemas.microsoft.com/office/drawing/2014/main" id="{580F09BB-DC78-40AB-8C89-4D5EA5629ECF}"/>
                </a:ext>
              </a:extLst>
            </p:cNvPr>
            <p:cNvSpPr>
              <a:spLocks noChangeArrowheads="1"/>
            </p:cNvSpPr>
            <p:nvPr/>
          </p:nvSpPr>
          <p:spPr bwMode="auto">
            <a:xfrm>
              <a:off x="5856412" y="4777469"/>
              <a:ext cx="1976712" cy="1116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r>
                <a:rPr lang="en-US" altLang="en-US" sz="1200">
                  <a:latin typeface="+mn-lt"/>
                </a:rPr>
                <a:t>Spot Beam Required on one Gateway  to achieve XDR throughput</a:t>
              </a:r>
            </a:p>
          </p:txBody>
        </p:sp>
        <p:pic>
          <p:nvPicPr>
            <p:cNvPr id="23584" name="Picture 33">
              <a:extLst>
                <a:ext uri="{FF2B5EF4-FFF2-40B4-BE49-F238E27FC236}">
                  <a16:creationId xmlns:a16="http://schemas.microsoft.com/office/drawing/2014/main" id="{852777DF-6E82-41E8-B589-D9AC096B5D0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400" y="3665538"/>
              <a:ext cx="241300" cy="6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23585" name="Picture 34">
              <a:extLst>
                <a:ext uri="{FF2B5EF4-FFF2-40B4-BE49-F238E27FC236}">
                  <a16:creationId xmlns:a16="http://schemas.microsoft.com/office/drawing/2014/main" id="{9976E2F1-1DD8-42BC-980B-DDFBC599ADD8}"/>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9038" y="3862388"/>
              <a:ext cx="442912"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3586" name="Rectangle 35">
              <a:extLst>
                <a:ext uri="{FF2B5EF4-FFF2-40B4-BE49-F238E27FC236}">
                  <a16:creationId xmlns:a16="http://schemas.microsoft.com/office/drawing/2014/main" id="{6E23EB4D-1CE6-4EFD-B7ED-DD5ACFF2B584}"/>
                </a:ext>
              </a:extLst>
            </p:cNvPr>
            <p:cNvSpPr>
              <a:spLocks noChangeArrowheads="1"/>
            </p:cNvSpPr>
            <p:nvPr/>
          </p:nvSpPr>
          <p:spPr bwMode="auto">
            <a:xfrm>
              <a:off x="7385387" y="2492116"/>
              <a:ext cx="1687746" cy="79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r>
                <a:rPr lang="en-US" altLang="en-US" sz="1200">
                  <a:latin typeface="+mn-lt"/>
                </a:rPr>
                <a:t>Polar Coverage Area</a:t>
              </a:r>
            </a:p>
            <a:p>
              <a:pPr algn="ctr">
                <a:spcBef>
                  <a:spcPct val="0"/>
                </a:spcBef>
                <a:buClrTx/>
                <a:buSzTx/>
                <a:buFontTx/>
                <a:buNone/>
                <a:defRPr/>
              </a:pPr>
              <a:r>
                <a:rPr lang="en-US" altLang="en-US" sz="1200">
                  <a:latin typeface="+mn-lt"/>
                </a:rPr>
                <a:t>above 65</a:t>
              </a:r>
              <a:r>
                <a:rPr lang="en-US" altLang="en-US" sz="1200" baseline="30000">
                  <a:latin typeface="+mn-lt"/>
                </a:rPr>
                <a:t>o</a:t>
              </a:r>
              <a:r>
                <a:rPr lang="en-US" altLang="en-US" sz="1200">
                  <a:latin typeface="+mn-lt"/>
                </a:rPr>
                <a:t> Lat north</a:t>
              </a:r>
            </a:p>
          </p:txBody>
        </p:sp>
        <p:sp>
          <p:nvSpPr>
            <p:cNvPr id="23587" name="Rectangle 36">
              <a:extLst>
                <a:ext uri="{FF2B5EF4-FFF2-40B4-BE49-F238E27FC236}">
                  <a16:creationId xmlns:a16="http://schemas.microsoft.com/office/drawing/2014/main" id="{4C75AEE4-1AA6-4500-8CFB-64809763D6BF}"/>
                </a:ext>
              </a:extLst>
            </p:cNvPr>
            <p:cNvSpPr>
              <a:spLocks noChangeArrowheads="1"/>
            </p:cNvSpPr>
            <p:nvPr/>
          </p:nvSpPr>
          <p:spPr bwMode="auto">
            <a:xfrm>
              <a:off x="6181896" y="4672712"/>
              <a:ext cx="398517" cy="272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588" name="Freeform 37">
              <a:extLst>
                <a:ext uri="{FF2B5EF4-FFF2-40B4-BE49-F238E27FC236}">
                  <a16:creationId xmlns:a16="http://schemas.microsoft.com/office/drawing/2014/main" id="{B7E39431-E937-4F2C-A9DC-4CEC5DCB0269}"/>
                </a:ext>
              </a:extLst>
            </p:cNvPr>
            <p:cNvSpPr>
              <a:spLocks/>
            </p:cNvSpPr>
            <p:nvPr/>
          </p:nvSpPr>
          <p:spPr bwMode="auto">
            <a:xfrm>
              <a:off x="5642071" y="3090333"/>
              <a:ext cx="2837255" cy="1157838"/>
            </a:xfrm>
            <a:custGeom>
              <a:avLst/>
              <a:gdLst>
                <a:gd name="T0" fmla="*/ 17345165 w 2154"/>
                <a:gd name="T1" fmla="*/ 1089629035 h 728"/>
                <a:gd name="T2" fmla="*/ 3469033 w 2154"/>
                <a:gd name="T3" fmla="*/ 1031347810 h 728"/>
                <a:gd name="T4" fmla="*/ 0 w 2154"/>
                <a:gd name="T5" fmla="*/ 975599237 h 728"/>
                <a:gd name="T6" fmla="*/ 3469033 w 2154"/>
                <a:gd name="T7" fmla="*/ 914782178 h 728"/>
                <a:gd name="T8" fmla="*/ 13876132 w 2154"/>
                <a:gd name="T9" fmla="*/ 851430875 h 728"/>
                <a:gd name="T10" fmla="*/ 34690330 w 2154"/>
                <a:gd name="T11" fmla="*/ 795682302 h 728"/>
                <a:gd name="T12" fmla="*/ 64178428 w 2154"/>
                <a:gd name="T13" fmla="*/ 734866834 h 728"/>
                <a:gd name="T14" fmla="*/ 102337791 w 2154"/>
                <a:gd name="T15" fmla="*/ 668981288 h 728"/>
                <a:gd name="T16" fmla="*/ 175188802 w 2154"/>
                <a:gd name="T17" fmla="*/ 575223843 h 728"/>
                <a:gd name="T18" fmla="*/ 286199176 w 2154"/>
                <a:gd name="T19" fmla="*/ 461192453 h 728"/>
                <a:gd name="T20" fmla="*/ 414556032 w 2154"/>
                <a:gd name="T21" fmla="*/ 359830688 h 728"/>
                <a:gd name="T22" fmla="*/ 556789020 w 2154"/>
                <a:gd name="T23" fmla="*/ 273674380 h 728"/>
                <a:gd name="T24" fmla="*/ 716367173 w 2154"/>
                <a:gd name="T25" fmla="*/ 200187697 h 728"/>
                <a:gd name="T26" fmla="*/ 884617909 w 2154"/>
                <a:gd name="T27" fmla="*/ 139370637 h 728"/>
                <a:gd name="T28" fmla="*/ 1071948327 w 2154"/>
                <a:gd name="T29" fmla="*/ 88690550 h 728"/>
                <a:gd name="T30" fmla="*/ 1266216810 w 2154"/>
                <a:gd name="T31" fmla="*/ 50680087 h 728"/>
                <a:gd name="T32" fmla="*/ 1474362743 w 2154"/>
                <a:gd name="T33" fmla="*/ 20272353 h 728"/>
                <a:gd name="T34" fmla="*/ 1677303809 w 2154"/>
                <a:gd name="T35" fmla="*/ 5068486 h 728"/>
                <a:gd name="T36" fmla="*/ 1878511676 w 2154"/>
                <a:gd name="T37" fmla="*/ 0 h 728"/>
                <a:gd name="T38" fmla="*/ 2069311127 w 2154"/>
                <a:gd name="T39" fmla="*/ 5068486 h 728"/>
                <a:gd name="T40" fmla="*/ 2147483646 w 2154"/>
                <a:gd name="T41" fmla="*/ 20272353 h 728"/>
                <a:gd name="T42" fmla="*/ 2147483646 w 2154"/>
                <a:gd name="T43" fmla="*/ 50680087 h 728"/>
                <a:gd name="T44" fmla="*/ 2147483646 w 2154"/>
                <a:gd name="T45" fmla="*/ 103894417 h 728"/>
                <a:gd name="T46" fmla="*/ 2147483646 w 2154"/>
                <a:gd name="T47" fmla="*/ 174846857 h 728"/>
                <a:gd name="T48" fmla="*/ 2147483646 w 2154"/>
                <a:gd name="T49" fmla="*/ 255936270 h 728"/>
                <a:gd name="T50" fmla="*/ 2147483646 w 2154"/>
                <a:gd name="T51" fmla="*/ 354763793 h 728"/>
                <a:gd name="T52" fmla="*/ 2147483646 w 2154"/>
                <a:gd name="T53" fmla="*/ 461192453 h 728"/>
                <a:gd name="T54" fmla="*/ 2147483646 w 2154"/>
                <a:gd name="T55" fmla="*/ 570155357 h 728"/>
                <a:gd name="T56" fmla="*/ 2147483646 w 2154"/>
                <a:gd name="T57" fmla="*/ 661380150 h 728"/>
                <a:gd name="T58" fmla="*/ 2147483646 w 2154"/>
                <a:gd name="T59" fmla="*/ 724729861 h 728"/>
                <a:gd name="T60" fmla="*/ 2147483646 w 2154"/>
                <a:gd name="T61" fmla="*/ 785546921 h 728"/>
                <a:gd name="T62" fmla="*/ 2147483646 w 2154"/>
                <a:gd name="T63" fmla="*/ 851430875 h 728"/>
                <a:gd name="T64" fmla="*/ 2147483646 w 2154"/>
                <a:gd name="T65" fmla="*/ 919850664 h 728"/>
                <a:gd name="T66" fmla="*/ 2147483646 w 2154"/>
                <a:gd name="T67" fmla="*/ 985734618 h 728"/>
                <a:gd name="T68" fmla="*/ 2147483646 w 2154"/>
                <a:gd name="T69" fmla="*/ 1056687058 h 728"/>
                <a:gd name="T70" fmla="*/ 2147483646 w 2154"/>
                <a:gd name="T71" fmla="*/ 1130173741 h 728"/>
                <a:gd name="T72" fmla="*/ 2147483646 w 2154"/>
                <a:gd name="T73" fmla="*/ 1236602402 h 728"/>
                <a:gd name="T74" fmla="*/ 2147483646 w 2154"/>
                <a:gd name="T75" fmla="*/ 1365837658 h 728"/>
                <a:gd name="T76" fmla="*/ 2147483646 w 2154"/>
                <a:gd name="T77" fmla="*/ 1479869048 h 728"/>
                <a:gd name="T78" fmla="*/ 2147483646 w 2154"/>
                <a:gd name="T79" fmla="*/ 1576162328 h 728"/>
                <a:gd name="T80" fmla="*/ 2147483646 w 2154"/>
                <a:gd name="T81" fmla="*/ 1654715906 h 728"/>
                <a:gd name="T82" fmla="*/ 2147483646 w 2154"/>
                <a:gd name="T83" fmla="*/ 1720601452 h 728"/>
                <a:gd name="T84" fmla="*/ 2147483646 w 2154"/>
                <a:gd name="T85" fmla="*/ 1771281539 h 728"/>
                <a:gd name="T86" fmla="*/ 2147483646 w 2154"/>
                <a:gd name="T87" fmla="*/ 1806757759 h 728"/>
                <a:gd name="T88" fmla="*/ 2147483646 w 2154"/>
                <a:gd name="T89" fmla="*/ 1832098598 h 728"/>
                <a:gd name="T90" fmla="*/ 1753623853 w 2154"/>
                <a:gd name="T91" fmla="*/ 1842233979 h 728"/>
                <a:gd name="T92" fmla="*/ 1453548545 w 2154"/>
                <a:gd name="T93" fmla="*/ 1827030112 h 728"/>
                <a:gd name="T94" fmla="*/ 1262747777 w 2154"/>
                <a:gd name="T95" fmla="*/ 1801689272 h 728"/>
                <a:gd name="T96" fmla="*/ 1085824459 w 2154"/>
                <a:gd name="T97" fmla="*/ 1776350025 h 728"/>
                <a:gd name="T98" fmla="*/ 922777273 w 2154"/>
                <a:gd name="T99" fmla="*/ 1740873805 h 728"/>
                <a:gd name="T100" fmla="*/ 775340735 w 2154"/>
                <a:gd name="T101" fmla="*/ 1695260612 h 728"/>
                <a:gd name="T102" fmla="*/ 636578097 w 2154"/>
                <a:gd name="T103" fmla="*/ 1642046282 h 728"/>
                <a:gd name="T104" fmla="*/ 508221241 w 2154"/>
                <a:gd name="T105" fmla="*/ 1581229222 h 728"/>
                <a:gd name="T106" fmla="*/ 390272801 w 2154"/>
                <a:gd name="T107" fmla="*/ 1515345268 h 728"/>
                <a:gd name="T108" fmla="*/ 282730143 w 2154"/>
                <a:gd name="T109" fmla="*/ 1441858585 h 728"/>
                <a:gd name="T110" fmla="*/ 192533967 w 2154"/>
                <a:gd name="T111" fmla="*/ 1360769172 h 728"/>
                <a:gd name="T112" fmla="*/ 116213923 w 2154"/>
                <a:gd name="T113" fmla="*/ 1269544379 h 728"/>
                <a:gd name="T114" fmla="*/ 53771329 w 2154"/>
                <a:gd name="T115" fmla="*/ 1170718448 h 7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154" h="728">
                  <a:moveTo>
                    <a:pt x="18" y="440"/>
                  </a:moveTo>
                  <a:lnTo>
                    <a:pt x="10" y="430"/>
                  </a:lnTo>
                  <a:lnTo>
                    <a:pt x="6" y="417"/>
                  </a:lnTo>
                  <a:lnTo>
                    <a:pt x="2" y="407"/>
                  </a:lnTo>
                  <a:lnTo>
                    <a:pt x="0" y="395"/>
                  </a:lnTo>
                  <a:lnTo>
                    <a:pt x="0" y="385"/>
                  </a:lnTo>
                  <a:lnTo>
                    <a:pt x="0" y="373"/>
                  </a:lnTo>
                  <a:lnTo>
                    <a:pt x="2" y="361"/>
                  </a:lnTo>
                  <a:lnTo>
                    <a:pt x="4" y="349"/>
                  </a:lnTo>
                  <a:lnTo>
                    <a:pt x="8" y="336"/>
                  </a:lnTo>
                  <a:lnTo>
                    <a:pt x="14" y="326"/>
                  </a:lnTo>
                  <a:lnTo>
                    <a:pt x="20" y="314"/>
                  </a:lnTo>
                  <a:lnTo>
                    <a:pt x="27" y="302"/>
                  </a:lnTo>
                  <a:lnTo>
                    <a:pt x="37" y="290"/>
                  </a:lnTo>
                  <a:lnTo>
                    <a:pt x="47" y="276"/>
                  </a:lnTo>
                  <a:lnTo>
                    <a:pt x="59" y="264"/>
                  </a:lnTo>
                  <a:lnTo>
                    <a:pt x="73" y="251"/>
                  </a:lnTo>
                  <a:lnTo>
                    <a:pt x="101" y="227"/>
                  </a:lnTo>
                  <a:lnTo>
                    <a:pt x="133" y="203"/>
                  </a:lnTo>
                  <a:lnTo>
                    <a:pt x="165" y="182"/>
                  </a:lnTo>
                  <a:lnTo>
                    <a:pt x="201" y="160"/>
                  </a:lnTo>
                  <a:lnTo>
                    <a:pt x="239" y="142"/>
                  </a:lnTo>
                  <a:lnTo>
                    <a:pt x="279" y="124"/>
                  </a:lnTo>
                  <a:lnTo>
                    <a:pt x="321" y="108"/>
                  </a:lnTo>
                  <a:lnTo>
                    <a:pt x="367" y="93"/>
                  </a:lnTo>
                  <a:lnTo>
                    <a:pt x="413" y="79"/>
                  </a:lnTo>
                  <a:lnTo>
                    <a:pt x="460" y="67"/>
                  </a:lnTo>
                  <a:lnTo>
                    <a:pt x="510" y="55"/>
                  </a:lnTo>
                  <a:lnTo>
                    <a:pt x="562" y="45"/>
                  </a:lnTo>
                  <a:lnTo>
                    <a:pt x="618" y="35"/>
                  </a:lnTo>
                  <a:lnTo>
                    <a:pt x="674" y="26"/>
                  </a:lnTo>
                  <a:lnTo>
                    <a:pt x="730" y="20"/>
                  </a:lnTo>
                  <a:lnTo>
                    <a:pt x="790" y="14"/>
                  </a:lnTo>
                  <a:lnTo>
                    <a:pt x="850" y="8"/>
                  </a:lnTo>
                  <a:lnTo>
                    <a:pt x="909" y="4"/>
                  </a:lnTo>
                  <a:lnTo>
                    <a:pt x="967" y="2"/>
                  </a:lnTo>
                  <a:lnTo>
                    <a:pt x="1025" y="0"/>
                  </a:lnTo>
                  <a:lnTo>
                    <a:pt x="1083" y="0"/>
                  </a:lnTo>
                  <a:lnTo>
                    <a:pt x="1137" y="0"/>
                  </a:lnTo>
                  <a:lnTo>
                    <a:pt x="1193" y="2"/>
                  </a:lnTo>
                  <a:lnTo>
                    <a:pt x="1247" y="4"/>
                  </a:lnTo>
                  <a:lnTo>
                    <a:pt x="1300" y="8"/>
                  </a:lnTo>
                  <a:lnTo>
                    <a:pt x="1356" y="12"/>
                  </a:lnTo>
                  <a:lnTo>
                    <a:pt x="1412" y="20"/>
                  </a:lnTo>
                  <a:lnTo>
                    <a:pt x="1468" y="31"/>
                  </a:lnTo>
                  <a:lnTo>
                    <a:pt x="1528" y="41"/>
                  </a:lnTo>
                  <a:lnTo>
                    <a:pt x="1586" y="53"/>
                  </a:lnTo>
                  <a:lnTo>
                    <a:pt x="1646" y="69"/>
                  </a:lnTo>
                  <a:lnTo>
                    <a:pt x="1708" y="85"/>
                  </a:lnTo>
                  <a:lnTo>
                    <a:pt x="1767" y="101"/>
                  </a:lnTo>
                  <a:lnTo>
                    <a:pt x="1823" y="122"/>
                  </a:lnTo>
                  <a:lnTo>
                    <a:pt x="1875" y="140"/>
                  </a:lnTo>
                  <a:lnTo>
                    <a:pt x="1925" y="160"/>
                  </a:lnTo>
                  <a:lnTo>
                    <a:pt x="1969" y="182"/>
                  </a:lnTo>
                  <a:lnTo>
                    <a:pt x="2011" y="203"/>
                  </a:lnTo>
                  <a:lnTo>
                    <a:pt x="2049" y="225"/>
                  </a:lnTo>
                  <a:lnTo>
                    <a:pt x="2083" y="249"/>
                  </a:lnTo>
                  <a:lnTo>
                    <a:pt x="2097" y="261"/>
                  </a:lnTo>
                  <a:lnTo>
                    <a:pt x="2111" y="274"/>
                  </a:lnTo>
                  <a:lnTo>
                    <a:pt x="2123" y="286"/>
                  </a:lnTo>
                  <a:lnTo>
                    <a:pt x="2131" y="298"/>
                  </a:lnTo>
                  <a:lnTo>
                    <a:pt x="2139" y="310"/>
                  </a:lnTo>
                  <a:lnTo>
                    <a:pt x="2145" y="324"/>
                  </a:lnTo>
                  <a:lnTo>
                    <a:pt x="2149" y="336"/>
                  </a:lnTo>
                  <a:lnTo>
                    <a:pt x="2151" y="351"/>
                  </a:lnTo>
                  <a:lnTo>
                    <a:pt x="2153" y="363"/>
                  </a:lnTo>
                  <a:lnTo>
                    <a:pt x="2151" y="377"/>
                  </a:lnTo>
                  <a:lnTo>
                    <a:pt x="2147" y="389"/>
                  </a:lnTo>
                  <a:lnTo>
                    <a:pt x="2143" y="403"/>
                  </a:lnTo>
                  <a:lnTo>
                    <a:pt x="2135" y="417"/>
                  </a:lnTo>
                  <a:lnTo>
                    <a:pt x="2127" y="432"/>
                  </a:lnTo>
                  <a:lnTo>
                    <a:pt x="2117" y="446"/>
                  </a:lnTo>
                  <a:lnTo>
                    <a:pt x="2105" y="460"/>
                  </a:lnTo>
                  <a:lnTo>
                    <a:pt x="2077" y="488"/>
                  </a:lnTo>
                  <a:lnTo>
                    <a:pt x="2045" y="515"/>
                  </a:lnTo>
                  <a:lnTo>
                    <a:pt x="2011" y="539"/>
                  </a:lnTo>
                  <a:lnTo>
                    <a:pt x="1973" y="563"/>
                  </a:lnTo>
                  <a:lnTo>
                    <a:pt x="1931" y="584"/>
                  </a:lnTo>
                  <a:lnTo>
                    <a:pt x="1887" y="604"/>
                  </a:lnTo>
                  <a:lnTo>
                    <a:pt x="1841" y="622"/>
                  </a:lnTo>
                  <a:lnTo>
                    <a:pt x="1791" y="638"/>
                  </a:lnTo>
                  <a:lnTo>
                    <a:pt x="1739" y="653"/>
                  </a:lnTo>
                  <a:lnTo>
                    <a:pt x="1686" y="667"/>
                  </a:lnTo>
                  <a:lnTo>
                    <a:pt x="1632" y="679"/>
                  </a:lnTo>
                  <a:lnTo>
                    <a:pt x="1578" y="689"/>
                  </a:lnTo>
                  <a:lnTo>
                    <a:pt x="1524" y="699"/>
                  </a:lnTo>
                  <a:lnTo>
                    <a:pt x="1468" y="707"/>
                  </a:lnTo>
                  <a:lnTo>
                    <a:pt x="1412" y="713"/>
                  </a:lnTo>
                  <a:lnTo>
                    <a:pt x="1356" y="717"/>
                  </a:lnTo>
                  <a:lnTo>
                    <a:pt x="1241" y="723"/>
                  </a:lnTo>
                  <a:lnTo>
                    <a:pt x="1127" y="727"/>
                  </a:lnTo>
                  <a:lnTo>
                    <a:pt x="1011" y="727"/>
                  </a:lnTo>
                  <a:lnTo>
                    <a:pt x="895" y="723"/>
                  </a:lnTo>
                  <a:lnTo>
                    <a:pt x="838" y="721"/>
                  </a:lnTo>
                  <a:lnTo>
                    <a:pt x="782" y="717"/>
                  </a:lnTo>
                  <a:lnTo>
                    <a:pt x="728" y="711"/>
                  </a:lnTo>
                  <a:lnTo>
                    <a:pt x="676" y="707"/>
                  </a:lnTo>
                  <a:lnTo>
                    <a:pt x="626" y="701"/>
                  </a:lnTo>
                  <a:lnTo>
                    <a:pt x="578" y="693"/>
                  </a:lnTo>
                  <a:lnTo>
                    <a:pt x="532" y="687"/>
                  </a:lnTo>
                  <a:lnTo>
                    <a:pt x="488" y="677"/>
                  </a:lnTo>
                  <a:lnTo>
                    <a:pt x="447" y="669"/>
                  </a:lnTo>
                  <a:lnTo>
                    <a:pt x="405" y="659"/>
                  </a:lnTo>
                  <a:lnTo>
                    <a:pt x="367" y="648"/>
                  </a:lnTo>
                  <a:lnTo>
                    <a:pt x="329" y="636"/>
                  </a:lnTo>
                  <a:lnTo>
                    <a:pt x="293" y="624"/>
                  </a:lnTo>
                  <a:lnTo>
                    <a:pt x="257" y="612"/>
                  </a:lnTo>
                  <a:lnTo>
                    <a:pt x="225" y="598"/>
                  </a:lnTo>
                  <a:lnTo>
                    <a:pt x="193" y="584"/>
                  </a:lnTo>
                  <a:lnTo>
                    <a:pt x="163" y="569"/>
                  </a:lnTo>
                  <a:lnTo>
                    <a:pt x="135" y="553"/>
                  </a:lnTo>
                  <a:lnTo>
                    <a:pt x="111" y="537"/>
                  </a:lnTo>
                  <a:lnTo>
                    <a:pt x="87" y="521"/>
                  </a:lnTo>
                  <a:lnTo>
                    <a:pt x="67" y="501"/>
                  </a:lnTo>
                  <a:lnTo>
                    <a:pt x="47" y="482"/>
                  </a:lnTo>
                  <a:lnTo>
                    <a:pt x="31" y="462"/>
                  </a:lnTo>
                  <a:lnTo>
                    <a:pt x="18" y="440"/>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89" name="Freeform 38">
              <a:extLst>
                <a:ext uri="{FF2B5EF4-FFF2-40B4-BE49-F238E27FC236}">
                  <a16:creationId xmlns:a16="http://schemas.microsoft.com/office/drawing/2014/main" id="{7EB3DA3D-9734-469A-998E-105F936A4874}"/>
                </a:ext>
              </a:extLst>
            </p:cNvPr>
            <p:cNvSpPr>
              <a:spLocks/>
            </p:cNvSpPr>
            <p:nvPr/>
          </p:nvSpPr>
          <p:spPr bwMode="auto">
            <a:xfrm>
              <a:off x="6524843" y="3208873"/>
              <a:ext cx="1044720" cy="374919"/>
            </a:xfrm>
            <a:custGeom>
              <a:avLst/>
              <a:gdLst>
                <a:gd name="T0" fmla="*/ 0 w 793"/>
                <a:gd name="T1" fmla="*/ 355816577 h 236"/>
                <a:gd name="T2" fmla="*/ 0 w 793"/>
                <a:gd name="T3" fmla="*/ 320235079 h 236"/>
                <a:gd name="T4" fmla="*/ 13881124 w 793"/>
                <a:gd name="T5" fmla="*/ 279571193 h 236"/>
                <a:gd name="T6" fmla="*/ 38172432 w 793"/>
                <a:gd name="T7" fmla="*/ 236364518 h 236"/>
                <a:gd name="T8" fmla="*/ 100637491 w 793"/>
                <a:gd name="T9" fmla="*/ 165201522 h 236"/>
                <a:gd name="T10" fmla="*/ 190864797 w 793"/>
                <a:gd name="T11" fmla="*/ 99120913 h 236"/>
                <a:gd name="T12" fmla="*/ 298442849 w 793"/>
                <a:gd name="T13" fmla="*/ 55914239 h 236"/>
                <a:gd name="T14" fmla="*/ 425107777 w 793"/>
                <a:gd name="T15" fmla="*/ 25415128 h 236"/>
                <a:gd name="T16" fmla="*/ 574329201 w 793"/>
                <a:gd name="T17" fmla="*/ 5082388 h 236"/>
                <a:gd name="T18" fmla="*/ 720081003 w 793"/>
                <a:gd name="T19" fmla="*/ 0 h 236"/>
                <a:gd name="T20" fmla="*/ 858890926 w 793"/>
                <a:gd name="T21" fmla="*/ 10166370 h 236"/>
                <a:gd name="T22" fmla="*/ 1008112351 w 793"/>
                <a:gd name="T23" fmla="*/ 45747868 h 236"/>
                <a:gd name="T24" fmla="*/ 1124367094 w 793"/>
                <a:gd name="T25" fmla="*/ 88954543 h 236"/>
                <a:gd name="T26" fmla="*/ 1193771397 w 793"/>
                <a:gd name="T27" fmla="*/ 119453653 h 236"/>
                <a:gd name="T28" fmla="*/ 1256236455 w 793"/>
                <a:gd name="T29" fmla="*/ 149951169 h 236"/>
                <a:gd name="T30" fmla="*/ 1308290012 w 793"/>
                <a:gd name="T31" fmla="*/ 185532668 h 236"/>
                <a:gd name="T32" fmla="*/ 1346463761 w 793"/>
                <a:gd name="T33" fmla="*/ 226198148 h 236"/>
                <a:gd name="T34" fmla="*/ 1370755070 w 793"/>
                <a:gd name="T35" fmla="*/ 266863629 h 236"/>
                <a:gd name="T36" fmla="*/ 1374226009 w 793"/>
                <a:gd name="T37" fmla="*/ 315152691 h 236"/>
                <a:gd name="T38" fmla="*/ 1360344885 w 793"/>
                <a:gd name="T39" fmla="*/ 360900560 h 236"/>
                <a:gd name="T40" fmla="*/ 1325642075 w 793"/>
                <a:gd name="T41" fmla="*/ 411730816 h 236"/>
                <a:gd name="T42" fmla="*/ 1283998703 w 793"/>
                <a:gd name="T43" fmla="*/ 457478684 h 236"/>
                <a:gd name="T44" fmla="*/ 1235414769 w 793"/>
                <a:gd name="T45" fmla="*/ 495602971 h 236"/>
                <a:gd name="T46" fmla="*/ 1176420651 w 793"/>
                <a:gd name="T47" fmla="*/ 521018099 h 236"/>
                <a:gd name="T48" fmla="*/ 1077517971 w 793"/>
                <a:gd name="T49" fmla="*/ 551517209 h 236"/>
                <a:gd name="T50" fmla="*/ 935237109 w 793"/>
                <a:gd name="T51" fmla="*/ 582014726 h 236"/>
                <a:gd name="T52" fmla="*/ 789485306 w 793"/>
                <a:gd name="T53" fmla="*/ 597265078 h 236"/>
                <a:gd name="T54" fmla="*/ 633323320 w 793"/>
                <a:gd name="T55" fmla="*/ 597265078 h 236"/>
                <a:gd name="T56" fmla="*/ 511864143 w 793"/>
                <a:gd name="T57" fmla="*/ 597265078 h 236"/>
                <a:gd name="T58" fmla="*/ 435517961 w 793"/>
                <a:gd name="T59" fmla="*/ 592181096 h 236"/>
                <a:gd name="T60" fmla="*/ 366113658 w 793"/>
                <a:gd name="T61" fmla="*/ 582014726 h 236"/>
                <a:gd name="T62" fmla="*/ 308854351 w 793"/>
                <a:gd name="T63" fmla="*/ 566765968 h 236"/>
                <a:gd name="T64" fmla="*/ 229037229 w 793"/>
                <a:gd name="T65" fmla="*/ 541350839 h 236"/>
                <a:gd name="T66" fmla="*/ 142280863 w 793"/>
                <a:gd name="T67" fmla="*/ 505769341 h 236"/>
                <a:gd name="T68" fmla="*/ 72875242 w 793"/>
                <a:gd name="T69" fmla="*/ 452396296 h 236"/>
                <a:gd name="T70" fmla="*/ 24291308 w 793"/>
                <a:gd name="T71" fmla="*/ 401564446 h 2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3" h="236">
                  <a:moveTo>
                    <a:pt x="4" y="146"/>
                  </a:moveTo>
                  <a:lnTo>
                    <a:pt x="0" y="140"/>
                  </a:lnTo>
                  <a:lnTo>
                    <a:pt x="0" y="134"/>
                  </a:lnTo>
                  <a:lnTo>
                    <a:pt x="0" y="126"/>
                  </a:lnTo>
                  <a:lnTo>
                    <a:pt x="4" y="118"/>
                  </a:lnTo>
                  <a:lnTo>
                    <a:pt x="8" y="110"/>
                  </a:lnTo>
                  <a:lnTo>
                    <a:pt x="14" y="101"/>
                  </a:lnTo>
                  <a:lnTo>
                    <a:pt x="22" y="93"/>
                  </a:lnTo>
                  <a:lnTo>
                    <a:pt x="34" y="83"/>
                  </a:lnTo>
                  <a:lnTo>
                    <a:pt x="58" y="65"/>
                  </a:lnTo>
                  <a:lnTo>
                    <a:pt x="84" y="51"/>
                  </a:lnTo>
                  <a:lnTo>
                    <a:pt x="110" y="39"/>
                  </a:lnTo>
                  <a:lnTo>
                    <a:pt x="140" y="31"/>
                  </a:lnTo>
                  <a:lnTo>
                    <a:pt x="172" y="22"/>
                  </a:lnTo>
                  <a:lnTo>
                    <a:pt x="205" y="16"/>
                  </a:lnTo>
                  <a:lnTo>
                    <a:pt x="245" y="10"/>
                  </a:lnTo>
                  <a:lnTo>
                    <a:pt x="287" y="6"/>
                  </a:lnTo>
                  <a:lnTo>
                    <a:pt x="331" y="2"/>
                  </a:lnTo>
                  <a:lnTo>
                    <a:pt x="375" y="0"/>
                  </a:lnTo>
                  <a:lnTo>
                    <a:pt x="415" y="0"/>
                  </a:lnTo>
                  <a:lnTo>
                    <a:pt x="455" y="2"/>
                  </a:lnTo>
                  <a:lnTo>
                    <a:pt x="495" y="4"/>
                  </a:lnTo>
                  <a:lnTo>
                    <a:pt x="537" y="10"/>
                  </a:lnTo>
                  <a:lnTo>
                    <a:pt x="581" y="18"/>
                  </a:lnTo>
                  <a:lnTo>
                    <a:pt x="627" y="28"/>
                  </a:lnTo>
                  <a:lnTo>
                    <a:pt x="648" y="35"/>
                  </a:lnTo>
                  <a:lnTo>
                    <a:pt x="668" y="41"/>
                  </a:lnTo>
                  <a:lnTo>
                    <a:pt x="688" y="47"/>
                  </a:lnTo>
                  <a:lnTo>
                    <a:pt x="706" y="53"/>
                  </a:lnTo>
                  <a:lnTo>
                    <a:pt x="724" y="59"/>
                  </a:lnTo>
                  <a:lnTo>
                    <a:pt x="740" y="67"/>
                  </a:lnTo>
                  <a:lnTo>
                    <a:pt x="754" y="73"/>
                  </a:lnTo>
                  <a:lnTo>
                    <a:pt x="766" y="81"/>
                  </a:lnTo>
                  <a:lnTo>
                    <a:pt x="776" y="89"/>
                  </a:lnTo>
                  <a:lnTo>
                    <a:pt x="784" y="97"/>
                  </a:lnTo>
                  <a:lnTo>
                    <a:pt x="790" y="105"/>
                  </a:lnTo>
                  <a:lnTo>
                    <a:pt x="792" y="114"/>
                  </a:lnTo>
                  <a:lnTo>
                    <a:pt x="792" y="124"/>
                  </a:lnTo>
                  <a:lnTo>
                    <a:pt x="788" y="134"/>
                  </a:lnTo>
                  <a:lnTo>
                    <a:pt x="784" y="142"/>
                  </a:lnTo>
                  <a:lnTo>
                    <a:pt x="776" y="152"/>
                  </a:lnTo>
                  <a:lnTo>
                    <a:pt x="764" y="162"/>
                  </a:lnTo>
                  <a:lnTo>
                    <a:pt x="754" y="172"/>
                  </a:lnTo>
                  <a:lnTo>
                    <a:pt x="740" y="180"/>
                  </a:lnTo>
                  <a:lnTo>
                    <a:pt x="726" y="189"/>
                  </a:lnTo>
                  <a:lnTo>
                    <a:pt x="712" y="195"/>
                  </a:lnTo>
                  <a:lnTo>
                    <a:pt x="696" y="201"/>
                  </a:lnTo>
                  <a:lnTo>
                    <a:pt x="678" y="205"/>
                  </a:lnTo>
                  <a:lnTo>
                    <a:pt x="658" y="211"/>
                  </a:lnTo>
                  <a:lnTo>
                    <a:pt x="621" y="217"/>
                  </a:lnTo>
                  <a:lnTo>
                    <a:pt x="581" y="223"/>
                  </a:lnTo>
                  <a:lnTo>
                    <a:pt x="539" y="229"/>
                  </a:lnTo>
                  <a:lnTo>
                    <a:pt x="497" y="231"/>
                  </a:lnTo>
                  <a:lnTo>
                    <a:pt x="455" y="235"/>
                  </a:lnTo>
                  <a:lnTo>
                    <a:pt x="409" y="235"/>
                  </a:lnTo>
                  <a:lnTo>
                    <a:pt x="365" y="235"/>
                  </a:lnTo>
                  <a:lnTo>
                    <a:pt x="317" y="235"/>
                  </a:lnTo>
                  <a:lnTo>
                    <a:pt x="295" y="235"/>
                  </a:lnTo>
                  <a:lnTo>
                    <a:pt x="271" y="235"/>
                  </a:lnTo>
                  <a:lnTo>
                    <a:pt x="251" y="233"/>
                  </a:lnTo>
                  <a:lnTo>
                    <a:pt x="231" y="231"/>
                  </a:lnTo>
                  <a:lnTo>
                    <a:pt x="211" y="229"/>
                  </a:lnTo>
                  <a:lnTo>
                    <a:pt x="194" y="227"/>
                  </a:lnTo>
                  <a:lnTo>
                    <a:pt x="178" y="223"/>
                  </a:lnTo>
                  <a:lnTo>
                    <a:pt x="162" y="221"/>
                  </a:lnTo>
                  <a:lnTo>
                    <a:pt x="132" y="213"/>
                  </a:lnTo>
                  <a:lnTo>
                    <a:pt x="106" y="207"/>
                  </a:lnTo>
                  <a:lnTo>
                    <a:pt x="82" y="199"/>
                  </a:lnTo>
                  <a:lnTo>
                    <a:pt x="60" y="189"/>
                  </a:lnTo>
                  <a:lnTo>
                    <a:pt x="42" y="178"/>
                  </a:lnTo>
                  <a:lnTo>
                    <a:pt x="26" y="168"/>
                  </a:lnTo>
                  <a:lnTo>
                    <a:pt x="14" y="158"/>
                  </a:lnTo>
                  <a:lnTo>
                    <a:pt x="4" y="146"/>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90" name="Freeform 39">
              <a:extLst>
                <a:ext uri="{FF2B5EF4-FFF2-40B4-BE49-F238E27FC236}">
                  <a16:creationId xmlns:a16="http://schemas.microsoft.com/office/drawing/2014/main" id="{47383331-894E-41E1-AF4C-46ABB3816DBD}"/>
                </a:ext>
              </a:extLst>
            </p:cNvPr>
            <p:cNvSpPr>
              <a:spLocks/>
            </p:cNvSpPr>
            <p:nvPr/>
          </p:nvSpPr>
          <p:spPr bwMode="auto">
            <a:xfrm>
              <a:off x="6070755" y="3084820"/>
              <a:ext cx="1968773" cy="810487"/>
            </a:xfrm>
            <a:custGeom>
              <a:avLst/>
              <a:gdLst>
                <a:gd name="T0" fmla="*/ 3466930 w 1495"/>
                <a:gd name="T1" fmla="*/ 759027632 h 508"/>
                <a:gd name="T2" fmla="*/ 3466930 w 1495"/>
                <a:gd name="T3" fmla="*/ 683124551 h 508"/>
                <a:gd name="T4" fmla="*/ 27740708 w 1495"/>
                <a:gd name="T5" fmla="*/ 594571221 h 508"/>
                <a:gd name="T6" fmla="*/ 76285629 w 1495"/>
                <a:gd name="T7" fmla="*/ 503488796 h 508"/>
                <a:gd name="T8" fmla="*/ 149103012 w 1495"/>
                <a:gd name="T9" fmla="*/ 399754532 h 508"/>
                <a:gd name="T10" fmla="*/ 230589695 w 1495"/>
                <a:gd name="T11" fmla="*/ 313731888 h 508"/>
                <a:gd name="T12" fmla="*/ 317277431 w 1495"/>
                <a:gd name="T13" fmla="*/ 235298121 h 508"/>
                <a:gd name="T14" fmla="*/ 407433415 w 1495"/>
                <a:gd name="T15" fmla="*/ 179635755 h 508"/>
                <a:gd name="T16" fmla="*/ 507991505 w 1495"/>
                <a:gd name="T17" fmla="*/ 139154324 h 508"/>
                <a:gd name="T18" fmla="*/ 615483456 w 1495"/>
                <a:gd name="T19" fmla="*/ 103734264 h 508"/>
                <a:gd name="T20" fmla="*/ 736847077 w 1495"/>
                <a:gd name="T21" fmla="*/ 65781928 h 508"/>
                <a:gd name="T22" fmla="*/ 872079735 w 1495"/>
                <a:gd name="T23" fmla="*/ 40481431 h 508"/>
                <a:gd name="T24" fmla="*/ 1085332146 w 1495"/>
                <a:gd name="T25" fmla="*/ 10121153 h 508"/>
                <a:gd name="T26" fmla="*/ 1359265709 w 1495"/>
                <a:gd name="T27" fmla="*/ 0 h 508"/>
                <a:gd name="T28" fmla="*/ 1553446713 w 1495"/>
                <a:gd name="T29" fmla="*/ 15180934 h 508"/>
                <a:gd name="T30" fmla="*/ 1685212441 w 1495"/>
                <a:gd name="T31" fmla="*/ 35421650 h 508"/>
                <a:gd name="T32" fmla="*/ 1822179222 w 1495"/>
                <a:gd name="T33" fmla="*/ 70843300 h 508"/>
                <a:gd name="T34" fmla="*/ 1971282234 w 1495"/>
                <a:gd name="T35" fmla="*/ 118913608 h 508"/>
                <a:gd name="T36" fmla="*/ 2120386563 w 1495"/>
                <a:gd name="T37" fmla="*/ 179635755 h 508"/>
                <a:gd name="T38" fmla="*/ 2147483646 w 1495"/>
                <a:gd name="T39" fmla="*/ 245419274 h 508"/>
                <a:gd name="T40" fmla="*/ 2147483646 w 1495"/>
                <a:gd name="T41" fmla="*/ 318791669 h 508"/>
                <a:gd name="T42" fmla="*/ 2147483646 w 1495"/>
                <a:gd name="T43" fmla="*/ 394694750 h 508"/>
                <a:gd name="T44" fmla="*/ 2147483646 w 1495"/>
                <a:gd name="T45" fmla="*/ 455416897 h 508"/>
                <a:gd name="T46" fmla="*/ 2147483646 w 1495"/>
                <a:gd name="T47" fmla="*/ 503488796 h 508"/>
                <a:gd name="T48" fmla="*/ 2147483646 w 1495"/>
                <a:gd name="T49" fmla="*/ 549030008 h 508"/>
                <a:gd name="T50" fmla="*/ 2147483646 w 1495"/>
                <a:gd name="T51" fmla="*/ 594571221 h 508"/>
                <a:gd name="T52" fmla="*/ 2147483646 w 1495"/>
                <a:gd name="T53" fmla="*/ 640112434 h 508"/>
                <a:gd name="T54" fmla="*/ 2147483646 w 1495"/>
                <a:gd name="T55" fmla="*/ 693245704 h 508"/>
                <a:gd name="T56" fmla="*/ 2147483646 w 1495"/>
                <a:gd name="T57" fmla="*/ 743846698 h 508"/>
                <a:gd name="T58" fmla="*/ 2147483646 w 1495"/>
                <a:gd name="T59" fmla="*/ 799509063 h 508"/>
                <a:gd name="T60" fmla="*/ 2147483646 w 1495"/>
                <a:gd name="T61" fmla="*/ 883001021 h 508"/>
                <a:gd name="T62" fmla="*/ 2147483646 w 1495"/>
                <a:gd name="T63" fmla="*/ 974085037 h 508"/>
                <a:gd name="T64" fmla="*/ 2147483646 w 1495"/>
                <a:gd name="T65" fmla="*/ 1055047900 h 508"/>
                <a:gd name="T66" fmla="*/ 2147483646 w 1495"/>
                <a:gd name="T67" fmla="*/ 1118300733 h 508"/>
                <a:gd name="T68" fmla="*/ 2026762333 w 1495"/>
                <a:gd name="T69" fmla="*/ 1179022880 h 508"/>
                <a:gd name="T70" fmla="*/ 1759763947 w 1495"/>
                <a:gd name="T71" fmla="*/ 1239745027 h 508"/>
                <a:gd name="T72" fmla="*/ 1484096260 w 1495"/>
                <a:gd name="T73" fmla="*/ 1272635991 h 508"/>
                <a:gd name="T74" fmla="*/ 1192825413 w 1495"/>
                <a:gd name="T75" fmla="*/ 1282755553 h 508"/>
                <a:gd name="T76" fmla="*/ 963969841 w 1495"/>
                <a:gd name="T77" fmla="*/ 1277695772 h 508"/>
                <a:gd name="T78" fmla="*/ 823534813 w 1495"/>
                <a:gd name="T79" fmla="*/ 1267576209 h 508"/>
                <a:gd name="T80" fmla="*/ 695237332 w 1495"/>
                <a:gd name="T81" fmla="*/ 1244804808 h 508"/>
                <a:gd name="T82" fmla="*/ 580808888 w 1495"/>
                <a:gd name="T83" fmla="*/ 1214442939 h 508"/>
                <a:gd name="T84" fmla="*/ 480250797 w 1495"/>
                <a:gd name="T85" fmla="*/ 1179022880 h 508"/>
                <a:gd name="T86" fmla="*/ 386627884 w 1495"/>
                <a:gd name="T87" fmla="*/ 1138541448 h 508"/>
                <a:gd name="T88" fmla="*/ 303407078 w 1495"/>
                <a:gd name="T89" fmla="*/ 1098060017 h 508"/>
                <a:gd name="T90" fmla="*/ 230589695 w 1495"/>
                <a:gd name="T91" fmla="*/ 1044928337 h 508"/>
                <a:gd name="T92" fmla="*/ 166440296 w 1495"/>
                <a:gd name="T93" fmla="*/ 999385534 h 508"/>
                <a:gd name="T94" fmla="*/ 114428444 w 1495"/>
                <a:gd name="T95" fmla="*/ 943723168 h 508"/>
                <a:gd name="T96" fmla="*/ 65882206 w 1495"/>
                <a:gd name="T97" fmla="*/ 888062393 h 508"/>
                <a:gd name="T98" fmla="*/ 31207638 w 1495"/>
                <a:gd name="T99" fmla="*/ 824809560 h 5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495" h="508">
                  <a:moveTo>
                    <a:pt x="8" y="312"/>
                  </a:moveTo>
                  <a:lnTo>
                    <a:pt x="2" y="300"/>
                  </a:lnTo>
                  <a:lnTo>
                    <a:pt x="0" y="286"/>
                  </a:lnTo>
                  <a:lnTo>
                    <a:pt x="2" y="270"/>
                  </a:lnTo>
                  <a:lnTo>
                    <a:pt x="6" y="253"/>
                  </a:lnTo>
                  <a:lnTo>
                    <a:pt x="16" y="235"/>
                  </a:lnTo>
                  <a:lnTo>
                    <a:pt x="28" y="217"/>
                  </a:lnTo>
                  <a:lnTo>
                    <a:pt x="44" y="199"/>
                  </a:lnTo>
                  <a:lnTo>
                    <a:pt x="64" y="178"/>
                  </a:lnTo>
                  <a:lnTo>
                    <a:pt x="86" y="158"/>
                  </a:lnTo>
                  <a:lnTo>
                    <a:pt x="110" y="140"/>
                  </a:lnTo>
                  <a:lnTo>
                    <a:pt x="133" y="124"/>
                  </a:lnTo>
                  <a:lnTo>
                    <a:pt x="157" y="108"/>
                  </a:lnTo>
                  <a:lnTo>
                    <a:pt x="183" y="93"/>
                  </a:lnTo>
                  <a:lnTo>
                    <a:pt x="209" y="81"/>
                  </a:lnTo>
                  <a:lnTo>
                    <a:pt x="235" y="71"/>
                  </a:lnTo>
                  <a:lnTo>
                    <a:pt x="263" y="63"/>
                  </a:lnTo>
                  <a:lnTo>
                    <a:pt x="293" y="55"/>
                  </a:lnTo>
                  <a:lnTo>
                    <a:pt x="323" y="47"/>
                  </a:lnTo>
                  <a:lnTo>
                    <a:pt x="355" y="41"/>
                  </a:lnTo>
                  <a:lnTo>
                    <a:pt x="389" y="33"/>
                  </a:lnTo>
                  <a:lnTo>
                    <a:pt x="425" y="26"/>
                  </a:lnTo>
                  <a:lnTo>
                    <a:pt x="463" y="22"/>
                  </a:lnTo>
                  <a:lnTo>
                    <a:pt x="503" y="16"/>
                  </a:lnTo>
                  <a:lnTo>
                    <a:pt x="545" y="12"/>
                  </a:lnTo>
                  <a:lnTo>
                    <a:pt x="626" y="4"/>
                  </a:lnTo>
                  <a:lnTo>
                    <a:pt x="706" y="0"/>
                  </a:lnTo>
                  <a:lnTo>
                    <a:pt x="784" y="0"/>
                  </a:lnTo>
                  <a:lnTo>
                    <a:pt x="858" y="2"/>
                  </a:lnTo>
                  <a:lnTo>
                    <a:pt x="896" y="6"/>
                  </a:lnTo>
                  <a:lnTo>
                    <a:pt x="934" y="8"/>
                  </a:lnTo>
                  <a:lnTo>
                    <a:pt x="972" y="14"/>
                  </a:lnTo>
                  <a:lnTo>
                    <a:pt x="1011" y="20"/>
                  </a:lnTo>
                  <a:lnTo>
                    <a:pt x="1051" y="28"/>
                  </a:lnTo>
                  <a:lnTo>
                    <a:pt x="1093" y="37"/>
                  </a:lnTo>
                  <a:lnTo>
                    <a:pt x="1137" y="47"/>
                  </a:lnTo>
                  <a:lnTo>
                    <a:pt x="1179" y="59"/>
                  </a:lnTo>
                  <a:lnTo>
                    <a:pt x="1223" y="71"/>
                  </a:lnTo>
                  <a:lnTo>
                    <a:pt x="1263" y="83"/>
                  </a:lnTo>
                  <a:lnTo>
                    <a:pt x="1299" y="97"/>
                  </a:lnTo>
                  <a:lnTo>
                    <a:pt x="1333" y="112"/>
                  </a:lnTo>
                  <a:lnTo>
                    <a:pt x="1365" y="126"/>
                  </a:lnTo>
                  <a:lnTo>
                    <a:pt x="1395" y="140"/>
                  </a:lnTo>
                  <a:lnTo>
                    <a:pt x="1420" y="156"/>
                  </a:lnTo>
                  <a:lnTo>
                    <a:pt x="1444" y="172"/>
                  </a:lnTo>
                  <a:lnTo>
                    <a:pt x="1454" y="180"/>
                  </a:lnTo>
                  <a:lnTo>
                    <a:pt x="1464" y="189"/>
                  </a:lnTo>
                  <a:lnTo>
                    <a:pt x="1472" y="199"/>
                  </a:lnTo>
                  <a:lnTo>
                    <a:pt x="1478" y="207"/>
                  </a:lnTo>
                  <a:lnTo>
                    <a:pt x="1484" y="217"/>
                  </a:lnTo>
                  <a:lnTo>
                    <a:pt x="1488" y="225"/>
                  </a:lnTo>
                  <a:lnTo>
                    <a:pt x="1492" y="235"/>
                  </a:lnTo>
                  <a:lnTo>
                    <a:pt x="1492" y="243"/>
                  </a:lnTo>
                  <a:lnTo>
                    <a:pt x="1494" y="253"/>
                  </a:lnTo>
                  <a:lnTo>
                    <a:pt x="1492" y="263"/>
                  </a:lnTo>
                  <a:lnTo>
                    <a:pt x="1490" y="274"/>
                  </a:lnTo>
                  <a:lnTo>
                    <a:pt x="1488" y="284"/>
                  </a:lnTo>
                  <a:lnTo>
                    <a:pt x="1482" y="294"/>
                  </a:lnTo>
                  <a:lnTo>
                    <a:pt x="1476" y="306"/>
                  </a:lnTo>
                  <a:lnTo>
                    <a:pt x="1470" y="316"/>
                  </a:lnTo>
                  <a:lnTo>
                    <a:pt x="1462" y="326"/>
                  </a:lnTo>
                  <a:lnTo>
                    <a:pt x="1442" y="349"/>
                  </a:lnTo>
                  <a:lnTo>
                    <a:pt x="1420" y="367"/>
                  </a:lnTo>
                  <a:lnTo>
                    <a:pt x="1397" y="385"/>
                  </a:lnTo>
                  <a:lnTo>
                    <a:pt x="1371" y="401"/>
                  </a:lnTo>
                  <a:lnTo>
                    <a:pt x="1343" y="417"/>
                  </a:lnTo>
                  <a:lnTo>
                    <a:pt x="1313" y="430"/>
                  </a:lnTo>
                  <a:lnTo>
                    <a:pt x="1279" y="442"/>
                  </a:lnTo>
                  <a:lnTo>
                    <a:pt x="1243" y="450"/>
                  </a:lnTo>
                  <a:lnTo>
                    <a:pt x="1169" y="466"/>
                  </a:lnTo>
                  <a:lnTo>
                    <a:pt x="1093" y="480"/>
                  </a:lnTo>
                  <a:lnTo>
                    <a:pt x="1015" y="490"/>
                  </a:lnTo>
                  <a:lnTo>
                    <a:pt x="938" y="496"/>
                  </a:lnTo>
                  <a:lnTo>
                    <a:pt x="856" y="503"/>
                  </a:lnTo>
                  <a:lnTo>
                    <a:pt x="774" y="505"/>
                  </a:lnTo>
                  <a:lnTo>
                    <a:pt x="688" y="507"/>
                  </a:lnTo>
                  <a:lnTo>
                    <a:pt x="600" y="507"/>
                  </a:lnTo>
                  <a:lnTo>
                    <a:pt x="556" y="505"/>
                  </a:lnTo>
                  <a:lnTo>
                    <a:pt x="515" y="503"/>
                  </a:lnTo>
                  <a:lnTo>
                    <a:pt x="475" y="501"/>
                  </a:lnTo>
                  <a:lnTo>
                    <a:pt x="437" y="496"/>
                  </a:lnTo>
                  <a:lnTo>
                    <a:pt x="401" y="492"/>
                  </a:lnTo>
                  <a:lnTo>
                    <a:pt x="367" y="486"/>
                  </a:lnTo>
                  <a:lnTo>
                    <a:pt x="335" y="480"/>
                  </a:lnTo>
                  <a:lnTo>
                    <a:pt x="305" y="474"/>
                  </a:lnTo>
                  <a:lnTo>
                    <a:pt x="277" y="466"/>
                  </a:lnTo>
                  <a:lnTo>
                    <a:pt x="249" y="458"/>
                  </a:lnTo>
                  <a:lnTo>
                    <a:pt x="223" y="450"/>
                  </a:lnTo>
                  <a:lnTo>
                    <a:pt x="199" y="442"/>
                  </a:lnTo>
                  <a:lnTo>
                    <a:pt x="175" y="434"/>
                  </a:lnTo>
                  <a:lnTo>
                    <a:pt x="153" y="424"/>
                  </a:lnTo>
                  <a:lnTo>
                    <a:pt x="133" y="413"/>
                  </a:lnTo>
                  <a:lnTo>
                    <a:pt x="114" y="405"/>
                  </a:lnTo>
                  <a:lnTo>
                    <a:pt x="96" y="395"/>
                  </a:lnTo>
                  <a:lnTo>
                    <a:pt x="80" y="385"/>
                  </a:lnTo>
                  <a:lnTo>
                    <a:pt x="66" y="373"/>
                  </a:lnTo>
                  <a:lnTo>
                    <a:pt x="52" y="363"/>
                  </a:lnTo>
                  <a:lnTo>
                    <a:pt x="38" y="351"/>
                  </a:lnTo>
                  <a:lnTo>
                    <a:pt x="28" y="338"/>
                  </a:lnTo>
                  <a:lnTo>
                    <a:pt x="18" y="326"/>
                  </a:lnTo>
                  <a:lnTo>
                    <a:pt x="8" y="312"/>
                  </a:lnTo>
                </a:path>
              </a:pathLst>
            </a:custGeom>
            <a:noFill/>
            <a:ln w="25400" cap="rnd" cmpd="sng">
              <a:solidFill>
                <a:srgbClr val="FFFF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91" name="Freeform 40">
              <a:extLst>
                <a:ext uri="{FF2B5EF4-FFF2-40B4-BE49-F238E27FC236}">
                  <a16:creationId xmlns:a16="http://schemas.microsoft.com/office/drawing/2014/main" id="{966AA091-A590-4926-8922-B0A8BDA89F6B}"/>
                </a:ext>
              </a:extLst>
            </p:cNvPr>
            <p:cNvSpPr>
              <a:spLocks/>
            </p:cNvSpPr>
            <p:nvPr/>
          </p:nvSpPr>
          <p:spPr bwMode="auto">
            <a:xfrm>
              <a:off x="5426141" y="3341197"/>
              <a:ext cx="2916641" cy="1003460"/>
            </a:xfrm>
            <a:custGeom>
              <a:avLst/>
              <a:gdLst>
                <a:gd name="T0" fmla="*/ 100627334 w 2214"/>
                <a:gd name="T1" fmla="*/ 524984705 h 631"/>
                <a:gd name="T2" fmla="*/ 298413866 w 2214"/>
                <a:gd name="T3" fmla="*/ 385496377 h 631"/>
                <a:gd name="T4" fmla="*/ 480585222 w 2214"/>
                <a:gd name="T5" fmla="*/ 268832224 h 631"/>
                <a:gd name="T6" fmla="*/ 657551079 w 2214"/>
                <a:gd name="T7" fmla="*/ 180067648 h 631"/>
                <a:gd name="T8" fmla="*/ 831048799 w 2214"/>
                <a:gd name="T9" fmla="*/ 109055032 h 631"/>
                <a:gd name="T10" fmla="*/ 1004545202 w 2214"/>
                <a:gd name="T11" fmla="*/ 55795968 h 631"/>
                <a:gd name="T12" fmla="*/ 1186716558 w 2214"/>
                <a:gd name="T13" fmla="*/ 20288864 h 631"/>
                <a:gd name="T14" fmla="*/ 1381032319 w 2214"/>
                <a:gd name="T15" fmla="*/ 5072216 h 631"/>
                <a:gd name="T16" fmla="*/ 1526769139 w 2214"/>
                <a:gd name="T17" fmla="*/ 0 h 631"/>
                <a:gd name="T18" fmla="*/ 1616986795 w 2214"/>
                <a:gd name="T19" fmla="*/ 0 h 631"/>
                <a:gd name="T20" fmla="*/ 1700265543 w 2214"/>
                <a:gd name="T21" fmla="*/ 0 h 631"/>
                <a:gd name="T22" fmla="*/ 1773134611 w 2214"/>
                <a:gd name="T23" fmla="*/ 0 h 631"/>
                <a:gd name="T24" fmla="*/ 1833857957 w 2214"/>
                <a:gd name="T25" fmla="*/ 5072216 h 631"/>
                <a:gd name="T26" fmla="*/ 1889377123 w 2214"/>
                <a:gd name="T27" fmla="*/ 5072216 h 631"/>
                <a:gd name="T28" fmla="*/ 1937956063 w 2214"/>
                <a:gd name="T29" fmla="*/ 10144432 h 631"/>
                <a:gd name="T30" fmla="*/ 1976125324 w 2214"/>
                <a:gd name="T31" fmla="*/ 10144432 h 631"/>
                <a:gd name="T32" fmla="*/ 2048993076 w 2214"/>
                <a:gd name="T33" fmla="*/ 25361080 h 631"/>
                <a:gd name="T34" fmla="*/ 2147483646 w 2214"/>
                <a:gd name="T35" fmla="*/ 55795968 h 631"/>
                <a:gd name="T36" fmla="*/ 2147483646 w 2214"/>
                <a:gd name="T37" fmla="*/ 93838384 h 631"/>
                <a:gd name="T38" fmla="*/ 2147483646 w 2214"/>
                <a:gd name="T39" fmla="*/ 139488328 h 631"/>
                <a:gd name="T40" fmla="*/ 2147483646 w 2214"/>
                <a:gd name="T41" fmla="*/ 205428728 h 631"/>
                <a:gd name="T42" fmla="*/ 2147483646 w 2214"/>
                <a:gd name="T43" fmla="*/ 294194897 h 631"/>
                <a:gd name="T44" fmla="*/ 2147483646 w 2214"/>
                <a:gd name="T45" fmla="*/ 395640809 h 631"/>
                <a:gd name="T46" fmla="*/ 2147483646 w 2214"/>
                <a:gd name="T47" fmla="*/ 509768057 h 631"/>
                <a:gd name="T48" fmla="*/ 2147483646 w 2214"/>
                <a:gd name="T49" fmla="*/ 616286185 h 631"/>
                <a:gd name="T50" fmla="*/ 2147483646 w 2214"/>
                <a:gd name="T51" fmla="*/ 735485649 h 631"/>
                <a:gd name="T52" fmla="*/ 2147483646 w 2214"/>
                <a:gd name="T53" fmla="*/ 847077586 h 631"/>
                <a:gd name="T54" fmla="*/ 2147483646 w 2214"/>
                <a:gd name="T55" fmla="*/ 961204834 h 631"/>
                <a:gd name="T56" fmla="*/ 2147483646 w 2214"/>
                <a:gd name="T57" fmla="*/ 1075332082 h 631"/>
                <a:gd name="T58" fmla="*/ 2147483646 w 2214"/>
                <a:gd name="T59" fmla="*/ 1181850210 h 631"/>
                <a:gd name="T60" fmla="*/ 2147483646 w 2214"/>
                <a:gd name="T61" fmla="*/ 1290905242 h 631"/>
                <a:gd name="T62" fmla="*/ 2147483646 w 2214"/>
                <a:gd name="T63" fmla="*/ 1387278938 h 631"/>
                <a:gd name="T64" fmla="*/ 2147483646 w 2214"/>
                <a:gd name="T65" fmla="*/ 1481117323 h 631"/>
                <a:gd name="T66" fmla="*/ 2147483646 w 2214"/>
                <a:gd name="T67" fmla="*/ 1562274371 h 6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14" h="631">
                  <a:moveTo>
                    <a:pt x="0" y="237"/>
                  </a:moveTo>
                  <a:lnTo>
                    <a:pt x="58" y="207"/>
                  </a:lnTo>
                  <a:lnTo>
                    <a:pt x="116" y="178"/>
                  </a:lnTo>
                  <a:lnTo>
                    <a:pt x="172" y="152"/>
                  </a:lnTo>
                  <a:lnTo>
                    <a:pt x="225" y="128"/>
                  </a:lnTo>
                  <a:lnTo>
                    <a:pt x="277" y="106"/>
                  </a:lnTo>
                  <a:lnTo>
                    <a:pt x="329" y="87"/>
                  </a:lnTo>
                  <a:lnTo>
                    <a:pt x="379" y="71"/>
                  </a:lnTo>
                  <a:lnTo>
                    <a:pt x="429" y="55"/>
                  </a:lnTo>
                  <a:lnTo>
                    <a:pt x="479" y="43"/>
                  </a:lnTo>
                  <a:lnTo>
                    <a:pt x="529" y="33"/>
                  </a:lnTo>
                  <a:lnTo>
                    <a:pt x="579" y="22"/>
                  </a:lnTo>
                  <a:lnTo>
                    <a:pt x="632" y="14"/>
                  </a:lnTo>
                  <a:lnTo>
                    <a:pt x="684" y="8"/>
                  </a:lnTo>
                  <a:lnTo>
                    <a:pt x="740" y="4"/>
                  </a:lnTo>
                  <a:lnTo>
                    <a:pt x="796" y="2"/>
                  </a:lnTo>
                  <a:lnTo>
                    <a:pt x="852" y="0"/>
                  </a:lnTo>
                  <a:lnTo>
                    <a:pt x="880" y="0"/>
                  </a:lnTo>
                  <a:lnTo>
                    <a:pt x="906" y="0"/>
                  </a:lnTo>
                  <a:lnTo>
                    <a:pt x="932" y="0"/>
                  </a:lnTo>
                  <a:lnTo>
                    <a:pt x="956" y="0"/>
                  </a:lnTo>
                  <a:lnTo>
                    <a:pt x="980" y="0"/>
                  </a:lnTo>
                  <a:lnTo>
                    <a:pt x="1002" y="0"/>
                  </a:lnTo>
                  <a:lnTo>
                    <a:pt x="1022" y="0"/>
                  </a:lnTo>
                  <a:lnTo>
                    <a:pt x="1039" y="0"/>
                  </a:lnTo>
                  <a:lnTo>
                    <a:pt x="1057" y="2"/>
                  </a:lnTo>
                  <a:lnTo>
                    <a:pt x="1075" y="2"/>
                  </a:lnTo>
                  <a:lnTo>
                    <a:pt x="1089" y="2"/>
                  </a:lnTo>
                  <a:lnTo>
                    <a:pt x="1103" y="2"/>
                  </a:lnTo>
                  <a:lnTo>
                    <a:pt x="1117" y="4"/>
                  </a:lnTo>
                  <a:lnTo>
                    <a:pt x="1127" y="4"/>
                  </a:lnTo>
                  <a:lnTo>
                    <a:pt x="1139" y="4"/>
                  </a:lnTo>
                  <a:lnTo>
                    <a:pt x="1147" y="6"/>
                  </a:lnTo>
                  <a:lnTo>
                    <a:pt x="1181" y="10"/>
                  </a:lnTo>
                  <a:lnTo>
                    <a:pt x="1219" y="16"/>
                  </a:lnTo>
                  <a:lnTo>
                    <a:pt x="1259" y="22"/>
                  </a:lnTo>
                  <a:lnTo>
                    <a:pt x="1303" y="31"/>
                  </a:lnTo>
                  <a:lnTo>
                    <a:pt x="1327" y="37"/>
                  </a:lnTo>
                  <a:lnTo>
                    <a:pt x="1355" y="45"/>
                  </a:lnTo>
                  <a:lnTo>
                    <a:pt x="1385" y="55"/>
                  </a:lnTo>
                  <a:lnTo>
                    <a:pt x="1419" y="67"/>
                  </a:lnTo>
                  <a:lnTo>
                    <a:pt x="1457" y="81"/>
                  </a:lnTo>
                  <a:lnTo>
                    <a:pt x="1496" y="97"/>
                  </a:lnTo>
                  <a:lnTo>
                    <a:pt x="1542" y="116"/>
                  </a:lnTo>
                  <a:lnTo>
                    <a:pt x="1588" y="136"/>
                  </a:lnTo>
                  <a:lnTo>
                    <a:pt x="1636" y="156"/>
                  </a:lnTo>
                  <a:lnTo>
                    <a:pt x="1682" y="178"/>
                  </a:lnTo>
                  <a:lnTo>
                    <a:pt x="1726" y="201"/>
                  </a:lnTo>
                  <a:lnTo>
                    <a:pt x="1768" y="223"/>
                  </a:lnTo>
                  <a:lnTo>
                    <a:pt x="1808" y="243"/>
                  </a:lnTo>
                  <a:lnTo>
                    <a:pt x="1844" y="268"/>
                  </a:lnTo>
                  <a:lnTo>
                    <a:pt x="1880" y="290"/>
                  </a:lnTo>
                  <a:lnTo>
                    <a:pt x="1911" y="312"/>
                  </a:lnTo>
                  <a:lnTo>
                    <a:pt x="1943" y="334"/>
                  </a:lnTo>
                  <a:lnTo>
                    <a:pt x="1971" y="357"/>
                  </a:lnTo>
                  <a:lnTo>
                    <a:pt x="1999" y="379"/>
                  </a:lnTo>
                  <a:lnTo>
                    <a:pt x="2025" y="401"/>
                  </a:lnTo>
                  <a:lnTo>
                    <a:pt x="2049" y="424"/>
                  </a:lnTo>
                  <a:lnTo>
                    <a:pt x="2071" y="446"/>
                  </a:lnTo>
                  <a:lnTo>
                    <a:pt x="2091" y="466"/>
                  </a:lnTo>
                  <a:lnTo>
                    <a:pt x="2111" y="488"/>
                  </a:lnTo>
                  <a:lnTo>
                    <a:pt x="2127" y="509"/>
                  </a:lnTo>
                  <a:lnTo>
                    <a:pt x="2143" y="529"/>
                  </a:lnTo>
                  <a:lnTo>
                    <a:pt x="2159" y="547"/>
                  </a:lnTo>
                  <a:lnTo>
                    <a:pt x="2171" y="565"/>
                  </a:lnTo>
                  <a:lnTo>
                    <a:pt x="2185" y="584"/>
                  </a:lnTo>
                  <a:lnTo>
                    <a:pt x="2195" y="600"/>
                  </a:lnTo>
                  <a:lnTo>
                    <a:pt x="2205" y="616"/>
                  </a:lnTo>
                  <a:lnTo>
                    <a:pt x="2213" y="630"/>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92" name="Freeform 41">
              <a:extLst>
                <a:ext uri="{FF2B5EF4-FFF2-40B4-BE49-F238E27FC236}">
                  <a16:creationId xmlns:a16="http://schemas.microsoft.com/office/drawing/2014/main" id="{8E498B76-4BDA-4DE7-B756-1D2DE7F6AD40}"/>
                </a:ext>
              </a:extLst>
            </p:cNvPr>
            <p:cNvSpPr>
              <a:spLocks/>
            </p:cNvSpPr>
            <p:nvPr/>
          </p:nvSpPr>
          <p:spPr bwMode="auto">
            <a:xfrm>
              <a:off x="6577237" y="3131684"/>
              <a:ext cx="1003439" cy="1428001"/>
            </a:xfrm>
            <a:custGeom>
              <a:avLst/>
              <a:gdLst>
                <a:gd name="T0" fmla="*/ 0 w 761"/>
                <a:gd name="T1" fmla="*/ 2147483646 h 897"/>
                <a:gd name="T2" fmla="*/ 20858357 w 761"/>
                <a:gd name="T3" fmla="*/ 2143800351 h 897"/>
                <a:gd name="T4" fmla="*/ 41716713 w 761"/>
                <a:gd name="T5" fmla="*/ 2022022111 h 897"/>
                <a:gd name="T6" fmla="*/ 62573751 w 761"/>
                <a:gd name="T7" fmla="*/ 1902781217 h 897"/>
                <a:gd name="T8" fmla="*/ 86908720 w 761"/>
                <a:gd name="T9" fmla="*/ 1796225456 h 897"/>
                <a:gd name="T10" fmla="*/ 107767077 w 761"/>
                <a:gd name="T11" fmla="*/ 1692207040 h 897"/>
                <a:gd name="T12" fmla="*/ 132100727 w 761"/>
                <a:gd name="T13" fmla="*/ 1595799068 h 897"/>
                <a:gd name="T14" fmla="*/ 156435696 w 761"/>
                <a:gd name="T15" fmla="*/ 1507003131 h 897"/>
                <a:gd name="T16" fmla="*/ 180769347 w 761"/>
                <a:gd name="T17" fmla="*/ 1420742947 h 897"/>
                <a:gd name="T18" fmla="*/ 229437966 w 761"/>
                <a:gd name="T19" fmla="*/ 1255836208 h 897"/>
                <a:gd name="T20" fmla="*/ 286797458 w 761"/>
                <a:gd name="T21" fmla="*/ 1085853186 h 897"/>
                <a:gd name="T22" fmla="*/ 349372527 w 761"/>
                <a:gd name="T23" fmla="*/ 910798658 h 897"/>
                <a:gd name="T24" fmla="*/ 418899504 w 761"/>
                <a:gd name="T25" fmla="*/ 730667847 h 897"/>
                <a:gd name="T26" fmla="*/ 453662992 w 761"/>
                <a:gd name="T27" fmla="*/ 644409256 h 897"/>
                <a:gd name="T28" fmla="*/ 488426480 w 761"/>
                <a:gd name="T29" fmla="*/ 560686417 h 897"/>
                <a:gd name="T30" fmla="*/ 523188649 w 761"/>
                <a:gd name="T31" fmla="*/ 489648712 h 897"/>
                <a:gd name="T32" fmla="*/ 554476843 w 761"/>
                <a:gd name="T33" fmla="*/ 428760389 h 897"/>
                <a:gd name="T34" fmla="*/ 589240331 w 761"/>
                <a:gd name="T35" fmla="*/ 370407818 h 897"/>
                <a:gd name="T36" fmla="*/ 620527207 w 761"/>
                <a:gd name="T37" fmla="*/ 319667283 h 897"/>
                <a:gd name="T38" fmla="*/ 651814082 w 761"/>
                <a:gd name="T39" fmla="*/ 284149227 h 897"/>
                <a:gd name="T40" fmla="*/ 679624345 w 761"/>
                <a:gd name="T41" fmla="*/ 248629578 h 897"/>
                <a:gd name="T42" fmla="*/ 738722802 w 761"/>
                <a:gd name="T43" fmla="*/ 195351697 h 897"/>
                <a:gd name="T44" fmla="*/ 794343329 w 761"/>
                <a:gd name="T45" fmla="*/ 144611162 h 897"/>
                <a:gd name="T46" fmla="*/ 846488561 w 761"/>
                <a:gd name="T47" fmla="*/ 98945318 h 897"/>
                <a:gd name="T48" fmla="*/ 898633793 w 761"/>
                <a:gd name="T49" fmla="*/ 63425669 h 897"/>
                <a:gd name="T50" fmla="*/ 912538924 w 761"/>
                <a:gd name="T51" fmla="*/ 53277880 h 897"/>
                <a:gd name="T52" fmla="*/ 926445374 w 761"/>
                <a:gd name="T53" fmla="*/ 43130092 h 897"/>
                <a:gd name="T54" fmla="*/ 943825800 w 761"/>
                <a:gd name="T55" fmla="*/ 38055401 h 897"/>
                <a:gd name="T56" fmla="*/ 961207544 w 761"/>
                <a:gd name="T57" fmla="*/ 27907613 h 897"/>
                <a:gd name="T58" fmla="*/ 982065900 w 761"/>
                <a:gd name="T59" fmla="*/ 22832922 h 897"/>
                <a:gd name="T60" fmla="*/ 1006400869 w 761"/>
                <a:gd name="T61" fmla="*/ 17759824 h 897"/>
                <a:gd name="T62" fmla="*/ 1025520260 w 761"/>
                <a:gd name="T63" fmla="*/ 12685134 h 897"/>
                <a:gd name="T64" fmla="*/ 1053330524 w 761"/>
                <a:gd name="T65" fmla="*/ 12685134 h 897"/>
                <a:gd name="T66" fmla="*/ 1081142105 w 761"/>
                <a:gd name="T67" fmla="*/ 7610443 h 897"/>
                <a:gd name="T68" fmla="*/ 1108952368 w 761"/>
                <a:gd name="T69" fmla="*/ 7610443 h 897"/>
                <a:gd name="T70" fmla="*/ 1140239244 w 761"/>
                <a:gd name="T71" fmla="*/ 0 h 897"/>
                <a:gd name="T72" fmla="*/ 1171526119 w 761"/>
                <a:gd name="T73" fmla="*/ 0 h 897"/>
                <a:gd name="T74" fmla="*/ 1206289607 w 761"/>
                <a:gd name="T75" fmla="*/ 0 h 897"/>
                <a:gd name="T76" fmla="*/ 1244529708 w 761"/>
                <a:gd name="T77" fmla="*/ 0 h 897"/>
                <a:gd name="T78" fmla="*/ 1282769808 w 761"/>
                <a:gd name="T79" fmla="*/ 7610443 h 897"/>
                <a:gd name="T80" fmla="*/ 1321009909 w 761"/>
                <a:gd name="T81" fmla="*/ 7610443 h 8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61" h="897">
                  <a:moveTo>
                    <a:pt x="0" y="896"/>
                  </a:moveTo>
                  <a:lnTo>
                    <a:pt x="12" y="845"/>
                  </a:lnTo>
                  <a:lnTo>
                    <a:pt x="24" y="797"/>
                  </a:lnTo>
                  <a:lnTo>
                    <a:pt x="36" y="750"/>
                  </a:lnTo>
                  <a:lnTo>
                    <a:pt x="50" y="708"/>
                  </a:lnTo>
                  <a:lnTo>
                    <a:pt x="62" y="667"/>
                  </a:lnTo>
                  <a:lnTo>
                    <a:pt x="76" y="629"/>
                  </a:lnTo>
                  <a:lnTo>
                    <a:pt x="90" y="594"/>
                  </a:lnTo>
                  <a:lnTo>
                    <a:pt x="104" y="560"/>
                  </a:lnTo>
                  <a:lnTo>
                    <a:pt x="132" y="495"/>
                  </a:lnTo>
                  <a:lnTo>
                    <a:pt x="165" y="428"/>
                  </a:lnTo>
                  <a:lnTo>
                    <a:pt x="201" y="359"/>
                  </a:lnTo>
                  <a:lnTo>
                    <a:pt x="241" y="288"/>
                  </a:lnTo>
                  <a:lnTo>
                    <a:pt x="261" y="254"/>
                  </a:lnTo>
                  <a:lnTo>
                    <a:pt x="281" y="221"/>
                  </a:lnTo>
                  <a:lnTo>
                    <a:pt x="301" y="193"/>
                  </a:lnTo>
                  <a:lnTo>
                    <a:pt x="319" y="169"/>
                  </a:lnTo>
                  <a:lnTo>
                    <a:pt x="339" y="146"/>
                  </a:lnTo>
                  <a:lnTo>
                    <a:pt x="357" y="126"/>
                  </a:lnTo>
                  <a:lnTo>
                    <a:pt x="375" y="112"/>
                  </a:lnTo>
                  <a:lnTo>
                    <a:pt x="391" y="98"/>
                  </a:lnTo>
                  <a:lnTo>
                    <a:pt x="425" y="77"/>
                  </a:lnTo>
                  <a:lnTo>
                    <a:pt x="457" y="57"/>
                  </a:lnTo>
                  <a:lnTo>
                    <a:pt x="487" y="39"/>
                  </a:lnTo>
                  <a:lnTo>
                    <a:pt x="517" y="25"/>
                  </a:lnTo>
                  <a:lnTo>
                    <a:pt x="525" y="21"/>
                  </a:lnTo>
                  <a:lnTo>
                    <a:pt x="533" y="17"/>
                  </a:lnTo>
                  <a:lnTo>
                    <a:pt x="543" y="15"/>
                  </a:lnTo>
                  <a:lnTo>
                    <a:pt x="553" y="11"/>
                  </a:lnTo>
                  <a:lnTo>
                    <a:pt x="565" y="9"/>
                  </a:lnTo>
                  <a:lnTo>
                    <a:pt x="579" y="7"/>
                  </a:lnTo>
                  <a:lnTo>
                    <a:pt x="590" y="5"/>
                  </a:lnTo>
                  <a:lnTo>
                    <a:pt x="606" y="5"/>
                  </a:lnTo>
                  <a:lnTo>
                    <a:pt x="622" y="3"/>
                  </a:lnTo>
                  <a:lnTo>
                    <a:pt x="638" y="3"/>
                  </a:lnTo>
                  <a:lnTo>
                    <a:pt x="656" y="0"/>
                  </a:lnTo>
                  <a:lnTo>
                    <a:pt x="674" y="0"/>
                  </a:lnTo>
                  <a:lnTo>
                    <a:pt x="694" y="0"/>
                  </a:lnTo>
                  <a:lnTo>
                    <a:pt x="716" y="0"/>
                  </a:lnTo>
                  <a:lnTo>
                    <a:pt x="738" y="3"/>
                  </a:lnTo>
                  <a:lnTo>
                    <a:pt x="760" y="3"/>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93" name="Line 42">
              <a:extLst>
                <a:ext uri="{FF2B5EF4-FFF2-40B4-BE49-F238E27FC236}">
                  <a16:creationId xmlns:a16="http://schemas.microsoft.com/office/drawing/2014/main" id="{305B0104-4559-4368-8BDC-C832987AFD49}"/>
                </a:ext>
              </a:extLst>
            </p:cNvPr>
            <p:cNvSpPr>
              <a:spLocks noChangeShapeType="1"/>
            </p:cNvSpPr>
            <p:nvPr/>
          </p:nvSpPr>
          <p:spPr bwMode="auto">
            <a:xfrm>
              <a:off x="7012273" y="3082062"/>
              <a:ext cx="15877" cy="28394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n-lt"/>
              </a:endParaRPr>
            </a:p>
          </p:txBody>
        </p:sp>
        <p:sp>
          <p:nvSpPr>
            <p:cNvPr id="23594" name="Freeform 43">
              <a:extLst>
                <a:ext uri="{FF2B5EF4-FFF2-40B4-BE49-F238E27FC236}">
                  <a16:creationId xmlns:a16="http://schemas.microsoft.com/office/drawing/2014/main" id="{B8A35EB1-C5E6-4D97-B77A-9C0546F01C24}"/>
                </a:ext>
              </a:extLst>
            </p:cNvPr>
            <p:cNvSpPr>
              <a:spLocks/>
            </p:cNvSpPr>
            <p:nvPr/>
          </p:nvSpPr>
          <p:spPr bwMode="auto">
            <a:xfrm>
              <a:off x="6043763" y="3239198"/>
              <a:ext cx="979624" cy="121297"/>
            </a:xfrm>
            <a:custGeom>
              <a:avLst/>
              <a:gdLst>
                <a:gd name="T0" fmla="*/ 0 w 743"/>
                <a:gd name="T1" fmla="*/ 52924075 h 76"/>
                <a:gd name="T2" fmla="*/ 104272521 w 743"/>
                <a:gd name="T3" fmla="*/ 32762825 h 76"/>
                <a:gd name="T4" fmla="*/ 205070039 w 743"/>
                <a:gd name="T5" fmla="*/ 15120938 h 76"/>
                <a:gd name="T6" fmla="*/ 307605058 w 743"/>
                <a:gd name="T7" fmla="*/ 5040313 h 76"/>
                <a:gd name="T8" fmla="*/ 411877579 w 743"/>
                <a:gd name="T9" fmla="*/ 0 h 76"/>
                <a:gd name="T10" fmla="*/ 516150100 w 743"/>
                <a:gd name="T11" fmla="*/ 5040313 h 76"/>
                <a:gd name="T12" fmla="*/ 627373947 w 743"/>
                <a:gd name="T13" fmla="*/ 10080625 h 76"/>
                <a:gd name="T14" fmla="*/ 738599112 w 743"/>
                <a:gd name="T15" fmla="*/ 27722513 h 76"/>
                <a:gd name="T16" fmla="*/ 860250607 w 743"/>
                <a:gd name="T17" fmla="*/ 52924075 h 76"/>
                <a:gd name="T18" fmla="*/ 915862530 w 743"/>
                <a:gd name="T19" fmla="*/ 63004700 h 76"/>
                <a:gd name="T20" fmla="*/ 971474454 w 743"/>
                <a:gd name="T21" fmla="*/ 78125638 h 76"/>
                <a:gd name="T22" fmla="*/ 1018397550 w 743"/>
                <a:gd name="T23" fmla="*/ 88206263 h 76"/>
                <a:gd name="T24" fmla="*/ 1063581825 w 743"/>
                <a:gd name="T25" fmla="*/ 98286888 h 76"/>
                <a:gd name="T26" fmla="*/ 1101816094 w 743"/>
                <a:gd name="T27" fmla="*/ 113407825 h 76"/>
                <a:gd name="T28" fmla="*/ 1140049044 w 743"/>
                <a:gd name="T29" fmla="*/ 123488450 h 76"/>
                <a:gd name="T30" fmla="*/ 1167855665 w 743"/>
                <a:gd name="T31" fmla="*/ 133569075 h 76"/>
                <a:gd name="T32" fmla="*/ 1195660967 w 743"/>
                <a:gd name="T33" fmla="*/ 143649700 h 76"/>
                <a:gd name="T34" fmla="*/ 1219991266 w 743"/>
                <a:gd name="T35" fmla="*/ 153730325 h 76"/>
                <a:gd name="T36" fmla="*/ 1237370239 w 743"/>
                <a:gd name="T37" fmla="*/ 163810950 h 76"/>
                <a:gd name="T38" fmla="*/ 1254749213 w 743"/>
                <a:gd name="T39" fmla="*/ 173891575 h 76"/>
                <a:gd name="T40" fmla="*/ 1268651864 w 743"/>
                <a:gd name="T41" fmla="*/ 178931888 h 76"/>
                <a:gd name="T42" fmla="*/ 1279079512 w 743"/>
                <a:gd name="T43" fmla="*/ 183972200 h 76"/>
                <a:gd name="T44" fmla="*/ 1286030837 w 743"/>
                <a:gd name="T45" fmla="*/ 183972200 h 76"/>
                <a:gd name="T46" fmla="*/ 1289507159 w 743"/>
                <a:gd name="T47" fmla="*/ 189012513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43" h="76">
                  <a:moveTo>
                    <a:pt x="0" y="21"/>
                  </a:moveTo>
                  <a:lnTo>
                    <a:pt x="60" y="13"/>
                  </a:lnTo>
                  <a:lnTo>
                    <a:pt x="118" y="6"/>
                  </a:lnTo>
                  <a:lnTo>
                    <a:pt x="177" y="2"/>
                  </a:lnTo>
                  <a:lnTo>
                    <a:pt x="237" y="0"/>
                  </a:lnTo>
                  <a:lnTo>
                    <a:pt x="297" y="2"/>
                  </a:lnTo>
                  <a:lnTo>
                    <a:pt x="361" y="4"/>
                  </a:lnTo>
                  <a:lnTo>
                    <a:pt x="425" y="11"/>
                  </a:lnTo>
                  <a:lnTo>
                    <a:pt x="495" y="21"/>
                  </a:lnTo>
                  <a:lnTo>
                    <a:pt x="527" y="25"/>
                  </a:lnTo>
                  <a:lnTo>
                    <a:pt x="559" y="31"/>
                  </a:lnTo>
                  <a:lnTo>
                    <a:pt x="586" y="35"/>
                  </a:lnTo>
                  <a:lnTo>
                    <a:pt x="612" y="39"/>
                  </a:lnTo>
                  <a:lnTo>
                    <a:pt x="634" y="45"/>
                  </a:lnTo>
                  <a:lnTo>
                    <a:pt x="656" y="49"/>
                  </a:lnTo>
                  <a:lnTo>
                    <a:pt x="672" y="53"/>
                  </a:lnTo>
                  <a:lnTo>
                    <a:pt x="688" y="57"/>
                  </a:lnTo>
                  <a:lnTo>
                    <a:pt x="702" y="61"/>
                  </a:lnTo>
                  <a:lnTo>
                    <a:pt x="712" y="65"/>
                  </a:lnTo>
                  <a:lnTo>
                    <a:pt x="722" y="69"/>
                  </a:lnTo>
                  <a:lnTo>
                    <a:pt x="730" y="71"/>
                  </a:lnTo>
                  <a:lnTo>
                    <a:pt x="736" y="73"/>
                  </a:lnTo>
                  <a:lnTo>
                    <a:pt x="740" y="73"/>
                  </a:lnTo>
                  <a:lnTo>
                    <a:pt x="742" y="75"/>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95" name="Freeform 44">
              <a:extLst>
                <a:ext uri="{FF2B5EF4-FFF2-40B4-BE49-F238E27FC236}">
                  <a16:creationId xmlns:a16="http://schemas.microsoft.com/office/drawing/2014/main" id="{B47F44F1-7AC3-4014-A5CB-EA15695437BD}"/>
                </a:ext>
              </a:extLst>
            </p:cNvPr>
            <p:cNvSpPr>
              <a:spLocks/>
            </p:cNvSpPr>
            <p:nvPr/>
          </p:nvSpPr>
          <p:spPr bwMode="auto">
            <a:xfrm>
              <a:off x="5767500" y="3280549"/>
              <a:ext cx="2872186" cy="1058595"/>
            </a:xfrm>
            <a:custGeom>
              <a:avLst/>
              <a:gdLst>
                <a:gd name="T0" fmla="*/ 0 w 2180"/>
                <a:gd name="T1" fmla="*/ 1683466380 h 665"/>
                <a:gd name="T2" fmla="*/ 34707785 w 2180"/>
                <a:gd name="T3" fmla="*/ 1607404987 h 665"/>
                <a:gd name="T4" fmla="*/ 69414253 w 2180"/>
                <a:gd name="T5" fmla="*/ 1533880088 h 665"/>
                <a:gd name="T6" fmla="*/ 104122039 w 2180"/>
                <a:gd name="T7" fmla="*/ 1462891683 h 665"/>
                <a:gd name="T8" fmla="*/ 138829824 w 2180"/>
                <a:gd name="T9" fmla="*/ 1396973083 h 665"/>
                <a:gd name="T10" fmla="*/ 173536292 w 2180"/>
                <a:gd name="T11" fmla="*/ 1333589384 h 665"/>
                <a:gd name="T12" fmla="*/ 211715251 w 2180"/>
                <a:gd name="T13" fmla="*/ 1272740588 h 665"/>
                <a:gd name="T14" fmla="*/ 246421719 w 2180"/>
                <a:gd name="T15" fmla="*/ 1211893384 h 665"/>
                <a:gd name="T16" fmla="*/ 281129505 w 2180"/>
                <a:gd name="T17" fmla="*/ 1161185788 h 665"/>
                <a:gd name="T18" fmla="*/ 319307146 w 2180"/>
                <a:gd name="T19" fmla="*/ 1102873486 h 665"/>
                <a:gd name="T20" fmla="*/ 354014932 w 2180"/>
                <a:gd name="T21" fmla="*/ 1052165891 h 665"/>
                <a:gd name="T22" fmla="*/ 392192574 w 2180"/>
                <a:gd name="T23" fmla="*/ 1006529691 h 665"/>
                <a:gd name="T24" fmla="*/ 426900359 w 2180"/>
                <a:gd name="T25" fmla="*/ 960893492 h 665"/>
                <a:gd name="T26" fmla="*/ 465078001 w 2180"/>
                <a:gd name="T27" fmla="*/ 912722391 h 665"/>
                <a:gd name="T28" fmla="*/ 503256960 w 2180"/>
                <a:gd name="T29" fmla="*/ 877227392 h 665"/>
                <a:gd name="T30" fmla="*/ 537963428 w 2180"/>
                <a:gd name="T31" fmla="*/ 836662590 h 665"/>
                <a:gd name="T32" fmla="*/ 576142387 w 2180"/>
                <a:gd name="T33" fmla="*/ 801167591 h 665"/>
                <a:gd name="T34" fmla="*/ 650762742 w 2180"/>
                <a:gd name="T35" fmla="*/ 732714089 h 665"/>
                <a:gd name="T36" fmla="*/ 727119343 w 2180"/>
                <a:gd name="T37" fmla="*/ 671865292 h 665"/>
                <a:gd name="T38" fmla="*/ 806945800 w 2180"/>
                <a:gd name="T39" fmla="*/ 611016496 h 665"/>
                <a:gd name="T40" fmla="*/ 890243431 w 2180"/>
                <a:gd name="T41" fmla="*/ 547632798 h 665"/>
                <a:gd name="T42" fmla="*/ 973541062 w 2180"/>
                <a:gd name="T43" fmla="*/ 486785594 h 665"/>
                <a:gd name="T44" fmla="*/ 1056838693 w 2180"/>
                <a:gd name="T45" fmla="*/ 431008194 h 665"/>
                <a:gd name="T46" fmla="*/ 1143607498 w 2180"/>
                <a:gd name="T47" fmla="*/ 375230794 h 665"/>
                <a:gd name="T48" fmla="*/ 1233846159 w 2180"/>
                <a:gd name="T49" fmla="*/ 321988296 h 665"/>
                <a:gd name="T50" fmla="*/ 1320614964 w 2180"/>
                <a:gd name="T51" fmla="*/ 271280701 h 665"/>
                <a:gd name="T52" fmla="*/ 1405647523 w 2180"/>
                <a:gd name="T53" fmla="*/ 230715898 h 665"/>
                <a:gd name="T54" fmla="*/ 1492416328 w 2180"/>
                <a:gd name="T55" fmla="*/ 190151095 h 665"/>
                <a:gd name="T56" fmla="*/ 1579183815 w 2180"/>
                <a:gd name="T57" fmla="*/ 152121195 h 665"/>
                <a:gd name="T58" fmla="*/ 1659011590 w 2180"/>
                <a:gd name="T59" fmla="*/ 121696000 h 665"/>
                <a:gd name="T60" fmla="*/ 1742309221 w 2180"/>
                <a:gd name="T61" fmla="*/ 96342203 h 665"/>
                <a:gd name="T62" fmla="*/ 1822135678 w 2180"/>
                <a:gd name="T63" fmla="*/ 76059801 h 665"/>
                <a:gd name="T64" fmla="*/ 1901963453 w 2180"/>
                <a:gd name="T65" fmla="*/ 60848796 h 665"/>
                <a:gd name="T66" fmla="*/ 2054675337 w 2180"/>
                <a:gd name="T67" fmla="*/ 35494998 h 665"/>
                <a:gd name="T68" fmla="*/ 2147483646 w 2180"/>
                <a:gd name="T69" fmla="*/ 20282401 h 665"/>
                <a:gd name="T70" fmla="*/ 2147483646 w 2180"/>
                <a:gd name="T71" fmla="*/ 5071396 h 665"/>
                <a:gd name="T72" fmla="*/ 2147483646 w 2180"/>
                <a:gd name="T73" fmla="*/ 0 h 665"/>
                <a:gd name="T74" fmla="*/ 2147483646 w 2180"/>
                <a:gd name="T75" fmla="*/ 0 h 665"/>
                <a:gd name="T76" fmla="*/ 2147483646 w 2180"/>
                <a:gd name="T77" fmla="*/ 0 h 665"/>
                <a:gd name="T78" fmla="*/ 2147483646 w 2180"/>
                <a:gd name="T79" fmla="*/ 5071396 h 665"/>
                <a:gd name="T80" fmla="*/ 2147483646 w 2180"/>
                <a:gd name="T81" fmla="*/ 15212597 h 665"/>
                <a:gd name="T82" fmla="*/ 2147483646 w 2180"/>
                <a:gd name="T83" fmla="*/ 30423602 h 665"/>
                <a:gd name="T84" fmla="*/ 2147483646 w 2180"/>
                <a:gd name="T85" fmla="*/ 45636199 h 665"/>
                <a:gd name="T86" fmla="*/ 2147483646 w 2180"/>
                <a:gd name="T87" fmla="*/ 65918601 h 665"/>
                <a:gd name="T88" fmla="*/ 2147483646 w 2180"/>
                <a:gd name="T89" fmla="*/ 91272398 h 665"/>
                <a:gd name="T90" fmla="*/ 2147483646 w 2180"/>
                <a:gd name="T91" fmla="*/ 116626196 h 665"/>
                <a:gd name="T92" fmla="*/ 2147483646 w 2180"/>
                <a:gd name="T93" fmla="*/ 147049798 h 665"/>
                <a:gd name="T94" fmla="*/ 2147483646 w 2180"/>
                <a:gd name="T95" fmla="*/ 180009895 h 665"/>
                <a:gd name="T96" fmla="*/ 2147483646 w 2180"/>
                <a:gd name="T97" fmla="*/ 210433497 h 665"/>
                <a:gd name="T98" fmla="*/ 2147483646 w 2180"/>
                <a:gd name="T99" fmla="*/ 245928495 h 665"/>
                <a:gd name="T100" fmla="*/ 2147483646 w 2180"/>
                <a:gd name="T101" fmla="*/ 286493298 h 665"/>
                <a:gd name="T102" fmla="*/ 2147483646 w 2180"/>
                <a:gd name="T103" fmla="*/ 321988296 h 665"/>
                <a:gd name="T104" fmla="*/ 2147483646 w 2180"/>
                <a:gd name="T105" fmla="*/ 370159397 h 665"/>
                <a:gd name="T106" fmla="*/ 2147483646 w 2180"/>
                <a:gd name="T107" fmla="*/ 542562993 h 66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80" h="665">
                  <a:moveTo>
                    <a:pt x="0" y="664"/>
                  </a:moveTo>
                  <a:lnTo>
                    <a:pt x="20" y="634"/>
                  </a:lnTo>
                  <a:lnTo>
                    <a:pt x="40" y="605"/>
                  </a:lnTo>
                  <a:lnTo>
                    <a:pt x="60" y="577"/>
                  </a:lnTo>
                  <a:lnTo>
                    <a:pt x="80" y="551"/>
                  </a:lnTo>
                  <a:lnTo>
                    <a:pt x="100" y="526"/>
                  </a:lnTo>
                  <a:lnTo>
                    <a:pt x="122" y="502"/>
                  </a:lnTo>
                  <a:lnTo>
                    <a:pt x="142" y="478"/>
                  </a:lnTo>
                  <a:lnTo>
                    <a:pt x="162" y="458"/>
                  </a:lnTo>
                  <a:lnTo>
                    <a:pt x="184" y="435"/>
                  </a:lnTo>
                  <a:lnTo>
                    <a:pt x="204" y="415"/>
                  </a:lnTo>
                  <a:lnTo>
                    <a:pt x="226" y="397"/>
                  </a:lnTo>
                  <a:lnTo>
                    <a:pt x="246" y="379"/>
                  </a:lnTo>
                  <a:lnTo>
                    <a:pt x="268" y="360"/>
                  </a:lnTo>
                  <a:lnTo>
                    <a:pt x="290" y="346"/>
                  </a:lnTo>
                  <a:lnTo>
                    <a:pt x="310" y="330"/>
                  </a:lnTo>
                  <a:lnTo>
                    <a:pt x="332" y="316"/>
                  </a:lnTo>
                  <a:lnTo>
                    <a:pt x="375" y="289"/>
                  </a:lnTo>
                  <a:lnTo>
                    <a:pt x="419" y="265"/>
                  </a:lnTo>
                  <a:lnTo>
                    <a:pt x="465" y="241"/>
                  </a:lnTo>
                  <a:lnTo>
                    <a:pt x="513" y="216"/>
                  </a:lnTo>
                  <a:lnTo>
                    <a:pt x="561" y="192"/>
                  </a:lnTo>
                  <a:lnTo>
                    <a:pt x="609" y="170"/>
                  </a:lnTo>
                  <a:lnTo>
                    <a:pt x="659" y="148"/>
                  </a:lnTo>
                  <a:lnTo>
                    <a:pt x="711" y="127"/>
                  </a:lnTo>
                  <a:lnTo>
                    <a:pt x="761" y="107"/>
                  </a:lnTo>
                  <a:lnTo>
                    <a:pt x="810" y="91"/>
                  </a:lnTo>
                  <a:lnTo>
                    <a:pt x="860" y="75"/>
                  </a:lnTo>
                  <a:lnTo>
                    <a:pt x="910" y="60"/>
                  </a:lnTo>
                  <a:lnTo>
                    <a:pt x="956" y="48"/>
                  </a:lnTo>
                  <a:lnTo>
                    <a:pt x="1004" y="38"/>
                  </a:lnTo>
                  <a:lnTo>
                    <a:pt x="1050" y="30"/>
                  </a:lnTo>
                  <a:lnTo>
                    <a:pt x="1096" y="24"/>
                  </a:lnTo>
                  <a:lnTo>
                    <a:pt x="1184" y="14"/>
                  </a:lnTo>
                  <a:lnTo>
                    <a:pt x="1269" y="8"/>
                  </a:lnTo>
                  <a:lnTo>
                    <a:pt x="1353" y="2"/>
                  </a:lnTo>
                  <a:lnTo>
                    <a:pt x="1435" y="0"/>
                  </a:lnTo>
                  <a:lnTo>
                    <a:pt x="1475" y="0"/>
                  </a:lnTo>
                  <a:lnTo>
                    <a:pt x="1515" y="0"/>
                  </a:lnTo>
                  <a:lnTo>
                    <a:pt x="1557" y="2"/>
                  </a:lnTo>
                  <a:lnTo>
                    <a:pt x="1597" y="6"/>
                  </a:lnTo>
                  <a:lnTo>
                    <a:pt x="1636" y="12"/>
                  </a:lnTo>
                  <a:lnTo>
                    <a:pt x="1676" y="18"/>
                  </a:lnTo>
                  <a:lnTo>
                    <a:pt x="1718" y="26"/>
                  </a:lnTo>
                  <a:lnTo>
                    <a:pt x="1758" y="36"/>
                  </a:lnTo>
                  <a:lnTo>
                    <a:pt x="1798" y="46"/>
                  </a:lnTo>
                  <a:lnTo>
                    <a:pt x="1838" y="58"/>
                  </a:lnTo>
                  <a:lnTo>
                    <a:pt x="1876" y="71"/>
                  </a:lnTo>
                  <a:lnTo>
                    <a:pt x="1912" y="83"/>
                  </a:lnTo>
                  <a:lnTo>
                    <a:pt x="1948" y="97"/>
                  </a:lnTo>
                  <a:lnTo>
                    <a:pt x="1984" y="113"/>
                  </a:lnTo>
                  <a:lnTo>
                    <a:pt x="2018" y="127"/>
                  </a:lnTo>
                  <a:lnTo>
                    <a:pt x="2050" y="146"/>
                  </a:lnTo>
                  <a:lnTo>
                    <a:pt x="2179" y="214"/>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96" name="Freeform 45">
              <a:extLst>
                <a:ext uri="{FF2B5EF4-FFF2-40B4-BE49-F238E27FC236}">
                  <a16:creationId xmlns:a16="http://schemas.microsoft.com/office/drawing/2014/main" id="{C22171DD-C205-42C4-A9D4-7CADA8E771A4}"/>
                </a:ext>
              </a:extLst>
            </p:cNvPr>
            <p:cNvSpPr>
              <a:spLocks/>
            </p:cNvSpPr>
            <p:nvPr/>
          </p:nvSpPr>
          <p:spPr bwMode="auto">
            <a:xfrm>
              <a:off x="5394386" y="3366009"/>
              <a:ext cx="3361203" cy="683676"/>
            </a:xfrm>
            <a:custGeom>
              <a:avLst/>
              <a:gdLst>
                <a:gd name="T0" fmla="*/ 0 w 2551"/>
                <a:gd name="T1" fmla="*/ 1058184049 h 429"/>
                <a:gd name="T2" fmla="*/ 107606852 w 2551"/>
                <a:gd name="T3" fmla="*/ 938630188 h 429"/>
                <a:gd name="T4" fmla="*/ 211742303 w 2551"/>
                <a:gd name="T5" fmla="*/ 826706338 h 429"/>
                <a:gd name="T6" fmla="*/ 319349155 w 2551"/>
                <a:gd name="T7" fmla="*/ 722414095 h 429"/>
                <a:gd name="T8" fmla="*/ 425220965 w 2551"/>
                <a:gd name="T9" fmla="*/ 625753459 h 429"/>
                <a:gd name="T10" fmla="*/ 532827818 w 2551"/>
                <a:gd name="T11" fmla="*/ 536722834 h 429"/>
                <a:gd name="T12" fmla="*/ 640434670 w 2551"/>
                <a:gd name="T13" fmla="*/ 460411553 h 429"/>
                <a:gd name="T14" fmla="*/ 748041522 w 2551"/>
                <a:gd name="T15" fmla="*/ 391731879 h 429"/>
                <a:gd name="T16" fmla="*/ 859119775 w 2551"/>
                <a:gd name="T17" fmla="*/ 335769954 h 429"/>
                <a:gd name="T18" fmla="*/ 966726627 w 2551"/>
                <a:gd name="T19" fmla="*/ 279808029 h 429"/>
                <a:gd name="T20" fmla="*/ 1077804881 w 2551"/>
                <a:gd name="T21" fmla="*/ 234021580 h 429"/>
                <a:gd name="T22" fmla="*/ 1183675374 w 2551"/>
                <a:gd name="T23" fmla="*/ 190778999 h 429"/>
                <a:gd name="T24" fmla="*/ 1291282226 w 2551"/>
                <a:gd name="T25" fmla="*/ 155166430 h 429"/>
                <a:gd name="T26" fmla="*/ 1398889078 w 2551"/>
                <a:gd name="T27" fmla="*/ 119553861 h 429"/>
                <a:gd name="T28" fmla="*/ 1506495930 w 2551"/>
                <a:gd name="T29" fmla="*/ 94116768 h 429"/>
                <a:gd name="T30" fmla="*/ 1614102782 w 2551"/>
                <a:gd name="T31" fmla="*/ 68679674 h 429"/>
                <a:gd name="T32" fmla="*/ 1721709634 w 2551"/>
                <a:gd name="T33" fmla="*/ 48330318 h 429"/>
                <a:gd name="T34" fmla="*/ 1825846403 w 2551"/>
                <a:gd name="T35" fmla="*/ 33068700 h 429"/>
                <a:gd name="T36" fmla="*/ 1924775410 w 2551"/>
                <a:gd name="T37" fmla="*/ 20349356 h 429"/>
                <a:gd name="T38" fmla="*/ 2021968059 w 2551"/>
                <a:gd name="T39" fmla="*/ 10175475 h 429"/>
                <a:gd name="T40" fmla="*/ 2115690623 w 2551"/>
                <a:gd name="T41" fmla="*/ 5087738 h 429"/>
                <a:gd name="T42" fmla="*/ 2147483646 w 2551"/>
                <a:gd name="T43" fmla="*/ 0 h 429"/>
                <a:gd name="T44" fmla="*/ 2147483646 w 2551"/>
                <a:gd name="T45" fmla="*/ 0 h 429"/>
                <a:gd name="T46" fmla="*/ 2147483646 w 2551"/>
                <a:gd name="T47" fmla="*/ 0 h 429"/>
                <a:gd name="T48" fmla="*/ 2147483646 w 2551"/>
                <a:gd name="T49" fmla="*/ 5087738 h 429"/>
                <a:gd name="T50" fmla="*/ 2147483646 w 2551"/>
                <a:gd name="T51" fmla="*/ 10175475 h 429"/>
                <a:gd name="T52" fmla="*/ 2147483646 w 2551"/>
                <a:gd name="T53" fmla="*/ 20349356 h 429"/>
                <a:gd name="T54" fmla="*/ 2147483646 w 2551"/>
                <a:gd name="T55" fmla="*/ 38156438 h 429"/>
                <a:gd name="T56" fmla="*/ 2147483646 w 2551"/>
                <a:gd name="T57" fmla="*/ 58505794 h 429"/>
                <a:gd name="T58" fmla="*/ 2147483646 w 2551"/>
                <a:gd name="T59" fmla="*/ 78855150 h 429"/>
                <a:gd name="T60" fmla="*/ 2147483646 w 2551"/>
                <a:gd name="T61" fmla="*/ 104292243 h 429"/>
                <a:gd name="T62" fmla="*/ 2147483646 w 2551"/>
                <a:gd name="T63" fmla="*/ 134817074 h 429"/>
                <a:gd name="T64" fmla="*/ 2147483646 w 2551"/>
                <a:gd name="T65" fmla="*/ 170428048 h 429"/>
                <a:gd name="T66" fmla="*/ 2147483646 w 2551"/>
                <a:gd name="T67" fmla="*/ 206040617 h 429"/>
                <a:gd name="T68" fmla="*/ 2147483646 w 2551"/>
                <a:gd name="T69" fmla="*/ 244197055 h 429"/>
                <a:gd name="T70" fmla="*/ 2147483646 w 2551"/>
                <a:gd name="T71" fmla="*/ 284895767 h 429"/>
                <a:gd name="T72" fmla="*/ 2147483646 w 2551"/>
                <a:gd name="T73" fmla="*/ 325594479 h 429"/>
                <a:gd name="T74" fmla="*/ 2147483646 w 2551"/>
                <a:gd name="T75" fmla="*/ 366294785 h 429"/>
                <a:gd name="T76" fmla="*/ 2147483646 w 2551"/>
                <a:gd name="T77" fmla="*/ 406993497 h 429"/>
                <a:gd name="T78" fmla="*/ 2147483646 w 2551"/>
                <a:gd name="T79" fmla="*/ 455323815 h 429"/>
                <a:gd name="T80" fmla="*/ 2147483646 w 2551"/>
                <a:gd name="T81" fmla="*/ 501111860 h 429"/>
                <a:gd name="T82" fmla="*/ 2147483646 w 2551"/>
                <a:gd name="T83" fmla="*/ 546898309 h 429"/>
                <a:gd name="T84" fmla="*/ 2147483646 w 2551"/>
                <a:gd name="T85" fmla="*/ 587597021 h 429"/>
                <a:gd name="T86" fmla="*/ 2147483646 w 2551"/>
                <a:gd name="T87" fmla="*/ 635928934 h 429"/>
                <a:gd name="T88" fmla="*/ 2147483646 w 2551"/>
                <a:gd name="T89" fmla="*/ 676627646 h 429"/>
                <a:gd name="T90" fmla="*/ 2147483646 w 2551"/>
                <a:gd name="T91" fmla="*/ 717326357 h 429"/>
                <a:gd name="T92" fmla="*/ 2147483646 w 2551"/>
                <a:gd name="T93" fmla="*/ 758026664 h 429"/>
                <a:gd name="T94" fmla="*/ 2147483646 w 2551"/>
                <a:gd name="T95" fmla="*/ 793637638 h 429"/>
                <a:gd name="T96" fmla="*/ 2147483646 w 2551"/>
                <a:gd name="T97" fmla="*/ 831794076 h 429"/>
                <a:gd name="T98" fmla="*/ 2147483646 w 2551"/>
                <a:gd name="T99" fmla="*/ 867406645 h 429"/>
                <a:gd name="T100" fmla="*/ 2147483646 w 2551"/>
                <a:gd name="T101" fmla="*/ 903017619 h 429"/>
                <a:gd name="T102" fmla="*/ 2147483646 w 2551"/>
                <a:gd name="T103" fmla="*/ 938630188 h 429"/>
                <a:gd name="T104" fmla="*/ 2147483646 w 2551"/>
                <a:gd name="T105" fmla="*/ 969155019 h 429"/>
                <a:gd name="T106" fmla="*/ 2147483646 w 2551"/>
                <a:gd name="T107" fmla="*/ 999679850 h 429"/>
                <a:gd name="T108" fmla="*/ 2147483646 w 2551"/>
                <a:gd name="T109" fmla="*/ 1032746955 h 429"/>
                <a:gd name="T110" fmla="*/ 2147483646 w 2551"/>
                <a:gd name="T111" fmla="*/ 1063271787 h 429"/>
                <a:gd name="T112" fmla="*/ 2147483646 w 2551"/>
                <a:gd name="T113" fmla="*/ 1088708880 h 42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551" h="429">
                  <a:moveTo>
                    <a:pt x="0" y="416"/>
                  </a:moveTo>
                  <a:lnTo>
                    <a:pt x="62" y="369"/>
                  </a:lnTo>
                  <a:lnTo>
                    <a:pt x="122" y="325"/>
                  </a:lnTo>
                  <a:lnTo>
                    <a:pt x="184" y="284"/>
                  </a:lnTo>
                  <a:lnTo>
                    <a:pt x="245" y="246"/>
                  </a:lnTo>
                  <a:lnTo>
                    <a:pt x="307" y="211"/>
                  </a:lnTo>
                  <a:lnTo>
                    <a:pt x="369" y="181"/>
                  </a:lnTo>
                  <a:lnTo>
                    <a:pt x="431" y="154"/>
                  </a:lnTo>
                  <a:lnTo>
                    <a:pt x="495" y="132"/>
                  </a:lnTo>
                  <a:lnTo>
                    <a:pt x="557" y="110"/>
                  </a:lnTo>
                  <a:lnTo>
                    <a:pt x="621" y="92"/>
                  </a:lnTo>
                  <a:lnTo>
                    <a:pt x="682" y="75"/>
                  </a:lnTo>
                  <a:lnTo>
                    <a:pt x="744" y="61"/>
                  </a:lnTo>
                  <a:lnTo>
                    <a:pt x="806" y="47"/>
                  </a:lnTo>
                  <a:lnTo>
                    <a:pt x="868" y="37"/>
                  </a:lnTo>
                  <a:lnTo>
                    <a:pt x="930" y="27"/>
                  </a:lnTo>
                  <a:lnTo>
                    <a:pt x="992" y="19"/>
                  </a:lnTo>
                  <a:lnTo>
                    <a:pt x="1052" y="13"/>
                  </a:lnTo>
                  <a:lnTo>
                    <a:pt x="1109" y="8"/>
                  </a:lnTo>
                  <a:lnTo>
                    <a:pt x="1165" y="4"/>
                  </a:lnTo>
                  <a:lnTo>
                    <a:pt x="1219" y="2"/>
                  </a:lnTo>
                  <a:lnTo>
                    <a:pt x="1271" y="0"/>
                  </a:lnTo>
                  <a:lnTo>
                    <a:pt x="1323" y="0"/>
                  </a:lnTo>
                  <a:lnTo>
                    <a:pt x="1371" y="0"/>
                  </a:lnTo>
                  <a:lnTo>
                    <a:pt x="1417" y="2"/>
                  </a:lnTo>
                  <a:lnTo>
                    <a:pt x="1463" y="4"/>
                  </a:lnTo>
                  <a:lnTo>
                    <a:pt x="1510" y="8"/>
                  </a:lnTo>
                  <a:lnTo>
                    <a:pt x="1560" y="15"/>
                  </a:lnTo>
                  <a:lnTo>
                    <a:pt x="1610" y="23"/>
                  </a:lnTo>
                  <a:lnTo>
                    <a:pt x="1664" y="31"/>
                  </a:lnTo>
                  <a:lnTo>
                    <a:pt x="1718" y="41"/>
                  </a:lnTo>
                  <a:lnTo>
                    <a:pt x="1774" y="53"/>
                  </a:lnTo>
                  <a:lnTo>
                    <a:pt x="1830" y="67"/>
                  </a:lnTo>
                  <a:lnTo>
                    <a:pt x="1886" y="81"/>
                  </a:lnTo>
                  <a:lnTo>
                    <a:pt x="1939" y="96"/>
                  </a:lnTo>
                  <a:lnTo>
                    <a:pt x="1991" y="112"/>
                  </a:lnTo>
                  <a:lnTo>
                    <a:pt x="2041" y="128"/>
                  </a:lnTo>
                  <a:lnTo>
                    <a:pt x="2087" y="144"/>
                  </a:lnTo>
                  <a:lnTo>
                    <a:pt x="2131" y="160"/>
                  </a:lnTo>
                  <a:lnTo>
                    <a:pt x="2173" y="179"/>
                  </a:lnTo>
                  <a:lnTo>
                    <a:pt x="2211" y="197"/>
                  </a:lnTo>
                  <a:lnTo>
                    <a:pt x="2247" y="215"/>
                  </a:lnTo>
                  <a:lnTo>
                    <a:pt x="2281" y="231"/>
                  </a:lnTo>
                  <a:lnTo>
                    <a:pt x="2313" y="250"/>
                  </a:lnTo>
                  <a:lnTo>
                    <a:pt x="2342" y="266"/>
                  </a:lnTo>
                  <a:lnTo>
                    <a:pt x="2368" y="282"/>
                  </a:lnTo>
                  <a:lnTo>
                    <a:pt x="2394" y="298"/>
                  </a:lnTo>
                  <a:lnTo>
                    <a:pt x="2416" y="312"/>
                  </a:lnTo>
                  <a:lnTo>
                    <a:pt x="2436" y="327"/>
                  </a:lnTo>
                  <a:lnTo>
                    <a:pt x="2454" y="341"/>
                  </a:lnTo>
                  <a:lnTo>
                    <a:pt x="2472" y="355"/>
                  </a:lnTo>
                  <a:lnTo>
                    <a:pt x="2488" y="369"/>
                  </a:lnTo>
                  <a:lnTo>
                    <a:pt x="2502" y="381"/>
                  </a:lnTo>
                  <a:lnTo>
                    <a:pt x="2516" y="393"/>
                  </a:lnTo>
                  <a:lnTo>
                    <a:pt x="2528" y="406"/>
                  </a:lnTo>
                  <a:lnTo>
                    <a:pt x="2540" y="418"/>
                  </a:lnTo>
                  <a:lnTo>
                    <a:pt x="2550" y="428"/>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597" name="Freeform 46">
              <a:extLst>
                <a:ext uri="{FF2B5EF4-FFF2-40B4-BE49-F238E27FC236}">
                  <a16:creationId xmlns:a16="http://schemas.microsoft.com/office/drawing/2014/main" id="{5F068F08-4743-42B0-9E85-28554D2AE089}"/>
                </a:ext>
              </a:extLst>
            </p:cNvPr>
            <p:cNvSpPr>
              <a:spLocks/>
            </p:cNvSpPr>
            <p:nvPr/>
          </p:nvSpPr>
          <p:spPr bwMode="auto">
            <a:xfrm>
              <a:off x="6651861" y="3112387"/>
              <a:ext cx="982798" cy="1411460"/>
            </a:xfrm>
            <a:custGeom>
              <a:avLst/>
              <a:gdLst>
                <a:gd name="T0" fmla="*/ 0 w 747"/>
                <a:gd name="T1" fmla="*/ 0 h 887"/>
                <a:gd name="T2" fmla="*/ 58836125 w 747"/>
                <a:gd name="T3" fmla="*/ 25372814 h 887"/>
                <a:gd name="T4" fmla="*/ 117673565 w 747"/>
                <a:gd name="T5" fmla="*/ 58356357 h 887"/>
                <a:gd name="T6" fmla="*/ 169587639 w 747"/>
                <a:gd name="T7" fmla="*/ 88802459 h 887"/>
                <a:gd name="T8" fmla="*/ 216310831 w 747"/>
                <a:gd name="T9" fmla="*/ 124325036 h 887"/>
                <a:gd name="T10" fmla="*/ 264763878 w 747"/>
                <a:gd name="T11" fmla="*/ 154771138 h 887"/>
                <a:gd name="T12" fmla="*/ 306296189 w 747"/>
                <a:gd name="T13" fmla="*/ 190292122 h 887"/>
                <a:gd name="T14" fmla="*/ 347827184 w 747"/>
                <a:gd name="T15" fmla="*/ 220739817 h 887"/>
                <a:gd name="T16" fmla="*/ 382437443 w 747"/>
                <a:gd name="T17" fmla="*/ 258798241 h 887"/>
                <a:gd name="T18" fmla="*/ 448195620 w 747"/>
                <a:gd name="T19" fmla="*/ 334915090 h 887"/>
                <a:gd name="T20" fmla="*/ 510492771 w 747"/>
                <a:gd name="T21" fmla="*/ 416106820 h 887"/>
                <a:gd name="T22" fmla="*/ 572791237 w 747"/>
                <a:gd name="T23" fmla="*/ 504909279 h 887"/>
                <a:gd name="T24" fmla="*/ 628166336 w 747"/>
                <a:gd name="T25" fmla="*/ 596249179 h 887"/>
                <a:gd name="T26" fmla="*/ 659315569 w 747"/>
                <a:gd name="T27" fmla="*/ 649532247 h 887"/>
                <a:gd name="T28" fmla="*/ 687002461 w 747"/>
                <a:gd name="T29" fmla="*/ 700276282 h 887"/>
                <a:gd name="T30" fmla="*/ 718151694 w 747"/>
                <a:gd name="T31" fmla="*/ 756095198 h 887"/>
                <a:gd name="T32" fmla="*/ 752760638 w 747"/>
                <a:gd name="T33" fmla="*/ 816988995 h 887"/>
                <a:gd name="T34" fmla="*/ 787370897 w 747"/>
                <a:gd name="T35" fmla="*/ 875345352 h 887"/>
                <a:gd name="T36" fmla="*/ 821981156 w 747"/>
                <a:gd name="T37" fmla="*/ 941312438 h 887"/>
                <a:gd name="T38" fmla="*/ 860051126 w 747"/>
                <a:gd name="T39" fmla="*/ 1007281117 h 887"/>
                <a:gd name="T40" fmla="*/ 898122410 w 747"/>
                <a:gd name="T41" fmla="*/ 1075787237 h 887"/>
                <a:gd name="T42" fmla="*/ 937923551 w 747"/>
                <a:gd name="T43" fmla="*/ 1146829204 h 887"/>
                <a:gd name="T44" fmla="*/ 972532494 w 747"/>
                <a:gd name="T45" fmla="*/ 1217871171 h 887"/>
                <a:gd name="T46" fmla="*/ 1007142753 w 747"/>
                <a:gd name="T47" fmla="*/ 1296525461 h 887"/>
                <a:gd name="T48" fmla="*/ 1041753012 w 747"/>
                <a:gd name="T49" fmla="*/ 1372642309 h 887"/>
                <a:gd name="T50" fmla="*/ 1072900930 w 747"/>
                <a:gd name="T51" fmla="*/ 1451296599 h 887"/>
                <a:gd name="T52" fmla="*/ 1104050163 w 747"/>
                <a:gd name="T53" fmla="*/ 1527413447 h 887"/>
                <a:gd name="T54" fmla="*/ 1131737055 w 747"/>
                <a:gd name="T55" fmla="*/ 1608605177 h 887"/>
                <a:gd name="T56" fmla="*/ 1155964236 w 747"/>
                <a:gd name="T57" fmla="*/ 1697409229 h 887"/>
                <a:gd name="T58" fmla="*/ 1180191418 w 747"/>
                <a:gd name="T59" fmla="*/ 1778599366 h 887"/>
                <a:gd name="T60" fmla="*/ 1200957573 w 747"/>
                <a:gd name="T61" fmla="*/ 1857253656 h 887"/>
                <a:gd name="T62" fmla="*/ 1221722413 w 747"/>
                <a:gd name="T63" fmla="*/ 1933370504 h 887"/>
                <a:gd name="T64" fmla="*/ 1239027543 w 747"/>
                <a:gd name="T65" fmla="*/ 2004414064 h 887"/>
                <a:gd name="T66" fmla="*/ 1256332672 w 747"/>
                <a:gd name="T67" fmla="*/ 2072918591 h 887"/>
                <a:gd name="T68" fmla="*/ 1270176776 w 747"/>
                <a:gd name="T69" fmla="*/ 2133812389 h 887"/>
                <a:gd name="T70" fmla="*/ 1280559854 w 747"/>
                <a:gd name="T71" fmla="*/ 2147483646 h 887"/>
                <a:gd name="T72" fmla="*/ 1290942931 w 747"/>
                <a:gd name="T73" fmla="*/ 2147483646 h 88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47" h="887">
                  <a:moveTo>
                    <a:pt x="0" y="0"/>
                  </a:moveTo>
                  <a:lnTo>
                    <a:pt x="34" y="10"/>
                  </a:lnTo>
                  <a:lnTo>
                    <a:pt x="68" y="23"/>
                  </a:lnTo>
                  <a:lnTo>
                    <a:pt x="98" y="35"/>
                  </a:lnTo>
                  <a:lnTo>
                    <a:pt x="125" y="49"/>
                  </a:lnTo>
                  <a:lnTo>
                    <a:pt x="153" y="61"/>
                  </a:lnTo>
                  <a:lnTo>
                    <a:pt x="177" y="75"/>
                  </a:lnTo>
                  <a:lnTo>
                    <a:pt x="201" y="87"/>
                  </a:lnTo>
                  <a:lnTo>
                    <a:pt x="221" y="102"/>
                  </a:lnTo>
                  <a:lnTo>
                    <a:pt x="259" y="132"/>
                  </a:lnTo>
                  <a:lnTo>
                    <a:pt x="295" y="164"/>
                  </a:lnTo>
                  <a:lnTo>
                    <a:pt x="331" y="199"/>
                  </a:lnTo>
                  <a:lnTo>
                    <a:pt x="363" y="235"/>
                  </a:lnTo>
                  <a:lnTo>
                    <a:pt x="381" y="256"/>
                  </a:lnTo>
                  <a:lnTo>
                    <a:pt x="397" y="276"/>
                  </a:lnTo>
                  <a:lnTo>
                    <a:pt x="415" y="298"/>
                  </a:lnTo>
                  <a:lnTo>
                    <a:pt x="435" y="322"/>
                  </a:lnTo>
                  <a:lnTo>
                    <a:pt x="455" y="345"/>
                  </a:lnTo>
                  <a:lnTo>
                    <a:pt x="475" y="371"/>
                  </a:lnTo>
                  <a:lnTo>
                    <a:pt x="497" y="397"/>
                  </a:lnTo>
                  <a:lnTo>
                    <a:pt x="519" y="424"/>
                  </a:lnTo>
                  <a:lnTo>
                    <a:pt x="542" y="452"/>
                  </a:lnTo>
                  <a:lnTo>
                    <a:pt x="562" y="480"/>
                  </a:lnTo>
                  <a:lnTo>
                    <a:pt x="582" y="511"/>
                  </a:lnTo>
                  <a:lnTo>
                    <a:pt x="602" y="541"/>
                  </a:lnTo>
                  <a:lnTo>
                    <a:pt x="620" y="572"/>
                  </a:lnTo>
                  <a:lnTo>
                    <a:pt x="638" y="602"/>
                  </a:lnTo>
                  <a:lnTo>
                    <a:pt x="654" y="634"/>
                  </a:lnTo>
                  <a:lnTo>
                    <a:pt x="668" y="669"/>
                  </a:lnTo>
                  <a:lnTo>
                    <a:pt x="682" y="701"/>
                  </a:lnTo>
                  <a:lnTo>
                    <a:pt x="694" y="732"/>
                  </a:lnTo>
                  <a:lnTo>
                    <a:pt x="706" y="762"/>
                  </a:lnTo>
                  <a:lnTo>
                    <a:pt x="716" y="790"/>
                  </a:lnTo>
                  <a:lnTo>
                    <a:pt x="726" y="817"/>
                  </a:lnTo>
                  <a:lnTo>
                    <a:pt x="734" y="841"/>
                  </a:lnTo>
                  <a:lnTo>
                    <a:pt x="740" y="863"/>
                  </a:lnTo>
                  <a:lnTo>
                    <a:pt x="746" y="886"/>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pic>
          <p:nvPicPr>
            <p:cNvPr id="23598" name="Picture 47">
              <a:extLst>
                <a:ext uri="{FF2B5EF4-FFF2-40B4-BE49-F238E27FC236}">
                  <a16:creationId xmlns:a16="http://schemas.microsoft.com/office/drawing/2014/main" id="{79B13354-D4F4-4219-B34E-7CB36C79333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050" y="3405188"/>
              <a:ext cx="242888" cy="6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3599" name="Freeform 48">
              <a:extLst>
                <a:ext uri="{FF2B5EF4-FFF2-40B4-BE49-F238E27FC236}">
                  <a16:creationId xmlns:a16="http://schemas.microsoft.com/office/drawing/2014/main" id="{FDEE30E6-88C2-4823-AAE0-1D5E8657D0F7}"/>
                </a:ext>
              </a:extLst>
            </p:cNvPr>
            <p:cNvSpPr>
              <a:spLocks/>
            </p:cNvSpPr>
            <p:nvPr/>
          </p:nvSpPr>
          <p:spPr bwMode="auto">
            <a:xfrm>
              <a:off x="7175808" y="2577576"/>
              <a:ext cx="812913" cy="1006216"/>
            </a:xfrm>
            <a:custGeom>
              <a:avLst/>
              <a:gdLst>
                <a:gd name="T0" fmla="*/ 0 w 617"/>
                <a:gd name="T1" fmla="*/ 0 h 633"/>
                <a:gd name="T2" fmla="*/ 694156229 w 617"/>
                <a:gd name="T3" fmla="*/ 1602816987 h 633"/>
                <a:gd name="T4" fmla="*/ 1069000620 w 617"/>
                <a:gd name="T5" fmla="*/ 1440507858 h 633"/>
                <a:gd name="T6" fmla="*/ 0 w 617"/>
                <a:gd name="T7" fmla="*/ 0 h 6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7" h="633">
                  <a:moveTo>
                    <a:pt x="0" y="0"/>
                  </a:moveTo>
                  <a:lnTo>
                    <a:pt x="400" y="632"/>
                  </a:lnTo>
                  <a:lnTo>
                    <a:pt x="616" y="568"/>
                  </a:lnTo>
                  <a:lnTo>
                    <a:pt x="0" y="0"/>
                  </a:lnTo>
                </a:path>
              </a:pathLst>
            </a:custGeom>
            <a:noFill/>
            <a:ln w="12700" cap="rnd" cmpd="sng">
              <a:solidFill>
                <a:schemeClr val="bg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00" name="Oval 49">
              <a:extLst>
                <a:ext uri="{FF2B5EF4-FFF2-40B4-BE49-F238E27FC236}">
                  <a16:creationId xmlns:a16="http://schemas.microsoft.com/office/drawing/2014/main" id="{DC6E2140-2035-4871-AF8B-72D0E553BF1D}"/>
                </a:ext>
              </a:extLst>
            </p:cNvPr>
            <p:cNvSpPr>
              <a:spLocks noChangeArrowheads="1"/>
            </p:cNvSpPr>
            <p:nvPr/>
          </p:nvSpPr>
          <p:spPr bwMode="auto">
            <a:xfrm>
              <a:off x="7702931" y="3443198"/>
              <a:ext cx="304842" cy="215027"/>
            </a:xfrm>
            <a:prstGeom prst="ellipse">
              <a:avLst/>
            </a:prstGeom>
            <a:solidFill>
              <a:srgbClr val="CECECE"/>
            </a:solidFill>
            <a:ln w="12700">
              <a:solidFill>
                <a:schemeClr val="bg2"/>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pic>
          <p:nvPicPr>
            <p:cNvPr id="23601" name="Picture 50">
              <a:extLst>
                <a:ext uri="{FF2B5EF4-FFF2-40B4-BE49-F238E27FC236}">
                  <a16:creationId xmlns:a16="http://schemas.microsoft.com/office/drawing/2014/main" id="{9B5FD70C-D39C-4B6B-B469-4F2275564DD9}"/>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6200" y="3462338"/>
              <a:ext cx="3175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3602" name="Group 51">
              <a:extLst>
                <a:ext uri="{FF2B5EF4-FFF2-40B4-BE49-F238E27FC236}">
                  <a16:creationId xmlns:a16="http://schemas.microsoft.com/office/drawing/2014/main" id="{41976D86-C232-46B4-8612-D6BE7AF035FE}"/>
                </a:ext>
              </a:extLst>
            </p:cNvPr>
            <p:cNvGrpSpPr>
              <a:grpSpLocks/>
            </p:cNvGrpSpPr>
            <p:nvPr/>
          </p:nvGrpSpPr>
          <p:grpSpPr bwMode="auto">
            <a:xfrm>
              <a:off x="6415088" y="2043113"/>
              <a:ext cx="1127125" cy="452437"/>
              <a:chOff x="3366" y="1885"/>
              <a:chExt cx="856" cy="284"/>
            </a:xfrm>
          </p:grpSpPr>
          <p:sp>
            <p:nvSpPr>
              <p:cNvPr id="23763" name="Freeform 52">
                <a:extLst>
                  <a:ext uri="{FF2B5EF4-FFF2-40B4-BE49-F238E27FC236}">
                    <a16:creationId xmlns:a16="http://schemas.microsoft.com/office/drawing/2014/main" id="{3A972ED0-D851-48FE-A6A5-BC72233A7FE9}"/>
                  </a:ext>
                </a:extLst>
              </p:cNvPr>
              <p:cNvSpPr>
                <a:spLocks/>
              </p:cNvSpPr>
              <p:nvPr/>
            </p:nvSpPr>
            <p:spPr bwMode="auto">
              <a:xfrm>
                <a:off x="3676" y="1909"/>
                <a:ext cx="209" cy="164"/>
              </a:xfrm>
              <a:custGeom>
                <a:avLst/>
                <a:gdLst>
                  <a:gd name="T0" fmla="*/ 12 w 209"/>
                  <a:gd name="T1" fmla="*/ 64 h 165"/>
                  <a:gd name="T2" fmla="*/ 42 w 209"/>
                  <a:gd name="T3" fmla="*/ 0 h 165"/>
                  <a:gd name="T4" fmla="*/ 154 w 209"/>
                  <a:gd name="T5" fmla="*/ 0 h 165"/>
                  <a:gd name="T6" fmla="*/ 208 w 209"/>
                  <a:gd name="T7" fmla="*/ 98 h 165"/>
                  <a:gd name="T8" fmla="*/ 148 w 209"/>
                  <a:gd name="T9" fmla="*/ 164 h 165"/>
                  <a:gd name="T10" fmla="*/ 110 w 209"/>
                  <a:gd name="T11" fmla="*/ 88 h 165"/>
                  <a:gd name="T12" fmla="*/ 0 w 209"/>
                  <a:gd name="T13" fmla="*/ 88 h 165"/>
                  <a:gd name="T14" fmla="*/ 12 w 209"/>
                  <a:gd name="T15" fmla="*/ 64 h 16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9" h="165">
                    <a:moveTo>
                      <a:pt x="12" y="64"/>
                    </a:moveTo>
                    <a:lnTo>
                      <a:pt x="42" y="0"/>
                    </a:lnTo>
                    <a:lnTo>
                      <a:pt x="154" y="0"/>
                    </a:lnTo>
                    <a:lnTo>
                      <a:pt x="208" y="98"/>
                    </a:lnTo>
                    <a:lnTo>
                      <a:pt x="148" y="164"/>
                    </a:lnTo>
                    <a:lnTo>
                      <a:pt x="110" y="88"/>
                    </a:lnTo>
                    <a:lnTo>
                      <a:pt x="0" y="88"/>
                    </a:lnTo>
                    <a:lnTo>
                      <a:pt x="12" y="64"/>
                    </a:lnTo>
                  </a:path>
                </a:pathLst>
              </a:custGeom>
              <a:solidFill>
                <a:srgbClr val="B3B900"/>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64" name="Freeform 53">
                <a:extLst>
                  <a:ext uri="{FF2B5EF4-FFF2-40B4-BE49-F238E27FC236}">
                    <a16:creationId xmlns:a16="http://schemas.microsoft.com/office/drawing/2014/main" id="{9EE40394-020E-45C9-99DF-FCCD617F1D0F}"/>
                  </a:ext>
                </a:extLst>
              </p:cNvPr>
              <p:cNvSpPr>
                <a:spLocks/>
              </p:cNvSpPr>
              <p:nvPr/>
            </p:nvSpPr>
            <p:spPr bwMode="auto">
              <a:xfrm>
                <a:off x="3874" y="1938"/>
                <a:ext cx="347" cy="90"/>
              </a:xfrm>
              <a:custGeom>
                <a:avLst/>
                <a:gdLst>
                  <a:gd name="T0" fmla="*/ 0 w 349"/>
                  <a:gd name="T1" fmla="*/ 2 h 89"/>
                  <a:gd name="T2" fmla="*/ 46 w 349"/>
                  <a:gd name="T3" fmla="*/ 86 h 89"/>
                  <a:gd name="T4" fmla="*/ 348 w 349"/>
                  <a:gd name="T5" fmla="*/ 88 h 89"/>
                  <a:gd name="T6" fmla="*/ 296 w 349"/>
                  <a:gd name="T7" fmla="*/ 0 h 89"/>
                  <a:gd name="T8" fmla="*/ 0 w 349"/>
                  <a:gd name="T9" fmla="*/ 2 h 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9" h="89">
                    <a:moveTo>
                      <a:pt x="0" y="2"/>
                    </a:moveTo>
                    <a:lnTo>
                      <a:pt x="46" y="86"/>
                    </a:lnTo>
                    <a:lnTo>
                      <a:pt x="348" y="88"/>
                    </a:lnTo>
                    <a:lnTo>
                      <a:pt x="296" y="0"/>
                    </a:lnTo>
                    <a:lnTo>
                      <a:pt x="0" y="2"/>
                    </a:lnTo>
                  </a:path>
                </a:pathLst>
              </a:custGeom>
              <a:gradFill rotWithShape="0">
                <a:gsLst>
                  <a:gs pos="0">
                    <a:srgbClr val="FFFFFF"/>
                  </a:gs>
                  <a:gs pos="50000">
                    <a:srgbClr val="00279F"/>
                  </a:gs>
                  <a:gs pos="100000">
                    <a:srgbClr val="FFFFFF"/>
                  </a:gs>
                </a:gsLst>
                <a:lin ang="2700000" scaled="1"/>
              </a:gra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65" name="Freeform 54">
                <a:extLst>
                  <a:ext uri="{FF2B5EF4-FFF2-40B4-BE49-F238E27FC236}">
                    <a16:creationId xmlns:a16="http://schemas.microsoft.com/office/drawing/2014/main" id="{D3E1F8E4-BEEF-4EC4-B1C3-C9CEB0D0F56E}"/>
                  </a:ext>
                </a:extLst>
              </p:cNvPr>
              <p:cNvSpPr>
                <a:spLocks/>
              </p:cNvSpPr>
              <p:nvPr/>
            </p:nvSpPr>
            <p:spPr bwMode="auto">
              <a:xfrm>
                <a:off x="3366" y="1937"/>
                <a:ext cx="311" cy="88"/>
              </a:xfrm>
              <a:custGeom>
                <a:avLst/>
                <a:gdLst>
                  <a:gd name="T0" fmla="*/ 0 w 311"/>
                  <a:gd name="T1" fmla="*/ 0 h 89"/>
                  <a:gd name="T2" fmla="*/ 296 w 311"/>
                  <a:gd name="T3" fmla="*/ 0 h 89"/>
                  <a:gd name="T4" fmla="*/ 310 w 311"/>
                  <a:gd name="T5" fmla="*/ 40 h 89"/>
                  <a:gd name="T6" fmla="*/ 300 w 311"/>
                  <a:gd name="T7" fmla="*/ 42 h 89"/>
                  <a:gd name="T8" fmla="*/ 286 w 311"/>
                  <a:gd name="T9" fmla="*/ 62 h 89"/>
                  <a:gd name="T10" fmla="*/ 294 w 311"/>
                  <a:gd name="T11" fmla="*/ 86 h 89"/>
                  <a:gd name="T12" fmla="*/ 44 w 311"/>
                  <a:gd name="T13" fmla="*/ 88 h 89"/>
                  <a:gd name="T14" fmla="*/ 0 w 311"/>
                  <a:gd name="T15" fmla="*/ 0 h 8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1" h="89">
                    <a:moveTo>
                      <a:pt x="0" y="0"/>
                    </a:moveTo>
                    <a:lnTo>
                      <a:pt x="296" y="0"/>
                    </a:lnTo>
                    <a:lnTo>
                      <a:pt x="310" y="40"/>
                    </a:lnTo>
                    <a:lnTo>
                      <a:pt x="300" y="42"/>
                    </a:lnTo>
                    <a:lnTo>
                      <a:pt x="286" y="62"/>
                    </a:lnTo>
                    <a:lnTo>
                      <a:pt x="294" y="86"/>
                    </a:lnTo>
                    <a:lnTo>
                      <a:pt x="44" y="88"/>
                    </a:lnTo>
                    <a:lnTo>
                      <a:pt x="0" y="0"/>
                    </a:lnTo>
                  </a:path>
                </a:pathLst>
              </a:custGeom>
              <a:gradFill rotWithShape="0">
                <a:gsLst>
                  <a:gs pos="0">
                    <a:srgbClr val="E5E9F5"/>
                  </a:gs>
                  <a:gs pos="50000">
                    <a:srgbClr val="00279F"/>
                  </a:gs>
                  <a:gs pos="100000">
                    <a:srgbClr val="E5E9F5"/>
                  </a:gs>
                </a:gsLst>
                <a:lin ang="2700000" scaled="1"/>
              </a:gra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66" name="Freeform 55">
                <a:extLst>
                  <a:ext uri="{FF2B5EF4-FFF2-40B4-BE49-F238E27FC236}">
                    <a16:creationId xmlns:a16="http://schemas.microsoft.com/office/drawing/2014/main" id="{3AB9A1C2-CE2F-46F7-84F5-4A0DD29BD1A7}"/>
                  </a:ext>
                </a:extLst>
              </p:cNvPr>
              <p:cNvSpPr>
                <a:spLocks/>
              </p:cNvSpPr>
              <p:nvPr/>
            </p:nvSpPr>
            <p:spPr bwMode="auto">
              <a:xfrm>
                <a:off x="3774" y="2096"/>
                <a:ext cx="99" cy="69"/>
              </a:xfrm>
              <a:custGeom>
                <a:avLst/>
                <a:gdLst>
                  <a:gd name="T0" fmla="*/ 0 w 97"/>
                  <a:gd name="T1" fmla="*/ 20 h 69"/>
                  <a:gd name="T2" fmla="*/ 24 w 97"/>
                  <a:gd name="T3" fmla="*/ 68 h 69"/>
                  <a:gd name="T4" fmla="*/ 96 w 97"/>
                  <a:gd name="T5" fmla="*/ 68 h 69"/>
                  <a:gd name="T6" fmla="*/ 70 w 97"/>
                  <a:gd name="T7" fmla="*/ 6 h 69"/>
                  <a:gd name="T8" fmla="*/ 56 w 97"/>
                  <a:gd name="T9" fmla="*/ 0 h 69"/>
                  <a:gd name="T10" fmla="*/ 50 w 97"/>
                  <a:gd name="T11" fmla="*/ 14 h 69"/>
                  <a:gd name="T12" fmla="*/ 36 w 97"/>
                  <a:gd name="T13" fmla="*/ 16 h 69"/>
                  <a:gd name="T14" fmla="*/ 0 w 97"/>
                  <a:gd name="T15" fmla="*/ 20 h 6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7" h="69">
                    <a:moveTo>
                      <a:pt x="0" y="20"/>
                    </a:moveTo>
                    <a:lnTo>
                      <a:pt x="24" y="68"/>
                    </a:lnTo>
                    <a:lnTo>
                      <a:pt x="96" y="68"/>
                    </a:lnTo>
                    <a:lnTo>
                      <a:pt x="70" y="6"/>
                    </a:lnTo>
                    <a:lnTo>
                      <a:pt x="56" y="0"/>
                    </a:lnTo>
                    <a:lnTo>
                      <a:pt x="50" y="14"/>
                    </a:lnTo>
                    <a:lnTo>
                      <a:pt x="36" y="16"/>
                    </a:lnTo>
                    <a:lnTo>
                      <a:pt x="0" y="20"/>
                    </a:lnTo>
                  </a:path>
                </a:pathLst>
              </a:custGeom>
              <a:solidFill>
                <a:schemeClr val="bg2"/>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sp>
            <p:nvSpPr>
              <p:cNvPr id="23767" name="Freeform 56">
                <a:extLst>
                  <a:ext uri="{FF2B5EF4-FFF2-40B4-BE49-F238E27FC236}">
                    <a16:creationId xmlns:a16="http://schemas.microsoft.com/office/drawing/2014/main" id="{AA0F0C0D-56EC-4291-A58E-96C6AF1212E9}"/>
                  </a:ext>
                </a:extLst>
              </p:cNvPr>
              <p:cNvSpPr>
                <a:spLocks/>
              </p:cNvSpPr>
              <p:nvPr/>
            </p:nvSpPr>
            <p:spPr bwMode="auto">
              <a:xfrm>
                <a:off x="3678" y="1999"/>
                <a:ext cx="159" cy="95"/>
              </a:xfrm>
              <a:custGeom>
                <a:avLst/>
                <a:gdLst>
                  <a:gd name="T0" fmla="*/ 0 w 161"/>
                  <a:gd name="T1" fmla="*/ 4 h 95"/>
                  <a:gd name="T2" fmla="*/ 40 w 161"/>
                  <a:gd name="T3" fmla="*/ 74 h 95"/>
                  <a:gd name="T4" fmla="*/ 86 w 161"/>
                  <a:gd name="T5" fmla="*/ 92 h 95"/>
                  <a:gd name="T6" fmla="*/ 160 w 161"/>
                  <a:gd name="T7" fmla="*/ 94 h 95"/>
                  <a:gd name="T8" fmla="*/ 120 w 161"/>
                  <a:gd name="T9" fmla="*/ 16 h 95"/>
                  <a:gd name="T10" fmla="*/ 98 w 161"/>
                  <a:gd name="T11" fmla="*/ 0 h 95"/>
                  <a:gd name="T12" fmla="*/ 0 w 161"/>
                  <a:gd name="T13" fmla="*/ 4 h 9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1" h="95">
                    <a:moveTo>
                      <a:pt x="0" y="4"/>
                    </a:moveTo>
                    <a:lnTo>
                      <a:pt x="40" y="74"/>
                    </a:lnTo>
                    <a:lnTo>
                      <a:pt x="86" y="92"/>
                    </a:lnTo>
                    <a:lnTo>
                      <a:pt x="160" y="94"/>
                    </a:lnTo>
                    <a:lnTo>
                      <a:pt x="120" y="16"/>
                    </a:lnTo>
                    <a:lnTo>
                      <a:pt x="98" y="0"/>
                    </a:lnTo>
                    <a:lnTo>
                      <a:pt x="0" y="4"/>
                    </a:lnTo>
                  </a:path>
                </a:pathLst>
              </a:custGeom>
              <a:solidFill>
                <a:schemeClr val="folHlink"/>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pPr>
                  <a:defRPr/>
                </a:pPr>
                <a:endParaRPr lang="en-US">
                  <a:latin typeface="+mn-lt"/>
                </a:endParaRPr>
              </a:p>
            </p:txBody>
          </p:sp>
          <p:pic>
            <p:nvPicPr>
              <p:cNvPr id="23768" name="Picture 57">
                <a:extLst>
                  <a:ext uri="{FF2B5EF4-FFF2-40B4-BE49-F238E27FC236}">
                    <a16:creationId xmlns:a16="http://schemas.microsoft.com/office/drawing/2014/main" id="{93D31B38-EAA9-4C1B-95B5-18D00FBEC40A}"/>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66" y="1885"/>
                <a:ext cx="856" cy="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grpSp>
          <p:nvGrpSpPr>
            <p:cNvPr id="23603" name="Group 58">
              <a:extLst>
                <a:ext uri="{FF2B5EF4-FFF2-40B4-BE49-F238E27FC236}">
                  <a16:creationId xmlns:a16="http://schemas.microsoft.com/office/drawing/2014/main" id="{BA66E62F-D300-494B-8EAB-4674B371B840}"/>
                </a:ext>
              </a:extLst>
            </p:cNvPr>
            <p:cNvGrpSpPr>
              <a:grpSpLocks/>
            </p:cNvGrpSpPr>
            <p:nvPr/>
          </p:nvGrpSpPr>
          <p:grpSpPr bwMode="auto">
            <a:xfrm>
              <a:off x="5995988" y="3438525"/>
              <a:ext cx="79375" cy="68263"/>
              <a:chOff x="3047" y="2761"/>
              <a:chExt cx="60" cy="43"/>
            </a:xfrm>
          </p:grpSpPr>
          <p:sp>
            <p:nvSpPr>
              <p:cNvPr id="23761" name="Freeform 59">
                <a:extLst>
                  <a:ext uri="{FF2B5EF4-FFF2-40B4-BE49-F238E27FC236}">
                    <a16:creationId xmlns:a16="http://schemas.microsoft.com/office/drawing/2014/main" id="{A7AA93EB-E24E-44C5-9960-E80995865593}"/>
                  </a:ext>
                </a:extLst>
              </p:cNvPr>
              <p:cNvSpPr>
                <a:spLocks/>
              </p:cNvSpPr>
              <p:nvPr/>
            </p:nvSpPr>
            <p:spPr bwMode="auto">
              <a:xfrm>
                <a:off x="3047" y="2759"/>
                <a:ext cx="60" cy="43"/>
              </a:xfrm>
              <a:custGeom>
                <a:avLst/>
                <a:gdLst>
                  <a:gd name="T0" fmla="*/ 59 w 60"/>
                  <a:gd name="T1" fmla="*/ 42 h 43"/>
                  <a:gd name="T2" fmla="*/ 0 w 60"/>
                  <a:gd name="T3" fmla="*/ 29 h 43"/>
                  <a:gd name="T4" fmla="*/ 9 w 60"/>
                  <a:gd name="T5" fmla="*/ 15 h 43"/>
                  <a:gd name="T6" fmla="*/ 21 w 60"/>
                  <a:gd name="T7" fmla="*/ 0 h 43"/>
                  <a:gd name="T8" fmla="*/ 59 w 60"/>
                  <a:gd name="T9" fmla="*/ 42 h 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3">
                    <a:moveTo>
                      <a:pt x="59" y="42"/>
                    </a:moveTo>
                    <a:lnTo>
                      <a:pt x="0" y="29"/>
                    </a:lnTo>
                    <a:lnTo>
                      <a:pt x="9" y="15"/>
                    </a:lnTo>
                    <a:lnTo>
                      <a:pt x="21" y="0"/>
                    </a:lnTo>
                    <a:lnTo>
                      <a:pt x="59" y="42"/>
                    </a:lnTo>
                  </a:path>
                </a:pathLst>
              </a:custGeom>
              <a:solidFill>
                <a:schemeClr val="tx1"/>
              </a:solidFill>
              <a:ln w="12700" cap="rnd" cmpd="sng">
                <a:solidFill>
                  <a:schemeClr val="tx1"/>
                </a:solidFill>
                <a:prstDash val="solid"/>
                <a:round/>
                <a:headEnd type="none" w="med" len="med"/>
                <a:tailEnd type="none" w="med" len="med"/>
              </a:ln>
            </p:spPr>
            <p:txBody>
              <a:bodyPr/>
              <a:lstStyle/>
              <a:p>
                <a:pPr>
                  <a:defRPr/>
                </a:pPr>
                <a:endParaRPr lang="en-US">
                  <a:latin typeface="+mn-lt"/>
                </a:endParaRPr>
              </a:p>
            </p:txBody>
          </p:sp>
          <p:sp>
            <p:nvSpPr>
              <p:cNvPr id="23762" name="Freeform 60">
                <a:extLst>
                  <a:ext uri="{FF2B5EF4-FFF2-40B4-BE49-F238E27FC236}">
                    <a16:creationId xmlns:a16="http://schemas.microsoft.com/office/drawing/2014/main" id="{C775ED31-F0E2-4ED0-A59C-DE7B43DCF389}"/>
                  </a:ext>
                </a:extLst>
              </p:cNvPr>
              <p:cNvSpPr>
                <a:spLocks/>
              </p:cNvSpPr>
              <p:nvPr/>
            </p:nvSpPr>
            <p:spPr bwMode="auto">
              <a:xfrm>
                <a:off x="3047" y="2759"/>
                <a:ext cx="60" cy="43"/>
              </a:xfrm>
              <a:custGeom>
                <a:avLst/>
                <a:gdLst>
                  <a:gd name="T0" fmla="*/ 59 w 60"/>
                  <a:gd name="T1" fmla="*/ 42 h 43"/>
                  <a:gd name="T2" fmla="*/ 0 w 60"/>
                  <a:gd name="T3" fmla="*/ 29 h 43"/>
                  <a:gd name="T4" fmla="*/ 9 w 60"/>
                  <a:gd name="T5" fmla="*/ 15 h 43"/>
                  <a:gd name="T6" fmla="*/ 21 w 60"/>
                  <a:gd name="T7" fmla="*/ 0 h 43"/>
                  <a:gd name="T8" fmla="*/ 59 w 60"/>
                  <a:gd name="T9" fmla="*/ 42 h 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3">
                    <a:moveTo>
                      <a:pt x="59" y="42"/>
                    </a:moveTo>
                    <a:lnTo>
                      <a:pt x="0" y="29"/>
                    </a:lnTo>
                    <a:lnTo>
                      <a:pt x="9" y="15"/>
                    </a:lnTo>
                    <a:lnTo>
                      <a:pt x="21" y="0"/>
                    </a:lnTo>
                    <a:lnTo>
                      <a:pt x="59" y="42"/>
                    </a:lnTo>
                  </a:path>
                </a:pathLst>
              </a:custGeom>
              <a:solidFill>
                <a:schemeClr val="tx1"/>
              </a:solidFill>
              <a:ln w="12700" cap="rnd" cmpd="sng">
                <a:solidFill>
                  <a:schemeClr val="tx1"/>
                </a:solidFill>
                <a:prstDash val="solid"/>
                <a:round/>
                <a:headEnd type="none" w="med" len="med"/>
                <a:tailEnd type="none" w="med" len="med"/>
              </a:ln>
            </p:spPr>
            <p:txBody>
              <a:bodyPr/>
              <a:lstStyle/>
              <a:p>
                <a:pPr>
                  <a:defRPr/>
                </a:pPr>
                <a:endParaRPr lang="en-US">
                  <a:latin typeface="+mn-lt"/>
                </a:endParaRPr>
              </a:p>
            </p:txBody>
          </p:sp>
        </p:grpSp>
        <p:sp>
          <p:nvSpPr>
            <p:cNvPr id="23604" name="Line 61">
              <a:extLst>
                <a:ext uri="{FF2B5EF4-FFF2-40B4-BE49-F238E27FC236}">
                  <a16:creationId xmlns:a16="http://schemas.microsoft.com/office/drawing/2014/main" id="{1FC390B7-9159-4FC2-81F2-B7EBC3AF428B}"/>
                </a:ext>
              </a:extLst>
            </p:cNvPr>
            <p:cNvSpPr>
              <a:spLocks noChangeShapeType="1"/>
            </p:cNvSpPr>
            <p:nvPr/>
          </p:nvSpPr>
          <p:spPr bwMode="auto">
            <a:xfrm>
              <a:off x="5642071" y="3206117"/>
              <a:ext cx="387404" cy="2701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n-lt"/>
              </a:endParaRPr>
            </a:p>
          </p:txBody>
        </p:sp>
        <p:sp>
          <p:nvSpPr>
            <p:cNvPr id="23605" name="Rectangle 62">
              <a:extLst>
                <a:ext uri="{FF2B5EF4-FFF2-40B4-BE49-F238E27FC236}">
                  <a16:creationId xmlns:a16="http://schemas.microsoft.com/office/drawing/2014/main" id="{E68B01CD-A7EE-4869-8E50-48322DFF7CB9}"/>
                </a:ext>
              </a:extLst>
            </p:cNvPr>
            <p:cNvSpPr>
              <a:spLocks noChangeArrowheads="1"/>
            </p:cNvSpPr>
            <p:nvPr/>
          </p:nvSpPr>
          <p:spPr bwMode="auto">
            <a:xfrm>
              <a:off x="5216562" y="2161305"/>
              <a:ext cx="1163798" cy="111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151C77"/>
                </a:buClr>
                <a:buSzPct val="80000"/>
                <a:buFont typeface="Wingdings" panose="05000000000000000000" pitchFamily="2" charset="2"/>
                <a:buChar char="n"/>
                <a:tabLst>
                  <a:tab pos="347663" algn="r"/>
                  <a:tab pos="398463" algn="l"/>
                </a:tabLst>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tabLst>
                  <a:tab pos="347663" algn="r"/>
                  <a:tab pos="398463" algn="l"/>
                </a:tabLst>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tabLst>
                  <a:tab pos="347663" algn="r"/>
                  <a:tab pos="398463" algn="l"/>
                </a:tabLst>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tabLst>
                  <a:tab pos="347663" algn="r"/>
                  <a:tab pos="398463" algn="l"/>
                </a:tabLst>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tabLst>
                  <a:tab pos="347663" algn="r"/>
                  <a:tab pos="398463"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tabLst>
                  <a:tab pos="347663" algn="r"/>
                  <a:tab pos="398463"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tabLst>
                  <a:tab pos="347663" algn="r"/>
                  <a:tab pos="398463"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tabLst>
                  <a:tab pos="347663" algn="r"/>
                  <a:tab pos="398463"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tabLst>
                  <a:tab pos="347663" algn="r"/>
                  <a:tab pos="398463" algn="l"/>
                </a:tabLst>
                <a:defRPr sz="2000">
                  <a:solidFill>
                    <a:schemeClr val="tx1"/>
                  </a:solidFill>
                  <a:latin typeface="Arial" panose="020B0604020202020204" pitchFamily="34" charset="0"/>
                </a:defRPr>
              </a:lvl9pPr>
            </a:lstStyle>
            <a:p>
              <a:pPr algn="ctr">
                <a:spcBef>
                  <a:spcPct val="0"/>
                </a:spcBef>
                <a:buClrTx/>
                <a:buSzTx/>
                <a:buFontTx/>
                <a:buNone/>
                <a:defRPr/>
              </a:pPr>
              <a:r>
                <a:rPr lang="en-US" altLang="en-US" sz="1200" dirty="0">
                  <a:latin typeface="+mn-lt"/>
                </a:rPr>
                <a:t>Spot Beams Service Polar Users</a:t>
              </a:r>
            </a:p>
          </p:txBody>
        </p:sp>
        <p:grpSp>
          <p:nvGrpSpPr>
            <p:cNvPr id="23606" name="Group 63">
              <a:extLst>
                <a:ext uri="{FF2B5EF4-FFF2-40B4-BE49-F238E27FC236}">
                  <a16:creationId xmlns:a16="http://schemas.microsoft.com/office/drawing/2014/main" id="{9A9752DD-585E-464D-8431-092075348DA9}"/>
                </a:ext>
              </a:extLst>
            </p:cNvPr>
            <p:cNvGrpSpPr>
              <a:grpSpLocks/>
            </p:cNvGrpSpPr>
            <p:nvPr/>
          </p:nvGrpSpPr>
          <p:grpSpPr bwMode="auto">
            <a:xfrm flipH="1">
              <a:off x="6113463" y="3548063"/>
              <a:ext cx="114300" cy="76200"/>
              <a:chOff x="4069" y="2091"/>
              <a:chExt cx="620" cy="411"/>
            </a:xfrm>
          </p:grpSpPr>
          <p:sp>
            <p:nvSpPr>
              <p:cNvPr id="23697" name="Rectangle 64">
                <a:extLst>
                  <a:ext uri="{FF2B5EF4-FFF2-40B4-BE49-F238E27FC236}">
                    <a16:creationId xmlns:a16="http://schemas.microsoft.com/office/drawing/2014/main" id="{F08C65E8-CBBA-4600-AF9A-20D3E85A0D37}"/>
                  </a:ext>
                </a:extLst>
              </p:cNvPr>
              <p:cNvSpPr>
                <a:spLocks noChangeArrowheads="1"/>
              </p:cNvSpPr>
              <p:nvPr/>
            </p:nvSpPr>
            <p:spPr bwMode="auto">
              <a:xfrm>
                <a:off x="4602" y="2224"/>
                <a:ext cx="7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98" name="Freeform 65">
                <a:extLst>
                  <a:ext uri="{FF2B5EF4-FFF2-40B4-BE49-F238E27FC236}">
                    <a16:creationId xmlns:a16="http://schemas.microsoft.com/office/drawing/2014/main" id="{546C2A0B-F5B2-43DA-B69D-6A4226EDE306}"/>
                  </a:ext>
                </a:extLst>
              </p:cNvPr>
              <p:cNvSpPr>
                <a:spLocks/>
              </p:cNvSpPr>
              <p:nvPr/>
            </p:nvSpPr>
            <p:spPr bwMode="auto">
              <a:xfrm>
                <a:off x="4602" y="2209"/>
                <a:ext cx="78" cy="89"/>
              </a:xfrm>
              <a:custGeom>
                <a:avLst/>
                <a:gdLst>
                  <a:gd name="T0" fmla="*/ 82 w 82"/>
                  <a:gd name="T1" fmla="*/ 88 h 88"/>
                  <a:gd name="T2" fmla="*/ 82 w 82"/>
                  <a:gd name="T3" fmla="*/ 0 h 88"/>
                  <a:gd name="T4" fmla="*/ 0 w 82"/>
                  <a:gd name="T5" fmla="*/ 0 h 88"/>
                  <a:gd name="T6" fmla="*/ 0 w 82"/>
                  <a:gd name="T7" fmla="*/ 88 h 88"/>
                  <a:gd name="T8" fmla="*/ 82 w 82"/>
                  <a:gd name="T9" fmla="*/ 88 h 88"/>
                  <a:gd name="T10" fmla="*/ 80 w 82"/>
                  <a:gd name="T11" fmla="*/ 85 h 88"/>
                  <a:gd name="T12" fmla="*/ 2 w 82"/>
                  <a:gd name="T13" fmla="*/ 85 h 88"/>
                  <a:gd name="T14" fmla="*/ 4 w 82"/>
                  <a:gd name="T15" fmla="*/ 87 h 88"/>
                  <a:gd name="T16" fmla="*/ 4 w 82"/>
                  <a:gd name="T17" fmla="*/ 2 h 88"/>
                  <a:gd name="T18" fmla="*/ 2 w 82"/>
                  <a:gd name="T19" fmla="*/ 4 h 88"/>
                  <a:gd name="T20" fmla="*/ 80 w 82"/>
                  <a:gd name="T21" fmla="*/ 4 h 88"/>
                  <a:gd name="T22" fmla="*/ 79 w 82"/>
                  <a:gd name="T23" fmla="*/ 2 h 88"/>
                  <a:gd name="T24" fmla="*/ 79 w 82"/>
                  <a:gd name="T25" fmla="*/ 87 h 88"/>
                  <a:gd name="T26" fmla="*/ 80 w 82"/>
                  <a:gd name="T27" fmla="*/ 85 h 88"/>
                  <a:gd name="T28" fmla="*/ 82 w 82"/>
                  <a:gd name="T29" fmla="*/ 88 h 8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2" h="88">
                    <a:moveTo>
                      <a:pt x="82" y="88"/>
                    </a:moveTo>
                    <a:lnTo>
                      <a:pt x="82" y="0"/>
                    </a:lnTo>
                    <a:lnTo>
                      <a:pt x="0" y="0"/>
                    </a:lnTo>
                    <a:lnTo>
                      <a:pt x="0" y="88"/>
                    </a:lnTo>
                    <a:lnTo>
                      <a:pt x="82" y="88"/>
                    </a:lnTo>
                    <a:lnTo>
                      <a:pt x="80" y="85"/>
                    </a:lnTo>
                    <a:lnTo>
                      <a:pt x="2" y="85"/>
                    </a:lnTo>
                    <a:lnTo>
                      <a:pt x="4" y="87"/>
                    </a:lnTo>
                    <a:lnTo>
                      <a:pt x="4" y="2"/>
                    </a:lnTo>
                    <a:lnTo>
                      <a:pt x="2" y="4"/>
                    </a:lnTo>
                    <a:lnTo>
                      <a:pt x="80" y="4"/>
                    </a:lnTo>
                    <a:lnTo>
                      <a:pt x="79" y="2"/>
                    </a:lnTo>
                    <a:lnTo>
                      <a:pt x="79" y="87"/>
                    </a:lnTo>
                    <a:lnTo>
                      <a:pt x="80" y="85"/>
                    </a:lnTo>
                    <a:lnTo>
                      <a:pt x="82"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99" name="Freeform 66">
                <a:extLst>
                  <a:ext uri="{FF2B5EF4-FFF2-40B4-BE49-F238E27FC236}">
                    <a16:creationId xmlns:a16="http://schemas.microsoft.com/office/drawing/2014/main" id="{BE796094-4C83-4929-B808-4F49D4959FF9}"/>
                  </a:ext>
                </a:extLst>
              </p:cNvPr>
              <p:cNvSpPr>
                <a:spLocks/>
              </p:cNvSpPr>
              <p:nvPr/>
            </p:nvSpPr>
            <p:spPr bwMode="auto">
              <a:xfrm>
                <a:off x="4507" y="2224"/>
                <a:ext cx="172" cy="74"/>
              </a:xfrm>
              <a:custGeom>
                <a:avLst/>
                <a:gdLst>
                  <a:gd name="T0" fmla="*/ 169 w 169"/>
                  <a:gd name="T1" fmla="*/ 0 h 85"/>
                  <a:gd name="T2" fmla="*/ 81 w 169"/>
                  <a:gd name="T3" fmla="*/ 0 h 85"/>
                  <a:gd name="T4" fmla="*/ 0 w 169"/>
                  <a:gd name="T5" fmla="*/ 0 h 85"/>
                  <a:gd name="T6" fmla="*/ 0 w 169"/>
                  <a:gd name="T7" fmla="*/ 85 h 85"/>
                  <a:gd name="T8" fmla="*/ 91 w 169"/>
                  <a:gd name="T9" fmla="*/ 85 h 85"/>
                  <a:gd name="T10" fmla="*/ 169 w 169"/>
                  <a:gd name="T11" fmla="*/ 0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9" h="85">
                    <a:moveTo>
                      <a:pt x="169" y="0"/>
                    </a:moveTo>
                    <a:lnTo>
                      <a:pt x="81" y="0"/>
                    </a:lnTo>
                    <a:lnTo>
                      <a:pt x="0" y="0"/>
                    </a:lnTo>
                    <a:lnTo>
                      <a:pt x="0" y="85"/>
                    </a:lnTo>
                    <a:lnTo>
                      <a:pt x="91" y="85"/>
                    </a:lnTo>
                    <a:lnTo>
                      <a:pt x="169" y="0"/>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00" name="Freeform 67">
                <a:extLst>
                  <a:ext uri="{FF2B5EF4-FFF2-40B4-BE49-F238E27FC236}">
                    <a16:creationId xmlns:a16="http://schemas.microsoft.com/office/drawing/2014/main" id="{1DA4198E-B38D-4596-96A7-304A5293CD81}"/>
                  </a:ext>
                </a:extLst>
              </p:cNvPr>
              <p:cNvSpPr>
                <a:spLocks/>
              </p:cNvSpPr>
              <p:nvPr/>
            </p:nvSpPr>
            <p:spPr bwMode="auto">
              <a:xfrm>
                <a:off x="4611" y="2239"/>
                <a:ext cx="60" cy="0"/>
              </a:xfrm>
              <a:custGeom>
                <a:avLst/>
                <a:gdLst>
                  <a:gd name="T0" fmla="*/ 0 w 60"/>
                  <a:gd name="T1" fmla="*/ 0 h 6"/>
                  <a:gd name="T2" fmla="*/ 0 w 60"/>
                  <a:gd name="T3" fmla="*/ 6 h 6"/>
                  <a:gd name="T4" fmla="*/ 60 w 60"/>
                  <a:gd name="T5" fmla="*/ 6 h 6"/>
                  <a:gd name="T6" fmla="*/ 60 w 6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
                    <a:moveTo>
                      <a:pt x="0" y="0"/>
                    </a:moveTo>
                    <a:lnTo>
                      <a:pt x="0" y="6"/>
                    </a:lnTo>
                    <a:lnTo>
                      <a:pt x="60" y="6"/>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01" name="Freeform 68">
                <a:extLst>
                  <a:ext uri="{FF2B5EF4-FFF2-40B4-BE49-F238E27FC236}">
                    <a16:creationId xmlns:a16="http://schemas.microsoft.com/office/drawing/2014/main" id="{4A487BB9-8052-4A0F-91EC-D1B82AE7B381}"/>
                  </a:ext>
                </a:extLst>
              </p:cNvPr>
              <p:cNvSpPr>
                <a:spLocks/>
              </p:cNvSpPr>
              <p:nvPr/>
            </p:nvSpPr>
            <p:spPr bwMode="auto">
              <a:xfrm>
                <a:off x="4611" y="2239"/>
                <a:ext cx="60" cy="15"/>
              </a:xfrm>
              <a:custGeom>
                <a:avLst/>
                <a:gdLst>
                  <a:gd name="T0" fmla="*/ 0 w 60"/>
                  <a:gd name="T1" fmla="*/ 0 h 8"/>
                  <a:gd name="T2" fmla="*/ 0 w 60"/>
                  <a:gd name="T3" fmla="*/ 8 h 8"/>
                  <a:gd name="T4" fmla="*/ 60 w 60"/>
                  <a:gd name="T5" fmla="*/ 8 h 8"/>
                  <a:gd name="T6" fmla="*/ 60 w 60"/>
                  <a:gd name="T7" fmla="*/ 0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8">
                    <a:moveTo>
                      <a:pt x="0" y="0"/>
                    </a:moveTo>
                    <a:lnTo>
                      <a:pt x="0" y="8"/>
                    </a:lnTo>
                    <a:lnTo>
                      <a:pt x="60" y="8"/>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02" name="Freeform 69">
                <a:extLst>
                  <a:ext uri="{FF2B5EF4-FFF2-40B4-BE49-F238E27FC236}">
                    <a16:creationId xmlns:a16="http://schemas.microsoft.com/office/drawing/2014/main" id="{8BFA858C-8BBC-4125-9424-5EF8780A198D}"/>
                  </a:ext>
                </a:extLst>
              </p:cNvPr>
              <p:cNvSpPr>
                <a:spLocks/>
              </p:cNvSpPr>
              <p:nvPr/>
            </p:nvSpPr>
            <p:spPr bwMode="auto">
              <a:xfrm>
                <a:off x="4611" y="2254"/>
                <a:ext cx="60" cy="0"/>
              </a:xfrm>
              <a:custGeom>
                <a:avLst/>
                <a:gdLst>
                  <a:gd name="T0" fmla="*/ 0 w 60"/>
                  <a:gd name="T1" fmla="*/ 0 h 7"/>
                  <a:gd name="T2" fmla="*/ 0 w 60"/>
                  <a:gd name="T3" fmla="*/ 7 h 7"/>
                  <a:gd name="T4" fmla="*/ 60 w 60"/>
                  <a:gd name="T5" fmla="*/ 7 h 7"/>
                  <a:gd name="T6" fmla="*/ 60 w 60"/>
                  <a:gd name="T7" fmla="*/ 0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7">
                    <a:moveTo>
                      <a:pt x="0" y="0"/>
                    </a:moveTo>
                    <a:lnTo>
                      <a:pt x="0" y="7"/>
                    </a:lnTo>
                    <a:lnTo>
                      <a:pt x="60" y="7"/>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03" name="Freeform 70">
                <a:extLst>
                  <a:ext uri="{FF2B5EF4-FFF2-40B4-BE49-F238E27FC236}">
                    <a16:creationId xmlns:a16="http://schemas.microsoft.com/office/drawing/2014/main" id="{35AE1BA8-076A-419D-92D7-AC9B12A5AC3D}"/>
                  </a:ext>
                </a:extLst>
              </p:cNvPr>
              <p:cNvSpPr>
                <a:spLocks/>
              </p:cNvSpPr>
              <p:nvPr/>
            </p:nvSpPr>
            <p:spPr bwMode="auto">
              <a:xfrm>
                <a:off x="4611" y="2269"/>
                <a:ext cx="60" cy="0"/>
              </a:xfrm>
              <a:custGeom>
                <a:avLst/>
                <a:gdLst>
                  <a:gd name="T0" fmla="*/ 0 w 60"/>
                  <a:gd name="T1" fmla="*/ 0 h 6"/>
                  <a:gd name="T2" fmla="*/ 0 w 60"/>
                  <a:gd name="T3" fmla="*/ 6 h 6"/>
                  <a:gd name="T4" fmla="*/ 60 w 60"/>
                  <a:gd name="T5" fmla="*/ 6 h 6"/>
                  <a:gd name="T6" fmla="*/ 60 w 6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
                    <a:moveTo>
                      <a:pt x="0" y="0"/>
                    </a:moveTo>
                    <a:lnTo>
                      <a:pt x="0" y="6"/>
                    </a:lnTo>
                    <a:lnTo>
                      <a:pt x="60" y="6"/>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04" name="Freeform 71">
                <a:extLst>
                  <a:ext uri="{FF2B5EF4-FFF2-40B4-BE49-F238E27FC236}">
                    <a16:creationId xmlns:a16="http://schemas.microsoft.com/office/drawing/2014/main" id="{F72CDB22-7FB5-47A7-91BF-9A0F3741FFA6}"/>
                  </a:ext>
                </a:extLst>
              </p:cNvPr>
              <p:cNvSpPr>
                <a:spLocks/>
              </p:cNvSpPr>
              <p:nvPr/>
            </p:nvSpPr>
            <p:spPr bwMode="auto">
              <a:xfrm>
                <a:off x="4611" y="2269"/>
                <a:ext cx="60" cy="15"/>
              </a:xfrm>
              <a:custGeom>
                <a:avLst/>
                <a:gdLst>
                  <a:gd name="T0" fmla="*/ 0 w 60"/>
                  <a:gd name="T1" fmla="*/ 0 h 7"/>
                  <a:gd name="T2" fmla="*/ 0 w 60"/>
                  <a:gd name="T3" fmla="*/ 6 h 7"/>
                  <a:gd name="T4" fmla="*/ 0 w 60"/>
                  <a:gd name="T5" fmla="*/ 7 h 7"/>
                  <a:gd name="T6" fmla="*/ 60 w 60"/>
                  <a:gd name="T7" fmla="*/ 7 h 7"/>
                  <a:gd name="T8" fmla="*/ 60 w 60"/>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7">
                    <a:moveTo>
                      <a:pt x="0" y="0"/>
                    </a:moveTo>
                    <a:lnTo>
                      <a:pt x="0" y="6"/>
                    </a:lnTo>
                    <a:lnTo>
                      <a:pt x="0" y="7"/>
                    </a:lnTo>
                    <a:lnTo>
                      <a:pt x="60" y="7"/>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05" name="Freeform 72">
                <a:extLst>
                  <a:ext uri="{FF2B5EF4-FFF2-40B4-BE49-F238E27FC236}">
                    <a16:creationId xmlns:a16="http://schemas.microsoft.com/office/drawing/2014/main" id="{F15409F7-ED38-487C-B3F5-BCED7C1E8270}"/>
                  </a:ext>
                </a:extLst>
              </p:cNvPr>
              <p:cNvSpPr>
                <a:spLocks/>
              </p:cNvSpPr>
              <p:nvPr/>
            </p:nvSpPr>
            <p:spPr bwMode="auto">
              <a:xfrm>
                <a:off x="4611" y="2284"/>
                <a:ext cx="60" cy="0"/>
              </a:xfrm>
              <a:custGeom>
                <a:avLst/>
                <a:gdLst>
                  <a:gd name="T0" fmla="*/ 0 w 60"/>
                  <a:gd name="T1" fmla="*/ 0 h 6"/>
                  <a:gd name="T2" fmla="*/ 0 w 60"/>
                  <a:gd name="T3" fmla="*/ 6 h 6"/>
                  <a:gd name="T4" fmla="*/ 60 w 60"/>
                  <a:gd name="T5" fmla="*/ 6 h 6"/>
                  <a:gd name="T6" fmla="*/ 60 w 6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
                    <a:moveTo>
                      <a:pt x="0" y="0"/>
                    </a:moveTo>
                    <a:lnTo>
                      <a:pt x="0" y="6"/>
                    </a:lnTo>
                    <a:lnTo>
                      <a:pt x="60" y="6"/>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06" name="Freeform 73">
                <a:extLst>
                  <a:ext uri="{FF2B5EF4-FFF2-40B4-BE49-F238E27FC236}">
                    <a16:creationId xmlns:a16="http://schemas.microsoft.com/office/drawing/2014/main" id="{069A1EF0-9825-4702-B0FF-BDED3689009A}"/>
                  </a:ext>
                </a:extLst>
              </p:cNvPr>
              <p:cNvSpPr>
                <a:spLocks/>
              </p:cNvSpPr>
              <p:nvPr/>
            </p:nvSpPr>
            <p:spPr bwMode="auto">
              <a:xfrm>
                <a:off x="4378" y="2343"/>
                <a:ext cx="60" cy="119"/>
              </a:xfrm>
              <a:custGeom>
                <a:avLst/>
                <a:gdLst>
                  <a:gd name="T0" fmla="*/ 63 w 63"/>
                  <a:gd name="T1" fmla="*/ 4 h 121"/>
                  <a:gd name="T2" fmla="*/ 46 w 63"/>
                  <a:gd name="T3" fmla="*/ 0 h 121"/>
                  <a:gd name="T4" fmla="*/ 31 w 63"/>
                  <a:gd name="T5" fmla="*/ 2 h 121"/>
                  <a:gd name="T6" fmla="*/ 19 w 63"/>
                  <a:gd name="T7" fmla="*/ 8 h 121"/>
                  <a:gd name="T8" fmla="*/ 10 w 63"/>
                  <a:gd name="T9" fmla="*/ 21 h 121"/>
                  <a:gd name="T10" fmla="*/ 2 w 63"/>
                  <a:gd name="T11" fmla="*/ 40 h 121"/>
                  <a:gd name="T12" fmla="*/ 0 w 63"/>
                  <a:gd name="T13" fmla="*/ 63 h 121"/>
                  <a:gd name="T14" fmla="*/ 2 w 63"/>
                  <a:gd name="T15" fmla="*/ 86 h 121"/>
                  <a:gd name="T16" fmla="*/ 10 w 63"/>
                  <a:gd name="T17" fmla="*/ 104 h 121"/>
                  <a:gd name="T18" fmla="*/ 19 w 63"/>
                  <a:gd name="T19" fmla="*/ 117 h 121"/>
                  <a:gd name="T20" fmla="*/ 31 w 63"/>
                  <a:gd name="T21" fmla="*/ 121 h 121"/>
                  <a:gd name="T22" fmla="*/ 61 w 63"/>
                  <a:gd name="T23" fmla="*/ 121 h 121"/>
                  <a:gd name="T24" fmla="*/ 63 w 63"/>
                  <a:gd name="T25" fmla="*/ 4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21">
                    <a:moveTo>
                      <a:pt x="63" y="4"/>
                    </a:moveTo>
                    <a:lnTo>
                      <a:pt x="46" y="0"/>
                    </a:lnTo>
                    <a:lnTo>
                      <a:pt x="31" y="2"/>
                    </a:lnTo>
                    <a:lnTo>
                      <a:pt x="19" y="8"/>
                    </a:lnTo>
                    <a:lnTo>
                      <a:pt x="10" y="21"/>
                    </a:lnTo>
                    <a:lnTo>
                      <a:pt x="2" y="40"/>
                    </a:lnTo>
                    <a:lnTo>
                      <a:pt x="0" y="63"/>
                    </a:lnTo>
                    <a:lnTo>
                      <a:pt x="2" y="86"/>
                    </a:lnTo>
                    <a:lnTo>
                      <a:pt x="10" y="104"/>
                    </a:lnTo>
                    <a:lnTo>
                      <a:pt x="19" y="117"/>
                    </a:lnTo>
                    <a:lnTo>
                      <a:pt x="31" y="121"/>
                    </a:lnTo>
                    <a:lnTo>
                      <a:pt x="61" y="121"/>
                    </a:lnTo>
                    <a:lnTo>
                      <a:pt x="63" y="4"/>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07" name="Freeform 74">
                <a:extLst>
                  <a:ext uri="{FF2B5EF4-FFF2-40B4-BE49-F238E27FC236}">
                    <a16:creationId xmlns:a16="http://schemas.microsoft.com/office/drawing/2014/main" id="{83F102D0-A4DF-47A6-A18C-241FA39E71A6}"/>
                  </a:ext>
                </a:extLst>
              </p:cNvPr>
              <p:cNvSpPr>
                <a:spLocks/>
              </p:cNvSpPr>
              <p:nvPr/>
            </p:nvSpPr>
            <p:spPr bwMode="auto">
              <a:xfrm>
                <a:off x="4413" y="2343"/>
                <a:ext cx="60" cy="119"/>
              </a:xfrm>
              <a:custGeom>
                <a:avLst/>
                <a:gdLst>
                  <a:gd name="T0" fmla="*/ 32 w 63"/>
                  <a:gd name="T1" fmla="*/ 115 h 115"/>
                  <a:gd name="T2" fmla="*/ 44 w 63"/>
                  <a:gd name="T3" fmla="*/ 111 h 115"/>
                  <a:gd name="T4" fmla="*/ 53 w 63"/>
                  <a:gd name="T5" fmla="*/ 98 h 115"/>
                  <a:gd name="T6" fmla="*/ 61 w 63"/>
                  <a:gd name="T7" fmla="*/ 80 h 115"/>
                  <a:gd name="T8" fmla="*/ 63 w 63"/>
                  <a:gd name="T9" fmla="*/ 57 h 115"/>
                  <a:gd name="T10" fmla="*/ 61 w 63"/>
                  <a:gd name="T11" fmla="*/ 34 h 115"/>
                  <a:gd name="T12" fmla="*/ 53 w 63"/>
                  <a:gd name="T13" fmla="*/ 17 h 115"/>
                  <a:gd name="T14" fmla="*/ 44 w 63"/>
                  <a:gd name="T15" fmla="*/ 4 h 115"/>
                  <a:gd name="T16" fmla="*/ 32 w 63"/>
                  <a:gd name="T17" fmla="*/ 0 h 115"/>
                  <a:gd name="T18" fmla="*/ 21 w 63"/>
                  <a:gd name="T19" fmla="*/ 4 h 115"/>
                  <a:gd name="T20" fmla="*/ 9 w 63"/>
                  <a:gd name="T21" fmla="*/ 17 h 115"/>
                  <a:gd name="T22" fmla="*/ 2 w 63"/>
                  <a:gd name="T23" fmla="*/ 34 h 115"/>
                  <a:gd name="T24" fmla="*/ 0 w 63"/>
                  <a:gd name="T25" fmla="*/ 57 h 115"/>
                  <a:gd name="T26" fmla="*/ 2 w 63"/>
                  <a:gd name="T27" fmla="*/ 80 h 115"/>
                  <a:gd name="T28" fmla="*/ 9 w 63"/>
                  <a:gd name="T29" fmla="*/ 98 h 115"/>
                  <a:gd name="T30" fmla="*/ 21 w 63"/>
                  <a:gd name="T31" fmla="*/ 111 h 115"/>
                  <a:gd name="T32" fmla="*/ 32 w 63"/>
                  <a:gd name="T33" fmla="*/ 115 h 115"/>
                  <a:gd name="T34" fmla="*/ 30 w 63"/>
                  <a:gd name="T35" fmla="*/ 115 h 115"/>
                  <a:gd name="T36" fmla="*/ 32 w 63"/>
                  <a:gd name="T37" fmla="*/ 115 h 1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3" h="115">
                    <a:moveTo>
                      <a:pt x="32" y="115"/>
                    </a:moveTo>
                    <a:lnTo>
                      <a:pt x="44" y="111"/>
                    </a:lnTo>
                    <a:lnTo>
                      <a:pt x="53" y="98"/>
                    </a:lnTo>
                    <a:lnTo>
                      <a:pt x="61" y="80"/>
                    </a:lnTo>
                    <a:lnTo>
                      <a:pt x="63" y="57"/>
                    </a:lnTo>
                    <a:lnTo>
                      <a:pt x="61" y="34"/>
                    </a:lnTo>
                    <a:lnTo>
                      <a:pt x="53" y="17"/>
                    </a:lnTo>
                    <a:lnTo>
                      <a:pt x="44" y="4"/>
                    </a:lnTo>
                    <a:lnTo>
                      <a:pt x="32" y="0"/>
                    </a:lnTo>
                    <a:lnTo>
                      <a:pt x="21" y="4"/>
                    </a:lnTo>
                    <a:lnTo>
                      <a:pt x="9" y="17"/>
                    </a:lnTo>
                    <a:lnTo>
                      <a:pt x="2" y="34"/>
                    </a:lnTo>
                    <a:lnTo>
                      <a:pt x="0" y="57"/>
                    </a:lnTo>
                    <a:lnTo>
                      <a:pt x="2" y="80"/>
                    </a:lnTo>
                    <a:lnTo>
                      <a:pt x="9" y="98"/>
                    </a:lnTo>
                    <a:lnTo>
                      <a:pt x="21" y="111"/>
                    </a:lnTo>
                    <a:lnTo>
                      <a:pt x="32" y="115"/>
                    </a:lnTo>
                    <a:lnTo>
                      <a:pt x="30" y="115"/>
                    </a:lnTo>
                    <a:lnTo>
                      <a:pt x="32" y="115"/>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08" name="Freeform 75">
                <a:extLst>
                  <a:ext uri="{FF2B5EF4-FFF2-40B4-BE49-F238E27FC236}">
                    <a16:creationId xmlns:a16="http://schemas.microsoft.com/office/drawing/2014/main" id="{71CE0F50-741E-4031-A45F-977507409A5F}"/>
                  </a:ext>
                </a:extLst>
              </p:cNvPr>
              <p:cNvSpPr>
                <a:spLocks/>
              </p:cNvSpPr>
              <p:nvPr/>
            </p:nvSpPr>
            <p:spPr bwMode="auto">
              <a:xfrm>
                <a:off x="4593" y="2328"/>
                <a:ext cx="86" cy="45"/>
              </a:xfrm>
              <a:custGeom>
                <a:avLst/>
                <a:gdLst>
                  <a:gd name="T0" fmla="*/ 82 w 82"/>
                  <a:gd name="T1" fmla="*/ 35 h 43"/>
                  <a:gd name="T2" fmla="*/ 0 w 82"/>
                  <a:gd name="T3" fmla="*/ 43 h 43"/>
                  <a:gd name="T4" fmla="*/ 11 w 82"/>
                  <a:gd name="T5" fmla="*/ 12 h 43"/>
                  <a:gd name="T6" fmla="*/ 13 w 82"/>
                  <a:gd name="T7" fmla="*/ 14 h 43"/>
                  <a:gd name="T8" fmla="*/ 15 w 82"/>
                  <a:gd name="T9" fmla="*/ 8 h 43"/>
                  <a:gd name="T10" fmla="*/ 15 w 82"/>
                  <a:gd name="T11" fmla="*/ 4 h 43"/>
                  <a:gd name="T12" fmla="*/ 19 w 82"/>
                  <a:gd name="T13" fmla="*/ 2 h 43"/>
                  <a:gd name="T14" fmla="*/ 27 w 82"/>
                  <a:gd name="T15" fmla="*/ 0 h 43"/>
                  <a:gd name="T16" fmla="*/ 48 w 82"/>
                  <a:gd name="T17" fmla="*/ 0 h 43"/>
                  <a:gd name="T18" fmla="*/ 54 w 82"/>
                  <a:gd name="T19" fmla="*/ 2 h 43"/>
                  <a:gd name="T20" fmla="*/ 56 w 82"/>
                  <a:gd name="T21" fmla="*/ 2 h 43"/>
                  <a:gd name="T22" fmla="*/ 56 w 82"/>
                  <a:gd name="T23" fmla="*/ 0 h 43"/>
                  <a:gd name="T24" fmla="*/ 82 w 82"/>
                  <a:gd name="T25" fmla="*/ 35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43">
                    <a:moveTo>
                      <a:pt x="82" y="35"/>
                    </a:moveTo>
                    <a:lnTo>
                      <a:pt x="0" y="43"/>
                    </a:lnTo>
                    <a:lnTo>
                      <a:pt x="11" y="12"/>
                    </a:lnTo>
                    <a:lnTo>
                      <a:pt x="13" y="14"/>
                    </a:lnTo>
                    <a:lnTo>
                      <a:pt x="15" y="8"/>
                    </a:lnTo>
                    <a:lnTo>
                      <a:pt x="15" y="4"/>
                    </a:lnTo>
                    <a:lnTo>
                      <a:pt x="19" y="2"/>
                    </a:lnTo>
                    <a:lnTo>
                      <a:pt x="27" y="0"/>
                    </a:lnTo>
                    <a:lnTo>
                      <a:pt x="48" y="0"/>
                    </a:lnTo>
                    <a:lnTo>
                      <a:pt x="54" y="2"/>
                    </a:lnTo>
                    <a:lnTo>
                      <a:pt x="56" y="2"/>
                    </a:lnTo>
                    <a:lnTo>
                      <a:pt x="56" y="0"/>
                    </a:lnTo>
                    <a:lnTo>
                      <a:pt x="82" y="35"/>
                    </a:lnTo>
                    <a:close/>
                  </a:path>
                </a:pathLst>
              </a:custGeom>
              <a:solidFill>
                <a:srgbClr val="262626"/>
              </a:solidFill>
              <a:ln w="0">
                <a:solidFill>
                  <a:srgbClr val="000000"/>
                </a:solidFill>
                <a:prstDash val="solid"/>
                <a:round/>
                <a:headEnd/>
                <a:tailEnd/>
              </a:ln>
            </p:spPr>
            <p:txBody>
              <a:bodyPr/>
              <a:lstStyle/>
              <a:p>
                <a:pPr>
                  <a:defRPr/>
                </a:pPr>
                <a:endParaRPr lang="en-US">
                  <a:latin typeface="+mn-lt"/>
                </a:endParaRPr>
              </a:p>
            </p:txBody>
          </p:sp>
          <p:sp>
            <p:nvSpPr>
              <p:cNvPr id="23709" name="Freeform 76">
                <a:extLst>
                  <a:ext uri="{FF2B5EF4-FFF2-40B4-BE49-F238E27FC236}">
                    <a16:creationId xmlns:a16="http://schemas.microsoft.com/office/drawing/2014/main" id="{ABE3762B-35D8-49C8-A06B-DEFB67938732}"/>
                  </a:ext>
                </a:extLst>
              </p:cNvPr>
              <p:cNvSpPr>
                <a:spLocks/>
              </p:cNvSpPr>
              <p:nvPr/>
            </p:nvSpPr>
            <p:spPr bwMode="auto">
              <a:xfrm>
                <a:off x="4576" y="2358"/>
                <a:ext cx="60" cy="119"/>
              </a:xfrm>
              <a:custGeom>
                <a:avLst/>
                <a:gdLst>
                  <a:gd name="T0" fmla="*/ 63 w 63"/>
                  <a:gd name="T1" fmla="*/ 4 h 123"/>
                  <a:gd name="T2" fmla="*/ 54 w 63"/>
                  <a:gd name="T3" fmla="*/ 0 h 123"/>
                  <a:gd name="T4" fmla="*/ 44 w 63"/>
                  <a:gd name="T5" fmla="*/ 0 h 123"/>
                  <a:gd name="T6" fmla="*/ 31 w 63"/>
                  <a:gd name="T7" fmla="*/ 4 h 123"/>
                  <a:gd name="T8" fmla="*/ 19 w 63"/>
                  <a:gd name="T9" fmla="*/ 8 h 123"/>
                  <a:gd name="T10" fmla="*/ 9 w 63"/>
                  <a:gd name="T11" fmla="*/ 21 h 123"/>
                  <a:gd name="T12" fmla="*/ 2 w 63"/>
                  <a:gd name="T13" fmla="*/ 41 h 123"/>
                  <a:gd name="T14" fmla="*/ 0 w 63"/>
                  <a:gd name="T15" fmla="*/ 64 h 123"/>
                  <a:gd name="T16" fmla="*/ 2 w 63"/>
                  <a:gd name="T17" fmla="*/ 87 h 123"/>
                  <a:gd name="T18" fmla="*/ 9 w 63"/>
                  <a:gd name="T19" fmla="*/ 106 h 123"/>
                  <a:gd name="T20" fmla="*/ 19 w 63"/>
                  <a:gd name="T21" fmla="*/ 119 h 123"/>
                  <a:gd name="T22" fmla="*/ 31 w 63"/>
                  <a:gd name="T23" fmla="*/ 123 h 123"/>
                  <a:gd name="T24" fmla="*/ 61 w 63"/>
                  <a:gd name="T25" fmla="*/ 123 h 123"/>
                  <a:gd name="T26" fmla="*/ 63 w 63"/>
                  <a:gd name="T27" fmla="*/ 4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3" h="123">
                    <a:moveTo>
                      <a:pt x="63" y="4"/>
                    </a:moveTo>
                    <a:lnTo>
                      <a:pt x="54" y="0"/>
                    </a:lnTo>
                    <a:lnTo>
                      <a:pt x="44" y="0"/>
                    </a:lnTo>
                    <a:lnTo>
                      <a:pt x="31" y="4"/>
                    </a:lnTo>
                    <a:lnTo>
                      <a:pt x="19" y="8"/>
                    </a:lnTo>
                    <a:lnTo>
                      <a:pt x="9" y="21"/>
                    </a:lnTo>
                    <a:lnTo>
                      <a:pt x="2" y="41"/>
                    </a:lnTo>
                    <a:lnTo>
                      <a:pt x="0" y="64"/>
                    </a:lnTo>
                    <a:lnTo>
                      <a:pt x="2" y="87"/>
                    </a:lnTo>
                    <a:lnTo>
                      <a:pt x="9" y="106"/>
                    </a:lnTo>
                    <a:lnTo>
                      <a:pt x="19" y="119"/>
                    </a:lnTo>
                    <a:lnTo>
                      <a:pt x="31" y="123"/>
                    </a:lnTo>
                    <a:lnTo>
                      <a:pt x="61" y="123"/>
                    </a:lnTo>
                    <a:lnTo>
                      <a:pt x="63" y="4"/>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10" name="Freeform 77">
                <a:extLst>
                  <a:ext uri="{FF2B5EF4-FFF2-40B4-BE49-F238E27FC236}">
                    <a16:creationId xmlns:a16="http://schemas.microsoft.com/office/drawing/2014/main" id="{E3108995-73AF-4E12-BA6E-E93FD3BE0F7A}"/>
                  </a:ext>
                </a:extLst>
              </p:cNvPr>
              <p:cNvSpPr>
                <a:spLocks/>
              </p:cNvSpPr>
              <p:nvPr/>
            </p:nvSpPr>
            <p:spPr bwMode="auto">
              <a:xfrm>
                <a:off x="4602" y="2358"/>
                <a:ext cx="69" cy="119"/>
              </a:xfrm>
              <a:custGeom>
                <a:avLst/>
                <a:gdLst>
                  <a:gd name="T0" fmla="*/ 31 w 62"/>
                  <a:gd name="T1" fmla="*/ 117 h 117"/>
                  <a:gd name="T2" fmla="*/ 43 w 62"/>
                  <a:gd name="T3" fmla="*/ 113 h 117"/>
                  <a:gd name="T4" fmla="*/ 52 w 62"/>
                  <a:gd name="T5" fmla="*/ 100 h 117"/>
                  <a:gd name="T6" fmla="*/ 60 w 62"/>
                  <a:gd name="T7" fmla="*/ 81 h 117"/>
                  <a:gd name="T8" fmla="*/ 62 w 62"/>
                  <a:gd name="T9" fmla="*/ 58 h 117"/>
                  <a:gd name="T10" fmla="*/ 60 w 62"/>
                  <a:gd name="T11" fmla="*/ 35 h 117"/>
                  <a:gd name="T12" fmla="*/ 52 w 62"/>
                  <a:gd name="T13" fmla="*/ 17 h 117"/>
                  <a:gd name="T14" fmla="*/ 43 w 62"/>
                  <a:gd name="T15" fmla="*/ 4 h 117"/>
                  <a:gd name="T16" fmla="*/ 31 w 62"/>
                  <a:gd name="T17" fmla="*/ 0 h 117"/>
                  <a:gd name="T18" fmla="*/ 20 w 62"/>
                  <a:gd name="T19" fmla="*/ 4 h 117"/>
                  <a:gd name="T20" fmla="*/ 10 w 62"/>
                  <a:gd name="T21" fmla="*/ 17 h 117"/>
                  <a:gd name="T22" fmla="*/ 2 w 62"/>
                  <a:gd name="T23" fmla="*/ 35 h 117"/>
                  <a:gd name="T24" fmla="*/ 0 w 62"/>
                  <a:gd name="T25" fmla="*/ 58 h 117"/>
                  <a:gd name="T26" fmla="*/ 2 w 62"/>
                  <a:gd name="T27" fmla="*/ 81 h 117"/>
                  <a:gd name="T28" fmla="*/ 10 w 62"/>
                  <a:gd name="T29" fmla="*/ 100 h 117"/>
                  <a:gd name="T30" fmla="*/ 20 w 62"/>
                  <a:gd name="T31" fmla="*/ 113 h 117"/>
                  <a:gd name="T32" fmla="*/ 31 w 62"/>
                  <a:gd name="T33" fmla="*/ 117 h 1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2" h="117">
                    <a:moveTo>
                      <a:pt x="31" y="117"/>
                    </a:moveTo>
                    <a:lnTo>
                      <a:pt x="43" y="113"/>
                    </a:lnTo>
                    <a:lnTo>
                      <a:pt x="52" y="100"/>
                    </a:lnTo>
                    <a:lnTo>
                      <a:pt x="60" y="81"/>
                    </a:lnTo>
                    <a:lnTo>
                      <a:pt x="62" y="58"/>
                    </a:lnTo>
                    <a:lnTo>
                      <a:pt x="60" y="35"/>
                    </a:lnTo>
                    <a:lnTo>
                      <a:pt x="52" y="17"/>
                    </a:lnTo>
                    <a:lnTo>
                      <a:pt x="43" y="4"/>
                    </a:lnTo>
                    <a:lnTo>
                      <a:pt x="31" y="0"/>
                    </a:lnTo>
                    <a:lnTo>
                      <a:pt x="20" y="4"/>
                    </a:lnTo>
                    <a:lnTo>
                      <a:pt x="10" y="17"/>
                    </a:lnTo>
                    <a:lnTo>
                      <a:pt x="2" y="35"/>
                    </a:lnTo>
                    <a:lnTo>
                      <a:pt x="0" y="58"/>
                    </a:lnTo>
                    <a:lnTo>
                      <a:pt x="2" y="81"/>
                    </a:lnTo>
                    <a:lnTo>
                      <a:pt x="10" y="100"/>
                    </a:lnTo>
                    <a:lnTo>
                      <a:pt x="20" y="113"/>
                    </a:lnTo>
                    <a:lnTo>
                      <a:pt x="31" y="117"/>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11" name="Freeform 78">
                <a:extLst>
                  <a:ext uri="{FF2B5EF4-FFF2-40B4-BE49-F238E27FC236}">
                    <a16:creationId xmlns:a16="http://schemas.microsoft.com/office/drawing/2014/main" id="{9523DD71-83CA-4DBF-92C3-95AE7CCEDC22}"/>
                  </a:ext>
                </a:extLst>
              </p:cNvPr>
              <p:cNvSpPr>
                <a:spLocks/>
              </p:cNvSpPr>
              <p:nvPr/>
            </p:nvSpPr>
            <p:spPr bwMode="auto">
              <a:xfrm>
                <a:off x="4619" y="2388"/>
                <a:ext cx="34" cy="74"/>
              </a:xfrm>
              <a:custGeom>
                <a:avLst/>
                <a:gdLst>
                  <a:gd name="T0" fmla="*/ 19 w 38"/>
                  <a:gd name="T1" fmla="*/ 69 h 69"/>
                  <a:gd name="T2" fmla="*/ 27 w 38"/>
                  <a:gd name="T3" fmla="*/ 67 h 69"/>
                  <a:gd name="T4" fmla="*/ 33 w 38"/>
                  <a:gd name="T5" fmla="*/ 60 h 69"/>
                  <a:gd name="T6" fmla="*/ 37 w 38"/>
                  <a:gd name="T7" fmla="*/ 48 h 69"/>
                  <a:gd name="T8" fmla="*/ 38 w 38"/>
                  <a:gd name="T9" fmla="*/ 35 h 69"/>
                  <a:gd name="T10" fmla="*/ 37 w 38"/>
                  <a:gd name="T11" fmla="*/ 21 h 69"/>
                  <a:gd name="T12" fmla="*/ 33 w 38"/>
                  <a:gd name="T13" fmla="*/ 10 h 69"/>
                  <a:gd name="T14" fmla="*/ 27 w 38"/>
                  <a:gd name="T15" fmla="*/ 2 h 69"/>
                  <a:gd name="T16" fmla="*/ 19 w 38"/>
                  <a:gd name="T17" fmla="*/ 0 h 69"/>
                  <a:gd name="T18" fmla="*/ 12 w 38"/>
                  <a:gd name="T19" fmla="*/ 2 h 69"/>
                  <a:gd name="T20" fmla="*/ 6 w 38"/>
                  <a:gd name="T21" fmla="*/ 10 h 69"/>
                  <a:gd name="T22" fmla="*/ 2 w 38"/>
                  <a:gd name="T23" fmla="*/ 21 h 69"/>
                  <a:gd name="T24" fmla="*/ 0 w 38"/>
                  <a:gd name="T25" fmla="*/ 35 h 69"/>
                  <a:gd name="T26" fmla="*/ 2 w 38"/>
                  <a:gd name="T27" fmla="*/ 48 h 69"/>
                  <a:gd name="T28" fmla="*/ 6 w 38"/>
                  <a:gd name="T29" fmla="*/ 60 h 69"/>
                  <a:gd name="T30" fmla="*/ 12 w 38"/>
                  <a:gd name="T31" fmla="*/ 67 h 69"/>
                  <a:gd name="T32" fmla="*/ 19 w 38"/>
                  <a:gd name="T33" fmla="*/ 69 h 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8" h="69">
                    <a:moveTo>
                      <a:pt x="19" y="69"/>
                    </a:moveTo>
                    <a:lnTo>
                      <a:pt x="27" y="67"/>
                    </a:lnTo>
                    <a:lnTo>
                      <a:pt x="33" y="60"/>
                    </a:lnTo>
                    <a:lnTo>
                      <a:pt x="37" y="48"/>
                    </a:lnTo>
                    <a:lnTo>
                      <a:pt x="38" y="35"/>
                    </a:lnTo>
                    <a:lnTo>
                      <a:pt x="37" y="21"/>
                    </a:lnTo>
                    <a:lnTo>
                      <a:pt x="33" y="10"/>
                    </a:lnTo>
                    <a:lnTo>
                      <a:pt x="27" y="2"/>
                    </a:lnTo>
                    <a:lnTo>
                      <a:pt x="19" y="0"/>
                    </a:lnTo>
                    <a:lnTo>
                      <a:pt x="12" y="2"/>
                    </a:lnTo>
                    <a:lnTo>
                      <a:pt x="6" y="10"/>
                    </a:lnTo>
                    <a:lnTo>
                      <a:pt x="2" y="21"/>
                    </a:lnTo>
                    <a:lnTo>
                      <a:pt x="0" y="35"/>
                    </a:lnTo>
                    <a:lnTo>
                      <a:pt x="2" y="48"/>
                    </a:lnTo>
                    <a:lnTo>
                      <a:pt x="6" y="60"/>
                    </a:lnTo>
                    <a:lnTo>
                      <a:pt x="12" y="67"/>
                    </a:lnTo>
                    <a:lnTo>
                      <a:pt x="19" y="69"/>
                    </a:lnTo>
                    <a:close/>
                  </a:path>
                </a:pathLst>
              </a:custGeom>
              <a:solidFill>
                <a:srgbClr val="BFBFBF"/>
              </a:solidFill>
              <a:ln w="0">
                <a:solidFill>
                  <a:srgbClr val="000000"/>
                </a:solidFill>
                <a:prstDash val="solid"/>
                <a:round/>
                <a:headEnd/>
                <a:tailEnd/>
              </a:ln>
            </p:spPr>
            <p:txBody>
              <a:bodyPr/>
              <a:lstStyle/>
              <a:p>
                <a:pPr>
                  <a:defRPr/>
                </a:pPr>
                <a:endParaRPr lang="en-US">
                  <a:latin typeface="+mn-lt"/>
                </a:endParaRPr>
              </a:p>
            </p:txBody>
          </p:sp>
          <p:sp>
            <p:nvSpPr>
              <p:cNvPr id="23712" name="Freeform 79">
                <a:extLst>
                  <a:ext uri="{FF2B5EF4-FFF2-40B4-BE49-F238E27FC236}">
                    <a16:creationId xmlns:a16="http://schemas.microsoft.com/office/drawing/2014/main" id="{6767534D-84FF-422F-AB7F-6A1E44202B15}"/>
                  </a:ext>
                </a:extLst>
              </p:cNvPr>
              <p:cNvSpPr>
                <a:spLocks/>
              </p:cNvSpPr>
              <p:nvPr/>
            </p:nvSpPr>
            <p:spPr bwMode="auto">
              <a:xfrm>
                <a:off x="4636" y="2388"/>
                <a:ext cx="17" cy="74"/>
              </a:xfrm>
              <a:custGeom>
                <a:avLst/>
                <a:gdLst>
                  <a:gd name="T0" fmla="*/ 0 w 20"/>
                  <a:gd name="T1" fmla="*/ 67 h 67"/>
                  <a:gd name="T2" fmla="*/ 8 w 20"/>
                  <a:gd name="T3" fmla="*/ 65 h 67"/>
                  <a:gd name="T4" fmla="*/ 14 w 20"/>
                  <a:gd name="T5" fmla="*/ 58 h 67"/>
                  <a:gd name="T6" fmla="*/ 18 w 20"/>
                  <a:gd name="T7" fmla="*/ 46 h 67"/>
                  <a:gd name="T8" fmla="*/ 20 w 20"/>
                  <a:gd name="T9" fmla="*/ 33 h 67"/>
                  <a:gd name="T10" fmla="*/ 18 w 20"/>
                  <a:gd name="T11" fmla="*/ 19 h 67"/>
                  <a:gd name="T12" fmla="*/ 14 w 20"/>
                  <a:gd name="T13" fmla="*/ 10 h 67"/>
                  <a:gd name="T14" fmla="*/ 8 w 20"/>
                  <a:gd name="T15" fmla="*/ 2 h 67"/>
                  <a:gd name="T16" fmla="*/ 0 w 20"/>
                  <a:gd name="T17" fmla="*/ 0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 h="67">
                    <a:moveTo>
                      <a:pt x="0" y="67"/>
                    </a:moveTo>
                    <a:lnTo>
                      <a:pt x="8" y="65"/>
                    </a:lnTo>
                    <a:lnTo>
                      <a:pt x="14" y="58"/>
                    </a:lnTo>
                    <a:lnTo>
                      <a:pt x="18" y="46"/>
                    </a:lnTo>
                    <a:lnTo>
                      <a:pt x="20" y="33"/>
                    </a:lnTo>
                    <a:lnTo>
                      <a:pt x="18" y="19"/>
                    </a:lnTo>
                    <a:lnTo>
                      <a:pt x="14" y="10"/>
                    </a:lnTo>
                    <a:lnTo>
                      <a:pt x="8" y="2"/>
                    </a:lnTo>
                    <a:lnTo>
                      <a:pt x="0"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13" name="Freeform 80">
                <a:extLst>
                  <a:ext uri="{FF2B5EF4-FFF2-40B4-BE49-F238E27FC236}">
                    <a16:creationId xmlns:a16="http://schemas.microsoft.com/office/drawing/2014/main" id="{65E162DD-A024-4762-AD86-144D3A8CB2C0}"/>
                  </a:ext>
                </a:extLst>
              </p:cNvPr>
              <p:cNvSpPr>
                <a:spLocks/>
              </p:cNvSpPr>
              <p:nvPr/>
            </p:nvSpPr>
            <p:spPr bwMode="auto">
              <a:xfrm>
                <a:off x="4619" y="2403"/>
                <a:ext cx="17" cy="30"/>
              </a:xfrm>
              <a:custGeom>
                <a:avLst/>
                <a:gdLst>
                  <a:gd name="T0" fmla="*/ 10 w 19"/>
                  <a:gd name="T1" fmla="*/ 33 h 33"/>
                  <a:gd name="T2" fmla="*/ 17 w 19"/>
                  <a:gd name="T3" fmla="*/ 29 h 33"/>
                  <a:gd name="T4" fmla="*/ 19 w 19"/>
                  <a:gd name="T5" fmla="*/ 18 h 33"/>
                  <a:gd name="T6" fmla="*/ 17 w 19"/>
                  <a:gd name="T7" fmla="*/ 6 h 33"/>
                  <a:gd name="T8" fmla="*/ 10 w 19"/>
                  <a:gd name="T9" fmla="*/ 0 h 33"/>
                  <a:gd name="T10" fmla="*/ 4 w 19"/>
                  <a:gd name="T11" fmla="*/ 6 h 33"/>
                  <a:gd name="T12" fmla="*/ 0 w 19"/>
                  <a:gd name="T13" fmla="*/ 18 h 33"/>
                  <a:gd name="T14" fmla="*/ 4 w 19"/>
                  <a:gd name="T15" fmla="*/ 29 h 33"/>
                  <a:gd name="T16" fmla="*/ 10 w 19"/>
                  <a:gd name="T17" fmla="*/ 33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33">
                    <a:moveTo>
                      <a:pt x="10" y="33"/>
                    </a:moveTo>
                    <a:lnTo>
                      <a:pt x="17" y="29"/>
                    </a:lnTo>
                    <a:lnTo>
                      <a:pt x="19" y="18"/>
                    </a:lnTo>
                    <a:lnTo>
                      <a:pt x="17" y="6"/>
                    </a:lnTo>
                    <a:lnTo>
                      <a:pt x="10" y="0"/>
                    </a:lnTo>
                    <a:lnTo>
                      <a:pt x="4" y="6"/>
                    </a:lnTo>
                    <a:lnTo>
                      <a:pt x="0" y="18"/>
                    </a:lnTo>
                    <a:lnTo>
                      <a:pt x="4" y="29"/>
                    </a:lnTo>
                    <a:lnTo>
                      <a:pt x="10" y="33"/>
                    </a:lnTo>
                    <a:close/>
                  </a:path>
                </a:pathLst>
              </a:custGeom>
              <a:solidFill>
                <a:srgbClr val="000000"/>
              </a:solidFill>
              <a:ln w="0">
                <a:solidFill>
                  <a:srgbClr val="000000"/>
                </a:solidFill>
                <a:prstDash val="solid"/>
                <a:round/>
                <a:headEnd/>
                <a:tailEnd/>
              </a:ln>
            </p:spPr>
            <p:txBody>
              <a:bodyPr/>
              <a:lstStyle/>
              <a:p>
                <a:pPr>
                  <a:defRPr/>
                </a:pPr>
                <a:endParaRPr lang="en-US">
                  <a:latin typeface="+mn-lt"/>
                </a:endParaRPr>
              </a:p>
            </p:txBody>
          </p:sp>
          <p:sp>
            <p:nvSpPr>
              <p:cNvPr id="23714" name="Freeform 81">
                <a:extLst>
                  <a:ext uri="{FF2B5EF4-FFF2-40B4-BE49-F238E27FC236}">
                    <a16:creationId xmlns:a16="http://schemas.microsoft.com/office/drawing/2014/main" id="{FF38EAED-BADF-4DA9-89A4-350BFA0F60C3}"/>
                  </a:ext>
                </a:extLst>
              </p:cNvPr>
              <p:cNvSpPr>
                <a:spLocks/>
              </p:cNvSpPr>
              <p:nvPr/>
            </p:nvSpPr>
            <p:spPr bwMode="auto">
              <a:xfrm>
                <a:off x="4249" y="2328"/>
                <a:ext cx="172" cy="134"/>
              </a:xfrm>
              <a:custGeom>
                <a:avLst/>
                <a:gdLst>
                  <a:gd name="T0" fmla="*/ 0 w 180"/>
                  <a:gd name="T1" fmla="*/ 87 h 129"/>
                  <a:gd name="T2" fmla="*/ 13 w 180"/>
                  <a:gd name="T3" fmla="*/ 104 h 129"/>
                  <a:gd name="T4" fmla="*/ 30 w 180"/>
                  <a:gd name="T5" fmla="*/ 104 h 129"/>
                  <a:gd name="T6" fmla="*/ 86 w 180"/>
                  <a:gd name="T7" fmla="*/ 129 h 129"/>
                  <a:gd name="T8" fmla="*/ 161 w 180"/>
                  <a:gd name="T9" fmla="*/ 87 h 129"/>
                  <a:gd name="T10" fmla="*/ 180 w 180"/>
                  <a:gd name="T11" fmla="*/ 91 h 129"/>
                  <a:gd name="T12" fmla="*/ 149 w 180"/>
                  <a:gd name="T13" fmla="*/ 21 h 129"/>
                  <a:gd name="T14" fmla="*/ 130 w 180"/>
                  <a:gd name="T15" fmla="*/ 0 h 129"/>
                  <a:gd name="T16" fmla="*/ 94 w 180"/>
                  <a:gd name="T17" fmla="*/ 2 h 129"/>
                  <a:gd name="T18" fmla="*/ 71 w 180"/>
                  <a:gd name="T19" fmla="*/ 31 h 129"/>
                  <a:gd name="T20" fmla="*/ 46 w 180"/>
                  <a:gd name="T21" fmla="*/ 31 h 129"/>
                  <a:gd name="T22" fmla="*/ 24 w 180"/>
                  <a:gd name="T23" fmla="*/ 43 h 129"/>
                  <a:gd name="T24" fmla="*/ 0 w 180"/>
                  <a:gd name="T25" fmla="*/ 87 h 1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0" h="129">
                    <a:moveTo>
                      <a:pt x="0" y="87"/>
                    </a:moveTo>
                    <a:lnTo>
                      <a:pt x="13" y="104"/>
                    </a:lnTo>
                    <a:lnTo>
                      <a:pt x="30" y="104"/>
                    </a:lnTo>
                    <a:lnTo>
                      <a:pt x="86" y="129"/>
                    </a:lnTo>
                    <a:lnTo>
                      <a:pt x="161" y="87"/>
                    </a:lnTo>
                    <a:lnTo>
                      <a:pt x="180" y="91"/>
                    </a:lnTo>
                    <a:lnTo>
                      <a:pt x="149" y="21"/>
                    </a:lnTo>
                    <a:lnTo>
                      <a:pt x="130" y="0"/>
                    </a:lnTo>
                    <a:lnTo>
                      <a:pt x="94" y="2"/>
                    </a:lnTo>
                    <a:lnTo>
                      <a:pt x="71" y="31"/>
                    </a:lnTo>
                    <a:lnTo>
                      <a:pt x="46" y="31"/>
                    </a:lnTo>
                    <a:lnTo>
                      <a:pt x="24" y="43"/>
                    </a:lnTo>
                    <a:lnTo>
                      <a:pt x="0" y="87"/>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15" name="Freeform 82">
                <a:extLst>
                  <a:ext uri="{FF2B5EF4-FFF2-40B4-BE49-F238E27FC236}">
                    <a16:creationId xmlns:a16="http://schemas.microsoft.com/office/drawing/2014/main" id="{9DC8DF4A-90A4-4E52-B100-D1A0E00803F5}"/>
                  </a:ext>
                </a:extLst>
              </p:cNvPr>
              <p:cNvSpPr>
                <a:spLocks/>
              </p:cNvSpPr>
              <p:nvPr/>
            </p:nvSpPr>
            <p:spPr bwMode="auto">
              <a:xfrm>
                <a:off x="4094" y="2358"/>
                <a:ext cx="69" cy="119"/>
              </a:xfrm>
              <a:custGeom>
                <a:avLst/>
                <a:gdLst>
                  <a:gd name="T0" fmla="*/ 63 w 63"/>
                  <a:gd name="T1" fmla="*/ 4 h 121"/>
                  <a:gd name="T2" fmla="*/ 53 w 63"/>
                  <a:gd name="T3" fmla="*/ 0 h 121"/>
                  <a:gd name="T4" fmla="*/ 46 w 63"/>
                  <a:gd name="T5" fmla="*/ 0 h 121"/>
                  <a:gd name="T6" fmla="*/ 32 w 63"/>
                  <a:gd name="T7" fmla="*/ 4 h 121"/>
                  <a:gd name="T8" fmla="*/ 21 w 63"/>
                  <a:gd name="T9" fmla="*/ 10 h 121"/>
                  <a:gd name="T10" fmla="*/ 9 w 63"/>
                  <a:gd name="T11" fmla="*/ 23 h 121"/>
                  <a:gd name="T12" fmla="*/ 2 w 63"/>
                  <a:gd name="T13" fmla="*/ 42 h 121"/>
                  <a:gd name="T14" fmla="*/ 0 w 63"/>
                  <a:gd name="T15" fmla="*/ 65 h 121"/>
                  <a:gd name="T16" fmla="*/ 2 w 63"/>
                  <a:gd name="T17" fmla="*/ 87 h 121"/>
                  <a:gd name="T18" fmla="*/ 9 w 63"/>
                  <a:gd name="T19" fmla="*/ 106 h 121"/>
                  <a:gd name="T20" fmla="*/ 21 w 63"/>
                  <a:gd name="T21" fmla="*/ 117 h 121"/>
                  <a:gd name="T22" fmla="*/ 32 w 63"/>
                  <a:gd name="T23" fmla="*/ 121 h 121"/>
                  <a:gd name="T24" fmla="*/ 30 w 63"/>
                  <a:gd name="T25" fmla="*/ 121 h 121"/>
                  <a:gd name="T26" fmla="*/ 61 w 63"/>
                  <a:gd name="T27" fmla="*/ 121 h 121"/>
                  <a:gd name="T28" fmla="*/ 63 w 63"/>
                  <a:gd name="T29" fmla="*/ 4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3" h="121">
                    <a:moveTo>
                      <a:pt x="63" y="4"/>
                    </a:moveTo>
                    <a:lnTo>
                      <a:pt x="53" y="0"/>
                    </a:lnTo>
                    <a:lnTo>
                      <a:pt x="46" y="0"/>
                    </a:lnTo>
                    <a:lnTo>
                      <a:pt x="32" y="4"/>
                    </a:lnTo>
                    <a:lnTo>
                      <a:pt x="21" y="10"/>
                    </a:lnTo>
                    <a:lnTo>
                      <a:pt x="9" y="23"/>
                    </a:lnTo>
                    <a:lnTo>
                      <a:pt x="2" y="42"/>
                    </a:lnTo>
                    <a:lnTo>
                      <a:pt x="0" y="65"/>
                    </a:lnTo>
                    <a:lnTo>
                      <a:pt x="2" y="87"/>
                    </a:lnTo>
                    <a:lnTo>
                      <a:pt x="9" y="106"/>
                    </a:lnTo>
                    <a:lnTo>
                      <a:pt x="21" y="117"/>
                    </a:lnTo>
                    <a:lnTo>
                      <a:pt x="32" y="121"/>
                    </a:lnTo>
                    <a:lnTo>
                      <a:pt x="30" y="121"/>
                    </a:lnTo>
                    <a:lnTo>
                      <a:pt x="61" y="121"/>
                    </a:lnTo>
                    <a:lnTo>
                      <a:pt x="63" y="4"/>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16" name="Freeform 83">
                <a:extLst>
                  <a:ext uri="{FF2B5EF4-FFF2-40B4-BE49-F238E27FC236}">
                    <a16:creationId xmlns:a16="http://schemas.microsoft.com/office/drawing/2014/main" id="{26BE6C32-5519-4FB1-9BD1-1E9DB1E0C82C}"/>
                  </a:ext>
                </a:extLst>
              </p:cNvPr>
              <p:cNvSpPr>
                <a:spLocks/>
              </p:cNvSpPr>
              <p:nvPr/>
            </p:nvSpPr>
            <p:spPr bwMode="auto">
              <a:xfrm>
                <a:off x="4128" y="2373"/>
                <a:ext cx="60" cy="104"/>
              </a:xfrm>
              <a:custGeom>
                <a:avLst/>
                <a:gdLst>
                  <a:gd name="T0" fmla="*/ 31 w 62"/>
                  <a:gd name="T1" fmla="*/ 115 h 115"/>
                  <a:gd name="T2" fmla="*/ 44 w 62"/>
                  <a:gd name="T3" fmla="*/ 111 h 115"/>
                  <a:gd name="T4" fmla="*/ 54 w 62"/>
                  <a:gd name="T5" fmla="*/ 100 h 115"/>
                  <a:gd name="T6" fmla="*/ 60 w 62"/>
                  <a:gd name="T7" fmla="*/ 81 h 115"/>
                  <a:gd name="T8" fmla="*/ 62 w 62"/>
                  <a:gd name="T9" fmla="*/ 59 h 115"/>
                  <a:gd name="T10" fmla="*/ 60 w 62"/>
                  <a:gd name="T11" fmla="*/ 36 h 115"/>
                  <a:gd name="T12" fmla="*/ 54 w 62"/>
                  <a:gd name="T13" fmla="*/ 17 h 115"/>
                  <a:gd name="T14" fmla="*/ 44 w 62"/>
                  <a:gd name="T15" fmla="*/ 4 h 115"/>
                  <a:gd name="T16" fmla="*/ 31 w 62"/>
                  <a:gd name="T17" fmla="*/ 0 h 115"/>
                  <a:gd name="T18" fmla="*/ 19 w 62"/>
                  <a:gd name="T19" fmla="*/ 4 h 115"/>
                  <a:gd name="T20" fmla="*/ 10 w 62"/>
                  <a:gd name="T21" fmla="*/ 17 h 115"/>
                  <a:gd name="T22" fmla="*/ 2 w 62"/>
                  <a:gd name="T23" fmla="*/ 36 h 115"/>
                  <a:gd name="T24" fmla="*/ 0 w 62"/>
                  <a:gd name="T25" fmla="*/ 59 h 115"/>
                  <a:gd name="T26" fmla="*/ 2 w 62"/>
                  <a:gd name="T27" fmla="*/ 81 h 115"/>
                  <a:gd name="T28" fmla="*/ 10 w 62"/>
                  <a:gd name="T29" fmla="*/ 100 h 115"/>
                  <a:gd name="T30" fmla="*/ 19 w 62"/>
                  <a:gd name="T31" fmla="*/ 111 h 115"/>
                  <a:gd name="T32" fmla="*/ 31 w 62"/>
                  <a:gd name="T33" fmla="*/ 115 h 1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2" h="115">
                    <a:moveTo>
                      <a:pt x="31" y="115"/>
                    </a:moveTo>
                    <a:lnTo>
                      <a:pt x="44" y="111"/>
                    </a:lnTo>
                    <a:lnTo>
                      <a:pt x="54" y="100"/>
                    </a:lnTo>
                    <a:lnTo>
                      <a:pt x="60" y="81"/>
                    </a:lnTo>
                    <a:lnTo>
                      <a:pt x="62" y="59"/>
                    </a:lnTo>
                    <a:lnTo>
                      <a:pt x="60" y="36"/>
                    </a:lnTo>
                    <a:lnTo>
                      <a:pt x="54" y="17"/>
                    </a:lnTo>
                    <a:lnTo>
                      <a:pt x="44" y="4"/>
                    </a:lnTo>
                    <a:lnTo>
                      <a:pt x="31" y="0"/>
                    </a:lnTo>
                    <a:lnTo>
                      <a:pt x="19" y="4"/>
                    </a:lnTo>
                    <a:lnTo>
                      <a:pt x="10" y="17"/>
                    </a:lnTo>
                    <a:lnTo>
                      <a:pt x="2" y="36"/>
                    </a:lnTo>
                    <a:lnTo>
                      <a:pt x="0" y="59"/>
                    </a:lnTo>
                    <a:lnTo>
                      <a:pt x="2" y="81"/>
                    </a:lnTo>
                    <a:lnTo>
                      <a:pt x="10" y="100"/>
                    </a:lnTo>
                    <a:lnTo>
                      <a:pt x="19" y="111"/>
                    </a:lnTo>
                    <a:lnTo>
                      <a:pt x="31" y="115"/>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17" name="Freeform 84">
                <a:extLst>
                  <a:ext uri="{FF2B5EF4-FFF2-40B4-BE49-F238E27FC236}">
                    <a16:creationId xmlns:a16="http://schemas.microsoft.com/office/drawing/2014/main" id="{BCC0CCD2-2DA9-4E64-BEC7-ECA2AC7E22B3}"/>
                  </a:ext>
                </a:extLst>
              </p:cNvPr>
              <p:cNvSpPr>
                <a:spLocks/>
              </p:cNvSpPr>
              <p:nvPr/>
            </p:nvSpPr>
            <p:spPr bwMode="auto">
              <a:xfrm>
                <a:off x="4068" y="2209"/>
                <a:ext cx="620" cy="223"/>
              </a:xfrm>
              <a:custGeom>
                <a:avLst/>
                <a:gdLst>
                  <a:gd name="T0" fmla="*/ 620 w 620"/>
                  <a:gd name="T1" fmla="*/ 150 h 211"/>
                  <a:gd name="T2" fmla="*/ 584 w 620"/>
                  <a:gd name="T3" fmla="*/ 115 h 211"/>
                  <a:gd name="T4" fmla="*/ 553 w 620"/>
                  <a:gd name="T5" fmla="*/ 115 h 211"/>
                  <a:gd name="T6" fmla="*/ 541 w 620"/>
                  <a:gd name="T7" fmla="*/ 127 h 211"/>
                  <a:gd name="T8" fmla="*/ 536 w 620"/>
                  <a:gd name="T9" fmla="*/ 140 h 211"/>
                  <a:gd name="T10" fmla="*/ 518 w 620"/>
                  <a:gd name="T11" fmla="*/ 185 h 211"/>
                  <a:gd name="T12" fmla="*/ 514 w 620"/>
                  <a:gd name="T13" fmla="*/ 194 h 211"/>
                  <a:gd name="T14" fmla="*/ 369 w 620"/>
                  <a:gd name="T15" fmla="*/ 210 h 211"/>
                  <a:gd name="T16" fmla="*/ 359 w 620"/>
                  <a:gd name="T17" fmla="*/ 210 h 211"/>
                  <a:gd name="T18" fmla="*/ 345 w 620"/>
                  <a:gd name="T19" fmla="*/ 196 h 211"/>
                  <a:gd name="T20" fmla="*/ 336 w 620"/>
                  <a:gd name="T21" fmla="*/ 165 h 211"/>
                  <a:gd name="T22" fmla="*/ 328 w 620"/>
                  <a:gd name="T23" fmla="*/ 144 h 211"/>
                  <a:gd name="T24" fmla="*/ 326 w 620"/>
                  <a:gd name="T25" fmla="*/ 142 h 211"/>
                  <a:gd name="T26" fmla="*/ 280 w 620"/>
                  <a:gd name="T27" fmla="*/ 119 h 211"/>
                  <a:gd name="T28" fmla="*/ 261 w 620"/>
                  <a:gd name="T29" fmla="*/ 138 h 211"/>
                  <a:gd name="T30" fmla="*/ 253 w 620"/>
                  <a:gd name="T31" fmla="*/ 148 h 211"/>
                  <a:gd name="T32" fmla="*/ 238 w 620"/>
                  <a:gd name="T33" fmla="*/ 154 h 211"/>
                  <a:gd name="T34" fmla="*/ 221 w 620"/>
                  <a:gd name="T35" fmla="*/ 150 h 211"/>
                  <a:gd name="T36" fmla="*/ 201 w 620"/>
                  <a:gd name="T37" fmla="*/ 162 h 211"/>
                  <a:gd name="T38" fmla="*/ 0 w 620"/>
                  <a:gd name="T39" fmla="*/ 200 h 211"/>
                  <a:gd name="T40" fmla="*/ 13 w 620"/>
                  <a:gd name="T41" fmla="*/ 114 h 211"/>
                  <a:gd name="T42" fmla="*/ 127 w 620"/>
                  <a:gd name="T43" fmla="*/ 35 h 211"/>
                  <a:gd name="T44" fmla="*/ 132 w 620"/>
                  <a:gd name="T45" fmla="*/ 17 h 211"/>
                  <a:gd name="T46" fmla="*/ 150 w 620"/>
                  <a:gd name="T47" fmla="*/ 12 h 211"/>
                  <a:gd name="T48" fmla="*/ 178 w 620"/>
                  <a:gd name="T49" fmla="*/ 10 h 211"/>
                  <a:gd name="T50" fmla="*/ 253 w 620"/>
                  <a:gd name="T51" fmla="*/ 6 h 211"/>
                  <a:gd name="T52" fmla="*/ 301 w 620"/>
                  <a:gd name="T53" fmla="*/ 2 h 211"/>
                  <a:gd name="T54" fmla="*/ 321 w 620"/>
                  <a:gd name="T55" fmla="*/ 0 h 211"/>
                  <a:gd name="T56" fmla="*/ 411 w 620"/>
                  <a:gd name="T57" fmla="*/ 0 h 211"/>
                  <a:gd name="T58" fmla="*/ 466 w 620"/>
                  <a:gd name="T59" fmla="*/ 2 h 211"/>
                  <a:gd name="T60" fmla="*/ 493 w 620"/>
                  <a:gd name="T61" fmla="*/ 4 h 211"/>
                  <a:gd name="T62" fmla="*/ 511 w 620"/>
                  <a:gd name="T63" fmla="*/ 10 h 211"/>
                  <a:gd name="T64" fmla="*/ 516 w 620"/>
                  <a:gd name="T65" fmla="*/ 21 h 211"/>
                  <a:gd name="T66" fmla="*/ 522 w 620"/>
                  <a:gd name="T67" fmla="*/ 54 h 211"/>
                  <a:gd name="T68" fmla="*/ 528 w 620"/>
                  <a:gd name="T69" fmla="*/ 83 h 211"/>
                  <a:gd name="T70" fmla="*/ 526 w 620"/>
                  <a:gd name="T71" fmla="*/ 85 h 21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20" h="211">
                    <a:moveTo>
                      <a:pt x="620" y="85"/>
                    </a:moveTo>
                    <a:lnTo>
                      <a:pt x="620" y="150"/>
                    </a:lnTo>
                    <a:lnTo>
                      <a:pt x="610" y="150"/>
                    </a:lnTo>
                    <a:lnTo>
                      <a:pt x="584" y="115"/>
                    </a:lnTo>
                    <a:lnTo>
                      <a:pt x="551" y="115"/>
                    </a:lnTo>
                    <a:lnTo>
                      <a:pt x="553" y="115"/>
                    </a:lnTo>
                    <a:lnTo>
                      <a:pt x="545" y="119"/>
                    </a:lnTo>
                    <a:lnTo>
                      <a:pt x="541" y="127"/>
                    </a:lnTo>
                    <a:lnTo>
                      <a:pt x="539" y="133"/>
                    </a:lnTo>
                    <a:lnTo>
                      <a:pt x="536" y="140"/>
                    </a:lnTo>
                    <a:lnTo>
                      <a:pt x="526" y="163"/>
                    </a:lnTo>
                    <a:lnTo>
                      <a:pt x="518" y="185"/>
                    </a:lnTo>
                    <a:lnTo>
                      <a:pt x="516" y="192"/>
                    </a:lnTo>
                    <a:lnTo>
                      <a:pt x="514" y="194"/>
                    </a:lnTo>
                    <a:lnTo>
                      <a:pt x="514" y="192"/>
                    </a:lnTo>
                    <a:lnTo>
                      <a:pt x="369" y="210"/>
                    </a:lnTo>
                    <a:lnTo>
                      <a:pt x="370" y="211"/>
                    </a:lnTo>
                    <a:lnTo>
                      <a:pt x="359" y="210"/>
                    </a:lnTo>
                    <a:lnTo>
                      <a:pt x="353" y="208"/>
                    </a:lnTo>
                    <a:lnTo>
                      <a:pt x="345" y="196"/>
                    </a:lnTo>
                    <a:lnTo>
                      <a:pt x="342" y="185"/>
                    </a:lnTo>
                    <a:lnTo>
                      <a:pt x="336" y="165"/>
                    </a:lnTo>
                    <a:lnTo>
                      <a:pt x="330" y="150"/>
                    </a:lnTo>
                    <a:lnTo>
                      <a:pt x="328" y="144"/>
                    </a:lnTo>
                    <a:lnTo>
                      <a:pt x="328" y="142"/>
                    </a:lnTo>
                    <a:lnTo>
                      <a:pt x="326" y="142"/>
                    </a:lnTo>
                    <a:lnTo>
                      <a:pt x="309" y="119"/>
                    </a:lnTo>
                    <a:lnTo>
                      <a:pt x="280" y="119"/>
                    </a:lnTo>
                    <a:lnTo>
                      <a:pt x="269" y="125"/>
                    </a:lnTo>
                    <a:lnTo>
                      <a:pt x="261" y="138"/>
                    </a:lnTo>
                    <a:lnTo>
                      <a:pt x="255" y="146"/>
                    </a:lnTo>
                    <a:lnTo>
                      <a:pt x="253" y="148"/>
                    </a:lnTo>
                    <a:lnTo>
                      <a:pt x="248" y="152"/>
                    </a:lnTo>
                    <a:lnTo>
                      <a:pt x="238" y="154"/>
                    </a:lnTo>
                    <a:lnTo>
                      <a:pt x="223" y="150"/>
                    </a:lnTo>
                    <a:lnTo>
                      <a:pt x="221" y="150"/>
                    </a:lnTo>
                    <a:lnTo>
                      <a:pt x="213" y="160"/>
                    </a:lnTo>
                    <a:lnTo>
                      <a:pt x="201" y="162"/>
                    </a:lnTo>
                    <a:lnTo>
                      <a:pt x="201" y="206"/>
                    </a:lnTo>
                    <a:lnTo>
                      <a:pt x="0" y="200"/>
                    </a:lnTo>
                    <a:lnTo>
                      <a:pt x="0" y="133"/>
                    </a:lnTo>
                    <a:lnTo>
                      <a:pt x="13" y="114"/>
                    </a:lnTo>
                    <a:lnTo>
                      <a:pt x="123" y="81"/>
                    </a:lnTo>
                    <a:lnTo>
                      <a:pt x="127" y="35"/>
                    </a:lnTo>
                    <a:lnTo>
                      <a:pt x="129" y="25"/>
                    </a:lnTo>
                    <a:lnTo>
                      <a:pt x="132" y="17"/>
                    </a:lnTo>
                    <a:lnTo>
                      <a:pt x="142" y="12"/>
                    </a:lnTo>
                    <a:lnTo>
                      <a:pt x="150" y="12"/>
                    </a:lnTo>
                    <a:lnTo>
                      <a:pt x="161" y="10"/>
                    </a:lnTo>
                    <a:lnTo>
                      <a:pt x="178" y="10"/>
                    </a:lnTo>
                    <a:lnTo>
                      <a:pt x="201" y="8"/>
                    </a:lnTo>
                    <a:lnTo>
                      <a:pt x="253" y="6"/>
                    </a:lnTo>
                    <a:lnTo>
                      <a:pt x="278" y="4"/>
                    </a:lnTo>
                    <a:lnTo>
                      <a:pt x="301" y="2"/>
                    </a:lnTo>
                    <a:lnTo>
                      <a:pt x="315" y="0"/>
                    </a:lnTo>
                    <a:lnTo>
                      <a:pt x="321" y="0"/>
                    </a:lnTo>
                    <a:lnTo>
                      <a:pt x="376" y="0"/>
                    </a:lnTo>
                    <a:lnTo>
                      <a:pt x="411" y="0"/>
                    </a:lnTo>
                    <a:lnTo>
                      <a:pt x="449" y="2"/>
                    </a:lnTo>
                    <a:lnTo>
                      <a:pt x="466" y="2"/>
                    </a:lnTo>
                    <a:lnTo>
                      <a:pt x="480" y="4"/>
                    </a:lnTo>
                    <a:lnTo>
                      <a:pt x="493" y="4"/>
                    </a:lnTo>
                    <a:lnTo>
                      <a:pt x="507" y="6"/>
                    </a:lnTo>
                    <a:lnTo>
                      <a:pt x="511" y="10"/>
                    </a:lnTo>
                    <a:lnTo>
                      <a:pt x="514" y="16"/>
                    </a:lnTo>
                    <a:lnTo>
                      <a:pt x="516" y="21"/>
                    </a:lnTo>
                    <a:lnTo>
                      <a:pt x="518" y="31"/>
                    </a:lnTo>
                    <a:lnTo>
                      <a:pt x="522" y="54"/>
                    </a:lnTo>
                    <a:lnTo>
                      <a:pt x="526" y="75"/>
                    </a:lnTo>
                    <a:lnTo>
                      <a:pt x="528" y="83"/>
                    </a:lnTo>
                    <a:lnTo>
                      <a:pt x="528" y="85"/>
                    </a:lnTo>
                    <a:lnTo>
                      <a:pt x="526" y="85"/>
                    </a:lnTo>
                    <a:lnTo>
                      <a:pt x="620" y="85"/>
                    </a:lnTo>
                    <a:close/>
                  </a:path>
                </a:pathLst>
              </a:custGeom>
              <a:solidFill>
                <a:srgbClr val="FFFFFF"/>
              </a:solidFill>
              <a:ln w="0">
                <a:solidFill>
                  <a:srgbClr val="654C00"/>
                </a:solidFill>
                <a:prstDash val="solid"/>
                <a:round/>
                <a:headEnd/>
                <a:tailEnd/>
              </a:ln>
            </p:spPr>
            <p:txBody>
              <a:bodyPr/>
              <a:lstStyle/>
              <a:p>
                <a:pPr>
                  <a:defRPr/>
                </a:pPr>
                <a:endParaRPr lang="en-US">
                  <a:latin typeface="+mn-lt"/>
                </a:endParaRPr>
              </a:p>
            </p:txBody>
          </p:sp>
          <p:sp>
            <p:nvSpPr>
              <p:cNvPr id="23718" name="Freeform 85">
                <a:extLst>
                  <a:ext uri="{FF2B5EF4-FFF2-40B4-BE49-F238E27FC236}">
                    <a16:creationId xmlns:a16="http://schemas.microsoft.com/office/drawing/2014/main" id="{8B1F05D4-CE8C-4196-9A46-170474B4E000}"/>
                  </a:ext>
                </a:extLst>
              </p:cNvPr>
              <p:cNvSpPr>
                <a:spLocks/>
              </p:cNvSpPr>
              <p:nvPr/>
            </p:nvSpPr>
            <p:spPr bwMode="auto">
              <a:xfrm>
                <a:off x="4154" y="2299"/>
                <a:ext cx="103" cy="15"/>
              </a:xfrm>
              <a:custGeom>
                <a:avLst/>
                <a:gdLst>
                  <a:gd name="T0" fmla="*/ 54 w 108"/>
                  <a:gd name="T1" fmla="*/ 0 h 21"/>
                  <a:gd name="T2" fmla="*/ 106 w 108"/>
                  <a:gd name="T3" fmla="*/ 0 h 21"/>
                  <a:gd name="T4" fmla="*/ 108 w 108"/>
                  <a:gd name="T5" fmla="*/ 2 h 21"/>
                  <a:gd name="T6" fmla="*/ 96 w 108"/>
                  <a:gd name="T7" fmla="*/ 5 h 21"/>
                  <a:gd name="T8" fmla="*/ 87 w 108"/>
                  <a:gd name="T9" fmla="*/ 11 h 21"/>
                  <a:gd name="T10" fmla="*/ 79 w 108"/>
                  <a:gd name="T11" fmla="*/ 15 h 21"/>
                  <a:gd name="T12" fmla="*/ 73 w 108"/>
                  <a:gd name="T13" fmla="*/ 19 h 21"/>
                  <a:gd name="T14" fmla="*/ 0 w 108"/>
                  <a:gd name="T15" fmla="*/ 19 h 21"/>
                  <a:gd name="T16" fmla="*/ 0 w 108"/>
                  <a:gd name="T17" fmla="*/ 21 h 21"/>
                  <a:gd name="T18" fmla="*/ 12 w 108"/>
                  <a:gd name="T19" fmla="*/ 13 h 21"/>
                  <a:gd name="T20" fmla="*/ 25 w 108"/>
                  <a:gd name="T21" fmla="*/ 9 h 21"/>
                  <a:gd name="T22" fmla="*/ 56 w 108"/>
                  <a:gd name="T23" fmla="*/ 2 h 21"/>
                  <a:gd name="T24" fmla="*/ 54 w 108"/>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8" h="21">
                    <a:moveTo>
                      <a:pt x="54" y="0"/>
                    </a:moveTo>
                    <a:lnTo>
                      <a:pt x="106" y="0"/>
                    </a:lnTo>
                    <a:lnTo>
                      <a:pt x="108" y="2"/>
                    </a:lnTo>
                    <a:lnTo>
                      <a:pt x="96" y="5"/>
                    </a:lnTo>
                    <a:lnTo>
                      <a:pt x="87" y="11"/>
                    </a:lnTo>
                    <a:lnTo>
                      <a:pt x="79" y="15"/>
                    </a:lnTo>
                    <a:lnTo>
                      <a:pt x="73" y="19"/>
                    </a:lnTo>
                    <a:lnTo>
                      <a:pt x="0" y="19"/>
                    </a:lnTo>
                    <a:lnTo>
                      <a:pt x="0" y="21"/>
                    </a:lnTo>
                    <a:lnTo>
                      <a:pt x="12" y="13"/>
                    </a:lnTo>
                    <a:lnTo>
                      <a:pt x="25" y="9"/>
                    </a:lnTo>
                    <a:lnTo>
                      <a:pt x="56" y="2"/>
                    </a:lnTo>
                    <a:lnTo>
                      <a:pt x="54" y="0"/>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19" name="Freeform 86">
                <a:extLst>
                  <a:ext uri="{FF2B5EF4-FFF2-40B4-BE49-F238E27FC236}">
                    <a16:creationId xmlns:a16="http://schemas.microsoft.com/office/drawing/2014/main" id="{E74CEF42-AC8C-465B-8BF3-E628A375FE5A}"/>
                  </a:ext>
                </a:extLst>
              </p:cNvPr>
              <p:cNvSpPr>
                <a:spLocks/>
              </p:cNvSpPr>
              <p:nvPr/>
            </p:nvSpPr>
            <p:spPr bwMode="auto">
              <a:xfrm>
                <a:off x="4102" y="2313"/>
                <a:ext cx="233" cy="15"/>
              </a:xfrm>
              <a:custGeom>
                <a:avLst/>
                <a:gdLst>
                  <a:gd name="T0" fmla="*/ 0 w 233"/>
                  <a:gd name="T1" fmla="*/ 10 h 17"/>
                  <a:gd name="T2" fmla="*/ 194 w 233"/>
                  <a:gd name="T3" fmla="*/ 10 h 17"/>
                  <a:gd name="T4" fmla="*/ 200 w 233"/>
                  <a:gd name="T5" fmla="*/ 17 h 17"/>
                  <a:gd name="T6" fmla="*/ 202 w 233"/>
                  <a:gd name="T7" fmla="*/ 12 h 17"/>
                  <a:gd name="T8" fmla="*/ 233 w 233"/>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3" h="17">
                    <a:moveTo>
                      <a:pt x="0" y="10"/>
                    </a:moveTo>
                    <a:lnTo>
                      <a:pt x="194" y="10"/>
                    </a:lnTo>
                    <a:lnTo>
                      <a:pt x="200" y="17"/>
                    </a:lnTo>
                    <a:lnTo>
                      <a:pt x="202" y="12"/>
                    </a:lnTo>
                    <a:lnTo>
                      <a:pt x="233"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20" name="Freeform 87">
                <a:extLst>
                  <a:ext uri="{FF2B5EF4-FFF2-40B4-BE49-F238E27FC236}">
                    <a16:creationId xmlns:a16="http://schemas.microsoft.com/office/drawing/2014/main" id="{0095164C-AA23-4C88-A5B9-C43216FFF939}"/>
                  </a:ext>
                </a:extLst>
              </p:cNvPr>
              <p:cNvSpPr>
                <a:spLocks/>
              </p:cNvSpPr>
              <p:nvPr/>
            </p:nvSpPr>
            <p:spPr bwMode="auto">
              <a:xfrm>
                <a:off x="4447" y="2239"/>
                <a:ext cx="60" cy="59"/>
              </a:xfrm>
              <a:custGeom>
                <a:avLst/>
                <a:gdLst>
                  <a:gd name="T0" fmla="*/ 0 w 58"/>
                  <a:gd name="T1" fmla="*/ 0 h 58"/>
                  <a:gd name="T2" fmla="*/ 2 w 58"/>
                  <a:gd name="T3" fmla="*/ 58 h 58"/>
                  <a:gd name="T4" fmla="*/ 58 w 58"/>
                  <a:gd name="T5" fmla="*/ 58 h 58"/>
                  <a:gd name="T6" fmla="*/ 54 w 58"/>
                  <a:gd name="T7" fmla="*/ 0 h 58"/>
                  <a:gd name="T8" fmla="*/ 0 w 58"/>
                  <a:gd name="T9" fmla="*/ 0 h 5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8" h="58">
                    <a:moveTo>
                      <a:pt x="0" y="0"/>
                    </a:moveTo>
                    <a:lnTo>
                      <a:pt x="2" y="58"/>
                    </a:lnTo>
                    <a:lnTo>
                      <a:pt x="58" y="58"/>
                    </a:lnTo>
                    <a:lnTo>
                      <a:pt x="54" y="0"/>
                    </a:lnTo>
                    <a:lnTo>
                      <a:pt x="0" y="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21" name="Freeform 88">
                <a:extLst>
                  <a:ext uri="{FF2B5EF4-FFF2-40B4-BE49-F238E27FC236}">
                    <a16:creationId xmlns:a16="http://schemas.microsoft.com/office/drawing/2014/main" id="{DCE5D874-F418-4D77-90CD-FA925076A70A}"/>
                  </a:ext>
                </a:extLst>
              </p:cNvPr>
              <p:cNvSpPr>
                <a:spLocks/>
              </p:cNvSpPr>
              <p:nvPr/>
            </p:nvSpPr>
            <p:spPr bwMode="auto">
              <a:xfrm>
                <a:off x="4524" y="2239"/>
                <a:ext cx="52" cy="59"/>
              </a:xfrm>
              <a:custGeom>
                <a:avLst/>
                <a:gdLst>
                  <a:gd name="T0" fmla="*/ 0 w 56"/>
                  <a:gd name="T1" fmla="*/ 0 h 56"/>
                  <a:gd name="T2" fmla="*/ 2 w 56"/>
                  <a:gd name="T3" fmla="*/ 56 h 56"/>
                  <a:gd name="T4" fmla="*/ 56 w 56"/>
                  <a:gd name="T5" fmla="*/ 56 h 56"/>
                  <a:gd name="T6" fmla="*/ 52 w 56"/>
                  <a:gd name="T7" fmla="*/ 0 h 56"/>
                  <a:gd name="T8" fmla="*/ 0 w 56"/>
                  <a:gd name="T9" fmla="*/ 0 h 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 h="56">
                    <a:moveTo>
                      <a:pt x="0" y="0"/>
                    </a:moveTo>
                    <a:lnTo>
                      <a:pt x="2" y="56"/>
                    </a:lnTo>
                    <a:lnTo>
                      <a:pt x="56" y="56"/>
                    </a:lnTo>
                    <a:lnTo>
                      <a:pt x="52" y="0"/>
                    </a:lnTo>
                    <a:lnTo>
                      <a:pt x="0" y="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22" name="Line 89">
                <a:extLst>
                  <a:ext uri="{FF2B5EF4-FFF2-40B4-BE49-F238E27FC236}">
                    <a16:creationId xmlns:a16="http://schemas.microsoft.com/office/drawing/2014/main" id="{427FDB66-6B3F-49C1-83C5-149E25818635}"/>
                  </a:ext>
                </a:extLst>
              </p:cNvPr>
              <p:cNvSpPr>
                <a:spLocks noChangeShapeType="1"/>
              </p:cNvSpPr>
              <p:nvPr/>
            </p:nvSpPr>
            <p:spPr bwMode="auto">
              <a:xfrm>
                <a:off x="4438" y="2239"/>
                <a:ext cx="1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n-lt"/>
                </a:endParaRPr>
              </a:p>
            </p:txBody>
          </p:sp>
          <p:sp>
            <p:nvSpPr>
              <p:cNvPr id="23723" name="Freeform 90">
                <a:extLst>
                  <a:ext uri="{FF2B5EF4-FFF2-40B4-BE49-F238E27FC236}">
                    <a16:creationId xmlns:a16="http://schemas.microsoft.com/office/drawing/2014/main" id="{4DBD668B-27A4-4E6B-8BDA-29E3763B2591}"/>
                  </a:ext>
                </a:extLst>
              </p:cNvPr>
              <p:cNvSpPr>
                <a:spLocks/>
              </p:cNvSpPr>
              <p:nvPr/>
            </p:nvSpPr>
            <p:spPr bwMode="auto">
              <a:xfrm>
                <a:off x="4404" y="2209"/>
                <a:ext cx="172" cy="15"/>
              </a:xfrm>
              <a:custGeom>
                <a:avLst/>
                <a:gdLst>
                  <a:gd name="T0" fmla="*/ 0 w 175"/>
                  <a:gd name="T1" fmla="*/ 0 h 16"/>
                  <a:gd name="T2" fmla="*/ 19 w 175"/>
                  <a:gd name="T3" fmla="*/ 2 h 16"/>
                  <a:gd name="T4" fmla="*/ 25 w 175"/>
                  <a:gd name="T5" fmla="*/ 8 h 16"/>
                  <a:gd name="T6" fmla="*/ 31 w 175"/>
                  <a:gd name="T7" fmla="*/ 16 h 16"/>
                  <a:gd name="T8" fmla="*/ 175 w 175"/>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5" h="16">
                    <a:moveTo>
                      <a:pt x="0" y="0"/>
                    </a:moveTo>
                    <a:lnTo>
                      <a:pt x="19" y="2"/>
                    </a:lnTo>
                    <a:lnTo>
                      <a:pt x="25" y="8"/>
                    </a:lnTo>
                    <a:lnTo>
                      <a:pt x="31" y="16"/>
                    </a:lnTo>
                    <a:lnTo>
                      <a:pt x="175" y="16"/>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24" name="Freeform 91">
                <a:extLst>
                  <a:ext uri="{FF2B5EF4-FFF2-40B4-BE49-F238E27FC236}">
                    <a16:creationId xmlns:a16="http://schemas.microsoft.com/office/drawing/2014/main" id="{6F51D215-CC93-4E80-A2ED-2B15D6CA0D40}"/>
                  </a:ext>
                </a:extLst>
              </p:cNvPr>
              <p:cNvSpPr>
                <a:spLocks/>
              </p:cNvSpPr>
              <p:nvPr/>
            </p:nvSpPr>
            <p:spPr bwMode="auto">
              <a:xfrm>
                <a:off x="4533" y="2313"/>
                <a:ext cx="60" cy="74"/>
              </a:xfrm>
              <a:custGeom>
                <a:avLst/>
                <a:gdLst>
                  <a:gd name="T0" fmla="*/ 0 w 59"/>
                  <a:gd name="T1" fmla="*/ 83 h 83"/>
                  <a:gd name="T2" fmla="*/ 38 w 59"/>
                  <a:gd name="T3" fmla="*/ 81 h 83"/>
                  <a:gd name="T4" fmla="*/ 53 w 59"/>
                  <a:gd name="T5" fmla="*/ 45 h 83"/>
                  <a:gd name="T6" fmla="*/ 59 w 59"/>
                  <a:gd name="T7" fmla="*/ 0 h 8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83">
                    <a:moveTo>
                      <a:pt x="0" y="83"/>
                    </a:moveTo>
                    <a:lnTo>
                      <a:pt x="38" y="81"/>
                    </a:lnTo>
                    <a:lnTo>
                      <a:pt x="53" y="45"/>
                    </a:lnTo>
                    <a:lnTo>
                      <a:pt x="59"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25" name="Freeform 92">
                <a:extLst>
                  <a:ext uri="{FF2B5EF4-FFF2-40B4-BE49-F238E27FC236}">
                    <a16:creationId xmlns:a16="http://schemas.microsoft.com/office/drawing/2014/main" id="{5D9ADAC3-2B2E-4CFC-BCC5-C248F4DFD90B}"/>
                  </a:ext>
                </a:extLst>
              </p:cNvPr>
              <p:cNvSpPr>
                <a:spLocks/>
              </p:cNvSpPr>
              <p:nvPr/>
            </p:nvSpPr>
            <p:spPr bwMode="auto">
              <a:xfrm>
                <a:off x="4197" y="2224"/>
                <a:ext cx="233" cy="74"/>
              </a:xfrm>
              <a:custGeom>
                <a:avLst/>
                <a:gdLst>
                  <a:gd name="T0" fmla="*/ 0 w 229"/>
                  <a:gd name="T1" fmla="*/ 69 h 69"/>
                  <a:gd name="T2" fmla="*/ 2 w 229"/>
                  <a:gd name="T3" fmla="*/ 27 h 69"/>
                  <a:gd name="T4" fmla="*/ 4 w 229"/>
                  <a:gd name="T5" fmla="*/ 19 h 69"/>
                  <a:gd name="T6" fmla="*/ 6 w 229"/>
                  <a:gd name="T7" fmla="*/ 15 h 69"/>
                  <a:gd name="T8" fmla="*/ 14 w 229"/>
                  <a:gd name="T9" fmla="*/ 13 h 69"/>
                  <a:gd name="T10" fmla="*/ 27 w 229"/>
                  <a:gd name="T11" fmla="*/ 11 h 69"/>
                  <a:gd name="T12" fmla="*/ 25 w 229"/>
                  <a:gd name="T13" fmla="*/ 11 h 69"/>
                  <a:gd name="T14" fmla="*/ 202 w 229"/>
                  <a:gd name="T15" fmla="*/ 0 h 69"/>
                  <a:gd name="T16" fmla="*/ 204 w 229"/>
                  <a:gd name="T17" fmla="*/ 2 h 69"/>
                  <a:gd name="T18" fmla="*/ 213 w 229"/>
                  <a:gd name="T19" fmla="*/ 0 h 69"/>
                  <a:gd name="T20" fmla="*/ 223 w 229"/>
                  <a:gd name="T21" fmla="*/ 2 h 69"/>
                  <a:gd name="T22" fmla="*/ 227 w 229"/>
                  <a:gd name="T23" fmla="*/ 7 h 69"/>
                  <a:gd name="T24" fmla="*/ 229 w 229"/>
                  <a:gd name="T25" fmla="*/ 19 h 69"/>
                  <a:gd name="T26" fmla="*/ 227 w 229"/>
                  <a:gd name="T27" fmla="*/ 17 h 69"/>
                  <a:gd name="T28" fmla="*/ 227 w 229"/>
                  <a:gd name="T29" fmla="*/ 63 h 69"/>
                  <a:gd name="T30" fmla="*/ 0 w 229"/>
                  <a:gd name="T31" fmla="*/ 69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9" h="69">
                    <a:moveTo>
                      <a:pt x="0" y="69"/>
                    </a:moveTo>
                    <a:lnTo>
                      <a:pt x="2" y="27"/>
                    </a:lnTo>
                    <a:lnTo>
                      <a:pt x="4" y="19"/>
                    </a:lnTo>
                    <a:lnTo>
                      <a:pt x="6" y="15"/>
                    </a:lnTo>
                    <a:lnTo>
                      <a:pt x="14" y="13"/>
                    </a:lnTo>
                    <a:lnTo>
                      <a:pt x="27" y="11"/>
                    </a:lnTo>
                    <a:lnTo>
                      <a:pt x="25" y="11"/>
                    </a:lnTo>
                    <a:lnTo>
                      <a:pt x="202" y="0"/>
                    </a:lnTo>
                    <a:lnTo>
                      <a:pt x="204" y="2"/>
                    </a:lnTo>
                    <a:lnTo>
                      <a:pt x="213" y="0"/>
                    </a:lnTo>
                    <a:lnTo>
                      <a:pt x="223" y="2"/>
                    </a:lnTo>
                    <a:lnTo>
                      <a:pt x="227" y="7"/>
                    </a:lnTo>
                    <a:lnTo>
                      <a:pt x="229" y="19"/>
                    </a:lnTo>
                    <a:lnTo>
                      <a:pt x="227" y="17"/>
                    </a:lnTo>
                    <a:lnTo>
                      <a:pt x="227" y="63"/>
                    </a:lnTo>
                    <a:lnTo>
                      <a:pt x="0" y="69"/>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26" name="Freeform 93">
                <a:extLst>
                  <a:ext uri="{FF2B5EF4-FFF2-40B4-BE49-F238E27FC236}">
                    <a16:creationId xmlns:a16="http://schemas.microsoft.com/office/drawing/2014/main" id="{45FCA188-E11C-4FC5-91D4-5E0DE10D8018}"/>
                  </a:ext>
                </a:extLst>
              </p:cNvPr>
              <p:cNvSpPr>
                <a:spLocks/>
              </p:cNvSpPr>
              <p:nvPr/>
            </p:nvSpPr>
            <p:spPr bwMode="auto">
              <a:xfrm>
                <a:off x="4206" y="2254"/>
                <a:ext cx="43" cy="45"/>
              </a:xfrm>
              <a:custGeom>
                <a:avLst/>
                <a:gdLst>
                  <a:gd name="T0" fmla="*/ 0 w 50"/>
                  <a:gd name="T1" fmla="*/ 0 h 42"/>
                  <a:gd name="T2" fmla="*/ 50 w 50"/>
                  <a:gd name="T3" fmla="*/ 0 h 42"/>
                  <a:gd name="T4" fmla="*/ 50 w 50"/>
                  <a:gd name="T5" fmla="*/ 38 h 42"/>
                  <a:gd name="T6" fmla="*/ 0 w 50"/>
                  <a:gd name="T7" fmla="*/ 42 h 42"/>
                  <a:gd name="T8" fmla="*/ 0 w 50"/>
                  <a:gd name="T9" fmla="*/ 0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 h="42">
                    <a:moveTo>
                      <a:pt x="0" y="0"/>
                    </a:moveTo>
                    <a:lnTo>
                      <a:pt x="50" y="0"/>
                    </a:lnTo>
                    <a:lnTo>
                      <a:pt x="50" y="38"/>
                    </a:lnTo>
                    <a:lnTo>
                      <a:pt x="0" y="4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27" name="Freeform 94">
                <a:extLst>
                  <a:ext uri="{FF2B5EF4-FFF2-40B4-BE49-F238E27FC236}">
                    <a16:creationId xmlns:a16="http://schemas.microsoft.com/office/drawing/2014/main" id="{80D357F5-31A2-4C0E-8882-6AC27389791A}"/>
                  </a:ext>
                </a:extLst>
              </p:cNvPr>
              <p:cNvSpPr>
                <a:spLocks/>
              </p:cNvSpPr>
              <p:nvPr/>
            </p:nvSpPr>
            <p:spPr bwMode="auto">
              <a:xfrm>
                <a:off x="4283" y="2254"/>
                <a:ext cx="60" cy="45"/>
              </a:xfrm>
              <a:custGeom>
                <a:avLst/>
                <a:gdLst>
                  <a:gd name="T0" fmla="*/ 0 w 59"/>
                  <a:gd name="T1" fmla="*/ 38 h 38"/>
                  <a:gd name="T2" fmla="*/ 0 w 59"/>
                  <a:gd name="T3" fmla="*/ 0 h 38"/>
                  <a:gd name="T4" fmla="*/ 58 w 59"/>
                  <a:gd name="T5" fmla="*/ 1 h 38"/>
                  <a:gd name="T6" fmla="*/ 59 w 59"/>
                  <a:gd name="T7" fmla="*/ 36 h 38"/>
                  <a:gd name="T8" fmla="*/ 0 w 59"/>
                  <a:gd name="T9" fmla="*/ 38 h 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 h="38">
                    <a:moveTo>
                      <a:pt x="0" y="38"/>
                    </a:moveTo>
                    <a:lnTo>
                      <a:pt x="0" y="0"/>
                    </a:lnTo>
                    <a:lnTo>
                      <a:pt x="58" y="1"/>
                    </a:lnTo>
                    <a:lnTo>
                      <a:pt x="59" y="36"/>
                    </a:lnTo>
                    <a:lnTo>
                      <a:pt x="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28" name="Freeform 95">
                <a:extLst>
                  <a:ext uri="{FF2B5EF4-FFF2-40B4-BE49-F238E27FC236}">
                    <a16:creationId xmlns:a16="http://schemas.microsoft.com/office/drawing/2014/main" id="{82BFEADA-997B-4D3A-9087-BE98F2D25AD5}"/>
                  </a:ext>
                </a:extLst>
              </p:cNvPr>
              <p:cNvSpPr>
                <a:spLocks/>
              </p:cNvSpPr>
              <p:nvPr/>
            </p:nvSpPr>
            <p:spPr bwMode="auto">
              <a:xfrm>
                <a:off x="4438" y="2239"/>
                <a:ext cx="86" cy="164"/>
              </a:xfrm>
              <a:custGeom>
                <a:avLst/>
                <a:gdLst>
                  <a:gd name="T0" fmla="*/ 0 w 85"/>
                  <a:gd name="T1" fmla="*/ 2 h 156"/>
                  <a:gd name="T2" fmla="*/ 8 w 85"/>
                  <a:gd name="T3" fmla="*/ 156 h 156"/>
                  <a:gd name="T4" fmla="*/ 85 w 85"/>
                  <a:gd name="T5" fmla="*/ 152 h 156"/>
                  <a:gd name="T6" fmla="*/ 73 w 85"/>
                  <a:gd name="T7" fmla="*/ 0 h 15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5" h="156">
                    <a:moveTo>
                      <a:pt x="0" y="2"/>
                    </a:moveTo>
                    <a:lnTo>
                      <a:pt x="8" y="156"/>
                    </a:lnTo>
                    <a:lnTo>
                      <a:pt x="85" y="152"/>
                    </a:lnTo>
                    <a:lnTo>
                      <a:pt x="73"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29" name="Freeform 96">
                <a:extLst>
                  <a:ext uri="{FF2B5EF4-FFF2-40B4-BE49-F238E27FC236}">
                    <a16:creationId xmlns:a16="http://schemas.microsoft.com/office/drawing/2014/main" id="{A95DBEA9-33E4-4E14-B553-D7E68E7C6A6C}"/>
                  </a:ext>
                </a:extLst>
              </p:cNvPr>
              <p:cNvSpPr>
                <a:spLocks/>
              </p:cNvSpPr>
              <p:nvPr/>
            </p:nvSpPr>
            <p:spPr bwMode="auto">
              <a:xfrm>
                <a:off x="4206" y="2224"/>
                <a:ext cx="224" cy="59"/>
              </a:xfrm>
              <a:custGeom>
                <a:avLst/>
                <a:gdLst>
                  <a:gd name="T0" fmla="*/ 14 w 227"/>
                  <a:gd name="T1" fmla="*/ 11 h 63"/>
                  <a:gd name="T2" fmla="*/ 208 w 227"/>
                  <a:gd name="T3" fmla="*/ 0 h 63"/>
                  <a:gd name="T4" fmla="*/ 208 w 227"/>
                  <a:gd name="T5" fmla="*/ 2 h 63"/>
                  <a:gd name="T6" fmla="*/ 217 w 227"/>
                  <a:gd name="T7" fmla="*/ 2 h 63"/>
                  <a:gd name="T8" fmla="*/ 223 w 227"/>
                  <a:gd name="T9" fmla="*/ 5 h 63"/>
                  <a:gd name="T10" fmla="*/ 225 w 227"/>
                  <a:gd name="T11" fmla="*/ 11 h 63"/>
                  <a:gd name="T12" fmla="*/ 227 w 227"/>
                  <a:gd name="T13" fmla="*/ 25 h 63"/>
                  <a:gd name="T14" fmla="*/ 225 w 227"/>
                  <a:gd name="T15" fmla="*/ 23 h 63"/>
                  <a:gd name="T16" fmla="*/ 225 w 227"/>
                  <a:gd name="T17" fmla="*/ 63 h 63"/>
                  <a:gd name="T18" fmla="*/ 185 w 227"/>
                  <a:gd name="T19" fmla="*/ 63 h 63"/>
                  <a:gd name="T20" fmla="*/ 179 w 227"/>
                  <a:gd name="T21" fmla="*/ 27 h 63"/>
                  <a:gd name="T22" fmla="*/ 0 w 227"/>
                  <a:gd name="T23" fmla="*/ 27 h 63"/>
                  <a:gd name="T24" fmla="*/ 2 w 227"/>
                  <a:gd name="T25" fmla="*/ 27 h 63"/>
                  <a:gd name="T26" fmla="*/ 2 w 227"/>
                  <a:gd name="T27" fmla="*/ 21 h 63"/>
                  <a:gd name="T28" fmla="*/ 4 w 227"/>
                  <a:gd name="T29" fmla="*/ 17 h 63"/>
                  <a:gd name="T30" fmla="*/ 6 w 227"/>
                  <a:gd name="T31" fmla="*/ 15 h 63"/>
                  <a:gd name="T32" fmla="*/ 14 w 227"/>
                  <a:gd name="T33" fmla="*/ 13 h 63"/>
                  <a:gd name="T34" fmla="*/ 14 w 227"/>
                  <a:gd name="T35" fmla="*/ 11 h 6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7" h="63">
                    <a:moveTo>
                      <a:pt x="14" y="11"/>
                    </a:moveTo>
                    <a:lnTo>
                      <a:pt x="208" y="0"/>
                    </a:lnTo>
                    <a:lnTo>
                      <a:pt x="208" y="2"/>
                    </a:lnTo>
                    <a:lnTo>
                      <a:pt x="217" y="2"/>
                    </a:lnTo>
                    <a:lnTo>
                      <a:pt x="223" y="5"/>
                    </a:lnTo>
                    <a:lnTo>
                      <a:pt x="225" y="11"/>
                    </a:lnTo>
                    <a:lnTo>
                      <a:pt x="227" y="25"/>
                    </a:lnTo>
                    <a:lnTo>
                      <a:pt x="225" y="23"/>
                    </a:lnTo>
                    <a:lnTo>
                      <a:pt x="225" y="63"/>
                    </a:lnTo>
                    <a:lnTo>
                      <a:pt x="185" y="63"/>
                    </a:lnTo>
                    <a:lnTo>
                      <a:pt x="179" y="27"/>
                    </a:lnTo>
                    <a:lnTo>
                      <a:pt x="0" y="27"/>
                    </a:lnTo>
                    <a:lnTo>
                      <a:pt x="2" y="27"/>
                    </a:lnTo>
                    <a:lnTo>
                      <a:pt x="2" y="21"/>
                    </a:lnTo>
                    <a:lnTo>
                      <a:pt x="4" y="17"/>
                    </a:lnTo>
                    <a:lnTo>
                      <a:pt x="6" y="15"/>
                    </a:lnTo>
                    <a:lnTo>
                      <a:pt x="14" y="13"/>
                    </a:lnTo>
                    <a:lnTo>
                      <a:pt x="14" y="11"/>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30" name="Rectangle 97">
                <a:extLst>
                  <a:ext uri="{FF2B5EF4-FFF2-40B4-BE49-F238E27FC236}">
                    <a16:creationId xmlns:a16="http://schemas.microsoft.com/office/drawing/2014/main" id="{F771129E-6692-434E-BB96-FB2823E24C6D}"/>
                  </a:ext>
                </a:extLst>
              </p:cNvPr>
              <p:cNvSpPr>
                <a:spLocks noChangeArrowheads="1"/>
              </p:cNvSpPr>
              <p:nvPr/>
            </p:nvSpPr>
            <p:spPr bwMode="auto">
              <a:xfrm>
                <a:off x="4206" y="2299"/>
                <a:ext cx="43" cy="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731" name="Freeform 98">
                <a:extLst>
                  <a:ext uri="{FF2B5EF4-FFF2-40B4-BE49-F238E27FC236}">
                    <a16:creationId xmlns:a16="http://schemas.microsoft.com/office/drawing/2014/main" id="{472003E2-0186-4748-8E27-81D11915D771}"/>
                  </a:ext>
                </a:extLst>
              </p:cNvPr>
              <p:cNvSpPr>
                <a:spLocks/>
              </p:cNvSpPr>
              <p:nvPr/>
            </p:nvSpPr>
            <p:spPr bwMode="auto">
              <a:xfrm>
                <a:off x="4240" y="2328"/>
                <a:ext cx="26" cy="30"/>
              </a:xfrm>
              <a:custGeom>
                <a:avLst/>
                <a:gdLst>
                  <a:gd name="T0" fmla="*/ 11 w 23"/>
                  <a:gd name="T1" fmla="*/ 29 h 29"/>
                  <a:gd name="T2" fmla="*/ 21 w 23"/>
                  <a:gd name="T3" fmla="*/ 25 h 29"/>
                  <a:gd name="T4" fmla="*/ 23 w 23"/>
                  <a:gd name="T5" fmla="*/ 14 h 29"/>
                  <a:gd name="T6" fmla="*/ 21 w 23"/>
                  <a:gd name="T7" fmla="*/ 4 h 29"/>
                  <a:gd name="T8" fmla="*/ 11 w 23"/>
                  <a:gd name="T9" fmla="*/ 0 h 29"/>
                  <a:gd name="T10" fmla="*/ 4 w 23"/>
                  <a:gd name="T11" fmla="*/ 4 h 29"/>
                  <a:gd name="T12" fmla="*/ 0 w 23"/>
                  <a:gd name="T13" fmla="*/ 14 h 29"/>
                  <a:gd name="T14" fmla="*/ 4 w 23"/>
                  <a:gd name="T15" fmla="*/ 25 h 29"/>
                  <a:gd name="T16" fmla="*/ 11 w 23"/>
                  <a:gd name="T17" fmla="*/ 29 h 29"/>
                  <a:gd name="T18" fmla="*/ 11 w 23"/>
                  <a:gd name="T19" fmla="*/ 27 h 29"/>
                  <a:gd name="T20" fmla="*/ 11 w 23"/>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 h="29">
                    <a:moveTo>
                      <a:pt x="11" y="29"/>
                    </a:moveTo>
                    <a:lnTo>
                      <a:pt x="21" y="25"/>
                    </a:lnTo>
                    <a:lnTo>
                      <a:pt x="23" y="14"/>
                    </a:lnTo>
                    <a:lnTo>
                      <a:pt x="21" y="4"/>
                    </a:lnTo>
                    <a:lnTo>
                      <a:pt x="11" y="0"/>
                    </a:lnTo>
                    <a:lnTo>
                      <a:pt x="4" y="4"/>
                    </a:lnTo>
                    <a:lnTo>
                      <a:pt x="0" y="14"/>
                    </a:lnTo>
                    <a:lnTo>
                      <a:pt x="4" y="25"/>
                    </a:lnTo>
                    <a:lnTo>
                      <a:pt x="11" y="29"/>
                    </a:lnTo>
                    <a:lnTo>
                      <a:pt x="11" y="27"/>
                    </a:lnTo>
                    <a:lnTo>
                      <a:pt x="11"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32" name="Freeform 99">
                <a:extLst>
                  <a:ext uri="{FF2B5EF4-FFF2-40B4-BE49-F238E27FC236}">
                    <a16:creationId xmlns:a16="http://schemas.microsoft.com/office/drawing/2014/main" id="{2632E5E1-954F-4272-B925-44575DD3D25B}"/>
                  </a:ext>
                </a:extLst>
              </p:cNvPr>
              <p:cNvSpPr>
                <a:spLocks/>
              </p:cNvSpPr>
              <p:nvPr/>
            </p:nvSpPr>
            <p:spPr bwMode="auto">
              <a:xfrm>
                <a:off x="4232" y="2328"/>
                <a:ext cx="26" cy="30"/>
              </a:xfrm>
              <a:custGeom>
                <a:avLst/>
                <a:gdLst>
                  <a:gd name="T0" fmla="*/ 13 w 25"/>
                  <a:gd name="T1" fmla="*/ 29 h 29"/>
                  <a:gd name="T2" fmla="*/ 21 w 25"/>
                  <a:gd name="T3" fmla="*/ 25 h 29"/>
                  <a:gd name="T4" fmla="*/ 25 w 25"/>
                  <a:gd name="T5" fmla="*/ 14 h 29"/>
                  <a:gd name="T6" fmla="*/ 21 w 25"/>
                  <a:gd name="T7" fmla="*/ 4 h 29"/>
                  <a:gd name="T8" fmla="*/ 13 w 25"/>
                  <a:gd name="T9" fmla="*/ 0 h 29"/>
                  <a:gd name="T10" fmla="*/ 4 w 25"/>
                  <a:gd name="T11" fmla="*/ 4 h 29"/>
                  <a:gd name="T12" fmla="*/ 0 w 25"/>
                  <a:gd name="T13" fmla="*/ 14 h 29"/>
                  <a:gd name="T14" fmla="*/ 4 w 25"/>
                  <a:gd name="T15" fmla="*/ 25 h 29"/>
                  <a:gd name="T16" fmla="*/ 13 w 25"/>
                  <a:gd name="T17" fmla="*/ 29 h 29"/>
                  <a:gd name="T18" fmla="*/ 13 w 25"/>
                  <a:gd name="T19" fmla="*/ 27 h 29"/>
                  <a:gd name="T20" fmla="*/ 13 w 25"/>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 h="29">
                    <a:moveTo>
                      <a:pt x="13" y="29"/>
                    </a:moveTo>
                    <a:lnTo>
                      <a:pt x="21" y="25"/>
                    </a:lnTo>
                    <a:lnTo>
                      <a:pt x="25" y="14"/>
                    </a:lnTo>
                    <a:lnTo>
                      <a:pt x="21" y="4"/>
                    </a:lnTo>
                    <a:lnTo>
                      <a:pt x="13" y="0"/>
                    </a:lnTo>
                    <a:lnTo>
                      <a:pt x="4" y="4"/>
                    </a:lnTo>
                    <a:lnTo>
                      <a:pt x="0" y="14"/>
                    </a:lnTo>
                    <a:lnTo>
                      <a:pt x="4" y="25"/>
                    </a:lnTo>
                    <a:lnTo>
                      <a:pt x="13" y="29"/>
                    </a:lnTo>
                    <a:lnTo>
                      <a:pt x="13" y="27"/>
                    </a:lnTo>
                    <a:lnTo>
                      <a:pt x="13" y="29"/>
                    </a:lnTo>
                    <a:close/>
                  </a:path>
                </a:pathLst>
              </a:custGeom>
              <a:solidFill>
                <a:srgbClr val="D8D8D8"/>
              </a:solidFill>
              <a:ln w="0">
                <a:solidFill>
                  <a:srgbClr val="000000"/>
                </a:solidFill>
                <a:prstDash val="solid"/>
                <a:round/>
                <a:headEnd/>
                <a:tailEnd/>
              </a:ln>
            </p:spPr>
            <p:txBody>
              <a:bodyPr/>
              <a:lstStyle/>
              <a:p>
                <a:pPr>
                  <a:defRPr/>
                </a:pPr>
                <a:endParaRPr lang="en-US">
                  <a:latin typeface="+mn-lt"/>
                </a:endParaRPr>
              </a:p>
            </p:txBody>
          </p:sp>
          <p:sp>
            <p:nvSpPr>
              <p:cNvPr id="23733" name="Freeform 100">
                <a:extLst>
                  <a:ext uri="{FF2B5EF4-FFF2-40B4-BE49-F238E27FC236}">
                    <a16:creationId xmlns:a16="http://schemas.microsoft.com/office/drawing/2014/main" id="{C3E316E7-DD39-4E5C-8F83-50C2344C05C2}"/>
                  </a:ext>
                </a:extLst>
              </p:cNvPr>
              <p:cNvSpPr>
                <a:spLocks/>
              </p:cNvSpPr>
              <p:nvPr/>
            </p:nvSpPr>
            <p:spPr bwMode="auto">
              <a:xfrm>
                <a:off x="4085" y="2358"/>
                <a:ext cx="181" cy="15"/>
              </a:xfrm>
              <a:custGeom>
                <a:avLst/>
                <a:gdLst>
                  <a:gd name="T0" fmla="*/ 183 w 183"/>
                  <a:gd name="T1" fmla="*/ 10 h 10"/>
                  <a:gd name="T2" fmla="*/ 175 w 183"/>
                  <a:gd name="T3" fmla="*/ 4 h 10"/>
                  <a:gd name="T4" fmla="*/ 0 w 183"/>
                  <a:gd name="T5" fmla="*/ 0 h 10"/>
                  <a:gd name="T6" fmla="*/ 0 60000 65536"/>
                  <a:gd name="T7" fmla="*/ 0 60000 65536"/>
                  <a:gd name="T8" fmla="*/ 0 60000 65536"/>
                </a:gdLst>
                <a:ahLst/>
                <a:cxnLst>
                  <a:cxn ang="T6">
                    <a:pos x="T0" y="T1"/>
                  </a:cxn>
                  <a:cxn ang="T7">
                    <a:pos x="T2" y="T3"/>
                  </a:cxn>
                  <a:cxn ang="T8">
                    <a:pos x="T4" y="T5"/>
                  </a:cxn>
                </a:cxnLst>
                <a:rect l="0" t="0" r="r" b="b"/>
                <a:pathLst>
                  <a:path w="183" h="10">
                    <a:moveTo>
                      <a:pt x="183" y="10"/>
                    </a:moveTo>
                    <a:lnTo>
                      <a:pt x="175" y="4"/>
                    </a:lnTo>
                    <a:lnTo>
                      <a:pt x="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34" name="Freeform 101">
                <a:extLst>
                  <a:ext uri="{FF2B5EF4-FFF2-40B4-BE49-F238E27FC236}">
                    <a16:creationId xmlns:a16="http://schemas.microsoft.com/office/drawing/2014/main" id="{E4D7B80D-6504-4409-A2F8-2A1EC3F6BEB6}"/>
                  </a:ext>
                </a:extLst>
              </p:cNvPr>
              <p:cNvSpPr>
                <a:spLocks/>
              </p:cNvSpPr>
              <p:nvPr/>
            </p:nvSpPr>
            <p:spPr bwMode="auto">
              <a:xfrm>
                <a:off x="4223" y="2328"/>
                <a:ext cx="9" cy="30"/>
              </a:xfrm>
              <a:custGeom>
                <a:avLst/>
                <a:gdLst>
                  <a:gd name="T0" fmla="*/ 9 w 11"/>
                  <a:gd name="T1" fmla="*/ 34 h 34"/>
                  <a:gd name="T2" fmla="*/ 11 w 11"/>
                  <a:gd name="T3" fmla="*/ 0 h 34"/>
                  <a:gd name="T4" fmla="*/ 1 w 11"/>
                  <a:gd name="T5" fmla="*/ 0 h 34"/>
                  <a:gd name="T6" fmla="*/ 0 w 11"/>
                  <a:gd name="T7" fmla="*/ 34 h 34"/>
                  <a:gd name="T8" fmla="*/ 9 w 11"/>
                  <a:gd name="T9" fmla="*/ 34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34">
                    <a:moveTo>
                      <a:pt x="9" y="34"/>
                    </a:moveTo>
                    <a:lnTo>
                      <a:pt x="11" y="0"/>
                    </a:lnTo>
                    <a:lnTo>
                      <a:pt x="1" y="0"/>
                    </a:lnTo>
                    <a:lnTo>
                      <a:pt x="0" y="34"/>
                    </a:lnTo>
                    <a:lnTo>
                      <a:pt x="9" y="3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35" name="Freeform 102">
                <a:extLst>
                  <a:ext uri="{FF2B5EF4-FFF2-40B4-BE49-F238E27FC236}">
                    <a16:creationId xmlns:a16="http://schemas.microsoft.com/office/drawing/2014/main" id="{2357EEB2-11BB-4873-974B-540D9F039433}"/>
                  </a:ext>
                </a:extLst>
              </p:cNvPr>
              <p:cNvSpPr>
                <a:spLocks/>
              </p:cNvSpPr>
              <p:nvPr/>
            </p:nvSpPr>
            <p:spPr bwMode="auto">
              <a:xfrm>
                <a:off x="4189" y="2328"/>
                <a:ext cx="9" cy="30"/>
              </a:xfrm>
              <a:custGeom>
                <a:avLst/>
                <a:gdLst>
                  <a:gd name="T0" fmla="*/ 10 w 12"/>
                  <a:gd name="T1" fmla="*/ 32 h 32"/>
                  <a:gd name="T2" fmla="*/ 12 w 12"/>
                  <a:gd name="T3" fmla="*/ 0 h 32"/>
                  <a:gd name="T4" fmla="*/ 0 w 12"/>
                  <a:gd name="T5" fmla="*/ 0 h 32"/>
                  <a:gd name="T6" fmla="*/ 0 w 12"/>
                  <a:gd name="T7" fmla="*/ 32 h 32"/>
                  <a:gd name="T8" fmla="*/ 10 w 12"/>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32">
                    <a:moveTo>
                      <a:pt x="10" y="32"/>
                    </a:moveTo>
                    <a:lnTo>
                      <a:pt x="12" y="0"/>
                    </a:lnTo>
                    <a:lnTo>
                      <a:pt x="0" y="0"/>
                    </a:lnTo>
                    <a:lnTo>
                      <a:pt x="0" y="32"/>
                    </a:lnTo>
                    <a:lnTo>
                      <a:pt x="10"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36" name="Freeform 103">
                <a:extLst>
                  <a:ext uri="{FF2B5EF4-FFF2-40B4-BE49-F238E27FC236}">
                    <a16:creationId xmlns:a16="http://schemas.microsoft.com/office/drawing/2014/main" id="{BDA3FEC3-DABE-4AB6-BA3A-A21376D18BCA}"/>
                  </a:ext>
                </a:extLst>
              </p:cNvPr>
              <p:cNvSpPr>
                <a:spLocks/>
              </p:cNvSpPr>
              <p:nvPr/>
            </p:nvSpPr>
            <p:spPr bwMode="auto">
              <a:xfrm>
                <a:off x="4163" y="2328"/>
                <a:ext cx="17" cy="30"/>
              </a:xfrm>
              <a:custGeom>
                <a:avLst/>
                <a:gdLst>
                  <a:gd name="T0" fmla="*/ 11 w 13"/>
                  <a:gd name="T1" fmla="*/ 32 h 32"/>
                  <a:gd name="T2" fmla="*/ 13 w 13"/>
                  <a:gd name="T3" fmla="*/ 0 h 32"/>
                  <a:gd name="T4" fmla="*/ 0 w 13"/>
                  <a:gd name="T5" fmla="*/ 0 h 32"/>
                  <a:gd name="T6" fmla="*/ 0 w 13"/>
                  <a:gd name="T7" fmla="*/ 32 h 32"/>
                  <a:gd name="T8" fmla="*/ 11 w 13"/>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32">
                    <a:moveTo>
                      <a:pt x="11" y="32"/>
                    </a:moveTo>
                    <a:lnTo>
                      <a:pt x="13" y="0"/>
                    </a:lnTo>
                    <a:lnTo>
                      <a:pt x="0" y="0"/>
                    </a:lnTo>
                    <a:lnTo>
                      <a:pt x="0" y="32"/>
                    </a:lnTo>
                    <a:lnTo>
                      <a:pt x="11"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37" name="Rectangle 104">
                <a:extLst>
                  <a:ext uri="{FF2B5EF4-FFF2-40B4-BE49-F238E27FC236}">
                    <a16:creationId xmlns:a16="http://schemas.microsoft.com/office/drawing/2014/main" id="{1210A7FD-61BE-425E-BA70-BF21DA7FA9E2}"/>
                  </a:ext>
                </a:extLst>
              </p:cNvPr>
              <p:cNvSpPr>
                <a:spLocks noChangeArrowheads="1"/>
              </p:cNvSpPr>
              <p:nvPr/>
            </p:nvSpPr>
            <p:spPr bwMode="auto">
              <a:xfrm>
                <a:off x="4146" y="2328"/>
                <a:ext cx="17" cy="30"/>
              </a:xfrm>
              <a:prstGeom prst="rect">
                <a:avLst/>
              </a:prstGeom>
              <a:solidFill>
                <a:srgbClr val="3F3F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738" name="Freeform 105">
                <a:extLst>
                  <a:ext uri="{FF2B5EF4-FFF2-40B4-BE49-F238E27FC236}">
                    <a16:creationId xmlns:a16="http://schemas.microsoft.com/office/drawing/2014/main" id="{B13F85A2-CDF3-469B-8D4F-8E7EECC3E339}"/>
                  </a:ext>
                </a:extLst>
              </p:cNvPr>
              <p:cNvSpPr>
                <a:spLocks/>
              </p:cNvSpPr>
              <p:nvPr/>
            </p:nvSpPr>
            <p:spPr bwMode="auto">
              <a:xfrm>
                <a:off x="4128" y="2328"/>
                <a:ext cx="17" cy="30"/>
              </a:xfrm>
              <a:custGeom>
                <a:avLst/>
                <a:gdLst>
                  <a:gd name="T0" fmla="*/ 14 w 14"/>
                  <a:gd name="T1" fmla="*/ 32 h 32"/>
                  <a:gd name="T2" fmla="*/ 14 w 14"/>
                  <a:gd name="T3" fmla="*/ 0 h 32"/>
                  <a:gd name="T4" fmla="*/ 2 w 14"/>
                  <a:gd name="T5" fmla="*/ 0 h 32"/>
                  <a:gd name="T6" fmla="*/ 0 w 14"/>
                  <a:gd name="T7" fmla="*/ 30 h 32"/>
                  <a:gd name="T8" fmla="*/ 14 w 14"/>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32">
                    <a:moveTo>
                      <a:pt x="14" y="32"/>
                    </a:moveTo>
                    <a:lnTo>
                      <a:pt x="14" y="0"/>
                    </a:lnTo>
                    <a:lnTo>
                      <a:pt x="2" y="0"/>
                    </a:lnTo>
                    <a:lnTo>
                      <a:pt x="0" y="30"/>
                    </a:lnTo>
                    <a:lnTo>
                      <a:pt x="14"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39" name="Freeform 106">
                <a:extLst>
                  <a:ext uri="{FF2B5EF4-FFF2-40B4-BE49-F238E27FC236}">
                    <a16:creationId xmlns:a16="http://schemas.microsoft.com/office/drawing/2014/main" id="{676183CB-88E0-42AC-8A8E-156EB772D460}"/>
                  </a:ext>
                </a:extLst>
              </p:cNvPr>
              <p:cNvSpPr>
                <a:spLocks/>
              </p:cNvSpPr>
              <p:nvPr/>
            </p:nvSpPr>
            <p:spPr bwMode="auto">
              <a:xfrm>
                <a:off x="4292" y="2299"/>
                <a:ext cx="138" cy="15"/>
              </a:xfrm>
              <a:custGeom>
                <a:avLst/>
                <a:gdLst>
                  <a:gd name="T0" fmla="*/ 0 w 135"/>
                  <a:gd name="T1" fmla="*/ 19 h 23"/>
                  <a:gd name="T2" fmla="*/ 64 w 135"/>
                  <a:gd name="T3" fmla="*/ 6 h 23"/>
                  <a:gd name="T4" fmla="*/ 125 w 135"/>
                  <a:gd name="T5" fmla="*/ 0 h 23"/>
                  <a:gd name="T6" fmla="*/ 135 w 135"/>
                  <a:gd name="T7" fmla="*/ 9 h 23"/>
                  <a:gd name="T8" fmla="*/ 54 w 135"/>
                  <a:gd name="T9" fmla="*/ 23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5" h="23">
                    <a:moveTo>
                      <a:pt x="0" y="19"/>
                    </a:moveTo>
                    <a:lnTo>
                      <a:pt x="64" y="6"/>
                    </a:lnTo>
                    <a:lnTo>
                      <a:pt x="125" y="0"/>
                    </a:lnTo>
                    <a:lnTo>
                      <a:pt x="135" y="9"/>
                    </a:lnTo>
                    <a:lnTo>
                      <a:pt x="54" y="23"/>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40" name="Freeform 107">
                <a:extLst>
                  <a:ext uri="{FF2B5EF4-FFF2-40B4-BE49-F238E27FC236}">
                    <a16:creationId xmlns:a16="http://schemas.microsoft.com/office/drawing/2014/main" id="{2E4C108F-46EE-41F9-8F20-02A9E9444037}"/>
                  </a:ext>
                </a:extLst>
              </p:cNvPr>
              <p:cNvSpPr>
                <a:spLocks/>
              </p:cNvSpPr>
              <p:nvPr/>
            </p:nvSpPr>
            <p:spPr bwMode="auto">
              <a:xfrm>
                <a:off x="4292" y="2388"/>
                <a:ext cx="69" cy="119"/>
              </a:xfrm>
              <a:custGeom>
                <a:avLst/>
                <a:gdLst>
                  <a:gd name="T0" fmla="*/ 66 w 66"/>
                  <a:gd name="T1" fmla="*/ 2 h 121"/>
                  <a:gd name="T2" fmla="*/ 56 w 66"/>
                  <a:gd name="T3" fmla="*/ 0 h 121"/>
                  <a:gd name="T4" fmla="*/ 46 w 66"/>
                  <a:gd name="T5" fmla="*/ 0 h 121"/>
                  <a:gd name="T6" fmla="*/ 33 w 66"/>
                  <a:gd name="T7" fmla="*/ 2 h 121"/>
                  <a:gd name="T8" fmla="*/ 21 w 66"/>
                  <a:gd name="T9" fmla="*/ 8 h 121"/>
                  <a:gd name="T10" fmla="*/ 10 w 66"/>
                  <a:gd name="T11" fmla="*/ 21 h 121"/>
                  <a:gd name="T12" fmla="*/ 2 w 66"/>
                  <a:gd name="T13" fmla="*/ 39 h 121"/>
                  <a:gd name="T14" fmla="*/ 0 w 66"/>
                  <a:gd name="T15" fmla="*/ 62 h 121"/>
                  <a:gd name="T16" fmla="*/ 2 w 66"/>
                  <a:gd name="T17" fmla="*/ 85 h 121"/>
                  <a:gd name="T18" fmla="*/ 10 w 66"/>
                  <a:gd name="T19" fmla="*/ 104 h 121"/>
                  <a:gd name="T20" fmla="*/ 21 w 66"/>
                  <a:gd name="T21" fmla="*/ 117 h 121"/>
                  <a:gd name="T22" fmla="*/ 33 w 66"/>
                  <a:gd name="T23" fmla="*/ 121 h 121"/>
                  <a:gd name="T24" fmla="*/ 31 w 66"/>
                  <a:gd name="T25" fmla="*/ 121 h 121"/>
                  <a:gd name="T26" fmla="*/ 62 w 66"/>
                  <a:gd name="T27" fmla="*/ 121 h 121"/>
                  <a:gd name="T28" fmla="*/ 66 w 66"/>
                  <a:gd name="T29" fmla="*/ 2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6" h="121">
                    <a:moveTo>
                      <a:pt x="66" y="2"/>
                    </a:moveTo>
                    <a:lnTo>
                      <a:pt x="56" y="0"/>
                    </a:lnTo>
                    <a:lnTo>
                      <a:pt x="46" y="0"/>
                    </a:lnTo>
                    <a:lnTo>
                      <a:pt x="33" y="2"/>
                    </a:lnTo>
                    <a:lnTo>
                      <a:pt x="21" y="8"/>
                    </a:lnTo>
                    <a:lnTo>
                      <a:pt x="10" y="21"/>
                    </a:lnTo>
                    <a:lnTo>
                      <a:pt x="2" y="39"/>
                    </a:lnTo>
                    <a:lnTo>
                      <a:pt x="0" y="62"/>
                    </a:lnTo>
                    <a:lnTo>
                      <a:pt x="2" y="85"/>
                    </a:lnTo>
                    <a:lnTo>
                      <a:pt x="10" y="104"/>
                    </a:lnTo>
                    <a:lnTo>
                      <a:pt x="21" y="117"/>
                    </a:lnTo>
                    <a:lnTo>
                      <a:pt x="33" y="121"/>
                    </a:lnTo>
                    <a:lnTo>
                      <a:pt x="31" y="121"/>
                    </a:lnTo>
                    <a:lnTo>
                      <a:pt x="62" y="121"/>
                    </a:lnTo>
                    <a:lnTo>
                      <a:pt x="66" y="2"/>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41" name="Freeform 108">
                <a:extLst>
                  <a:ext uri="{FF2B5EF4-FFF2-40B4-BE49-F238E27FC236}">
                    <a16:creationId xmlns:a16="http://schemas.microsoft.com/office/drawing/2014/main" id="{08FF7405-49E8-4F4E-B5D4-15079BB33F37}"/>
                  </a:ext>
                </a:extLst>
              </p:cNvPr>
              <p:cNvSpPr>
                <a:spLocks/>
              </p:cNvSpPr>
              <p:nvPr/>
            </p:nvSpPr>
            <p:spPr bwMode="auto">
              <a:xfrm>
                <a:off x="4335" y="2388"/>
                <a:ext cx="60" cy="119"/>
              </a:xfrm>
              <a:custGeom>
                <a:avLst/>
                <a:gdLst>
                  <a:gd name="T0" fmla="*/ 31 w 61"/>
                  <a:gd name="T1" fmla="*/ 117 h 117"/>
                  <a:gd name="T2" fmla="*/ 42 w 61"/>
                  <a:gd name="T3" fmla="*/ 113 h 117"/>
                  <a:gd name="T4" fmla="*/ 52 w 61"/>
                  <a:gd name="T5" fmla="*/ 100 h 117"/>
                  <a:gd name="T6" fmla="*/ 59 w 61"/>
                  <a:gd name="T7" fmla="*/ 81 h 117"/>
                  <a:gd name="T8" fmla="*/ 61 w 61"/>
                  <a:gd name="T9" fmla="*/ 58 h 117"/>
                  <a:gd name="T10" fmla="*/ 59 w 61"/>
                  <a:gd name="T11" fmla="*/ 37 h 117"/>
                  <a:gd name="T12" fmla="*/ 52 w 61"/>
                  <a:gd name="T13" fmla="*/ 17 h 117"/>
                  <a:gd name="T14" fmla="*/ 42 w 61"/>
                  <a:gd name="T15" fmla="*/ 4 h 117"/>
                  <a:gd name="T16" fmla="*/ 31 w 61"/>
                  <a:gd name="T17" fmla="*/ 0 h 117"/>
                  <a:gd name="T18" fmla="*/ 17 w 61"/>
                  <a:gd name="T19" fmla="*/ 4 h 117"/>
                  <a:gd name="T20" fmla="*/ 8 w 61"/>
                  <a:gd name="T21" fmla="*/ 17 h 117"/>
                  <a:gd name="T22" fmla="*/ 2 w 61"/>
                  <a:gd name="T23" fmla="*/ 37 h 117"/>
                  <a:gd name="T24" fmla="*/ 0 w 61"/>
                  <a:gd name="T25" fmla="*/ 58 h 117"/>
                  <a:gd name="T26" fmla="*/ 2 w 61"/>
                  <a:gd name="T27" fmla="*/ 81 h 117"/>
                  <a:gd name="T28" fmla="*/ 8 w 61"/>
                  <a:gd name="T29" fmla="*/ 100 h 117"/>
                  <a:gd name="T30" fmla="*/ 17 w 61"/>
                  <a:gd name="T31" fmla="*/ 113 h 117"/>
                  <a:gd name="T32" fmla="*/ 31 w 61"/>
                  <a:gd name="T33" fmla="*/ 117 h 1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117">
                    <a:moveTo>
                      <a:pt x="31" y="117"/>
                    </a:moveTo>
                    <a:lnTo>
                      <a:pt x="42" y="113"/>
                    </a:lnTo>
                    <a:lnTo>
                      <a:pt x="52" y="100"/>
                    </a:lnTo>
                    <a:lnTo>
                      <a:pt x="59" y="81"/>
                    </a:lnTo>
                    <a:lnTo>
                      <a:pt x="61" y="58"/>
                    </a:lnTo>
                    <a:lnTo>
                      <a:pt x="59" y="37"/>
                    </a:lnTo>
                    <a:lnTo>
                      <a:pt x="52" y="17"/>
                    </a:lnTo>
                    <a:lnTo>
                      <a:pt x="42" y="4"/>
                    </a:lnTo>
                    <a:lnTo>
                      <a:pt x="31" y="0"/>
                    </a:lnTo>
                    <a:lnTo>
                      <a:pt x="17" y="4"/>
                    </a:lnTo>
                    <a:lnTo>
                      <a:pt x="8" y="17"/>
                    </a:lnTo>
                    <a:lnTo>
                      <a:pt x="2" y="37"/>
                    </a:lnTo>
                    <a:lnTo>
                      <a:pt x="0" y="58"/>
                    </a:lnTo>
                    <a:lnTo>
                      <a:pt x="2" y="81"/>
                    </a:lnTo>
                    <a:lnTo>
                      <a:pt x="8" y="100"/>
                    </a:lnTo>
                    <a:lnTo>
                      <a:pt x="17" y="113"/>
                    </a:lnTo>
                    <a:lnTo>
                      <a:pt x="31" y="117"/>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42" name="Freeform 109">
                <a:extLst>
                  <a:ext uri="{FF2B5EF4-FFF2-40B4-BE49-F238E27FC236}">
                    <a16:creationId xmlns:a16="http://schemas.microsoft.com/office/drawing/2014/main" id="{69F715EF-8B75-4E79-B654-D703DB77DD7F}"/>
                  </a:ext>
                </a:extLst>
              </p:cNvPr>
              <p:cNvSpPr>
                <a:spLocks/>
              </p:cNvSpPr>
              <p:nvPr/>
            </p:nvSpPr>
            <p:spPr bwMode="auto">
              <a:xfrm>
                <a:off x="4344" y="2418"/>
                <a:ext cx="34" cy="59"/>
              </a:xfrm>
              <a:custGeom>
                <a:avLst/>
                <a:gdLst>
                  <a:gd name="T0" fmla="*/ 20 w 37"/>
                  <a:gd name="T1" fmla="*/ 71 h 71"/>
                  <a:gd name="T2" fmla="*/ 27 w 37"/>
                  <a:gd name="T3" fmla="*/ 67 h 71"/>
                  <a:gd name="T4" fmla="*/ 31 w 37"/>
                  <a:gd name="T5" fmla="*/ 60 h 71"/>
                  <a:gd name="T6" fmla="*/ 35 w 37"/>
                  <a:gd name="T7" fmla="*/ 48 h 71"/>
                  <a:gd name="T8" fmla="*/ 37 w 37"/>
                  <a:gd name="T9" fmla="*/ 35 h 71"/>
                  <a:gd name="T10" fmla="*/ 35 w 37"/>
                  <a:gd name="T11" fmla="*/ 21 h 71"/>
                  <a:gd name="T12" fmla="*/ 31 w 37"/>
                  <a:gd name="T13" fmla="*/ 10 h 71"/>
                  <a:gd name="T14" fmla="*/ 27 w 37"/>
                  <a:gd name="T15" fmla="*/ 2 h 71"/>
                  <a:gd name="T16" fmla="*/ 20 w 37"/>
                  <a:gd name="T17" fmla="*/ 0 h 71"/>
                  <a:gd name="T18" fmla="*/ 12 w 37"/>
                  <a:gd name="T19" fmla="*/ 2 h 71"/>
                  <a:gd name="T20" fmla="*/ 6 w 37"/>
                  <a:gd name="T21" fmla="*/ 10 h 71"/>
                  <a:gd name="T22" fmla="*/ 2 w 37"/>
                  <a:gd name="T23" fmla="*/ 21 h 71"/>
                  <a:gd name="T24" fmla="*/ 0 w 37"/>
                  <a:gd name="T25" fmla="*/ 35 h 71"/>
                  <a:gd name="T26" fmla="*/ 2 w 37"/>
                  <a:gd name="T27" fmla="*/ 48 h 71"/>
                  <a:gd name="T28" fmla="*/ 6 w 37"/>
                  <a:gd name="T29" fmla="*/ 60 h 71"/>
                  <a:gd name="T30" fmla="*/ 12 w 37"/>
                  <a:gd name="T31" fmla="*/ 67 h 71"/>
                  <a:gd name="T32" fmla="*/ 20 w 37"/>
                  <a:gd name="T33" fmla="*/ 71 h 71"/>
                  <a:gd name="T34" fmla="*/ 20 w 37"/>
                  <a:gd name="T35" fmla="*/ 69 h 71"/>
                  <a:gd name="T36" fmla="*/ 20 w 37"/>
                  <a:gd name="T37" fmla="*/ 71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7" h="71">
                    <a:moveTo>
                      <a:pt x="20" y="71"/>
                    </a:moveTo>
                    <a:lnTo>
                      <a:pt x="27" y="67"/>
                    </a:lnTo>
                    <a:lnTo>
                      <a:pt x="31" y="60"/>
                    </a:lnTo>
                    <a:lnTo>
                      <a:pt x="35" y="48"/>
                    </a:lnTo>
                    <a:lnTo>
                      <a:pt x="37" y="35"/>
                    </a:lnTo>
                    <a:lnTo>
                      <a:pt x="35" y="21"/>
                    </a:lnTo>
                    <a:lnTo>
                      <a:pt x="31" y="10"/>
                    </a:lnTo>
                    <a:lnTo>
                      <a:pt x="27" y="2"/>
                    </a:lnTo>
                    <a:lnTo>
                      <a:pt x="20" y="0"/>
                    </a:lnTo>
                    <a:lnTo>
                      <a:pt x="12" y="2"/>
                    </a:lnTo>
                    <a:lnTo>
                      <a:pt x="6" y="10"/>
                    </a:lnTo>
                    <a:lnTo>
                      <a:pt x="2" y="21"/>
                    </a:lnTo>
                    <a:lnTo>
                      <a:pt x="0" y="35"/>
                    </a:lnTo>
                    <a:lnTo>
                      <a:pt x="2" y="48"/>
                    </a:lnTo>
                    <a:lnTo>
                      <a:pt x="6" y="60"/>
                    </a:lnTo>
                    <a:lnTo>
                      <a:pt x="12" y="67"/>
                    </a:lnTo>
                    <a:lnTo>
                      <a:pt x="20" y="71"/>
                    </a:lnTo>
                    <a:lnTo>
                      <a:pt x="20" y="69"/>
                    </a:lnTo>
                    <a:lnTo>
                      <a:pt x="20" y="71"/>
                    </a:lnTo>
                    <a:close/>
                  </a:path>
                </a:pathLst>
              </a:custGeom>
              <a:solidFill>
                <a:srgbClr val="BFBFBF"/>
              </a:solidFill>
              <a:ln w="0">
                <a:solidFill>
                  <a:srgbClr val="000000"/>
                </a:solidFill>
                <a:prstDash val="solid"/>
                <a:round/>
                <a:headEnd/>
                <a:tailEnd/>
              </a:ln>
            </p:spPr>
            <p:txBody>
              <a:bodyPr/>
              <a:lstStyle/>
              <a:p>
                <a:pPr>
                  <a:defRPr/>
                </a:pPr>
                <a:endParaRPr lang="en-US">
                  <a:latin typeface="+mn-lt"/>
                </a:endParaRPr>
              </a:p>
            </p:txBody>
          </p:sp>
          <p:sp>
            <p:nvSpPr>
              <p:cNvPr id="23743" name="Freeform 110">
                <a:extLst>
                  <a:ext uri="{FF2B5EF4-FFF2-40B4-BE49-F238E27FC236}">
                    <a16:creationId xmlns:a16="http://schemas.microsoft.com/office/drawing/2014/main" id="{634FA9CF-7188-4999-A1AA-2CECEB948C61}"/>
                  </a:ext>
                </a:extLst>
              </p:cNvPr>
              <p:cNvSpPr>
                <a:spLocks/>
              </p:cNvSpPr>
              <p:nvPr/>
            </p:nvSpPr>
            <p:spPr bwMode="auto">
              <a:xfrm>
                <a:off x="4361" y="2418"/>
                <a:ext cx="17" cy="59"/>
              </a:xfrm>
              <a:custGeom>
                <a:avLst/>
                <a:gdLst>
                  <a:gd name="T0" fmla="*/ 0 w 19"/>
                  <a:gd name="T1" fmla="*/ 69 h 69"/>
                  <a:gd name="T2" fmla="*/ 7 w 19"/>
                  <a:gd name="T3" fmla="*/ 67 h 69"/>
                  <a:gd name="T4" fmla="*/ 13 w 19"/>
                  <a:gd name="T5" fmla="*/ 60 h 69"/>
                  <a:gd name="T6" fmla="*/ 17 w 19"/>
                  <a:gd name="T7" fmla="*/ 48 h 69"/>
                  <a:gd name="T8" fmla="*/ 19 w 19"/>
                  <a:gd name="T9" fmla="*/ 33 h 69"/>
                  <a:gd name="T10" fmla="*/ 17 w 19"/>
                  <a:gd name="T11" fmla="*/ 19 h 69"/>
                  <a:gd name="T12" fmla="*/ 13 w 19"/>
                  <a:gd name="T13" fmla="*/ 10 h 69"/>
                  <a:gd name="T14" fmla="*/ 7 w 19"/>
                  <a:gd name="T15" fmla="*/ 2 h 69"/>
                  <a:gd name="T16" fmla="*/ 0 w 19"/>
                  <a:gd name="T17" fmla="*/ 0 h 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69">
                    <a:moveTo>
                      <a:pt x="0" y="69"/>
                    </a:moveTo>
                    <a:lnTo>
                      <a:pt x="7" y="67"/>
                    </a:lnTo>
                    <a:lnTo>
                      <a:pt x="13" y="60"/>
                    </a:lnTo>
                    <a:lnTo>
                      <a:pt x="17" y="48"/>
                    </a:lnTo>
                    <a:lnTo>
                      <a:pt x="19" y="33"/>
                    </a:lnTo>
                    <a:lnTo>
                      <a:pt x="17" y="19"/>
                    </a:lnTo>
                    <a:lnTo>
                      <a:pt x="13" y="10"/>
                    </a:lnTo>
                    <a:lnTo>
                      <a:pt x="7" y="2"/>
                    </a:lnTo>
                    <a:lnTo>
                      <a:pt x="0"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744" name="Freeform 111">
                <a:extLst>
                  <a:ext uri="{FF2B5EF4-FFF2-40B4-BE49-F238E27FC236}">
                    <a16:creationId xmlns:a16="http://schemas.microsoft.com/office/drawing/2014/main" id="{B3304F2E-98D6-4661-A103-FB898FFBB687}"/>
                  </a:ext>
                </a:extLst>
              </p:cNvPr>
              <p:cNvSpPr>
                <a:spLocks/>
              </p:cNvSpPr>
              <p:nvPr/>
            </p:nvSpPr>
            <p:spPr bwMode="auto">
              <a:xfrm>
                <a:off x="4344" y="2432"/>
                <a:ext cx="17" cy="30"/>
              </a:xfrm>
              <a:custGeom>
                <a:avLst/>
                <a:gdLst>
                  <a:gd name="T0" fmla="*/ 8 w 20"/>
                  <a:gd name="T1" fmla="*/ 35 h 35"/>
                  <a:gd name="T2" fmla="*/ 16 w 20"/>
                  <a:gd name="T3" fmla="*/ 29 h 35"/>
                  <a:gd name="T4" fmla="*/ 20 w 20"/>
                  <a:gd name="T5" fmla="*/ 18 h 35"/>
                  <a:gd name="T6" fmla="*/ 16 w 20"/>
                  <a:gd name="T7" fmla="*/ 6 h 35"/>
                  <a:gd name="T8" fmla="*/ 8 w 20"/>
                  <a:gd name="T9" fmla="*/ 0 h 35"/>
                  <a:gd name="T10" fmla="*/ 2 w 20"/>
                  <a:gd name="T11" fmla="*/ 6 h 35"/>
                  <a:gd name="T12" fmla="*/ 0 w 20"/>
                  <a:gd name="T13" fmla="*/ 18 h 35"/>
                  <a:gd name="T14" fmla="*/ 2 w 20"/>
                  <a:gd name="T15" fmla="*/ 29 h 35"/>
                  <a:gd name="T16" fmla="*/ 8 w 20"/>
                  <a:gd name="T17" fmla="*/ 35 h 35"/>
                  <a:gd name="T18" fmla="*/ 8 w 20"/>
                  <a:gd name="T19" fmla="*/ 33 h 35"/>
                  <a:gd name="T20" fmla="*/ 8 w 20"/>
                  <a:gd name="T21" fmla="*/ 35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 h="35">
                    <a:moveTo>
                      <a:pt x="8" y="35"/>
                    </a:moveTo>
                    <a:lnTo>
                      <a:pt x="16" y="29"/>
                    </a:lnTo>
                    <a:lnTo>
                      <a:pt x="20" y="18"/>
                    </a:lnTo>
                    <a:lnTo>
                      <a:pt x="16" y="6"/>
                    </a:lnTo>
                    <a:lnTo>
                      <a:pt x="8" y="0"/>
                    </a:lnTo>
                    <a:lnTo>
                      <a:pt x="2" y="6"/>
                    </a:lnTo>
                    <a:lnTo>
                      <a:pt x="0" y="18"/>
                    </a:lnTo>
                    <a:lnTo>
                      <a:pt x="2" y="29"/>
                    </a:lnTo>
                    <a:lnTo>
                      <a:pt x="8" y="35"/>
                    </a:lnTo>
                    <a:lnTo>
                      <a:pt x="8" y="33"/>
                    </a:lnTo>
                    <a:lnTo>
                      <a:pt x="8" y="35"/>
                    </a:lnTo>
                    <a:close/>
                  </a:path>
                </a:pathLst>
              </a:custGeom>
              <a:solidFill>
                <a:srgbClr val="000000"/>
              </a:solidFill>
              <a:ln w="0">
                <a:solidFill>
                  <a:srgbClr val="000000"/>
                </a:solidFill>
                <a:prstDash val="solid"/>
                <a:round/>
                <a:headEnd/>
                <a:tailEnd/>
              </a:ln>
            </p:spPr>
            <p:txBody>
              <a:bodyPr/>
              <a:lstStyle/>
              <a:p>
                <a:pPr>
                  <a:defRPr/>
                </a:pPr>
                <a:endParaRPr lang="en-US">
                  <a:latin typeface="+mn-lt"/>
                </a:endParaRPr>
              </a:p>
            </p:txBody>
          </p:sp>
          <p:sp>
            <p:nvSpPr>
              <p:cNvPr id="23745" name="Freeform 112">
                <a:extLst>
                  <a:ext uri="{FF2B5EF4-FFF2-40B4-BE49-F238E27FC236}">
                    <a16:creationId xmlns:a16="http://schemas.microsoft.com/office/drawing/2014/main" id="{75ADB631-D9DE-45F0-B6FD-33D0912B470F}"/>
                  </a:ext>
                </a:extLst>
              </p:cNvPr>
              <p:cNvSpPr>
                <a:spLocks/>
              </p:cNvSpPr>
              <p:nvPr/>
            </p:nvSpPr>
            <p:spPr bwMode="auto">
              <a:xfrm>
                <a:off x="4085" y="2373"/>
                <a:ext cx="164" cy="45"/>
              </a:xfrm>
              <a:custGeom>
                <a:avLst/>
                <a:gdLst>
                  <a:gd name="T0" fmla="*/ 161 w 161"/>
                  <a:gd name="T1" fmla="*/ 36 h 36"/>
                  <a:gd name="T2" fmla="*/ 161 w 161"/>
                  <a:gd name="T3" fmla="*/ 5 h 36"/>
                  <a:gd name="T4" fmla="*/ 0 w 161"/>
                  <a:gd name="T5" fmla="*/ 1 h 36"/>
                  <a:gd name="T6" fmla="*/ 0 w 161"/>
                  <a:gd name="T7" fmla="*/ 0 h 36"/>
                  <a:gd name="T8" fmla="*/ 0 w 161"/>
                  <a:gd name="T9" fmla="*/ 30 h 36"/>
                  <a:gd name="T10" fmla="*/ 161 w 161"/>
                  <a:gd name="T11" fmla="*/ 36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1" h="36">
                    <a:moveTo>
                      <a:pt x="161" y="36"/>
                    </a:moveTo>
                    <a:lnTo>
                      <a:pt x="161" y="5"/>
                    </a:lnTo>
                    <a:lnTo>
                      <a:pt x="0" y="1"/>
                    </a:lnTo>
                    <a:lnTo>
                      <a:pt x="0" y="0"/>
                    </a:lnTo>
                    <a:lnTo>
                      <a:pt x="0" y="30"/>
                    </a:lnTo>
                    <a:lnTo>
                      <a:pt x="161" y="36"/>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46" name="Freeform 113">
                <a:extLst>
                  <a:ext uri="{FF2B5EF4-FFF2-40B4-BE49-F238E27FC236}">
                    <a16:creationId xmlns:a16="http://schemas.microsoft.com/office/drawing/2014/main" id="{E91640AB-D873-43B6-BBEF-4D90A60FEE97}"/>
                  </a:ext>
                </a:extLst>
              </p:cNvPr>
              <p:cNvSpPr>
                <a:spLocks/>
              </p:cNvSpPr>
              <p:nvPr/>
            </p:nvSpPr>
            <p:spPr bwMode="auto">
              <a:xfrm>
                <a:off x="4085" y="2373"/>
                <a:ext cx="164" cy="30"/>
              </a:xfrm>
              <a:custGeom>
                <a:avLst/>
                <a:gdLst>
                  <a:gd name="T0" fmla="*/ 161 w 161"/>
                  <a:gd name="T1" fmla="*/ 18 h 18"/>
                  <a:gd name="T2" fmla="*/ 161 w 161"/>
                  <a:gd name="T3" fmla="*/ 2 h 18"/>
                  <a:gd name="T4" fmla="*/ 0 w 161"/>
                  <a:gd name="T5" fmla="*/ 0 h 18"/>
                  <a:gd name="T6" fmla="*/ 0 w 161"/>
                  <a:gd name="T7" fmla="*/ 16 h 18"/>
                  <a:gd name="T8" fmla="*/ 161 w 161"/>
                  <a:gd name="T9" fmla="*/ 18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1" h="18">
                    <a:moveTo>
                      <a:pt x="161" y="18"/>
                    </a:moveTo>
                    <a:lnTo>
                      <a:pt x="161" y="2"/>
                    </a:lnTo>
                    <a:lnTo>
                      <a:pt x="0" y="0"/>
                    </a:lnTo>
                    <a:lnTo>
                      <a:pt x="0" y="16"/>
                    </a:lnTo>
                    <a:lnTo>
                      <a:pt x="161" y="18"/>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47" name="Freeform 114">
                <a:extLst>
                  <a:ext uri="{FF2B5EF4-FFF2-40B4-BE49-F238E27FC236}">
                    <a16:creationId xmlns:a16="http://schemas.microsoft.com/office/drawing/2014/main" id="{EF3A0681-3C62-4282-96CD-B3518385B2F7}"/>
                  </a:ext>
                </a:extLst>
              </p:cNvPr>
              <p:cNvSpPr>
                <a:spLocks/>
              </p:cNvSpPr>
              <p:nvPr/>
            </p:nvSpPr>
            <p:spPr bwMode="auto">
              <a:xfrm>
                <a:off x="4146" y="2418"/>
                <a:ext cx="103" cy="30"/>
              </a:xfrm>
              <a:custGeom>
                <a:avLst/>
                <a:gdLst>
                  <a:gd name="T0" fmla="*/ 0 w 104"/>
                  <a:gd name="T1" fmla="*/ 0 h 27"/>
                  <a:gd name="T2" fmla="*/ 0 w 104"/>
                  <a:gd name="T3" fmla="*/ 7 h 27"/>
                  <a:gd name="T4" fmla="*/ 18 w 104"/>
                  <a:gd name="T5" fmla="*/ 9 h 27"/>
                  <a:gd name="T6" fmla="*/ 31 w 104"/>
                  <a:gd name="T7" fmla="*/ 27 h 27"/>
                  <a:gd name="T8" fmla="*/ 79 w 104"/>
                  <a:gd name="T9" fmla="*/ 27 h 27"/>
                  <a:gd name="T10" fmla="*/ 97 w 104"/>
                  <a:gd name="T11" fmla="*/ 19 h 27"/>
                  <a:gd name="T12" fmla="*/ 104 w 104"/>
                  <a:gd name="T13" fmla="*/ 13 h 27"/>
                  <a:gd name="T14" fmla="*/ 104 w 104"/>
                  <a:gd name="T15" fmla="*/ 2 h 27"/>
                  <a:gd name="T16" fmla="*/ 0 w 104"/>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4" h="27">
                    <a:moveTo>
                      <a:pt x="0" y="0"/>
                    </a:moveTo>
                    <a:lnTo>
                      <a:pt x="0" y="7"/>
                    </a:lnTo>
                    <a:lnTo>
                      <a:pt x="18" y="9"/>
                    </a:lnTo>
                    <a:lnTo>
                      <a:pt x="31" y="27"/>
                    </a:lnTo>
                    <a:lnTo>
                      <a:pt x="79" y="27"/>
                    </a:lnTo>
                    <a:lnTo>
                      <a:pt x="97" y="19"/>
                    </a:lnTo>
                    <a:lnTo>
                      <a:pt x="104" y="13"/>
                    </a:lnTo>
                    <a:lnTo>
                      <a:pt x="104" y="2"/>
                    </a:lnTo>
                    <a:lnTo>
                      <a:pt x="0" y="0"/>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48" name="Freeform 115">
                <a:extLst>
                  <a:ext uri="{FF2B5EF4-FFF2-40B4-BE49-F238E27FC236}">
                    <a16:creationId xmlns:a16="http://schemas.microsoft.com/office/drawing/2014/main" id="{769DE671-9DDD-4E49-B88A-E09407E70777}"/>
                  </a:ext>
                </a:extLst>
              </p:cNvPr>
              <p:cNvSpPr>
                <a:spLocks/>
              </p:cNvSpPr>
              <p:nvPr/>
            </p:nvSpPr>
            <p:spPr bwMode="auto">
              <a:xfrm>
                <a:off x="4197" y="2328"/>
                <a:ext cx="9" cy="30"/>
              </a:xfrm>
              <a:custGeom>
                <a:avLst/>
                <a:gdLst>
                  <a:gd name="T0" fmla="*/ 10 w 10"/>
                  <a:gd name="T1" fmla="*/ 34 h 34"/>
                  <a:gd name="T2" fmla="*/ 10 w 10"/>
                  <a:gd name="T3" fmla="*/ 0 h 34"/>
                  <a:gd name="T4" fmla="*/ 0 w 10"/>
                  <a:gd name="T5" fmla="*/ 0 h 34"/>
                  <a:gd name="T6" fmla="*/ 0 w 10"/>
                  <a:gd name="T7" fmla="*/ 32 h 34"/>
                  <a:gd name="T8" fmla="*/ 10 w 10"/>
                  <a:gd name="T9" fmla="*/ 34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34">
                    <a:moveTo>
                      <a:pt x="10" y="34"/>
                    </a:moveTo>
                    <a:lnTo>
                      <a:pt x="10" y="0"/>
                    </a:lnTo>
                    <a:lnTo>
                      <a:pt x="0" y="0"/>
                    </a:lnTo>
                    <a:lnTo>
                      <a:pt x="0" y="32"/>
                    </a:lnTo>
                    <a:lnTo>
                      <a:pt x="10" y="3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49" name="Freeform 116">
                <a:extLst>
                  <a:ext uri="{FF2B5EF4-FFF2-40B4-BE49-F238E27FC236}">
                    <a16:creationId xmlns:a16="http://schemas.microsoft.com/office/drawing/2014/main" id="{8A616FD3-72A3-415E-B598-41E727839B3F}"/>
                  </a:ext>
                </a:extLst>
              </p:cNvPr>
              <p:cNvSpPr>
                <a:spLocks/>
              </p:cNvSpPr>
              <p:nvPr/>
            </p:nvSpPr>
            <p:spPr bwMode="auto">
              <a:xfrm>
                <a:off x="4085" y="2328"/>
                <a:ext cx="26" cy="30"/>
              </a:xfrm>
              <a:custGeom>
                <a:avLst/>
                <a:gdLst>
                  <a:gd name="T0" fmla="*/ 11 w 23"/>
                  <a:gd name="T1" fmla="*/ 29 h 29"/>
                  <a:gd name="T2" fmla="*/ 19 w 23"/>
                  <a:gd name="T3" fmla="*/ 25 h 29"/>
                  <a:gd name="T4" fmla="*/ 23 w 23"/>
                  <a:gd name="T5" fmla="*/ 14 h 29"/>
                  <a:gd name="T6" fmla="*/ 19 w 23"/>
                  <a:gd name="T7" fmla="*/ 4 h 29"/>
                  <a:gd name="T8" fmla="*/ 11 w 23"/>
                  <a:gd name="T9" fmla="*/ 0 h 29"/>
                  <a:gd name="T10" fmla="*/ 4 w 23"/>
                  <a:gd name="T11" fmla="*/ 4 h 29"/>
                  <a:gd name="T12" fmla="*/ 0 w 23"/>
                  <a:gd name="T13" fmla="*/ 14 h 29"/>
                  <a:gd name="T14" fmla="*/ 4 w 23"/>
                  <a:gd name="T15" fmla="*/ 25 h 29"/>
                  <a:gd name="T16" fmla="*/ 11 w 23"/>
                  <a:gd name="T17" fmla="*/ 29 h 29"/>
                  <a:gd name="T18" fmla="*/ 10 w 23"/>
                  <a:gd name="T19" fmla="*/ 27 h 29"/>
                  <a:gd name="T20" fmla="*/ 11 w 23"/>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 h="29">
                    <a:moveTo>
                      <a:pt x="11" y="29"/>
                    </a:moveTo>
                    <a:lnTo>
                      <a:pt x="19" y="25"/>
                    </a:lnTo>
                    <a:lnTo>
                      <a:pt x="23" y="14"/>
                    </a:lnTo>
                    <a:lnTo>
                      <a:pt x="19" y="4"/>
                    </a:lnTo>
                    <a:lnTo>
                      <a:pt x="11" y="0"/>
                    </a:lnTo>
                    <a:lnTo>
                      <a:pt x="4" y="4"/>
                    </a:lnTo>
                    <a:lnTo>
                      <a:pt x="0" y="14"/>
                    </a:lnTo>
                    <a:lnTo>
                      <a:pt x="4" y="25"/>
                    </a:lnTo>
                    <a:lnTo>
                      <a:pt x="11" y="29"/>
                    </a:lnTo>
                    <a:lnTo>
                      <a:pt x="10" y="27"/>
                    </a:lnTo>
                    <a:lnTo>
                      <a:pt x="11"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50" name="Freeform 117">
                <a:extLst>
                  <a:ext uri="{FF2B5EF4-FFF2-40B4-BE49-F238E27FC236}">
                    <a16:creationId xmlns:a16="http://schemas.microsoft.com/office/drawing/2014/main" id="{7A7EF87E-7B07-462A-88A0-4CF8A7954DC9}"/>
                  </a:ext>
                </a:extLst>
              </p:cNvPr>
              <p:cNvSpPr>
                <a:spLocks/>
              </p:cNvSpPr>
              <p:nvPr/>
            </p:nvSpPr>
            <p:spPr bwMode="auto">
              <a:xfrm>
                <a:off x="4085" y="2328"/>
                <a:ext cx="26" cy="30"/>
              </a:xfrm>
              <a:custGeom>
                <a:avLst/>
                <a:gdLst>
                  <a:gd name="T0" fmla="*/ 12 w 23"/>
                  <a:gd name="T1" fmla="*/ 29 h 29"/>
                  <a:gd name="T2" fmla="*/ 21 w 23"/>
                  <a:gd name="T3" fmla="*/ 25 h 29"/>
                  <a:gd name="T4" fmla="*/ 23 w 23"/>
                  <a:gd name="T5" fmla="*/ 14 h 29"/>
                  <a:gd name="T6" fmla="*/ 21 w 23"/>
                  <a:gd name="T7" fmla="*/ 4 h 29"/>
                  <a:gd name="T8" fmla="*/ 12 w 23"/>
                  <a:gd name="T9" fmla="*/ 0 h 29"/>
                  <a:gd name="T10" fmla="*/ 4 w 23"/>
                  <a:gd name="T11" fmla="*/ 4 h 29"/>
                  <a:gd name="T12" fmla="*/ 0 w 23"/>
                  <a:gd name="T13" fmla="*/ 14 h 29"/>
                  <a:gd name="T14" fmla="*/ 4 w 23"/>
                  <a:gd name="T15" fmla="*/ 25 h 29"/>
                  <a:gd name="T16" fmla="*/ 12 w 23"/>
                  <a:gd name="T17" fmla="*/ 29 h 29"/>
                  <a:gd name="T18" fmla="*/ 12 w 23"/>
                  <a:gd name="T19" fmla="*/ 27 h 29"/>
                  <a:gd name="T20" fmla="*/ 12 w 23"/>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 h="29">
                    <a:moveTo>
                      <a:pt x="12" y="29"/>
                    </a:moveTo>
                    <a:lnTo>
                      <a:pt x="21" y="25"/>
                    </a:lnTo>
                    <a:lnTo>
                      <a:pt x="23" y="14"/>
                    </a:lnTo>
                    <a:lnTo>
                      <a:pt x="21" y="4"/>
                    </a:lnTo>
                    <a:lnTo>
                      <a:pt x="12" y="0"/>
                    </a:lnTo>
                    <a:lnTo>
                      <a:pt x="4" y="4"/>
                    </a:lnTo>
                    <a:lnTo>
                      <a:pt x="0" y="14"/>
                    </a:lnTo>
                    <a:lnTo>
                      <a:pt x="4" y="25"/>
                    </a:lnTo>
                    <a:lnTo>
                      <a:pt x="12" y="29"/>
                    </a:lnTo>
                    <a:lnTo>
                      <a:pt x="12" y="27"/>
                    </a:lnTo>
                    <a:lnTo>
                      <a:pt x="12" y="29"/>
                    </a:lnTo>
                    <a:close/>
                  </a:path>
                </a:pathLst>
              </a:custGeom>
              <a:solidFill>
                <a:srgbClr val="D8D8D8"/>
              </a:solidFill>
              <a:ln w="0">
                <a:solidFill>
                  <a:srgbClr val="000000"/>
                </a:solidFill>
                <a:prstDash val="solid"/>
                <a:round/>
                <a:headEnd/>
                <a:tailEnd/>
              </a:ln>
            </p:spPr>
            <p:txBody>
              <a:bodyPr/>
              <a:lstStyle/>
              <a:p>
                <a:pPr>
                  <a:defRPr/>
                </a:pPr>
                <a:endParaRPr lang="en-US">
                  <a:latin typeface="+mn-lt"/>
                </a:endParaRPr>
              </a:p>
            </p:txBody>
          </p:sp>
          <p:sp>
            <p:nvSpPr>
              <p:cNvPr id="23751" name="Freeform 118">
                <a:extLst>
                  <a:ext uri="{FF2B5EF4-FFF2-40B4-BE49-F238E27FC236}">
                    <a16:creationId xmlns:a16="http://schemas.microsoft.com/office/drawing/2014/main" id="{4FABCE8F-D2C6-421F-8917-D9C774C93D5F}"/>
                  </a:ext>
                </a:extLst>
              </p:cNvPr>
              <p:cNvSpPr>
                <a:spLocks/>
              </p:cNvSpPr>
              <p:nvPr/>
            </p:nvSpPr>
            <p:spPr bwMode="auto">
              <a:xfrm>
                <a:off x="4301" y="2239"/>
                <a:ext cx="17" cy="59"/>
              </a:xfrm>
              <a:custGeom>
                <a:avLst/>
                <a:gdLst>
                  <a:gd name="T0" fmla="*/ 4 w 19"/>
                  <a:gd name="T1" fmla="*/ 0 h 60"/>
                  <a:gd name="T2" fmla="*/ 0 w 19"/>
                  <a:gd name="T3" fmla="*/ 60 h 60"/>
                  <a:gd name="T4" fmla="*/ 16 w 19"/>
                  <a:gd name="T5" fmla="*/ 60 h 60"/>
                  <a:gd name="T6" fmla="*/ 19 w 19"/>
                  <a:gd name="T7" fmla="*/ 0 h 60"/>
                  <a:gd name="T8" fmla="*/ 4 w 19"/>
                  <a:gd name="T9" fmla="*/ 0 h 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60">
                    <a:moveTo>
                      <a:pt x="4" y="0"/>
                    </a:moveTo>
                    <a:lnTo>
                      <a:pt x="0" y="60"/>
                    </a:lnTo>
                    <a:lnTo>
                      <a:pt x="16" y="60"/>
                    </a:lnTo>
                    <a:lnTo>
                      <a:pt x="19" y="0"/>
                    </a:lnTo>
                    <a:lnTo>
                      <a:pt x="4"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52" name="Freeform 119">
                <a:extLst>
                  <a:ext uri="{FF2B5EF4-FFF2-40B4-BE49-F238E27FC236}">
                    <a16:creationId xmlns:a16="http://schemas.microsoft.com/office/drawing/2014/main" id="{71A07734-2297-4C63-8859-5C87656EF031}"/>
                  </a:ext>
                </a:extLst>
              </p:cNvPr>
              <p:cNvSpPr>
                <a:spLocks/>
              </p:cNvSpPr>
              <p:nvPr/>
            </p:nvSpPr>
            <p:spPr bwMode="auto">
              <a:xfrm>
                <a:off x="4111" y="2328"/>
                <a:ext cx="17" cy="30"/>
              </a:xfrm>
              <a:custGeom>
                <a:avLst/>
                <a:gdLst>
                  <a:gd name="T0" fmla="*/ 12 w 12"/>
                  <a:gd name="T1" fmla="*/ 32 h 32"/>
                  <a:gd name="T2" fmla="*/ 12 w 12"/>
                  <a:gd name="T3" fmla="*/ 0 h 32"/>
                  <a:gd name="T4" fmla="*/ 2 w 12"/>
                  <a:gd name="T5" fmla="*/ 0 h 32"/>
                  <a:gd name="T6" fmla="*/ 0 w 12"/>
                  <a:gd name="T7" fmla="*/ 32 h 32"/>
                  <a:gd name="T8" fmla="*/ 12 w 12"/>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32">
                    <a:moveTo>
                      <a:pt x="12" y="32"/>
                    </a:moveTo>
                    <a:lnTo>
                      <a:pt x="12" y="0"/>
                    </a:lnTo>
                    <a:lnTo>
                      <a:pt x="2" y="0"/>
                    </a:lnTo>
                    <a:lnTo>
                      <a:pt x="0" y="32"/>
                    </a:lnTo>
                    <a:lnTo>
                      <a:pt x="12"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753" name="Freeform 120">
                <a:extLst>
                  <a:ext uri="{FF2B5EF4-FFF2-40B4-BE49-F238E27FC236}">
                    <a16:creationId xmlns:a16="http://schemas.microsoft.com/office/drawing/2014/main" id="{52D373A9-8F75-4783-9978-DEF4EAA077C7}"/>
                  </a:ext>
                </a:extLst>
              </p:cNvPr>
              <p:cNvSpPr>
                <a:spLocks/>
              </p:cNvSpPr>
              <p:nvPr/>
            </p:nvSpPr>
            <p:spPr bwMode="auto">
              <a:xfrm>
                <a:off x="4524" y="2180"/>
                <a:ext cx="26" cy="15"/>
              </a:xfrm>
              <a:custGeom>
                <a:avLst/>
                <a:gdLst>
                  <a:gd name="T0" fmla="*/ 13 w 25"/>
                  <a:gd name="T1" fmla="*/ 14 h 14"/>
                  <a:gd name="T2" fmla="*/ 4 w 25"/>
                  <a:gd name="T3" fmla="*/ 12 h 14"/>
                  <a:gd name="T4" fmla="*/ 0 w 25"/>
                  <a:gd name="T5" fmla="*/ 6 h 14"/>
                  <a:gd name="T6" fmla="*/ 4 w 25"/>
                  <a:gd name="T7" fmla="*/ 2 h 14"/>
                  <a:gd name="T8" fmla="*/ 13 w 25"/>
                  <a:gd name="T9" fmla="*/ 0 h 14"/>
                  <a:gd name="T10" fmla="*/ 21 w 25"/>
                  <a:gd name="T11" fmla="*/ 2 h 14"/>
                  <a:gd name="T12" fmla="*/ 25 w 25"/>
                  <a:gd name="T13" fmla="*/ 6 h 14"/>
                  <a:gd name="T14" fmla="*/ 21 w 25"/>
                  <a:gd name="T15" fmla="*/ 12 h 14"/>
                  <a:gd name="T16" fmla="*/ 13 w 25"/>
                  <a:gd name="T17" fmla="*/ 14 h 14"/>
                  <a:gd name="T18" fmla="*/ 11 w 25"/>
                  <a:gd name="T19" fmla="*/ 12 h 14"/>
                  <a:gd name="T20" fmla="*/ 13 w 25"/>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 h="14">
                    <a:moveTo>
                      <a:pt x="13" y="14"/>
                    </a:moveTo>
                    <a:lnTo>
                      <a:pt x="4" y="12"/>
                    </a:lnTo>
                    <a:lnTo>
                      <a:pt x="0" y="6"/>
                    </a:lnTo>
                    <a:lnTo>
                      <a:pt x="4" y="2"/>
                    </a:lnTo>
                    <a:lnTo>
                      <a:pt x="13" y="0"/>
                    </a:lnTo>
                    <a:lnTo>
                      <a:pt x="21" y="2"/>
                    </a:lnTo>
                    <a:lnTo>
                      <a:pt x="25" y="6"/>
                    </a:lnTo>
                    <a:lnTo>
                      <a:pt x="21" y="12"/>
                    </a:lnTo>
                    <a:lnTo>
                      <a:pt x="13" y="14"/>
                    </a:lnTo>
                    <a:lnTo>
                      <a:pt x="11" y="12"/>
                    </a:lnTo>
                    <a:lnTo>
                      <a:pt x="13" y="14"/>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54" name="Freeform 121">
                <a:extLst>
                  <a:ext uri="{FF2B5EF4-FFF2-40B4-BE49-F238E27FC236}">
                    <a16:creationId xmlns:a16="http://schemas.microsoft.com/office/drawing/2014/main" id="{3BD57024-A51C-43C5-8CB8-F7005761363D}"/>
                  </a:ext>
                </a:extLst>
              </p:cNvPr>
              <p:cNvSpPr>
                <a:spLocks/>
              </p:cNvSpPr>
              <p:nvPr/>
            </p:nvSpPr>
            <p:spPr bwMode="auto">
              <a:xfrm>
                <a:off x="4524" y="2180"/>
                <a:ext cx="26" cy="15"/>
              </a:xfrm>
              <a:custGeom>
                <a:avLst/>
                <a:gdLst>
                  <a:gd name="T0" fmla="*/ 17 w 19"/>
                  <a:gd name="T1" fmla="*/ 2 h 12"/>
                  <a:gd name="T2" fmla="*/ 17 w 19"/>
                  <a:gd name="T3" fmla="*/ 8 h 12"/>
                  <a:gd name="T4" fmla="*/ 19 w 19"/>
                  <a:gd name="T5" fmla="*/ 8 h 12"/>
                  <a:gd name="T6" fmla="*/ 17 w 19"/>
                  <a:gd name="T7" fmla="*/ 10 h 12"/>
                  <a:gd name="T8" fmla="*/ 11 w 19"/>
                  <a:gd name="T9" fmla="*/ 12 h 12"/>
                  <a:gd name="T10" fmla="*/ 4 w 19"/>
                  <a:gd name="T11" fmla="*/ 10 h 12"/>
                  <a:gd name="T12" fmla="*/ 2 w 19"/>
                  <a:gd name="T13" fmla="*/ 8 h 12"/>
                  <a:gd name="T14" fmla="*/ 0 w 19"/>
                  <a:gd name="T15" fmla="*/ 8 h 12"/>
                  <a:gd name="T16" fmla="*/ 2 w 19"/>
                  <a:gd name="T17" fmla="*/ 0 h 12"/>
                  <a:gd name="T18" fmla="*/ 0 w 19"/>
                  <a:gd name="T19" fmla="*/ 0 h 12"/>
                  <a:gd name="T20" fmla="*/ 17 w 19"/>
                  <a:gd name="T21" fmla="*/ 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12">
                    <a:moveTo>
                      <a:pt x="17" y="2"/>
                    </a:moveTo>
                    <a:lnTo>
                      <a:pt x="17" y="8"/>
                    </a:lnTo>
                    <a:lnTo>
                      <a:pt x="19" y="8"/>
                    </a:lnTo>
                    <a:lnTo>
                      <a:pt x="17" y="10"/>
                    </a:lnTo>
                    <a:lnTo>
                      <a:pt x="11" y="12"/>
                    </a:lnTo>
                    <a:lnTo>
                      <a:pt x="4" y="10"/>
                    </a:lnTo>
                    <a:lnTo>
                      <a:pt x="2" y="8"/>
                    </a:lnTo>
                    <a:lnTo>
                      <a:pt x="0" y="8"/>
                    </a:lnTo>
                    <a:lnTo>
                      <a:pt x="2" y="0"/>
                    </a:lnTo>
                    <a:lnTo>
                      <a:pt x="0" y="0"/>
                    </a:lnTo>
                    <a:lnTo>
                      <a:pt x="17" y="2"/>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55" name="Freeform 122">
                <a:extLst>
                  <a:ext uri="{FF2B5EF4-FFF2-40B4-BE49-F238E27FC236}">
                    <a16:creationId xmlns:a16="http://schemas.microsoft.com/office/drawing/2014/main" id="{5F5BC6D2-D702-4EBD-B526-4D876053BF03}"/>
                  </a:ext>
                </a:extLst>
              </p:cNvPr>
              <p:cNvSpPr>
                <a:spLocks/>
              </p:cNvSpPr>
              <p:nvPr/>
            </p:nvSpPr>
            <p:spPr bwMode="auto">
              <a:xfrm>
                <a:off x="4499" y="2194"/>
                <a:ext cx="60" cy="15"/>
              </a:xfrm>
              <a:custGeom>
                <a:avLst/>
                <a:gdLst>
                  <a:gd name="T0" fmla="*/ 0 w 63"/>
                  <a:gd name="T1" fmla="*/ 25 h 25"/>
                  <a:gd name="T2" fmla="*/ 23 w 63"/>
                  <a:gd name="T3" fmla="*/ 0 h 25"/>
                  <a:gd name="T4" fmla="*/ 25 w 63"/>
                  <a:gd name="T5" fmla="*/ 0 h 25"/>
                  <a:gd name="T6" fmla="*/ 29 w 63"/>
                  <a:gd name="T7" fmla="*/ 6 h 25"/>
                  <a:gd name="T8" fmla="*/ 38 w 63"/>
                  <a:gd name="T9" fmla="*/ 8 h 25"/>
                  <a:gd name="T10" fmla="*/ 48 w 63"/>
                  <a:gd name="T11" fmla="*/ 4 h 25"/>
                  <a:gd name="T12" fmla="*/ 50 w 63"/>
                  <a:gd name="T13" fmla="*/ 0 h 25"/>
                  <a:gd name="T14" fmla="*/ 63 w 63"/>
                  <a:gd name="T15" fmla="*/ 21 h 25"/>
                  <a:gd name="T16" fmla="*/ 0 w 63"/>
                  <a:gd name="T17" fmla="*/ 25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3" h="25">
                    <a:moveTo>
                      <a:pt x="0" y="25"/>
                    </a:moveTo>
                    <a:lnTo>
                      <a:pt x="23" y="0"/>
                    </a:lnTo>
                    <a:lnTo>
                      <a:pt x="25" y="0"/>
                    </a:lnTo>
                    <a:lnTo>
                      <a:pt x="29" y="6"/>
                    </a:lnTo>
                    <a:lnTo>
                      <a:pt x="38" y="8"/>
                    </a:lnTo>
                    <a:lnTo>
                      <a:pt x="48" y="4"/>
                    </a:lnTo>
                    <a:lnTo>
                      <a:pt x="50" y="0"/>
                    </a:lnTo>
                    <a:lnTo>
                      <a:pt x="63" y="21"/>
                    </a:lnTo>
                    <a:lnTo>
                      <a:pt x="0" y="25"/>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56" name="Freeform 123">
                <a:extLst>
                  <a:ext uri="{FF2B5EF4-FFF2-40B4-BE49-F238E27FC236}">
                    <a16:creationId xmlns:a16="http://schemas.microsoft.com/office/drawing/2014/main" id="{077BC42F-FB5B-43D4-A843-8AD12734F621}"/>
                  </a:ext>
                </a:extLst>
              </p:cNvPr>
              <p:cNvSpPr>
                <a:spLocks/>
              </p:cNvSpPr>
              <p:nvPr/>
            </p:nvSpPr>
            <p:spPr bwMode="auto">
              <a:xfrm>
                <a:off x="4524" y="2165"/>
                <a:ext cx="17" cy="15"/>
              </a:xfrm>
              <a:custGeom>
                <a:avLst/>
                <a:gdLst>
                  <a:gd name="T0" fmla="*/ 19 w 19"/>
                  <a:gd name="T1" fmla="*/ 13 h 13"/>
                  <a:gd name="T2" fmla="*/ 19 w 19"/>
                  <a:gd name="T3" fmla="*/ 10 h 13"/>
                  <a:gd name="T4" fmla="*/ 9 w 19"/>
                  <a:gd name="T5" fmla="*/ 0 h 13"/>
                  <a:gd name="T6" fmla="*/ 11 w 19"/>
                  <a:gd name="T7" fmla="*/ 2 h 13"/>
                  <a:gd name="T8" fmla="*/ 0 w 19"/>
                  <a:gd name="T9" fmla="*/ 13 h 13"/>
                  <a:gd name="T10" fmla="*/ 19 w 19"/>
                  <a:gd name="T11" fmla="*/ 13 h 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13">
                    <a:moveTo>
                      <a:pt x="19" y="13"/>
                    </a:moveTo>
                    <a:lnTo>
                      <a:pt x="19" y="10"/>
                    </a:lnTo>
                    <a:lnTo>
                      <a:pt x="9" y="0"/>
                    </a:lnTo>
                    <a:lnTo>
                      <a:pt x="11" y="2"/>
                    </a:lnTo>
                    <a:lnTo>
                      <a:pt x="0" y="13"/>
                    </a:lnTo>
                    <a:lnTo>
                      <a:pt x="19" y="13"/>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57" name="Freeform 124">
                <a:extLst>
                  <a:ext uri="{FF2B5EF4-FFF2-40B4-BE49-F238E27FC236}">
                    <a16:creationId xmlns:a16="http://schemas.microsoft.com/office/drawing/2014/main" id="{1284C28F-C5D1-4895-B16C-E8952F6D027D}"/>
                  </a:ext>
                </a:extLst>
              </p:cNvPr>
              <p:cNvSpPr>
                <a:spLocks/>
              </p:cNvSpPr>
              <p:nvPr/>
            </p:nvSpPr>
            <p:spPr bwMode="auto">
              <a:xfrm>
                <a:off x="4456" y="2105"/>
                <a:ext cx="112" cy="89"/>
              </a:xfrm>
              <a:custGeom>
                <a:avLst/>
                <a:gdLst>
                  <a:gd name="T0" fmla="*/ 113 w 113"/>
                  <a:gd name="T1" fmla="*/ 0 h 100"/>
                  <a:gd name="T2" fmla="*/ 111 w 113"/>
                  <a:gd name="T3" fmla="*/ 25 h 100"/>
                  <a:gd name="T4" fmla="*/ 105 w 113"/>
                  <a:gd name="T5" fmla="*/ 46 h 100"/>
                  <a:gd name="T6" fmla="*/ 94 w 113"/>
                  <a:gd name="T7" fmla="*/ 65 h 100"/>
                  <a:gd name="T8" fmla="*/ 78 w 113"/>
                  <a:gd name="T9" fmla="*/ 79 h 100"/>
                  <a:gd name="T10" fmla="*/ 59 w 113"/>
                  <a:gd name="T11" fmla="*/ 88 h 100"/>
                  <a:gd name="T12" fmla="*/ 40 w 113"/>
                  <a:gd name="T13" fmla="*/ 96 h 100"/>
                  <a:gd name="T14" fmla="*/ 19 w 113"/>
                  <a:gd name="T15" fmla="*/ 100 h 100"/>
                  <a:gd name="T16" fmla="*/ 0 w 113"/>
                  <a:gd name="T17" fmla="*/ 100 h 100"/>
                  <a:gd name="T18" fmla="*/ 113 w 113"/>
                  <a:gd name="T19" fmla="*/ 0 h 1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3" h="100">
                    <a:moveTo>
                      <a:pt x="113" y="0"/>
                    </a:moveTo>
                    <a:lnTo>
                      <a:pt x="111" y="25"/>
                    </a:lnTo>
                    <a:lnTo>
                      <a:pt x="105" y="46"/>
                    </a:lnTo>
                    <a:lnTo>
                      <a:pt x="94" y="65"/>
                    </a:lnTo>
                    <a:lnTo>
                      <a:pt x="78" y="79"/>
                    </a:lnTo>
                    <a:lnTo>
                      <a:pt x="59" y="88"/>
                    </a:lnTo>
                    <a:lnTo>
                      <a:pt x="40" y="96"/>
                    </a:lnTo>
                    <a:lnTo>
                      <a:pt x="19" y="100"/>
                    </a:lnTo>
                    <a:lnTo>
                      <a:pt x="0" y="100"/>
                    </a:lnTo>
                    <a:lnTo>
                      <a:pt x="113" y="0"/>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58" name="Freeform 125">
                <a:extLst>
                  <a:ext uri="{FF2B5EF4-FFF2-40B4-BE49-F238E27FC236}">
                    <a16:creationId xmlns:a16="http://schemas.microsoft.com/office/drawing/2014/main" id="{D7A62299-D963-4C50-8151-F9C859CF25BF}"/>
                  </a:ext>
                </a:extLst>
              </p:cNvPr>
              <p:cNvSpPr>
                <a:spLocks/>
              </p:cNvSpPr>
              <p:nvPr/>
            </p:nvSpPr>
            <p:spPr bwMode="auto">
              <a:xfrm>
                <a:off x="4447" y="2090"/>
                <a:ext cx="121" cy="104"/>
              </a:xfrm>
              <a:custGeom>
                <a:avLst/>
                <a:gdLst>
                  <a:gd name="T0" fmla="*/ 79 w 125"/>
                  <a:gd name="T1" fmla="*/ 73 h 108"/>
                  <a:gd name="T2" fmla="*/ 100 w 125"/>
                  <a:gd name="T3" fmla="*/ 52 h 108"/>
                  <a:gd name="T4" fmla="*/ 115 w 125"/>
                  <a:gd name="T5" fmla="*/ 33 h 108"/>
                  <a:gd name="T6" fmla="*/ 123 w 125"/>
                  <a:gd name="T7" fmla="*/ 16 h 108"/>
                  <a:gd name="T8" fmla="*/ 125 w 125"/>
                  <a:gd name="T9" fmla="*/ 10 h 108"/>
                  <a:gd name="T10" fmla="*/ 123 w 125"/>
                  <a:gd name="T11" fmla="*/ 4 h 108"/>
                  <a:gd name="T12" fmla="*/ 119 w 125"/>
                  <a:gd name="T13" fmla="*/ 2 h 108"/>
                  <a:gd name="T14" fmla="*/ 112 w 125"/>
                  <a:gd name="T15" fmla="*/ 0 h 108"/>
                  <a:gd name="T16" fmla="*/ 94 w 125"/>
                  <a:gd name="T17" fmla="*/ 6 h 108"/>
                  <a:gd name="T18" fmla="*/ 71 w 125"/>
                  <a:gd name="T19" fmla="*/ 17 h 108"/>
                  <a:gd name="T20" fmla="*/ 46 w 125"/>
                  <a:gd name="T21" fmla="*/ 35 h 108"/>
                  <a:gd name="T22" fmla="*/ 25 w 125"/>
                  <a:gd name="T23" fmla="*/ 56 h 108"/>
                  <a:gd name="T24" fmla="*/ 10 w 125"/>
                  <a:gd name="T25" fmla="*/ 77 h 108"/>
                  <a:gd name="T26" fmla="*/ 2 w 125"/>
                  <a:gd name="T27" fmla="*/ 92 h 108"/>
                  <a:gd name="T28" fmla="*/ 0 w 125"/>
                  <a:gd name="T29" fmla="*/ 100 h 108"/>
                  <a:gd name="T30" fmla="*/ 2 w 125"/>
                  <a:gd name="T31" fmla="*/ 104 h 108"/>
                  <a:gd name="T32" fmla="*/ 6 w 125"/>
                  <a:gd name="T33" fmla="*/ 106 h 108"/>
                  <a:gd name="T34" fmla="*/ 14 w 125"/>
                  <a:gd name="T35" fmla="*/ 108 h 108"/>
                  <a:gd name="T36" fmla="*/ 31 w 125"/>
                  <a:gd name="T37" fmla="*/ 102 h 108"/>
                  <a:gd name="T38" fmla="*/ 54 w 125"/>
                  <a:gd name="T39" fmla="*/ 90 h 108"/>
                  <a:gd name="T40" fmla="*/ 79 w 125"/>
                  <a:gd name="T41" fmla="*/ 73 h 108"/>
                  <a:gd name="T42" fmla="*/ 77 w 125"/>
                  <a:gd name="T43" fmla="*/ 73 h 108"/>
                  <a:gd name="T44" fmla="*/ 79 w 125"/>
                  <a:gd name="T45" fmla="*/ 73 h 10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5" h="108">
                    <a:moveTo>
                      <a:pt x="79" y="73"/>
                    </a:moveTo>
                    <a:lnTo>
                      <a:pt x="100" y="52"/>
                    </a:lnTo>
                    <a:lnTo>
                      <a:pt x="115" y="33"/>
                    </a:lnTo>
                    <a:lnTo>
                      <a:pt x="123" y="16"/>
                    </a:lnTo>
                    <a:lnTo>
                      <a:pt x="125" y="10"/>
                    </a:lnTo>
                    <a:lnTo>
                      <a:pt x="123" y="4"/>
                    </a:lnTo>
                    <a:lnTo>
                      <a:pt x="119" y="2"/>
                    </a:lnTo>
                    <a:lnTo>
                      <a:pt x="112" y="0"/>
                    </a:lnTo>
                    <a:lnTo>
                      <a:pt x="94" y="6"/>
                    </a:lnTo>
                    <a:lnTo>
                      <a:pt x="71" y="17"/>
                    </a:lnTo>
                    <a:lnTo>
                      <a:pt x="46" y="35"/>
                    </a:lnTo>
                    <a:lnTo>
                      <a:pt x="25" y="56"/>
                    </a:lnTo>
                    <a:lnTo>
                      <a:pt x="10" y="77"/>
                    </a:lnTo>
                    <a:lnTo>
                      <a:pt x="2" y="92"/>
                    </a:lnTo>
                    <a:lnTo>
                      <a:pt x="0" y="100"/>
                    </a:lnTo>
                    <a:lnTo>
                      <a:pt x="2" y="104"/>
                    </a:lnTo>
                    <a:lnTo>
                      <a:pt x="6" y="106"/>
                    </a:lnTo>
                    <a:lnTo>
                      <a:pt x="14" y="108"/>
                    </a:lnTo>
                    <a:lnTo>
                      <a:pt x="31" y="102"/>
                    </a:lnTo>
                    <a:lnTo>
                      <a:pt x="54" y="90"/>
                    </a:lnTo>
                    <a:lnTo>
                      <a:pt x="79" y="73"/>
                    </a:lnTo>
                    <a:lnTo>
                      <a:pt x="77" y="73"/>
                    </a:lnTo>
                    <a:lnTo>
                      <a:pt x="79" y="73"/>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59" name="Freeform 126">
                <a:extLst>
                  <a:ext uri="{FF2B5EF4-FFF2-40B4-BE49-F238E27FC236}">
                    <a16:creationId xmlns:a16="http://schemas.microsoft.com/office/drawing/2014/main" id="{CF83CE66-D428-46CA-A022-84D69FADC8E5}"/>
                  </a:ext>
                </a:extLst>
              </p:cNvPr>
              <p:cNvSpPr>
                <a:spLocks/>
              </p:cNvSpPr>
              <p:nvPr/>
            </p:nvSpPr>
            <p:spPr bwMode="auto">
              <a:xfrm>
                <a:off x="4473" y="2105"/>
                <a:ext cx="69" cy="74"/>
              </a:xfrm>
              <a:custGeom>
                <a:avLst/>
                <a:gdLst>
                  <a:gd name="T0" fmla="*/ 33 w 73"/>
                  <a:gd name="T1" fmla="*/ 68 h 70"/>
                  <a:gd name="T2" fmla="*/ 6 w 73"/>
                  <a:gd name="T3" fmla="*/ 16 h 70"/>
                  <a:gd name="T4" fmla="*/ 17 w 73"/>
                  <a:gd name="T5" fmla="*/ 6 h 70"/>
                  <a:gd name="T6" fmla="*/ 67 w 73"/>
                  <a:gd name="T7" fmla="*/ 33 h 70"/>
                  <a:gd name="T8" fmla="*/ 71 w 73"/>
                  <a:gd name="T9" fmla="*/ 27 h 70"/>
                  <a:gd name="T10" fmla="*/ 73 w 73"/>
                  <a:gd name="T11" fmla="*/ 29 h 70"/>
                  <a:gd name="T12" fmla="*/ 14 w 73"/>
                  <a:gd name="T13" fmla="*/ 0 h 70"/>
                  <a:gd name="T14" fmla="*/ 0 w 73"/>
                  <a:gd name="T15" fmla="*/ 12 h 70"/>
                  <a:gd name="T16" fmla="*/ 29 w 73"/>
                  <a:gd name="T17" fmla="*/ 70 h 70"/>
                  <a:gd name="T18" fmla="*/ 33 w 73"/>
                  <a:gd name="T19" fmla="*/ 68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3" h="70">
                    <a:moveTo>
                      <a:pt x="33" y="68"/>
                    </a:moveTo>
                    <a:lnTo>
                      <a:pt x="6" y="16"/>
                    </a:lnTo>
                    <a:lnTo>
                      <a:pt x="17" y="6"/>
                    </a:lnTo>
                    <a:lnTo>
                      <a:pt x="67" y="33"/>
                    </a:lnTo>
                    <a:lnTo>
                      <a:pt x="71" y="27"/>
                    </a:lnTo>
                    <a:lnTo>
                      <a:pt x="73" y="29"/>
                    </a:lnTo>
                    <a:lnTo>
                      <a:pt x="14" y="0"/>
                    </a:lnTo>
                    <a:lnTo>
                      <a:pt x="0" y="12"/>
                    </a:lnTo>
                    <a:lnTo>
                      <a:pt x="29" y="70"/>
                    </a:lnTo>
                    <a:lnTo>
                      <a:pt x="33" y="68"/>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760" name="Freeform 127">
                <a:extLst>
                  <a:ext uri="{FF2B5EF4-FFF2-40B4-BE49-F238E27FC236}">
                    <a16:creationId xmlns:a16="http://schemas.microsoft.com/office/drawing/2014/main" id="{ACBBB49A-2799-48EC-B8A1-24930D594A4C}"/>
                  </a:ext>
                </a:extLst>
              </p:cNvPr>
              <p:cNvSpPr>
                <a:spLocks/>
              </p:cNvSpPr>
              <p:nvPr/>
            </p:nvSpPr>
            <p:spPr bwMode="auto">
              <a:xfrm>
                <a:off x="4481" y="2120"/>
                <a:ext cx="43" cy="45"/>
              </a:xfrm>
              <a:custGeom>
                <a:avLst/>
                <a:gdLst>
                  <a:gd name="T0" fmla="*/ 0 w 42"/>
                  <a:gd name="T1" fmla="*/ 2 h 42"/>
                  <a:gd name="T2" fmla="*/ 40 w 42"/>
                  <a:gd name="T3" fmla="*/ 42 h 42"/>
                  <a:gd name="T4" fmla="*/ 42 w 42"/>
                  <a:gd name="T5" fmla="*/ 37 h 42"/>
                  <a:gd name="T6" fmla="*/ 4 w 42"/>
                  <a:gd name="T7" fmla="*/ 0 h 42"/>
                  <a:gd name="T8" fmla="*/ 0 w 42"/>
                  <a:gd name="T9" fmla="*/ 2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42">
                    <a:moveTo>
                      <a:pt x="0" y="2"/>
                    </a:moveTo>
                    <a:lnTo>
                      <a:pt x="40" y="42"/>
                    </a:lnTo>
                    <a:lnTo>
                      <a:pt x="42" y="37"/>
                    </a:lnTo>
                    <a:lnTo>
                      <a:pt x="4" y="0"/>
                    </a:lnTo>
                    <a:lnTo>
                      <a:pt x="0" y="2"/>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grpSp>
        <p:grpSp>
          <p:nvGrpSpPr>
            <p:cNvPr id="23607" name="Group 128">
              <a:extLst>
                <a:ext uri="{FF2B5EF4-FFF2-40B4-BE49-F238E27FC236}">
                  <a16:creationId xmlns:a16="http://schemas.microsoft.com/office/drawing/2014/main" id="{360C111D-BEFB-4599-89D7-B92554E9BABA}"/>
                </a:ext>
              </a:extLst>
            </p:cNvPr>
            <p:cNvGrpSpPr>
              <a:grpSpLocks/>
            </p:cNvGrpSpPr>
            <p:nvPr/>
          </p:nvGrpSpPr>
          <p:grpSpPr bwMode="auto">
            <a:xfrm flipH="1">
              <a:off x="6229350" y="3513138"/>
              <a:ext cx="114300" cy="76200"/>
              <a:chOff x="4069" y="2091"/>
              <a:chExt cx="620" cy="411"/>
            </a:xfrm>
          </p:grpSpPr>
          <p:sp>
            <p:nvSpPr>
              <p:cNvPr id="23633" name="Rectangle 129">
                <a:extLst>
                  <a:ext uri="{FF2B5EF4-FFF2-40B4-BE49-F238E27FC236}">
                    <a16:creationId xmlns:a16="http://schemas.microsoft.com/office/drawing/2014/main" id="{17463E97-C64D-442D-8D23-390C3EE8A037}"/>
                  </a:ext>
                </a:extLst>
              </p:cNvPr>
              <p:cNvSpPr>
                <a:spLocks noChangeArrowheads="1"/>
              </p:cNvSpPr>
              <p:nvPr/>
            </p:nvSpPr>
            <p:spPr bwMode="auto">
              <a:xfrm>
                <a:off x="4602" y="2219"/>
                <a:ext cx="78" cy="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34" name="Freeform 130">
                <a:extLst>
                  <a:ext uri="{FF2B5EF4-FFF2-40B4-BE49-F238E27FC236}">
                    <a16:creationId xmlns:a16="http://schemas.microsoft.com/office/drawing/2014/main" id="{6259791A-25F7-4791-BCDF-ABFE894F7F7A}"/>
                  </a:ext>
                </a:extLst>
              </p:cNvPr>
              <p:cNvSpPr>
                <a:spLocks/>
              </p:cNvSpPr>
              <p:nvPr/>
            </p:nvSpPr>
            <p:spPr bwMode="auto">
              <a:xfrm>
                <a:off x="4602" y="2204"/>
                <a:ext cx="78" cy="89"/>
              </a:xfrm>
              <a:custGeom>
                <a:avLst/>
                <a:gdLst>
                  <a:gd name="T0" fmla="*/ 82 w 82"/>
                  <a:gd name="T1" fmla="*/ 88 h 88"/>
                  <a:gd name="T2" fmla="*/ 82 w 82"/>
                  <a:gd name="T3" fmla="*/ 0 h 88"/>
                  <a:gd name="T4" fmla="*/ 0 w 82"/>
                  <a:gd name="T5" fmla="*/ 0 h 88"/>
                  <a:gd name="T6" fmla="*/ 0 w 82"/>
                  <a:gd name="T7" fmla="*/ 88 h 88"/>
                  <a:gd name="T8" fmla="*/ 82 w 82"/>
                  <a:gd name="T9" fmla="*/ 88 h 88"/>
                  <a:gd name="T10" fmla="*/ 80 w 82"/>
                  <a:gd name="T11" fmla="*/ 85 h 88"/>
                  <a:gd name="T12" fmla="*/ 2 w 82"/>
                  <a:gd name="T13" fmla="*/ 85 h 88"/>
                  <a:gd name="T14" fmla="*/ 4 w 82"/>
                  <a:gd name="T15" fmla="*/ 87 h 88"/>
                  <a:gd name="T16" fmla="*/ 4 w 82"/>
                  <a:gd name="T17" fmla="*/ 2 h 88"/>
                  <a:gd name="T18" fmla="*/ 2 w 82"/>
                  <a:gd name="T19" fmla="*/ 4 h 88"/>
                  <a:gd name="T20" fmla="*/ 80 w 82"/>
                  <a:gd name="T21" fmla="*/ 4 h 88"/>
                  <a:gd name="T22" fmla="*/ 79 w 82"/>
                  <a:gd name="T23" fmla="*/ 2 h 88"/>
                  <a:gd name="T24" fmla="*/ 79 w 82"/>
                  <a:gd name="T25" fmla="*/ 87 h 88"/>
                  <a:gd name="T26" fmla="*/ 80 w 82"/>
                  <a:gd name="T27" fmla="*/ 85 h 88"/>
                  <a:gd name="T28" fmla="*/ 82 w 82"/>
                  <a:gd name="T29" fmla="*/ 88 h 8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2" h="88">
                    <a:moveTo>
                      <a:pt x="82" y="88"/>
                    </a:moveTo>
                    <a:lnTo>
                      <a:pt x="82" y="0"/>
                    </a:lnTo>
                    <a:lnTo>
                      <a:pt x="0" y="0"/>
                    </a:lnTo>
                    <a:lnTo>
                      <a:pt x="0" y="88"/>
                    </a:lnTo>
                    <a:lnTo>
                      <a:pt x="82" y="88"/>
                    </a:lnTo>
                    <a:lnTo>
                      <a:pt x="80" y="85"/>
                    </a:lnTo>
                    <a:lnTo>
                      <a:pt x="2" y="85"/>
                    </a:lnTo>
                    <a:lnTo>
                      <a:pt x="4" y="87"/>
                    </a:lnTo>
                    <a:lnTo>
                      <a:pt x="4" y="2"/>
                    </a:lnTo>
                    <a:lnTo>
                      <a:pt x="2" y="4"/>
                    </a:lnTo>
                    <a:lnTo>
                      <a:pt x="80" y="4"/>
                    </a:lnTo>
                    <a:lnTo>
                      <a:pt x="79" y="2"/>
                    </a:lnTo>
                    <a:lnTo>
                      <a:pt x="79" y="87"/>
                    </a:lnTo>
                    <a:lnTo>
                      <a:pt x="80" y="85"/>
                    </a:lnTo>
                    <a:lnTo>
                      <a:pt x="82"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35" name="Freeform 131">
                <a:extLst>
                  <a:ext uri="{FF2B5EF4-FFF2-40B4-BE49-F238E27FC236}">
                    <a16:creationId xmlns:a16="http://schemas.microsoft.com/office/drawing/2014/main" id="{0D781F32-07CF-4BBE-899A-FE48AC210A8D}"/>
                  </a:ext>
                </a:extLst>
              </p:cNvPr>
              <p:cNvSpPr>
                <a:spLocks/>
              </p:cNvSpPr>
              <p:nvPr/>
            </p:nvSpPr>
            <p:spPr bwMode="auto">
              <a:xfrm>
                <a:off x="4507" y="2219"/>
                <a:ext cx="172" cy="74"/>
              </a:xfrm>
              <a:custGeom>
                <a:avLst/>
                <a:gdLst>
                  <a:gd name="T0" fmla="*/ 169 w 169"/>
                  <a:gd name="T1" fmla="*/ 0 h 85"/>
                  <a:gd name="T2" fmla="*/ 81 w 169"/>
                  <a:gd name="T3" fmla="*/ 0 h 85"/>
                  <a:gd name="T4" fmla="*/ 0 w 169"/>
                  <a:gd name="T5" fmla="*/ 0 h 85"/>
                  <a:gd name="T6" fmla="*/ 0 w 169"/>
                  <a:gd name="T7" fmla="*/ 85 h 85"/>
                  <a:gd name="T8" fmla="*/ 91 w 169"/>
                  <a:gd name="T9" fmla="*/ 85 h 85"/>
                  <a:gd name="T10" fmla="*/ 169 w 169"/>
                  <a:gd name="T11" fmla="*/ 0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9" h="85">
                    <a:moveTo>
                      <a:pt x="169" y="0"/>
                    </a:moveTo>
                    <a:lnTo>
                      <a:pt x="81" y="0"/>
                    </a:lnTo>
                    <a:lnTo>
                      <a:pt x="0" y="0"/>
                    </a:lnTo>
                    <a:lnTo>
                      <a:pt x="0" y="85"/>
                    </a:lnTo>
                    <a:lnTo>
                      <a:pt x="91" y="85"/>
                    </a:lnTo>
                    <a:lnTo>
                      <a:pt x="169" y="0"/>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36" name="Freeform 132">
                <a:extLst>
                  <a:ext uri="{FF2B5EF4-FFF2-40B4-BE49-F238E27FC236}">
                    <a16:creationId xmlns:a16="http://schemas.microsoft.com/office/drawing/2014/main" id="{E373A9E8-ED46-40AF-B60C-3248386A07C9}"/>
                  </a:ext>
                </a:extLst>
              </p:cNvPr>
              <p:cNvSpPr>
                <a:spLocks/>
              </p:cNvSpPr>
              <p:nvPr/>
            </p:nvSpPr>
            <p:spPr bwMode="auto">
              <a:xfrm>
                <a:off x="4611" y="2234"/>
                <a:ext cx="60" cy="0"/>
              </a:xfrm>
              <a:custGeom>
                <a:avLst/>
                <a:gdLst>
                  <a:gd name="T0" fmla="*/ 0 w 60"/>
                  <a:gd name="T1" fmla="*/ 0 h 6"/>
                  <a:gd name="T2" fmla="*/ 0 w 60"/>
                  <a:gd name="T3" fmla="*/ 6 h 6"/>
                  <a:gd name="T4" fmla="*/ 60 w 60"/>
                  <a:gd name="T5" fmla="*/ 6 h 6"/>
                  <a:gd name="T6" fmla="*/ 60 w 6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
                    <a:moveTo>
                      <a:pt x="0" y="0"/>
                    </a:moveTo>
                    <a:lnTo>
                      <a:pt x="0" y="6"/>
                    </a:lnTo>
                    <a:lnTo>
                      <a:pt x="60" y="6"/>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37" name="Freeform 133">
                <a:extLst>
                  <a:ext uri="{FF2B5EF4-FFF2-40B4-BE49-F238E27FC236}">
                    <a16:creationId xmlns:a16="http://schemas.microsoft.com/office/drawing/2014/main" id="{82DC2A3E-5265-47A9-9D5F-7CD9ECC09F87}"/>
                  </a:ext>
                </a:extLst>
              </p:cNvPr>
              <p:cNvSpPr>
                <a:spLocks/>
              </p:cNvSpPr>
              <p:nvPr/>
            </p:nvSpPr>
            <p:spPr bwMode="auto">
              <a:xfrm>
                <a:off x="4611" y="2234"/>
                <a:ext cx="60" cy="15"/>
              </a:xfrm>
              <a:custGeom>
                <a:avLst/>
                <a:gdLst>
                  <a:gd name="T0" fmla="*/ 0 w 60"/>
                  <a:gd name="T1" fmla="*/ 0 h 8"/>
                  <a:gd name="T2" fmla="*/ 0 w 60"/>
                  <a:gd name="T3" fmla="*/ 8 h 8"/>
                  <a:gd name="T4" fmla="*/ 60 w 60"/>
                  <a:gd name="T5" fmla="*/ 8 h 8"/>
                  <a:gd name="T6" fmla="*/ 60 w 60"/>
                  <a:gd name="T7" fmla="*/ 0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8">
                    <a:moveTo>
                      <a:pt x="0" y="0"/>
                    </a:moveTo>
                    <a:lnTo>
                      <a:pt x="0" y="8"/>
                    </a:lnTo>
                    <a:lnTo>
                      <a:pt x="60" y="8"/>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38" name="Freeform 134">
                <a:extLst>
                  <a:ext uri="{FF2B5EF4-FFF2-40B4-BE49-F238E27FC236}">
                    <a16:creationId xmlns:a16="http://schemas.microsoft.com/office/drawing/2014/main" id="{C6E3321B-2E7A-4C85-861B-39A556AE2CAE}"/>
                  </a:ext>
                </a:extLst>
              </p:cNvPr>
              <p:cNvSpPr>
                <a:spLocks/>
              </p:cNvSpPr>
              <p:nvPr/>
            </p:nvSpPr>
            <p:spPr bwMode="auto">
              <a:xfrm>
                <a:off x="4611" y="2249"/>
                <a:ext cx="60" cy="0"/>
              </a:xfrm>
              <a:custGeom>
                <a:avLst/>
                <a:gdLst>
                  <a:gd name="T0" fmla="*/ 0 w 60"/>
                  <a:gd name="T1" fmla="*/ 0 h 7"/>
                  <a:gd name="T2" fmla="*/ 0 w 60"/>
                  <a:gd name="T3" fmla="*/ 7 h 7"/>
                  <a:gd name="T4" fmla="*/ 60 w 60"/>
                  <a:gd name="T5" fmla="*/ 7 h 7"/>
                  <a:gd name="T6" fmla="*/ 60 w 60"/>
                  <a:gd name="T7" fmla="*/ 0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7">
                    <a:moveTo>
                      <a:pt x="0" y="0"/>
                    </a:moveTo>
                    <a:lnTo>
                      <a:pt x="0" y="7"/>
                    </a:lnTo>
                    <a:lnTo>
                      <a:pt x="60" y="7"/>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39" name="Freeform 135">
                <a:extLst>
                  <a:ext uri="{FF2B5EF4-FFF2-40B4-BE49-F238E27FC236}">
                    <a16:creationId xmlns:a16="http://schemas.microsoft.com/office/drawing/2014/main" id="{38782D7A-70F6-4FF9-BB4E-07B11AB4DBE7}"/>
                  </a:ext>
                </a:extLst>
              </p:cNvPr>
              <p:cNvSpPr>
                <a:spLocks/>
              </p:cNvSpPr>
              <p:nvPr/>
            </p:nvSpPr>
            <p:spPr bwMode="auto">
              <a:xfrm>
                <a:off x="4611" y="2264"/>
                <a:ext cx="60" cy="0"/>
              </a:xfrm>
              <a:custGeom>
                <a:avLst/>
                <a:gdLst>
                  <a:gd name="T0" fmla="*/ 0 w 60"/>
                  <a:gd name="T1" fmla="*/ 0 h 6"/>
                  <a:gd name="T2" fmla="*/ 0 w 60"/>
                  <a:gd name="T3" fmla="*/ 6 h 6"/>
                  <a:gd name="T4" fmla="*/ 60 w 60"/>
                  <a:gd name="T5" fmla="*/ 6 h 6"/>
                  <a:gd name="T6" fmla="*/ 60 w 6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
                    <a:moveTo>
                      <a:pt x="0" y="0"/>
                    </a:moveTo>
                    <a:lnTo>
                      <a:pt x="0" y="6"/>
                    </a:lnTo>
                    <a:lnTo>
                      <a:pt x="60" y="6"/>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40" name="Freeform 136">
                <a:extLst>
                  <a:ext uri="{FF2B5EF4-FFF2-40B4-BE49-F238E27FC236}">
                    <a16:creationId xmlns:a16="http://schemas.microsoft.com/office/drawing/2014/main" id="{E3EACE7D-9DDF-4AB5-9372-052D176B198C}"/>
                  </a:ext>
                </a:extLst>
              </p:cNvPr>
              <p:cNvSpPr>
                <a:spLocks/>
              </p:cNvSpPr>
              <p:nvPr/>
            </p:nvSpPr>
            <p:spPr bwMode="auto">
              <a:xfrm>
                <a:off x="4611" y="2264"/>
                <a:ext cx="60" cy="15"/>
              </a:xfrm>
              <a:custGeom>
                <a:avLst/>
                <a:gdLst>
                  <a:gd name="T0" fmla="*/ 0 w 60"/>
                  <a:gd name="T1" fmla="*/ 0 h 7"/>
                  <a:gd name="T2" fmla="*/ 0 w 60"/>
                  <a:gd name="T3" fmla="*/ 6 h 7"/>
                  <a:gd name="T4" fmla="*/ 0 w 60"/>
                  <a:gd name="T5" fmla="*/ 7 h 7"/>
                  <a:gd name="T6" fmla="*/ 60 w 60"/>
                  <a:gd name="T7" fmla="*/ 7 h 7"/>
                  <a:gd name="T8" fmla="*/ 60 w 60"/>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7">
                    <a:moveTo>
                      <a:pt x="0" y="0"/>
                    </a:moveTo>
                    <a:lnTo>
                      <a:pt x="0" y="6"/>
                    </a:lnTo>
                    <a:lnTo>
                      <a:pt x="0" y="7"/>
                    </a:lnTo>
                    <a:lnTo>
                      <a:pt x="60" y="7"/>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41" name="Freeform 137">
                <a:extLst>
                  <a:ext uri="{FF2B5EF4-FFF2-40B4-BE49-F238E27FC236}">
                    <a16:creationId xmlns:a16="http://schemas.microsoft.com/office/drawing/2014/main" id="{80517929-7E2A-4BFE-9BFE-5BE638CB47B3}"/>
                  </a:ext>
                </a:extLst>
              </p:cNvPr>
              <p:cNvSpPr>
                <a:spLocks/>
              </p:cNvSpPr>
              <p:nvPr/>
            </p:nvSpPr>
            <p:spPr bwMode="auto">
              <a:xfrm>
                <a:off x="4611" y="2279"/>
                <a:ext cx="60" cy="0"/>
              </a:xfrm>
              <a:custGeom>
                <a:avLst/>
                <a:gdLst>
                  <a:gd name="T0" fmla="*/ 0 w 60"/>
                  <a:gd name="T1" fmla="*/ 0 h 6"/>
                  <a:gd name="T2" fmla="*/ 0 w 60"/>
                  <a:gd name="T3" fmla="*/ 6 h 6"/>
                  <a:gd name="T4" fmla="*/ 60 w 60"/>
                  <a:gd name="T5" fmla="*/ 6 h 6"/>
                  <a:gd name="T6" fmla="*/ 60 w 6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6">
                    <a:moveTo>
                      <a:pt x="0" y="0"/>
                    </a:moveTo>
                    <a:lnTo>
                      <a:pt x="0" y="6"/>
                    </a:lnTo>
                    <a:lnTo>
                      <a:pt x="60" y="6"/>
                    </a:lnTo>
                    <a:lnTo>
                      <a:pt x="6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42" name="Freeform 138">
                <a:extLst>
                  <a:ext uri="{FF2B5EF4-FFF2-40B4-BE49-F238E27FC236}">
                    <a16:creationId xmlns:a16="http://schemas.microsoft.com/office/drawing/2014/main" id="{3B301315-67D1-4026-BBDD-AA88CC309F15}"/>
                  </a:ext>
                </a:extLst>
              </p:cNvPr>
              <p:cNvSpPr>
                <a:spLocks/>
              </p:cNvSpPr>
              <p:nvPr/>
            </p:nvSpPr>
            <p:spPr bwMode="auto">
              <a:xfrm>
                <a:off x="4378" y="2338"/>
                <a:ext cx="60" cy="119"/>
              </a:xfrm>
              <a:custGeom>
                <a:avLst/>
                <a:gdLst>
                  <a:gd name="T0" fmla="*/ 63 w 63"/>
                  <a:gd name="T1" fmla="*/ 4 h 121"/>
                  <a:gd name="T2" fmla="*/ 46 w 63"/>
                  <a:gd name="T3" fmla="*/ 0 h 121"/>
                  <a:gd name="T4" fmla="*/ 31 w 63"/>
                  <a:gd name="T5" fmla="*/ 2 h 121"/>
                  <a:gd name="T6" fmla="*/ 19 w 63"/>
                  <a:gd name="T7" fmla="*/ 8 h 121"/>
                  <a:gd name="T8" fmla="*/ 10 w 63"/>
                  <a:gd name="T9" fmla="*/ 21 h 121"/>
                  <a:gd name="T10" fmla="*/ 2 w 63"/>
                  <a:gd name="T11" fmla="*/ 40 h 121"/>
                  <a:gd name="T12" fmla="*/ 0 w 63"/>
                  <a:gd name="T13" fmla="*/ 63 h 121"/>
                  <a:gd name="T14" fmla="*/ 2 w 63"/>
                  <a:gd name="T15" fmla="*/ 86 h 121"/>
                  <a:gd name="T16" fmla="*/ 10 w 63"/>
                  <a:gd name="T17" fmla="*/ 104 h 121"/>
                  <a:gd name="T18" fmla="*/ 19 w 63"/>
                  <a:gd name="T19" fmla="*/ 117 h 121"/>
                  <a:gd name="T20" fmla="*/ 31 w 63"/>
                  <a:gd name="T21" fmla="*/ 121 h 121"/>
                  <a:gd name="T22" fmla="*/ 61 w 63"/>
                  <a:gd name="T23" fmla="*/ 121 h 121"/>
                  <a:gd name="T24" fmla="*/ 63 w 63"/>
                  <a:gd name="T25" fmla="*/ 4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21">
                    <a:moveTo>
                      <a:pt x="63" y="4"/>
                    </a:moveTo>
                    <a:lnTo>
                      <a:pt x="46" y="0"/>
                    </a:lnTo>
                    <a:lnTo>
                      <a:pt x="31" y="2"/>
                    </a:lnTo>
                    <a:lnTo>
                      <a:pt x="19" y="8"/>
                    </a:lnTo>
                    <a:lnTo>
                      <a:pt x="10" y="21"/>
                    </a:lnTo>
                    <a:lnTo>
                      <a:pt x="2" y="40"/>
                    </a:lnTo>
                    <a:lnTo>
                      <a:pt x="0" y="63"/>
                    </a:lnTo>
                    <a:lnTo>
                      <a:pt x="2" y="86"/>
                    </a:lnTo>
                    <a:lnTo>
                      <a:pt x="10" y="104"/>
                    </a:lnTo>
                    <a:lnTo>
                      <a:pt x="19" y="117"/>
                    </a:lnTo>
                    <a:lnTo>
                      <a:pt x="31" y="121"/>
                    </a:lnTo>
                    <a:lnTo>
                      <a:pt x="61" y="121"/>
                    </a:lnTo>
                    <a:lnTo>
                      <a:pt x="63" y="4"/>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43" name="Freeform 139">
                <a:extLst>
                  <a:ext uri="{FF2B5EF4-FFF2-40B4-BE49-F238E27FC236}">
                    <a16:creationId xmlns:a16="http://schemas.microsoft.com/office/drawing/2014/main" id="{AE1BF18C-51A9-4C7B-BFB9-FB3B84D9F4FD}"/>
                  </a:ext>
                </a:extLst>
              </p:cNvPr>
              <p:cNvSpPr>
                <a:spLocks/>
              </p:cNvSpPr>
              <p:nvPr/>
            </p:nvSpPr>
            <p:spPr bwMode="auto">
              <a:xfrm>
                <a:off x="4412" y="2338"/>
                <a:ext cx="60" cy="119"/>
              </a:xfrm>
              <a:custGeom>
                <a:avLst/>
                <a:gdLst>
                  <a:gd name="T0" fmla="*/ 32 w 63"/>
                  <a:gd name="T1" fmla="*/ 115 h 115"/>
                  <a:gd name="T2" fmla="*/ 44 w 63"/>
                  <a:gd name="T3" fmla="*/ 111 h 115"/>
                  <a:gd name="T4" fmla="*/ 53 w 63"/>
                  <a:gd name="T5" fmla="*/ 98 h 115"/>
                  <a:gd name="T6" fmla="*/ 61 w 63"/>
                  <a:gd name="T7" fmla="*/ 80 h 115"/>
                  <a:gd name="T8" fmla="*/ 63 w 63"/>
                  <a:gd name="T9" fmla="*/ 57 h 115"/>
                  <a:gd name="T10" fmla="*/ 61 w 63"/>
                  <a:gd name="T11" fmla="*/ 34 h 115"/>
                  <a:gd name="T12" fmla="*/ 53 w 63"/>
                  <a:gd name="T13" fmla="*/ 17 h 115"/>
                  <a:gd name="T14" fmla="*/ 44 w 63"/>
                  <a:gd name="T15" fmla="*/ 4 h 115"/>
                  <a:gd name="T16" fmla="*/ 32 w 63"/>
                  <a:gd name="T17" fmla="*/ 0 h 115"/>
                  <a:gd name="T18" fmla="*/ 21 w 63"/>
                  <a:gd name="T19" fmla="*/ 4 h 115"/>
                  <a:gd name="T20" fmla="*/ 9 w 63"/>
                  <a:gd name="T21" fmla="*/ 17 h 115"/>
                  <a:gd name="T22" fmla="*/ 2 w 63"/>
                  <a:gd name="T23" fmla="*/ 34 h 115"/>
                  <a:gd name="T24" fmla="*/ 0 w 63"/>
                  <a:gd name="T25" fmla="*/ 57 h 115"/>
                  <a:gd name="T26" fmla="*/ 2 w 63"/>
                  <a:gd name="T27" fmla="*/ 80 h 115"/>
                  <a:gd name="T28" fmla="*/ 9 w 63"/>
                  <a:gd name="T29" fmla="*/ 98 h 115"/>
                  <a:gd name="T30" fmla="*/ 21 w 63"/>
                  <a:gd name="T31" fmla="*/ 111 h 115"/>
                  <a:gd name="T32" fmla="*/ 32 w 63"/>
                  <a:gd name="T33" fmla="*/ 115 h 115"/>
                  <a:gd name="T34" fmla="*/ 30 w 63"/>
                  <a:gd name="T35" fmla="*/ 115 h 115"/>
                  <a:gd name="T36" fmla="*/ 32 w 63"/>
                  <a:gd name="T37" fmla="*/ 115 h 1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3" h="115">
                    <a:moveTo>
                      <a:pt x="32" y="115"/>
                    </a:moveTo>
                    <a:lnTo>
                      <a:pt x="44" y="111"/>
                    </a:lnTo>
                    <a:lnTo>
                      <a:pt x="53" y="98"/>
                    </a:lnTo>
                    <a:lnTo>
                      <a:pt x="61" y="80"/>
                    </a:lnTo>
                    <a:lnTo>
                      <a:pt x="63" y="57"/>
                    </a:lnTo>
                    <a:lnTo>
                      <a:pt x="61" y="34"/>
                    </a:lnTo>
                    <a:lnTo>
                      <a:pt x="53" y="17"/>
                    </a:lnTo>
                    <a:lnTo>
                      <a:pt x="44" y="4"/>
                    </a:lnTo>
                    <a:lnTo>
                      <a:pt x="32" y="0"/>
                    </a:lnTo>
                    <a:lnTo>
                      <a:pt x="21" y="4"/>
                    </a:lnTo>
                    <a:lnTo>
                      <a:pt x="9" y="17"/>
                    </a:lnTo>
                    <a:lnTo>
                      <a:pt x="2" y="34"/>
                    </a:lnTo>
                    <a:lnTo>
                      <a:pt x="0" y="57"/>
                    </a:lnTo>
                    <a:lnTo>
                      <a:pt x="2" y="80"/>
                    </a:lnTo>
                    <a:lnTo>
                      <a:pt x="9" y="98"/>
                    </a:lnTo>
                    <a:lnTo>
                      <a:pt x="21" y="111"/>
                    </a:lnTo>
                    <a:lnTo>
                      <a:pt x="32" y="115"/>
                    </a:lnTo>
                    <a:lnTo>
                      <a:pt x="30" y="115"/>
                    </a:lnTo>
                    <a:lnTo>
                      <a:pt x="32" y="115"/>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44" name="Freeform 140">
                <a:extLst>
                  <a:ext uri="{FF2B5EF4-FFF2-40B4-BE49-F238E27FC236}">
                    <a16:creationId xmlns:a16="http://schemas.microsoft.com/office/drawing/2014/main" id="{114D015C-F283-45E6-9821-11A460DB569D}"/>
                  </a:ext>
                </a:extLst>
              </p:cNvPr>
              <p:cNvSpPr>
                <a:spLocks/>
              </p:cNvSpPr>
              <p:nvPr/>
            </p:nvSpPr>
            <p:spPr bwMode="auto">
              <a:xfrm>
                <a:off x="4593" y="2323"/>
                <a:ext cx="86" cy="45"/>
              </a:xfrm>
              <a:custGeom>
                <a:avLst/>
                <a:gdLst>
                  <a:gd name="T0" fmla="*/ 82 w 82"/>
                  <a:gd name="T1" fmla="*/ 35 h 43"/>
                  <a:gd name="T2" fmla="*/ 0 w 82"/>
                  <a:gd name="T3" fmla="*/ 43 h 43"/>
                  <a:gd name="T4" fmla="*/ 11 w 82"/>
                  <a:gd name="T5" fmla="*/ 12 h 43"/>
                  <a:gd name="T6" fmla="*/ 13 w 82"/>
                  <a:gd name="T7" fmla="*/ 14 h 43"/>
                  <a:gd name="T8" fmla="*/ 15 w 82"/>
                  <a:gd name="T9" fmla="*/ 8 h 43"/>
                  <a:gd name="T10" fmla="*/ 15 w 82"/>
                  <a:gd name="T11" fmla="*/ 4 h 43"/>
                  <a:gd name="T12" fmla="*/ 19 w 82"/>
                  <a:gd name="T13" fmla="*/ 2 h 43"/>
                  <a:gd name="T14" fmla="*/ 27 w 82"/>
                  <a:gd name="T15" fmla="*/ 0 h 43"/>
                  <a:gd name="T16" fmla="*/ 48 w 82"/>
                  <a:gd name="T17" fmla="*/ 0 h 43"/>
                  <a:gd name="T18" fmla="*/ 54 w 82"/>
                  <a:gd name="T19" fmla="*/ 2 h 43"/>
                  <a:gd name="T20" fmla="*/ 56 w 82"/>
                  <a:gd name="T21" fmla="*/ 2 h 43"/>
                  <a:gd name="T22" fmla="*/ 56 w 82"/>
                  <a:gd name="T23" fmla="*/ 0 h 43"/>
                  <a:gd name="T24" fmla="*/ 82 w 82"/>
                  <a:gd name="T25" fmla="*/ 35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43">
                    <a:moveTo>
                      <a:pt x="82" y="35"/>
                    </a:moveTo>
                    <a:lnTo>
                      <a:pt x="0" y="43"/>
                    </a:lnTo>
                    <a:lnTo>
                      <a:pt x="11" y="12"/>
                    </a:lnTo>
                    <a:lnTo>
                      <a:pt x="13" y="14"/>
                    </a:lnTo>
                    <a:lnTo>
                      <a:pt x="15" y="8"/>
                    </a:lnTo>
                    <a:lnTo>
                      <a:pt x="15" y="4"/>
                    </a:lnTo>
                    <a:lnTo>
                      <a:pt x="19" y="2"/>
                    </a:lnTo>
                    <a:lnTo>
                      <a:pt x="27" y="0"/>
                    </a:lnTo>
                    <a:lnTo>
                      <a:pt x="48" y="0"/>
                    </a:lnTo>
                    <a:lnTo>
                      <a:pt x="54" y="2"/>
                    </a:lnTo>
                    <a:lnTo>
                      <a:pt x="56" y="2"/>
                    </a:lnTo>
                    <a:lnTo>
                      <a:pt x="56" y="0"/>
                    </a:lnTo>
                    <a:lnTo>
                      <a:pt x="82" y="35"/>
                    </a:lnTo>
                    <a:close/>
                  </a:path>
                </a:pathLst>
              </a:custGeom>
              <a:solidFill>
                <a:srgbClr val="262626"/>
              </a:solidFill>
              <a:ln w="0">
                <a:solidFill>
                  <a:srgbClr val="000000"/>
                </a:solidFill>
                <a:prstDash val="solid"/>
                <a:round/>
                <a:headEnd/>
                <a:tailEnd/>
              </a:ln>
            </p:spPr>
            <p:txBody>
              <a:bodyPr/>
              <a:lstStyle/>
              <a:p>
                <a:pPr>
                  <a:defRPr/>
                </a:pPr>
                <a:endParaRPr lang="en-US">
                  <a:latin typeface="+mn-lt"/>
                </a:endParaRPr>
              </a:p>
            </p:txBody>
          </p:sp>
          <p:sp>
            <p:nvSpPr>
              <p:cNvPr id="23645" name="Freeform 141">
                <a:extLst>
                  <a:ext uri="{FF2B5EF4-FFF2-40B4-BE49-F238E27FC236}">
                    <a16:creationId xmlns:a16="http://schemas.microsoft.com/office/drawing/2014/main" id="{529FC5F0-5793-4075-B7D7-0756A1847978}"/>
                  </a:ext>
                </a:extLst>
              </p:cNvPr>
              <p:cNvSpPr>
                <a:spLocks/>
              </p:cNvSpPr>
              <p:nvPr/>
            </p:nvSpPr>
            <p:spPr bwMode="auto">
              <a:xfrm>
                <a:off x="4576" y="2353"/>
                <a:ext cx="60" cy="119"/>
              </a:xfrm>
              <a:custGeom>
                <a:avLst/>
                <a:gdLst>
                  <a:gd name="T0" fmla="*/ 63 w 63"/>
                  <a:gd name="T1" fmla="*/ 4 h 123"/>
                  <a:gd name="T2" fmla="*/ 54 w 63"/>
                  <a:gd name="T3" fmla="*/ 0 h 123"/>
                  <a:gd name="T4" fmla="*/ 44 w 63"/>
                  <a:gd name="T5" fmla="*/ 0 h 123"/>
                  <a:gd name="T6" fmla="*/ 31 w 63"/>
                  <a:gd name="T7" fmla="*/ 4 h 123"/>
                  <a:gd name="T8" fmla="*/ 19 w 63"/>
                  <a:gd name="T9" fmla="*/ 8 h 123"/>
                  <a:gd name="T10" fmla="*/ 9 w 63"/>
                  <a:gd name="T11" fmla="*/ 21 h 123"/>
                  <a:gd name="T12" fmla="*/ 2 w 63"/>
                  <a:gd name="T13" fmla="*/ 41 h 123"/>
                  <a:gd name="T14" fmla="*/ 0 w 63"/>
                  <a:gd name="T15" fmla="*/ 64 h 123"/>
                  <a:gd name="T16" fmla="*/ 2 w 63"/>
                  <a:gd name="T17" fmla="*/ 87 h 123"/>
                  <a:gd name="T18" fmla="*/ 9 w 63"/>
                  <a:gd name="T19" fmla="*/ 106 h 123"/>
                  <a:gd name="T20" fmla="*/ 19 w 63"/>
                  <a:gd name="T21" fmla="*/ 119 h 123"/>
                  <a:gd name="T22" fmla="*/ 31 w 63"/>
                  <a:gd name="T23" fmla="*/ 123 h 123"/>
                  <a:gd name="T24" fmla="*/ 61 w 63"/>
                  <a:gd name="T25" fmla="*/ 123 h 123"/>
                  <a:gd name="T26" fmla="*/ 63 w 63"/>
                  <a:gd name="T27" fmla="*/ 4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3" h="123">
                    <a:moveTo>
                      <a:pt x="63" y="4"/>
                    </a:moveTo>
                    <a:lnTo>
                      <a:pt x="54" y="0"/>
                    </a:lnTo>
                    <a:lnTo>
                      <a:pt x="44" y="0"/>
                    </a:lnTo>
                    <a:lnTo>
                      <a:pt x="31" y="4"/>
                    </a:lnTo>
                    <a:lnTo>
                      <a:pt x="19" y="8"/>
                    </a:lnTo>
                    <a:lnTo>
                      <a:pt x="9" y="21"/>
                    </a:lnTo>
                    <a:lnTo>
                      <a:pt x="2" y="41"/>
                    </a:lnTo>
                    <a:lnTo>
                      <a:pt x="0" y="64"/>
                    </a:lnTo>
                    <a:lnTo>
                      <a:pt x="2" y="87"/>
                    </a:lnTo>
                    <a:lnTo>
                      <a:pt x="9" y="106"/>
                    </a:lnTo>
                    <a:lnTo>
                      <a:pt x="19" y="119"/>
                    </a:lnTo>
                    <a:lnTo>
                      <a:pt x="31" y="123"/>
                    </a:lnTo>
                    <a:lnTo>
                      <a:pt x="61" y="123"/>
                    </a:lnTo>
                    <a:lnTo>
                      <a:pt x="63" y="4"/>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46" name="Freeform 142">
                <a:extLst>
                  <a:ext uri="{FF2B5EF4-FFF2-40B4-BE49-F238E27FC236}">
                    <a16:creationId xmlns:a16="http://schemas.microsoft.com/office/drawing/2014/main" id="{A8806AC9-E539-430B-A277-63A121CD8A06}"/>
                  </a:ext>
                </a:extLst>
              </p:cNvPr>
              <p:cNvSpPr>
                <a:spLocks/>
              </p:cNvSpPr>
              <p:nvPr/>
            </p:nvSpPr>
            <p:spPr bwMode="auto">
              <a:xfrm>
                <a:off x="4602" y="2353"/>
                <a:ext cx="69" cy="119"/>
              </a:xfrm>
              <a:custGeom>
                <a:avLst/>
                <a:gdLst>
                  <a:gd name="T0" fmla="*/ 31 w 62"/>
                  <a:gd name="T1" fmla="*/ 117 h 117"/>
                  <a:gd name="T2" fmla="*/ 43 w 62"/>
                  <a:gd name="T3" fmla="*/ 113 h 117"/>
                  <a:gd name="T4" fmla="*/ 52 w 62"/>
                  <a:gd name="T5" fmla="*/ 100 h 117"/>
                  <a:gd name="T6" fmla="*/ 60 w 62"/>
                  <a:gd name="T7" fmla="*/ 81 h 117"/>
                  <a:gd name="T8" fmla="*/ 62 w 62"/>
                  <a:gd name="T9" fmla="*/ 58 h 117"/>
                  <a:gd name="T10" fmla="*/ 60 w 62"/>
                  <a:gd name="T11" fmla="*/ 35 h 117"/>
                  <a:gd name="T12" fmla="*/ 52 w 62"/>
                  <a:gd name="T13" fmla="*/ 17 h 117"/>
                  <a:gd name="T14" fmla="*/ 43 w 62"/>
                  <a:gd name="T15" fmla="*/ 4 h 117"/>
                  <a:gd name="T16" fmla="*/ 31 w 62"/>
                  <a:gd name="T17" fmla="*/ 0 h 117"/>
                  <a:gd name="T18" fmla="*/ 20 w 62"/>
                  <a:gd name="T19" fmla="*/ 4 h 117"/>
                  <a:gd name="T20" fmla="*/ 10 w 62"/>
                  <a:gd name="T21" fmla="*/ 17 h 117"/>
                  <a:gd name="T22" fmla="*/ 2 w 62"/>
                  <a:gd name="T23" fmla="*/ 35 h 117"/>
                  <a:gd name="T24" fmla="*/ 0 w 62"/>
                  <a:gd name="T25" fmla="*/ 58 h 117"/>
                  <a:gd name="T26" fmla="*/ 2 w 62"/>
                  <a:gd name="T27" fmla="*/ 81 h 117"/>
                  <a:gd name="T28" fmla="*/ 10 w 62"/>
                  <a:gd name="T29" fmla="*/ 100 h 117"/>
                  <a:gd name="T30" fmla="*/ 20 w 62"/>
                  <a:gd name="T31" fmla="*/ 113 h 117"/>
                  <a:gd name="T32" fmla="*/ 31 w 62"/>
                  <a:gd name="T33" fmla="*/ 117 h 1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2" h="117">
                    <a:moveTo>
                      <a:pt x="31" y="117"/>
                    </a:moveTo>
                    <a:lnTo>
                      <a:pt x="43" y="113"/>
                    </a:lnTo>
                    <a:lnTo>
                      <a:pt x="52" y="100"/>
                    </a:lnTo>
                    <a:lnTo>
                      <a:pt x="60" y="81"/>
                    </a:lnTo>
                    <a:lnTo>
                      <a:pt x="62" y="58"/>
                    </a:lnTo>
                    <a:lnTo>
                      <a:pt x="60" y="35"/>
                    </a:lnTo>
                    <a:lnTo>
                      <a:pt x="52" y="17"/>
                    </a:lnTo>
                    <a:lnTo>
                      <a:pt x="43" y="4"/>
                    </a:lnTo>
                    <a:lnTo>
                      <a:pt x="31" y="0"/>
                    </a:lnTo>
                    <a:lnTo>
                      <a:pt x="20" y="4"/>
                    </a:lnTo>
                    <a:lnTo>
                      <a:pt x="10" y="17"/>
                    </a:lnTo>
                    <a:lnTo>
                      <a:pt x="2" y="35"/>
                    </a:lnTo>
                    <a:lnTo>
                      <a:pt x="0" y="58"/>
                    </a:lnTo>
                    <a:lnTo>
                      <a:pt x="2" y="81"/>
                    </a:lnTo>
                    <a:lnTo>
                      <a:pt x="10" y="100"/>
                    </a:lnTo>
                    <a:lnTo>
                      <a:pt x="20" y="113"/>
                    </a:lnTo>
                    <a:lnTo>
                      <a:pt x="31" y="117"/>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47" name="Freeform 143">
                <a:extLst>
                  <a:ext uri="{FF2B5EF4-FFF2-40B4-BE49-F238E27FC236}">
                    <a16:creationId xmlns:a16="http://schemas.microsoft.com/office/drawing/2014/main" id="{7BDB9110-EF38-4197-B64C-B6B4B7B224A2}"/>
                  </a:ext>
                </a:extLst>
              </p:cNvPr>
              <p:cNvSpPr>
                <a:spLocks/>
              </p:cNvSpPr>
              <p:nvPr/>
            </p:nvSpPr>
            <p:spPr bwMode="auto">
              <a:xfrm>
                <a:off x="4619" y="2383"/>
                <a:ext cx="34" cy="74"/>
              </a:xfrm>
              <a:custGeom>
                <a:avLst/>
                <a:gdLst>
                  <a:gd name="T0" fmla="*/ 19 w 38"/>
                  <a:gd name="T1" fmla="*/ 69 h 69"/>
                  <a:gd name="T2" fmla="*/ 27 w 38"/>
                  <a:gd name="T3" fmla="*/ 67 h 69"/>
                  <a:gd name="T4" fmla="*/ 33 w 38"/>
                  <a:gd name="T5" fmla="*/ 60 h 69"/>
                  <a:gd name="T6" fmla="*/ 37 w 38"/>
                  <a:gd name="T7" fmla="*/ 48 h 69"/>
                  <a:gd name="T8" fmla="*/ 38 w 38"/>
                  <a:gd name="T9" fmla="*/ 35 h 69"/>
                  <a:gd name="T10" fmla="*/ 37 w 38"/>
                  <a:gd name="T11" fmla="*/ 21 h 69"/>
                  <a:gd name="T12" fmla="*/ 33 w 38"/>
                  <a:gd name="T13" fmla="*/ 10 h 69"/>
                  <a:gd name="T14" fmla="*/ 27 w 38"/>
                  <a:gd name="T15" fmla="*/ 2 h 69"/>
                  <a:gd name="T16" fmla="*/ 19 w 38"/>
                  <a:gd name="T17" fmla="*/ 0 h 69"/>
                  <a:gd name="T18" fmla="*/ 12 w 38"/>
                  <a:gd name="T19" fmla="*/ 2 h 69"/>
                  <a:gd name="T20" fmla="*/ 6 w 38"/>
                  <a:gd name="T21" fmla="*/ 10 h 69"/>
                  <a:gd name="T22" fmla="*/ 2 w 38"/>
                  <a:gd name="T23" fmla="*/ 21 h 69"/>
                  <a:gd name="T24" fmla="*/ 0 w 38"/>
                  <a:gd name="T25" fmla="*/ 35 h 69"/>
                  <a:gd name="T26" fmla="*/ 2 w 38"/>
                  <a:gd name="T27" fmla="*/ 48 h 69"/>
                  <a:gd name="T28" fmla="*/ 6 w 38"/>
                  <a:gd name="T29" fmla="*/ 60 h 69"/>
                  <a:gd name="T30" fmla="*/ 12 w 38"/>
                  <a:gd name="T31" fmla="*/ 67 h 69"/>
                  <a:gd name="T32" fmla="*/ 19 w 38"/>
                  <a:gd name="T33" fmla="*/ 69 h 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8" h="69">
                    <a:moveTo>
                      <a:pt x="19" y="69"/>
                    </a:moveTo>
                    <a:lnTo>
                      <a:pt x="27" y="67"/>
                    </a:lnTo>
                    <a:lnTo>
                      <a:pt x="33" y="60"/>
                    </a:lnTo>
                    <a:lnTo>
                      <a:pt x="37" y="48"/>
                    </a:lnTo>
                    <a:lnTo>
                      <a:pt x="38" y="35"/>
                    </a:lnTo>
                    <a:lnTo>
                      <a:pt x="37" y="21"/>
                    </a:lnTo>
                    <a:lnTo>
                      <a:pt x="33" y="10"/>
                    </a:lnTo>
                    <a:lnTo>
                      <a:pt x="27" y="2"/>
                    </a:lnTo>
                    <a:lnTo>
                      <a:pt x="19" y="0"/>
                    </a:lnTo>
                    <a:lnTo>
                      <a:pt x="12" y="2"/>
                    </a:lnTo>
                    <a:lnTo>
                      <a:pt x="6" y="10"/>
                    </a:lnTo>
                    <a:lnTo>
                      <a:pt x="2" y="21"/>
                    </a:lnTo>
                    <a:lnTo>
                      <a:pt x="0" y="35"/>
                    </a:lnTo>
                    <a:lnTo>
                      <a:pt x="2" y="48"/>
                    </a:lnTo>
                    <a:lnTo>
                      <a:pt x="6" y="60"/>
                    </a:lnTo>
                    <a:lnTo>
                      <a:pt x="12" y="67"/>
                    </a:lnTo>
                    <a:lnTo>
                      <a:pt x="19" y="69"/>
                    </a:lnTo>
                    <a:close/>
                  </a:path>
                </a:pathLst>
              </a:custGeom>
              <a:solidFill>
                <a:srgbClr val="BFBFBF"/>
              </a:solidFill>
              <a:ln w="0">
                <a:solidFill>
                  <a:srgbClr val="000000"/>
                </a:solidFill>
                <a:prstDash val="solid"/>
                <a:round/>
                <a:headEnd/>
                <a:tailEnd/>
              </a:ln>
            </p:spPr>
            <p:txBody>
              <a:bodyPr/>
              <a:lstStyle/>
              <a:p>
                <a:pPr>
                  <a:defRPr/>
                </a:pPr>
                <a:endParaRPr lang="en-US">
                  <a:latin typeface="+mn-lt"/>
                </a:endParaRPr>
              </a:p>
            </p:txBody>
          </p:sp>
          <p:sp>
            <p:nvSpPr>
              <p:cNvPr id="23648" name="Freeform 144">
                <a:extLst>
                  <a:ext uri="{FF2B5EF4-FFF2-40B4-BE49-F238E27FC236}">
                    <a16:creationId xmlns:a16="http://schemas.microsoft.com/office/drawing/2014/main" id="{383D5345-BD96-4669-9D7E-D3105A104F7C}"/>
                  </a:ext>
                </a:extLst>
              </p:cNvPr>
              <p:cNvSpPr>
                <a:spLocks/>
              </p:cNvSpPr>
              <p:nvPr/>
            </p:nvSpPr>
            <p:spPr bwMode="auto">
              <a:xfrm>
                <a:off x="4636" y="2383"/>
                <a:ext cx="17" cy="74"/>
              </a:xfrm>
              <a:custGeom>
                <a:avLst/>
                <a:gdLst>
                  <a:gd name="T0" fmla="*/ 0 w 20"/>
                  <a:gd name="T1" fmla="*/ 67 h 67"/>
                  <a:gd name="T2" fmla="*/ 8 w 20"/>
                  <a:gd name="T3" fmla="*/ 65 h 67"/>
                  <a:gd name="T4" fmla="*/ 14 w 20"/>
                  <a:gd name="T5" fmla="*/ 58 h 67"/>
                  <a:gd name="T6" fmla="*/ 18 w 20"/>
                  <a:gd name="T7" fmla="*/ 46 h 67"/>
                  <a:gd name="T8" fmla="*/ 20 w 20"/>
                  <a:gd name="T9" fmla="*/ 33 h 67"/>
                  <a:gd name="T10" fmla="*/ 18 w 20"/>
                  <a:gd name="T11" fmla="*/ 19 h 67"/>
                  <a:gd name="T12" fmla="*/ 14 w 20"/>
                  <a:gd name="T13" fmla="*/ 10 h 67"/>
                  <a:gd name="T14" fmla="*/ 8 w 20"/>
                  <a:gd name="T15" fmla="*/ 2 h 67"/>
                  <a:gd name="T16" fmla="*/ 0 w 20"/>
                  <a:gd name="T17" fmla="*/ 0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 h="67">
                    <a:moveTo>
                      <a:pt x="0" y="67"/>
                    </a:moveTo>
                    <a:lnTo>
                      <a:pt x="8" y="65"/>
                    </a:lnTo>
                    <a:lnTo>
                      <a:pt x="14" y="58"/>
                    </a:lnTo>
                    <a:lnTo>
                      <a:pt x="18" y="46"/>
                    </a:lnTo>
                    <a:lnTo>
                      <a:pt x="20" y="33"/>
                    </a:lnTo>
                    <a:lnTo>
                      <a:pt x="18" y="19"/>
                    </a:lnTo>
                    <a:lnTo>
                      <a:pt x="14" y="10"/>
                    </a:lnTo>
                    <a:lnTo>
                      <a:pt x="8" y="2"/>
                    </a:lnTo>
                    <a:lnTo>
                      <a:pt x="0"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49" name="Freeform 145">
                <a:extLst>
                  <a:ext uri="{FF2B5EF4-FFF2-40B4-BE49-F238E27FC236}">
                    <a16:creationId xmlns:a16="http://schemas.microsoft.com/office/drawing/2014/main" id="{4C268809-8704-4DE8-B1B2-A8E288DD5649}"/>
                  </a:ext>
                </a:extLst>
              </p:cNvPr>
              <p:cNvSpPr>
                <a:spLocks/>
              </p:cNvSpPr>
              <p:nvPr/>
            </p:nvSpPr>
            <p:spPr bwMode="auto">
              <a:xfrm>
                <a:off x="4619" y="2398"/>
                <a:ext cx="17" cy="30"/>
              </a:xfrm>
              <a:custGeom>
                <a:avLst/>
                <a:gdLst>
                  <a:gd name="T0" fmla="*/ 10 w 19"/>
                  <a:gd name="T1" fmla="*/ 33 h 33"/>
                  <a:gd name="T2" fmla="*/ 17 w 19"/>
                  <a:gd name="T3" fmla="*/ 29 h 33"/>
                  <a:gd name="T4" fmla="*/ 19 w 19"/>
                  <a:gd name="T5" fmla="*/ 18 h 33"/>
                  <a:gd name="T6" fmla="*/ 17 w 19"/>
                  <a:gd name="T7" fmla="*/ 6 h 33"/>
                  <a:gd name="T8" fmla="*/ 10 w 19"/>
                  <a:gd name="T9" fmla="*/ 0 h 33"/>
                  <a:gd name="T10" fmla="*/ 4 w 19"/>
                  <a:gd name="T11" fmla="*/ 6 h 33"/>
                  <a:gd name="T12" fmla="*/ 0 w 19"/>
                  <a:gd name="T13" fmla="*/ 18 h 33"/>
                  <a:gd name="T14" fmla="*/ 4 w 19"/>
                  <a:gd name="T15" fmla="*/ 29 h 33"/>
                  <a:gd name="T16" fmla="*/ 10 w 19"/>
                  <a:gd name="T17" fmla="*/ 33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33">
                    <a:moveTo>
                      <a:pt x="10" y="33"/>
                    </a:moveTo>
                    <a:lnTo>
                      <a:pt x="17" y="29"/>
                    </a:lnTo>
                    <a:lnTo>
                      <a:pt x="19" y="18"/>
                    </a:lnTo>
                    <a:lnTo>
                      <a:pt x="17" y="6"/>
                    </a:lnTo>
                    <a:lnTo>
                      <a:pt x="10" y="0"/>
                    </a:lnTo>
                    <a:lnTo>
                      <a:pt x="4" y="6"/>
                    </a:lnTo>
                    <a:lnTo>
                      <a:pt x="0" y="18"/>
                    </a:lnTo>
                    <a:lnTo>
                      <a:pt x="4" y="29"/>
                    </a:lnTo>
                    <a:lnTo>
                      <a:pt x="10" y="33"/>
                    </a:lnTo>
                    <a:close/>
                  </a:path>
                </a:pathLst>
              </a:custGeom>
              <a:solidFill>
                <a:srgbClr val="000000"/>
              </a:solidFill>
              <a:ln w="0">
                <a:solidFill>
                  <a:srgbClr val="000000"/>
                </a:solidFill>
                <a:prstDash val="solid"/>
                <a:round/>
                <a:headEnd/>
                <a:tailEnd/>
              </a:ln>
            </p:spPr>
            <p:txBody>
              <a:bodyPr/>
              <a:lstStyle/>
              <a:p>
                <a:pPr>
                  <a:defRPr/>
                </a:pPr>
                <a:endParaRPr lang="en-US">
                  <a:latin typeface="+mn-lt"/>
                </a:endParaRPr>
              </a:p>
            </p:txBody>
          </p:sp>
          <p:sp>
            <p:nvSpPr>
              <p:cNvPr id="23650" name="Freeform 146">
                <a:extLst>
                  <a:ext uri="{FF2B5EF4-FFF2-40B4-BE49-F238E27FC236}">
                    <a16:creationId xmlns:a16="http://schemas.microsoft.com/office/drawing/2014/main" id="{AA229C71-07F0-4810-B9A5-D0EC521468CC}"/>
                  </a:ext>
                </a:extLst>
              </p:cNvPr>
              <p:cNvSpPr>
                <a:spLocks/>
              </p:cNvSpPr>
              <p:nvPr/>
            </p:nvSpPr>
            <p:spPr bwMode="auto">
              <a:xfrm>
                <a:off x="4249" y="2323"/>
                <a:ext cx="172" cy="134"/>
              </a:xfrm>
              <a:custGeom>
                <a:avLst/>
                <a:gdLst>
                  <a:gd name="T0" fmla="*/ 0 w 180"/>
                  <a:gd name="T1" fmla="*/ 87 h 129"/>
                  <a:gd name="T2" fmla="*/ 13 w 180"/>
                  <a:gd name="T3" fmla="*/ 104 h 129"/>
                  <a:gd name="T4" fmla="*/ 30 w 180"/>
                  <a:gd name="T5" fmla="*/ 104 h 129"/>
                  <a:gd name="T6" fmla="*/ 86 w 180"/>
                  <a:gd name="T7" fmla="*/ 129 h 129"/>
                  <a:gd name="T8" fmla="*/ 161 w 180"/>
                  <a:gd name="T9" fmla="*/ 87 h 129"/>
                  <a:gd name="T10" fmla="*/ 180 w 180"/>
                  <a:gd name="T11" fmla="*/ 91 h 129"/>
                  <a:gd name="T12" fmla="*/ 149 w 180"/>
                  <a:gd name="T13" fmla="*/ 21 h 129"/>
                  <a:gd name="T14" fmla="*/ 130 w 180"/>
                  <a:gd name="T15" fmla="*/ 0 h 129"/>
                  <a:gd name="T16" fmla="*/ 94 w 180"/>
                  <a:gd name="T17" fmla="*/ 2 h 129"/>
                  <a:gd name="T18" fmla="*/ 71 w 180"/>
                  <a:gd name="T19" fmla="*/ 31 h 129"/>
                  <a:gd name="T20" fmla="*/ 46 w 180"/>
                  <a:gd name="T21" fmla="*/ 31 h 129"/>
                  <a:gd name="T22" fmla="*/ 24 w 180"/>
                  <a:gd name="T23" fmla="*/ 43 h 129"/>
                  <a:gd name="T24" fmla="*/ 0 w 180"/>
                  <a:gd name="T25" fmla="*/ 87 h 1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0" h="129">
                    <a:moveTo>
                      <a:pt x="0" y="87"/>
                    </a:moveTo>
                    <a:lnTo>
                      <a:pt x="13" y="104"/>
                    </a:lnTo>
                    <a:lnTo>
                      <a:pt x="30" y="104"/>
                    </a:lnTo>
                    <a:lnTo>
                      <a:pt x="86" y="129"/>
                    </a:lnTo>
                    <a:lnTo>
                      <a:pt x="161" y="87"/>
                    </a:lnTo>
                    <a:lnTo>
                      <a:pt x="180" y="91"/>
                    </a:lnTo>
                    <a:lnTo>
                      <a:pt x="149" y="21"/>
                    </a:lnTo>
                    <a:lnTo>
                      <a:pt x="130" y="0"/>
                    </a:lnTo>
                    <a:lnTo>
                      <a:pt x="94" y="2"/>
                    </a:lnTo>
                    <a:lnTo>
                      <a:pt x="71" y="31"/>
                    </a:lnTo>
                    <a:lnTo>
                      <a:pt x="46" y="31"/>
                    </a:lnTo>
                    <a:lnTo>
                      <a:pt x="24" y="43"/>
                    </a:lnTo>
                    <a:lnTo>
                      <a:pt x="0" y="87"/>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51" name="Freeform 147">
                <a:extLst>
                  <a:ext uri="{FF2B5EF4-FFF2-40B4-BE49-F238E27FC236}">
                    <a16:creationId xmlns:a16="http://schemas.microsoft.com/office/drawing/2014/main" id="{B595BD75-DA78-4588-9614-E9DB1E8022DC}"/>
                  </a:ext>
                </a:extLst>
              </p:cNvPr>
              <p:cNvSpPr>
                <a:spLocks/>
              </p:cNvSpPr>
              <p:nvPr/>
            </p:nvSpPr>
            <p:spPr bwMode="auto">
              <a:xfrm>
                <a:off x="4094" y="2353"/>
                <a:ext cx="69" cy="119"/>
              </a:xfrm>
              <a:custGeom>
                <a:avLst/>
                <a:gdLst>
                  <a:gd name="T0" fmla="*/ 63 w 63"/>
                  <a:gd name="T1" fmla="*/ 4 h 121"/>
                  <a:gd name="T2" fmla="*/ 53 w 63"/>
                  <a:gd name="T3" fmla="*/ 0 h 121"/>
                  <a:gd name="T4" fmla="*/ 46 w 63"/>
                  <a:gd name="T5" fmla="*/ 0 h 121"/>
                  <a:gd name="T6" fmla="*/ 32 w 63"/>
                  <a:gd name="T7" fmla="*/ 4 h 121"/>
                  <a:gd name="T8" fmla="*/ 21 w 63"/>
                  <a:gd name="T9" fmla="*/ 10 h 121"/>
                  <a:gd name="T10" fmla="*/ 9 w 63"/>
                  <a:gd name="T11" fmla="*/ 23 h 121"/>
                  <a:gd name="T12" fmla="*/ 2 w 63"/>
                  <a:gd name="T13" fmla="*/ 42 h 121"/>
                  <a:gd name="T14" fmla="*/ 0 w 63"/>
                  <a:gd name="T15" fmla="*/ 65 h 121"/>
                  <a:gd name="T16" fmla="*/ 2 w 63"/>
                  <a:gd name="T17" fmla="*/ 87 h 121"/>
                  <a:gd name="T18" fmla="*/ 9 w 63"/>
                  <a:gd name="T19" fmla="*/ 106 h 121"/>
                  <a:gd name="T20" fmla="*/ 21 w 63"/>
                  <a:gd name="T21" fmla="*/ 117 h 121"/>
                  <a:gd name="T22" fmla="*/ 32 w 63"/>
                  <a:gd name="T23" fmla="*/ 121 h 121"/>
                  <a:gd name="T24" fmla="*/ 30 w 63"/>
                  <a:gd name="T25" fmla="*/ 121 h 121"/>
                  <a:gd name="T26" fmla="*/ 61 w 63"/>
                  <a:gd name="T27" fmla="*/ 121 h 121"/>
                  <a:gd name="T28" fmla="*/ 63 w 63"/>
                  <a:gd name="T29" fmla="*/ 4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3" h="121">
                    <a:moveTo>
                      <a:pt x="63" y="4"/>
                    </a:moveTo>
                    <a:lnTo>
                      <a:pt x="53" y="0"/>
                    </a:lnTo>
                    <a:lnTo>
                      <a:pt x="46" y="0"/>
                    </a:lnTo>
                    <a:lnTo>
                      <a:pt x="32" y="4"/>
                    </a:lnTo>
                    <a:lnTo>
                      <a:pt x="21" y="10"/>
                    </a:lnTo>
                    <a:lnTo>
                      <a:pt x="9" y="23"/>
                    </a:lnTo>
                    <a:lnTo>
                      <a:pt x="2" y="42"/>
                    </a:lnTo>
                    <a:lnTo>
                      <a:pt x="0" y="65"/>
                    </a:lnTo>
                    <a:lnTo>
                      <a:pt x="2" y="87"/>
                    </a:lnTo>
                    <a:lnTo>
                      <a:pt x="9" y="106"/>
                    </a:lnTo>
                    <a:lnTo>
                      <a:pt x="21" y="117"/>
                    </a:lnTo>
                    <a:lnTo>
                      <a:pt x="32" y="121"/>
                    </a:lnTo>
                    <a:lnTo>
                      <a:pt x="30" y="121"/>
                    </a:lnTo>
                    <a:lnTo>
                      <a:pt x="61" y="121"/>
                    </a:lnTo>
                    <a:lnTo>
                      <a:pt x="63" y="4"/>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52" name="Freeform 148">
                <a:extLst>
                  <a:ext uri="{FF2B5EF4-FFF2-40B4-BE49-F238E27FC236}">
                    <a16:creationId xmlns:a16="http://schemas.microsoft.com/office/drawing/2014/main" id="{42D16E7A-6A0C-41BC-8E40-AA4775F2B3FE}"/>
                  </a:ext>
                </a:extLst>
              </p:cNvPr>
              <p:cNvSpPr>
                <a:spLocks/>
              </p:cNvSpPr>
              <p:nvPr/>
            </p:nvSpPr>
            <p:spPr bwMode="auto">
              <a:xfrm>
                <a:off x="4128" y="2368"/>
                <a:ext cx="60" cy="104"/>
              </a:xfrm>
              <a:custGeom>
                <a:avLst/>
                <a:gdLst>
                  <a:gd name="T0" fmla="*/ 31 w 62"/>
                  <a:gd name="T1" fmla="*/ 115 h 115"/>
                  <a:gd name="T2" fmla="*/ 44 w 62"/>
                  <a:gd name="T3" fmla="*/ 111 h 115"/>
                  <a:gd name="T4" fmla="*/ 54 w 62"/>
                  <a:gd name="T5" fmla="*/ 100 h 115"/>
                  <a:gd name="T6" fmla="*/ 60 w 62"/>
                  <a:gd name="T7" fmla="*/ 81 h 115"/>
                  <a:gd name="T8" fmla="*/ 62 w 62"/>
                  <a:gd name="T9" fmla="*/ 59 h 115"/>
                  <a:gd name="T10" fmla="*/ 60 w 62"/>
                  <a:gd name="T11" fmla="*/ 36 h 115"/>
                  <a:gd name="T12" fmla="*/ 54 w 62"/>
                  <a:gd name="T13" fmla="*/ 17 h 115"/>
                  <a:gd name="T14" fmla="*/ 44 w 62"/>
                  <a:gd name="T15" fmla="*/ 4 h 115"/>
                  <a:gd name="T16" fmla="*/ 31 w 62"/>
                  <a:gd name="T17" fmla="*/ 0 h 115"/>
                  <a:gd name="T18" fmla="*/ 19 w 62"/>
                  <a:gd name="T19" fmla="*/ 4 h 115"/>
                  <a:gd name="T20" fmla="*/ 10 w 62"/>
                  <a:gd name="T21" fmla="*/ 17 h 115"/>
                  <a:gd name="T22" fmla="*/ 2 w 62"/>
                  <a:gd name="T23" fmla="*/ 36 h 115"/>
                  <a:gd name="T24" fmla="*/ 0 w 62"/>
                  <a:gd name="T25" fmla="*/ 59 h 115"/>
                  <a:gd name="T26" fmla="*/ 2 w 62"/>
                  <a:gd name="T27" fmla="*/ 81 h 115"/>
                  <a:gd name="T28" fmla="*/ 10 w 62"/>
                  <a:gd name="T29" fmla="*/ 100 h 115"/>
                  <a:gd name="T30" fmla="*/ 19 w 62"/>
                  <a:gd name="T31" fmla="*/ 111 h 115"/>
                  <a:gd name="T32" fmla="*/ 31 w 62"/>
                  <a:gd name="T33" fmla="*/ 115 h 1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2" h="115">
                    <a:moveTo>
                      <a:pt x="31" y="115"/>
                    </a:moveTo>
                    <a:lnTo>
                      <a:pt x="44" y="111"/>
                    </a:lnTo>
                    <a:lnTo>
                      <a:pt x="54" y="100"/>
                    </a:lnTo>
                    <a:lnTo>
                      <a:pt x="60" y="81"/>
                    </a:lnTo>
                    <a:lnTo>
                      <a:pt x="62" y="59"/>
                    </a:lnTo>
                    <a:lnTo>
                      <a:pt x="60" y="36"/>
                    </a:lnTo>
                    <a:lnTo>
                      <a:pt x="54" y="17"/>
                    </a:lnTo>
                    <a:lnTo>
                      <a:pt x="44" y="4"/>
                    </a:lnTo>
                    <a:lnTo>
                      <a:pt x="31" y="0"/>
                    </a:lnTo>
                    <a:lnTo>
                      <a:pt x="19" y="4"/>
                    </a:lnTo>
                    <a:lnTo>
                      <a:pt x="10" y="17"/>
                    </a:lnTo>
                    <a:lnTo>
                      <a:pt x="2" y="36"/>
                    </a:lnTo>
                    <a:lnTo>
                      <a:pt x="0" y="59"/>
                    </a:lnTo>
                    <a:lnTo>
                      <a:pt x="2" y="81"/>
                    </a:lnTo>
                    <a:lnTo>
                      <a:pt x="10" y="100"/>
                    </a:lnTo>
                    <a:lnTo>
                      <a:pt x="19" y="111"/>
                    </a:lnTo>
                    <a:lnTo>
                      <a:pt x="31" y="115"/>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53" name="Freeform 149">
                <a:extLst>
                  <a:ext uri="{FF2B5EF4-FFF2-40B4-BE49-F238E27FC236}">
                    <a16:creationId xmlns:a16="http://schemas.microsoft.com/office/drawing/2014/main" id="{46A49DF6-0995-47F1-89A9-0E7D5A43BA8A}"/>
                  </a:ext>
                </a:extLst>
              </p:cNvPr>
              <p:cNvSpPr>
                <a:spLocks/>
              </p:cNvSpPr>
              <p:nvPr/>
            </p:nvSpPr>
            <p:spPr bwMode="auto">
              <a:xfrm>
                <a:off x="4068" y="2204"/>
                <a:ext cx="620" cy="223"/>
              </a:xfrm>
              <a:custGeom>
                <a:avLst/>
                <a:gdLst>
                  <a:gd name="T0" fmla="*/ 620 w 620"/>
                  <a:gd name="T1" fmla="*/ 150 h 211"/>
                  <a:gd name="T2" fmla="*/ 584 w 620"/>
                  <a:gd name="T3" fmla="*/ 115 h 211"/>
                  <a:gd name="T4" fmla="*/ 553 w 620"/>
                  <a:gd name="T5" fmla="*/ 115 h 211"/>
                  <a:gd name="T6" fmla="*/ 541 w 620"/>
                  <a:gd name="T7" fmla="*/ 127 h 211"/>
                  <a:gd name="T8" fmla="*/ 536 w 620"/>
                  <a:gd name="T9" fmla="*/ 140 h 211"/>
                  <a:gd name="T10" fmla="*/ 518 w 620"/>
                  <a:gd name="T11" fmla="*/ 185 h 211"/>
                  <a:gd name="T12" fmla="*/ 514 w 620"/>
                  <a:gd name="T13" fmla="*/ 194 h 211"/>
                  <a:gd name="T14" fmla="*/ 369 w 620"/>
                  <a:gd name="T15" fmla="*/ 210 h 211"/>
                  <a:gd name="T16" fmla="*/ 359 w 620"/>
                  <a:gd name="T17" fmla="*/ 210 h 211"/>
                  <a:gd name="T18" fmla="*/ 345 w 620"/>
                  <a:gd name="T19" fmla="*/ 196 h 211"/>
                  <a:gd name="T20" fmla="*/ 336 w 620"/>
                  <a:gd name="T21" fmla="*/ 165 h 211"/>
                  <a:gd name="T22" fmla="*/ 328 w 620"/>
                  <a:gd name="T23" fmla="*/ 144 h 211"/>
                  <a:gd name="T24" fmla="*/ 326 w 620"/>
                  <a:gd name="T25" fmla="*/ 142 h 211"/>
                  <a:gd name="T26" fmla="*/ 280 w 620"/>
                  <a:gd name="T27" fmla="*/ 119 h 211"/>
                  <a:gd name="T28" fmla="*/ 261 w 620"/>
                  <a:gd name="T29" fmla="*/ 138 h 211"/>
                  <a:gd name="T30" fmla="*/ 253 w 620"/>
                  <a:gd name="T31" fmla="*/ 148 h 211"/>
                  <a:gd name="T32" fmla="*/ 238 w 620"/>
                  <a:gd name="T33" fmla="*/ 154 h 211"/>
                  <a:gd name="T34" fmla="*/ 221 w 620"/>
                  <a:gd name="T35" fmla="*/ 150 h 211"/>
                  <a:gd name="T36" fmla="*/ 201 w 620"/>
                  <a:gd name="T37" fmla="*/ 162 h 211"/>
                  <a:gd name="T38" fmla="*/ 0 w 620"/>
                  <a:gd name="T39" fmla="*/ 200 h 211"/>
                  <a:gd name="T40" fmla="*/ 13 w 620"/>
                  <a:gd name="T41" fmla="*/ 114 h 211"/>
                  <a:gd name="T42" fmla="*/ 127 w 620"/>
                  <a:gd name="T43" fmla="*/ 35 h 211"/>
                  <a:gd name="T44" fmla="*/ 132 w 620"/>
                  <a:gd name="T45" fmla="*/ 17 h 211"/>
                  <a:gd name="T46" fmla="*/ 150 w 620"/>
                  <a:gd name="T47" fmla="*/ 12 h 211"/>
                  <a:gd name="T48" fmla="*/ 178 w 620"/>
                  <a:gd name="T49" fmla="*/ 10 h 211"/>
                  <a:gd name="T50" fmla="*/ 253 w 620"/>
                  <a:gd name="T51" fmla="*/ 6 h 211"/>
                  <a:gd name="T52" fmla="*/ 301 w 620"/>
                  <a:gd name="T53" fmla="*/ 2 h 211"/>
                  <a:gd name="T54" fmla="*/ 321 w 620"/>
                  <a:gd name="T55" fmla="*/ 0 h 211"/>
                  <a:gd name="T56" fmla="*/ 411 w 620"/>
                  <a:gd name="T57" fmla="*/ 0 h 211"/>
                  <a:gd name="T58" fmla="*/ 466 w 620"/>
                  <a:gd name="T59" fmla="*/ 2 h 211"/>
                  <a:gd name="T60" fmla="*/ 493 w 620"/>
                  <a:gd name="T61" fmla="*/ 4 h 211"/>
                  <a:gd name="T62" fmla="*/ 511 w 620"/>
                  <a:gd name="T63" fmla="*/ 10 h 211"/>
                  <a:gd name="T64" fmla="*/ 516 w 620"/>
                  <a:gd name="T65" fmla="*/ 21 h 211"/>
                  <a:gd name="T66" fmla="*/ 522 w 620"/>
                  <a:gd name="T67" fmla="*/ 54 h 211"/>
                  <a:gd name="T68" fmla="*/ 528 w 620"/>
                  <a:gd name="T69" fmla="*/ 83 h 211"/>
                  <a:gd name="T70" fmla="*/ 526 w 620"/>
                  <a:gd name="T71" fmla="*/ 85 h 21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20" h="211">
                    <a:moveTo>
                      <a:pt x="620" y="85"/>
                    </a:moveTo>
                    <a:lnTo>
                      <a:pt x="620" y="150"/>
                    </a:lnTo>
                    <a:lnTo>
                      <a:pt x="610" y="150"/>
                    </a:lnTo>
                    <a:lnTo>
                      <a:pt x="584" y="115"/>
                    </a:lnTo>
                    <a:lnTo>
                      <a:pt x="551" y="115"/>
                    </a:lnTo>
                    <a:lnTo>
                      <a:pt x="553" y="115"/>
                    </a:lnTo>
                    <a:lnTo>
                      <a:pt x="545" y="119"/>
                    </a:lnTo>
                    <a:lnTo>
                      <a:pt x="541" y="127"/>
                    </a:lnTo>
                    <a:lnTo>
                      <a:pt x="539" y="133"/>
                    </a:lnTo>
                    <a:lnTo>
                      <a:pt x="536" y="140"/>
                    </a:lnTo>
                    <a:lnTo>
                      <a:pt x="526" y="163"/>
                    </a:lnTo>
                    <a:lnTo>
                      <a:pt x="518" y="185"/>
                    </a:lnTo>
                    <a:lnTo>
                      <a:pt x="516" y="192"/>
                    </a:lnTo>
                    <a:lnTo>
                      <a:pt x="514" y="194"/>
                    </a:lnTo>
                    <a:lnTo>
                      <a:pt x="514" y="192"/>
                    </a:lnTo>
                    <a:lnTo>
                      <a:pt x="369" y="210"/>
                    </a:lnTo>
                    <a:lnTo>
                      <a:pt x="370" y="211"/>
                    </a:lnTo>
                    <a:lnTo>
                      <a:pt x="359" y="210"/>
                    </a:lnTo>
                    <a:lnTo>
                      <a:pt x="353" y="208"/>
                    </a:lnTo>
                    <a:lnTo>
                      <a:pt x="345" y="196"/>
                    </a:lnTo>
                    <a:lnTo>
                      <a:pt x="342" y="185"/>
                    </a:lnTo>
                    <a:lnTo>
                      <a:pt x="336" y="165"/>
                    </a:lnTo>
                    <a:lnTo>
                      <a:pt x="330" y="150"/>
                    </a:lnTo>
                    <a:lnTo>
                      <a:pt x="328" y="144"/>
                    </a:lnTo>
                    <a:lnTo>
                      <a:pt x="328" y="142"/>
                    </a:lnTo>
                    <a:lnTo>
                      <a:pt x="326" y="142"/>
                    </a:lnTo>
                    <a:lnTo>
                      <a:pt x="309" y="119"/>
                    </a:lnTo>
                    <a:lnTo>
                      <a:pt x="280" y="119"/>
                    </a:lnTo>
                    <a:lnTo>
                      <a:pt x="269" y="125"/>
                    </a:lnTo>
                    <a:lnTo>
                      <a:pt x="261" y="138"/>
                    </a:lnTo>
                    <a:lnTo>
                      <a:pt x="255" y="146"/>
                    </a:lnTo>
                    <a:lnTo>
                      <a:pt x="253" y="148"/>
                    </a:lnTo>
                    <a:lnTo>
                      <a:pt x="248" y="152"/>
                    </a:lnTo>
                    <a:lnTo>
                      <a:pt x="238" y="154"/>
                    </a:lnTo>
                    <a:lnTo>
                      <a:pt x="223" y="150"/>
                    </a:lnTo>
                    <a:lnTo>
                      <a:pt x="221" y="150"/>
                    </a:lnTo>
                    <a:lnTo>
                      <a:pt x="213" y="160"/>
                    </a:lnTo>
                    <a:lnTo>
                      <a:pt x="201" y="162"/>
                    </a:lnTo>
                    <a:lnTo>
                      <a:pt x="201" y="206"/>
                    </a:lnTo>
                    <a:lnTo>
                      <a:pt x="0" y="200"/>
                    </a:lnTo>
                    <a:lnTo>
                      <a:pt x="0" y="133"/>
                    </a:lnTo>
                    <a:lnTo>
                      <a:pt x="13" y="114"/>
                    </a:lnTo>
                    <a:lnTo>
                      <a:pt x="123" y="81"/>
                    </a:lnTo>
                    <a:lnTo>
                      <a:pt x="127" y="35"/>
                    </a:lnTo>
                    <a:lnTo>
                      <a:pt x="129" y="25"/>
                    </a:lnTo>
                    <a:lnTo>
                      <a:pt x="132" y="17"/>
                    </a:lnTo>
                    <a:lnTo>
                      <a:pt x="142" y="12"/>
                    </a:lnTo>
                    <a:lnTo>
                      <a:pt x="150" y="12"/>
                    </a:lnTo>
                    <a:lnTo>
                      <a:pt x="161" y="10"/>
                    </a:lnTo>
                    <a:lnTo>
                      <a:pt x="178" y="10"/>
                    </a:lnTo>
                    <a:lnTo>
                      <a:pt x="201" y="8"/>
                    </a:lnTo>
                    <a:lnTo>
                      <a:pt x="253" y="6"/>
                    </a:lnTo>
                    <a:lnTo>
                      <a:pt x="278" y="4"/>
                    </a:lnTo>
                    <a:lnTo>
                      <a:pt x="301" y="2"/>
                    </a:lnTo>
                    <a:lnTo>
                      <a:pt x="315" y="0"/>
                    </a:lnTo>
                    <a:lnTo>
                      <a:pt x="321" y="0"/>
                    </a:lnTo>
                    <a:lnTo>
                      <a:pt x="376" y="0"/>
                    </a:lnTo>
                    <a:lnTo>
                      <a:pt x="411" y="0"/>
                    </a:lnTo>
                    <a:lnTo>
                      <a:pt x="449" y="2"/>
                    </a:lnTo>
                    <a:lnTo>
                      <a:pt x="466" y="2"/>
                    </a:lnTo>
                    <a:lnTo>
                      <a:pt x="480" y="4"/>
                    </a:lnTo>
                    <a:lnTo>
                      <a:pt x="493" y="4"/>
                    </a:lnTo>
                    <a:lnTo>
                      <a:pt x="507" y="6"/>
                    </a:lnTo>
                    <a:lnTo>
                      <a:pt x="511" y="10"/>
                    </a:lnTo>
                    <a:lnTo>
                      <a:pt x="514" y="16"/>
                    </a:lnTo>
                    <a:lnTo>
                      <a:pt x="516" y="21"/>
                    </a:lnTo>
                    <a:lnTo>
                      <a:pt x="518" y="31"/>
                    </a:lnTo>
                    <a:lnTo>
                      <a:pt x="522" y="54"/>
                    </a:lnTo>
                    <a:lnTo>
                      <a:pt x="526" y="75"/>
                    </a:lnTo>
                    <a:lnTo>
                      <a:pt x="528" y="83"/>
                    </a:lnTo>
                    <a:lnTo>
                      <a:pt x="528" y="85"/>
                    </a:lnTo>
                    <a:lnTo>
                      <a:pt x="526" y="85"/>
                    </a:lnTo>
                    <a:lnTo>
                      <a:pt x="620" y="85"/>
                    </a:lnTo>
                    <a:close/>
                  </a:path>
                </a:pathLst>
              </a:custGeom>
              <a:solidFill>
                <a:srgbClr val="FFFFFF"/>
              </a:solidFill>
              <a:ln w="0">
                <a:solidFill>
                  <a:srgbClr val="654C00"/>
                </a:solidFill>
                <a:prstDash val="solid"/>
                <a:round/>
                <a:headEnd/>
                <a:tailEnd/>
              </a:ln>
            </p:spPr>
            <p:txBody>
              <a:bodyPr/>
              <a:lstStyle/>
              <a:p>
                <a:pPr>
                  <a:defRPr/>
                </a:pPr>
                <a:endParaRPr lang="en-US">
                  <a:latin typeface="+mn-lt"/>
                </a:endParaRPr>
              </a:p>
            </p:txBody>
          </p:sp>
          <p:sp>
            <p:nvSpPr>
              <p:cNvPr id="23654" name="Freeform 150">
                <a:extLst>
                  <a:ext uri="{FF2B5EF4-FFF2-40B4-BE49-F238E27FC236}">
                    <a16:creationId xmlns:a16="http://schemas.microsoft.com/office/drawing/2014/main" id="{62405F35-48D9-40BF-A8A5-3C9654E2459F}"/>
                  </a:ext>
                </a:extLst>
              </p:cNvPr>
              <p:cNvSpPr>
                <a:spLocks/>
              </p:cNvSpPr>
              <p:nvPr/>
            </p:nvSpPr>
            <p:spPr bwMode="auto">
              <a:xfrm>
                <a:off x="4154" y="2294"/>
                <a:ext cx="103" cy="15"/>
              </a:xfrm>
              <a:custGeom>
                <a:avLst/>
                <a:gdLst>
                  <a:gd name="T0" fmla="*/ 54 w 108"/>
                  <a:gd name="T1" fmla="*/ 0 h 21"/>
                  <a:gd name="T2" fmla="*/ 106 w 108"/>
                  <a:gd name="T3" fmla="*/ 0 h 21"/>
                  <a:gd name="T4" fmla="*/ 108 w 108"/>
                  <a:gd name="T5" fmla="*/ 2 h 21"/>
                  <a:gd name="T6" fmla="*/ 96 w 108"/>
                  <a:gd name="T7" fmla="*/ 5 h 21"/>
                  <a:gd name="T8" fmla="*/ 87 w 108"/>
                  <a:gd name="T9" fmla="*/ 11 h 21"/>
                  <a:gd name="T10" fmla="*/ 79 w 108"/>
                  <a:gd name="T11" fmla="*/ 15 h 21"/>
                  <a:gd name="T12" fmla="*/ 73 w 108"/>
                  <a:gd name="T13" fmla="*/ 19 h 21"/>
                  <a:gd name="T14" fmla="*/ 0 w 108"/>
                  <a:gd name="T15" fmla="*/ 19 h 21"/>
                  <a:gd name="T16" fmla="*/ 0 w 108"/>
                  <a:gd name="T17" fmla="*/ 21 h 21"/>
                  <a:gd name="T18" fmla="*/ 12 w 108"/>
                  <a:gd name="T19" fmla="*/ 13 h 21"/>
                  <a:gd name="T20" fmla="*/ 25 w 108"/>
                  <a:gd name="T21" fmla="*/ 9 h 21"/>
                  <a:gd name="T22" fmla="*/ 56 w 108"/>
                  <a:gd name="T23" fmla="*/ 2 h 21"/>
                  <a:gd name="T24" fmla="*/ 54 w 108"/>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8" h="21">
                    <a:moveTo>
                      <a:pt x="54" y="0"/>
                    </a:moveTo>
                    <a:lnTo>
                      <a:pt x="106" y="0"/>
                    </a:lnTo>
                    <a:lnTo>
                      <a:pt x="108" y="2"/>
                    </a:lnTo>
                    <a:lnTo>
                      <a:pt x="96" y="5"/>
                    </a:lnTo>
                    <a:lnTo>
                      <a:pt x="87" y="11"/>
                    </a:lnTo>
                    <a:lnTo>
                      <a:pt x="79" y="15"/>
                    </a:lnTo>
                    <a:lnTo>
                      <a:pt x="73" y="19"/>
                    </a:lnTo>
                    <a:lnTo>
                      <a:pt x="0" y="19"/>
                    </a:lnTo>
                    <a:lnTo>
                      <a:pt x="0" y="21"/>
                    </a:lnTo>
                    <a:lnTo>
                      <a:pt x="12" y="13"/>
                    </a:lnTo>
                    <a:lnTo>
                      <a:pt x="25" y="9"/>
                    </a:lnTo>
                    <a:lnTo>
                      <a:pt x="56" y="2"/>
                    </a:lnTo>
                    <a:lnTo>
                      <a:pt x="54" y="0"/>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55" name="Freeform 151">
                <a:extLst>
                  <a:ext uri="{FF2B5EF4-FFF2-40B4-BE49-F238E27FC236}">
                    <a16:creationId xmlns:a16="http://schemas.microsoft.com/office/drawing/2014/main" id="{200EB88B-9F68-4070-861E-616365EF1AA0}"/>
                  </a:ext>
                </a:extLst>
              </p:cNvPr>
              <p:cNvSpPr>
                <a:spLocks/>
              </p:cNvSpPr>
              <p:nvPr/>
            </p:nvSpPr>
            <p:spPr bwMode="auto">
              <a:xfrm>
                <a:off x="4102" y="2309"/>
                <a:ext cx="233" cy="15"/>
              </a:xfrm>
              <a:custGeom>
                <a:avLst/>
                <a:gdLst>
                  <a:gd name="T0" fmla="*/ 0 w 233"/>
                  <a:gd name="T1" fmla="*/ 10 h 17"/>
                  <a:gd name="T2" fmla="*/ 194 w 233"/>
                  <a:gd name="T3" fmla="*/ 10 h 17"/>
                  <a:gd name="T4" fmla="*/ 200 w 233"/>
                  <a:gd name="T5" fmla="*/ 17 h 17"/>
                  <a:gd name="T6" fmla="*/ 202 w 233"/>
                  <a:gd name="T7" fmla="*/ 12 h 17"/>
                  <a:gd name="T8" fmla="*/ 233 w 233"/>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3" h="17">
                    <a:moveTo>
                      <a:pt x="0" y="10"/>
                    </a:moveTo>
                    <a:lnTo>
                      <a:pt x="194" y="10"/>
                    </a:lnTo>
                    <a:lnTo>
                      <a:pt x="200" y="17"/>
                    </a:lnTo>
                    <a:lnTo>
                      <a:pt x="202" y="12"/>
                    </a:lnTo>
                    <a:lnTo>
                      <a:pt x="233"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56" name="Freeform 152">
                <a:extLst>
                  <a:ext uri="{FF2B5EF4-FFF2-40B4-BE49-F238E27FC236}">
                    <a16:creationId xmlns:a16="http://schemas.microsoft.com/office/drawing/2014/main" id="{1463D735-B9D4-4CA5-8CEB-1D1DB6152C99}"/>
                  </a:ext>
                </a:extLst>
              </p:cNvPr>
              <p:cNvSpPr>
                <a:spLocks/>
              </p:cNvSpPr>
              <p:nvPr/>
            </p:nvSpPr>
            <p:spPr bwMode="auto">
              <a:xfrm>
                <a:off x="4447" y="2234"/>
                <a:ext cx="60" cy="59"/>
              </a:xfrm>
              <a:custGeom>
                <a:avLst/>
                <a:gdLst>
                  <a:gd name="T0" fmla="*/ 0 w 58"/>
                  <a:gd name="T1" fmla="*/ 0 h 58"/>
                  <a:gd name="T2" fmla="*/ 2 w 58"/>
                  <a:gd name="T3" fmla="*/ 58 h 58"/>
                  <a:gd name="T4" fmla="*/ 58 w 58"/>
                  <a:gd name="T5" fmla="*/ 58 h 58"/>
                  <a:gd name="T6" fmla="*/ 54 w 58"/>
                  <a:gd name="T7" fmla="*/ 0 h 58"/>
                  <a:gd name="T8" fmla="*/ 0 w 58"/>
                  <a:gd name="T9" fmla="*/ 0 h 5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8" h="58">
                    <a:moveTo>
                      <a:pt x="0" y="0"/>
                    </a:moveTo>
                    <a:lnTo>
                      <a:pt x="2" y="58"/>
                    </a:lnTo>
                    <a:lnTo>
                      <a:pt x="58" y="58"/>
                    </a:lnTo>
                    <a:lnTo>
                      <a:pt x="54" y="0"/>
                    </a:lnTo>
                    <a:lnTo>
                      <a:pt x="0" y="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57" name="Freeform 153">
                <a:extLst>
                  <a:ext uri="{FF2B5EF4-FFF2-40B4-BE49-F238E27FC236}">
                    <a16:creationId xmlns:a16="http://schemas.microsoft.com/office/drawing/2014/main" id="{4EC106A8-5E88-4437-9A13-B26DF5AC8E4A}"/>
                  </a:ext>
                </a:extLst>
              </p:cNvPr>
              <p:cNvSpPr>
                <a:spLocks/>
              </p:cNvSpPr>
              <p:nvPr/>
            </p:nvSpPr>
            <p:spPr bwMode="auto">
              <a:xfrm>
                <a:off x="4524" y="2234"/>
                <a:ext cx="52" cy="59"/>
              </a:xfrm>
              <a:custGeom>
                <a:avLst/>
                <a:gdLst>
                  <a:gd name="T0" fmla="*/ 0 w 56"/>
                  <a:gd name="T1" fmla="*/ 0 h 56"/>
                  <a:gd name="T2" fmla="*/ 2 w 56"/>
                  <a:gd name="T3" fmla="*/ 56 h 56"/>
                  <a:gd name="T4" fmla="*/ 56 w 56"/>
                  <a:gd name="T5" fmla="*/ 56 h 56"/>
                  <a:gd name="T6" fmla="*/ 52 w 56"/>
                  <a:gd name="T7" fmla="*/ 0 h 56"/>
                  <a:gd name="T8" fmla="*/ 0 w 56"/>
                  <a:gd name="T9" fmla="*/ 0 h 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 h="56">
                    <a:moveTo>
                      <a:pt x="0" y="0"/>
                    </a:moveTo>
                    <a:lnTo>
                      <a:pt x="2" y="56"/>
                    </a:lnTo>
                    <a:lnTo>
                      <a:pt x="56" y="56"/>
                    </a:lnTo>
                    <a:lnTo>
                      <a:pt x="52" y="0"/>
                    </a:lnTo>
                    <a:lnTo>
                      <a:pt x="0" y="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58" name="Line 154">
                <a:extLst>
                  <a:ext uri="{FF2B5EF4-FFF2-40B4-BE49-F238E27FC236}">
                    <a16:creationId xmlns:a16="http://schemas.microsoft.com/office/drawing/2014/main" id="{488A549D-CBDB-4E33-A326-9308B0EC571F}"/>
                  </a:ext>
                </a:extLst>
              </p:cNvPr>
              <p:cNvSpPr>
                <a:spLocks noChangeShapeType="1"/>
              </p:cNvSpPr>
              <p:nvPr/>
            </p:nvSpPr>
            <p:spPr bwMode="auto">
              <a:xfrm>
                <a:off x="4438" y="2234"/>
                <a:ext cx="1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n-lt"/>
                </a:endParaRPr>
              </a:p>
            </p:txBody>
          </p:sp>
          <p:sp>
            <p:nvSpPr>
              <p:cNvPr id="23659" name="Freeform 155">
                <a:extLst>
                  <a:ext uri="{FF2B5EF4-FFF2-40B4-BE49-F238E27FC236}">
                    <a16:creationId xmlns:a16="http://schemas.microsoft.com/office/drawing/2014/main" id="{A47AC87F-E749-44D2-AC5F-AB1399624988}"/>
                  </a:ext>
                </a:extLst>
              </p:cNvPr>
              <p:cNvSpPr>
                <a:spLocks/>
              </p:cNvSpPr>
              <p:nvPr/>
            </p:nvSpPr>
            <p:spPr bwMode="auto">
              <a:xfrm>
                <a:off x="4404" y="2204"/>
                <a:ext cx="172" cy="15"/>
              </a:xfrm>
              <a:custGeom>
                <a:avLst/>
                <a:gdLst>
                  <a:gd name="T0" fmla="*/ 0 w 175"/>
                  <a:gd name="T1" fmla="*/ 0 h 16"/>
                  <a:gd name="T2" fmla="*/ 19 w 175"/>
                  <a:gd name="T3" fmla="*/ 2 h 16"/>
                  <a:gd name="T4" fmla="*/ 25 w 175"/>
                  <a:gd name="T5" fmla="*/ 8 h 16"/>
                  <a:gd name="T6" fmla="*/ 31 w 175"/>
                  <a:gd name="T7" fmla="*/ 16 h 16"/>
                  <a:gd name="T8" fmla="*/ 175 w 175"/>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5" h="16">
                    <a:moveTo>
                      <a:pt x="0" y="0"/>
                    </a:moveTo>
                    <a:lnTo>
                      <a:pt x="19" y="2"/>
                    </a:lnTo>
                    <a:lnTo>
                      <a:pt x="25" y="8"/>
                    </a:lnTo>
                    <a:lnTo>
                      <a:pt x="31" y="16"/>
                    </a:lnTo>
                    <a:lnTo>
                      <a:pt x="175" y="16"/>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60" name="Freeform 156">
                <a:extLst>
                  <a:ext uri="{FF2B5EF4-FFF2-40B4-BE49-F238E27FC236}">
                    <a16:creationId xmlns:a16="http://schemas.microsoft.com/office/drawing/2014/main" id="{7457B737-28A9-4CBB-9495-8B75A29495BB}"/>
                  </a:ext>
                </a:extLst>
              </p:cNvPr>
              <p:cNvSpPr>
                <a:spLocks/>
              </p:cNvSpPr>
              <p:nvPr/>
            </p:nvSpPr>
            <p:spPr bwMode="auto">
              <a:xfrm>
                <a:off x="4533" y="2309"/>
                <a:ext cx="60" cy="74"/>
              </a:xfrm>
              <a:custGeom>
                <a:avLst/>
                <a:gdLst>
                  <a:gd name="T0" fmla="*/ 0 w 59"/>
                  <a:gd name="T1" fmla="*/ 83 h 83"/>
                  <a:gd name="T2" fmla="*/ 38 w 59"/>
                  <a:gd name="T3" fmla="*/ 81 h 83"/>
                  <a:gd name="T4" fmla="*/ 53 w 59"/>
                  <a:gd name="T5" fmla="*/ 45 h 83"/>
                  <a:gd name="T6" fmla="*/ 59 w 59"/>
                  <a:gd name="T7" fmla="*/ 0 h 8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83">
                    <a:moveTo>
                      <a:pt x="0" y="83"/>
                    </a:moveTo>
                    <a:lnTo>
                      <a:pt x="38" y="81"/>
                    </a:lnTo>
                    <a:lnTo>
                      <a:pt x="53" y="45"/>
                    </a:lnTo>
                    <a:lnTo>
                      <a:pt x="59"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61" name="Freeform 157">
                <a:extLst>
                  <a:ext uri="{FF2B5EF4-FFF2-40B4-BE49-F238E27FC236}">
                    <a16:creationId xmlns:a16="http://schemas.microsoft.com/office/drawing/2014/main" id="{E45014EF-13CD-44A1-AC21-C1208D8A49F6}"/>
                  </a:ext>
                </a:extLst>
              </p:cNvPr>
              <p:cNvSpPr>
                <a:spLocks/>
              </p:cNvSpPr>
              <p:nvPr/>
            </p:nvSpPr>
            <p:spPr bwMode="auto">
              <a:xfrm>
                <a:off x="4197" y="2219"/>
                <a:ext cx="233" cy="74"/>
              </a:xfrm>
              <a:custGeom>
                <a:avLst/>
                <a:gdLst>
                  <a:gd name="T0" fmla="*/ 0 w 229"/>
                  <a:gd name="T1" fmla="*/ 69 h 69"/>
                  <a:gd name="T2" fmla="*/ 2 w 229"/>
                  <a:gd name="T3" fmla="*/ 27 h 69"/>
                  <a:gd name="T4" fmla="*/ 4 w 229"/>
                  <a:gd name="T5" fmla="*/ 19 h 69"/>
                  <a:gd name="T6" fmla="*/ 6 w 229"/>
                  <a:gd name="T7" fmla="*/ 15 h 69"/>
                  <a:gd name="T8" fmla="*/ 14 w 229"/>
                  <a:gd name="T9" fmla="*/ 13 h 69"/>
                  <a:gd name="T10" fmla="*/ 27 w 229"/>
                  <a:gd name="T11" fmla="*/ 11 h 69"/>
                  <a:gd name="T12" fmla="*/ 25 w 229"/>
                  <a:gd name="T13" fmla="*/ 11 h 69"/>
                  <a:gd name="T14" fmla="*/ 202 w 229"/>
                  <a:gd name="T15" fmla="*/ 0 h 69"/>
                  <a:gd name="T16" fmla="*/ 204 w 229"/>
                  <a:gd name="T17" fmla="*/ 2 h 69"/>
                  <a:gd name="T18" fmla="*/ 213 w 229"/>
                  <a:gd name="T19" fmla="*/ 0 h 69"/>
                  <a:gd name="T20" fmla="*/ 223 w 229"/>
                  <a:gd name="T21" fmla="*/ 2 h 69"/>
                  <a:gd name="T22" fmla="*/ 227 w 229"/>
                  <a:gd name="T23" fmla="*/ 7 h 69"/>
                  <a:gd name="T24" fmla="*/ 229 w 229"/>
                  <a:gd name="T25" fmla="*/ 19 h 69"/>
                  <a:gd name="T26" fmla="*/ 227 w 229"/>
                  <a:gd name="T27" fmla="*/ 17 h 69"/>
                  <a:gd name="T28" fmla="*/ 227 w 229"/>
                  <a:gd name="T29" fmla="*/ 63 h 69"/>
                  <a:gd name="T30" fmla="*/ 0 w 229"/>
                  <a:gd name="T31" fmla="*/ 69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9" h="69">
                    <a:moveTo>
                      <a:pt x="0" y="69"/>
                    </a:moveTo>
                    <a:lnTo>
                      <a:pt x="2" y="27"/>
                    </a:lnTo>
                    <a:lnTo>
                      <a:pt x="4" y="19"/>
                    </a:lnTo>
                    <a:lnTo>
                      <a:pt x="6" y="15"/>
                    </a:lnTo>
                    <a:lnTo>
                      <a:pt x="14" y="13"/>
                    </a:lnTo>
                    <a:lnTo>
                      <a:pt x="27" y="11"/>
                    </a:lnTo>
                    <a:lnTo>
                      <a:pt x="25" y="11"/>
                    </a:lnTo>
                    <a:lnTo>
                      <a:pt x="202" y="0"/>
                    </a:lnTo>
                    <a:lnTo>
                      <a:pt x="204" y="2"/>
                    </a:lnTo>
                    <a:lnTo>
                      <a:pt x="213" y="0"/>
                    </a:lnTo>
                    <a:lnTo>
                      <a:pt x="223" y="2"/>
                    </a:lnTo>
                    <a:lnTo>
                      <a:pt x="227" y="7"/>
                    </a:lnTo>
                    <a:lnTo>
                      <a:pt x="229" y="19"/>
                    </a:lnTo>
                    <a:lnTo>
                      <a:pt x="227" y="17"/>
                    </a:lnTo>
                    <a:lnTo>
                      <a:pt x="227" y="63"/>
                    </a:lnTo>
                    <a:lnTo>
                      <a:pt x="0" y="69"/>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62" name="Freeform 158">
                <a:extLst>
                  <a:ext uri="{FF2B5EF4-FFF2-40B4-BE49-F238E27FC236}">
                    <a16:creationId xmlns:a16="http://schemas.microsoft.com/office/drawing/2014/main" id="{D819C00D-EF56-48FB-BD09-32978E586C92}"/>
                  </a:ext>
                </a:extLst>
              </p:cNvPr>
              <p:cNvSpPr>
                <a:spLocks/>
              </p:cNvSpPr>
              <p:nvPr/>
            </p:nvSpPr>
            <p:spPr bwMode="auto">
              <a:xfrm>
                <a:off x="4206" y="2249"/>
                <a:ext cx="43" cy="45"/>
              </a:xfrm>
              <a:custGeom>
                <a:avLst/>
                <a:gdLst>
                  <a:gd name="T0" fmla="*/ 0 w 50"/>
                  <a:gd name="T1" fmla="*/ 0 h 42"/>
                  <a:gd name="T2" fmla="*/ 50 w 50"/>
                  <a:gd name="T3" fmla="*/ 0 h 42"/>
                  <a:gd name="T4" fmla="*/ 50 w 50"/>
                  <a:gd name="T5" fmla="*/ 38 h 42"/>
                  <a:gd name="T6" fmla="*/ 0 w 50"/>
                  <a:gd name="T7" fmla="*/ 42 h 42"/>
                  <a:gd name="T8" fmla="*/ 0 w 50"/>
                  <a:gd name="T9" fmla="*/ 0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 h="42">
                    <a:moveTo>
                      <a:pt x="0" y="0"/>
                    </a:moveTo>
                    <a:lnTo>
                      <a:pt x="50" y="0"/>
                    </a:lnTo>
                    <a:lnTo>
                      <a:pt x="50" y="38"/>
                    </a:lnTo>
                    <a:lnTo>
                      <a:pt x="0" y="4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63" name="Freeform 159">
                <a:extLst>
                  <a:ext uri="{FF2B5EF4-FFF2-40B4-BE49-F238E27FC236}">
                    <a16:creationId xmlns:a16="http://schemas.microsoft.com/office/drawing/2014/main" id="{2675280D-8B91-4B8E-BB3E-248648F39B3D}"/>
                  </a:ext>
                </a:extLst>
              </p:cNvPr>
              <p:cNvSpPr>
                <a:spLocks/>
              </p:cNvSpPr>
              <p:nvPr/>
            </p:nvSpPr>
            <p:spPr bwMode="auto">
              <a:xfrm>
                <a:off x="4283" y="2249"/>
                <a:ext cx="60" cy="45"/>
              </a:xfrm>
              <a:custGeom>
                <a:avLst/>
                <a:gdLst>
                  <a:gd name="T0" fmla="*/ 0 w 59"/>
                  <a:gd name="T1" fmla="*/ 38 h 38"/>
                  <a:gd name="T2" fmla="*/ 0 w 59"/>
                  <a:gd name="T3" fmla="*/ 0 h 38"/>
                  <a:gd name="T4" fmla="*/ 58 w 59"/>
                  <a:gd name="T5" fmla="*/ 1 h 38"/>
                  <a:gd name="T6" fmla="*/ 59 w 59"/>
                  <a:gd name="T7" fmla="*/ 36 h 38"/>
                  <a:gd name="T8" fmla="*/ 0 w 59"/>
                  <a:gd name="T9" fmla="*/ 38 h 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 h="38">
                    <a:moveTo>
                      <a:pt x="0" y="38"/>
                    </a:moveTo>
                    <a:lnTo>
                      <a:pt x="0" y="0"/>
                    </a:lnTo>
                    <a:lnTo>
                      <a:pt x="58" y="1"/>
                    </a:lnTo>
                    <a:lnTo>
                      <a:pt x="59" y="36"/>
                    </a:lnTo>
                    <a:lnTo>
                      <a:pt x="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64" name="Freeform 160">
                <a:extLst>
                  <a:ext uri="{FF2B5EF4-FFF2-40B4-BE49-F238E27FC236}">
                    <a16:creationId xmlns:a16="http://schemas.microsoft.com/office/drawing/2014/main" id="{B3E2618E-2C84-4579-803C-62A2FA54D639}"/>
                  </a:ext>
                </a:extLst>
              </p:cNvPr>
              <p:cNvSpPr>
                <a:spLocks/>
              </p:cNvSpPr>
              <p:nvPr/>
            </p:nvSpPr>
            <p:spPr bwMode="auto">
              <a:xfrm>
                <a:off x="4438" y="2234"/>
                <a:ext cx="86" cy="164"/>
              </a:xfrm>
              <a:custGeom>
                <a:avLst/>
                <a:gdLst>
                  <a:gd name="T0" fmla="*/ 0 w 85"/>
                  <a:gd name="T1" fmla="*/ 2 h 156"/>
                  <a:gd name="T2" fmla="*/ 8 w 85"/>
                  <a:gd name="T3" fmla="*/ 156 h 156"/>
                  <a:gd name="T4" fmla="*/ 85 w 85"/>
                  <a:gd name="T5" fmla="*/ 152 h 156"/>
                  <a:gd name="T6" fmla="*/ 73 w 85"/>
                  <a:gd name="T7" fmla="*/ 0 h 15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5" h="156">
                    <a:moveTo>
                      <a:pt x="0" y="2"/>
                    </a:moveTo>
                    <a:lnTo>
                      <a:pt x="8" y="156"/>
                    </a:lnTo>
                    <a:lnTo>
                      <a:pt x="85" y="152"/>
                    </a:lnTo>
                    <a:lnTo>
                      <a:pt x="73"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65" name="Freeform 161">
                <a:extLst>
                  <a:ext uri="{FF2B5EF4-FFF2-40B4-BE49-F238E27FC236}">
                    <a16:creationId xmlns:a16="http://schemas.microsoft.com/office/drawing/2014/main" id="{2D3DBFB7-16CA-4DA9-9C6F-D9BE5248D97B}"/>
                  </a:ext>
                </a:extLst>
              </p:cNvPr>
              <p:cNvSpPr>
                <a:spLocks/>
              </p:cNvSpPr>
              <p:nvPr/>
            </p:nvSpPr>
            <p:spPr bwMode="auto">
              <a:xfrm>
                <a:off x="4206" y="2219"/>
                <a:ext cx="224" cy="59"/>
              </a:xfrm>
              <a:custGeom>
                <a:avLst/>
                <a:gdLst>
                  <a:gd name="T0" fmla="*/ 14 w 227"/>
                  <a:gd name="T1" fmla="*/ 11 h 63"/>
                  <a:gd name="T2" fmla="*/ 208 w 227"/>
                  <a:gd name="T3" fmla="*/ 0 h 63"/>
                  <a:gd name="T4" fmla="*/ 208 w 227"/>
                  <a:gd name="T5" fmla="*/ 2 h 63"/>
                  <a:gd name="T6" fmla="*/ 217 w 227"/>
                  <a:gd name="T7" fmla="*/ 2 h 63"/>
                  <a:gd name="T8" fmla="*/ 223 w 227"/>
                  <a:gd name="T9" fmla="*/ 5 h 63"/>
                  <a:gd name="T10" fmla="*/ 225 w 227"/>
                  <a:gd name="T11" fmla="*/ 11 h 63"/>
                  <a:gd name="T12" fmla="*/ 227 w 227"/>
                  <a:gd name="T13" fmla="*/ 25 h 63"/>
                  <a:gd name="T14" fmla="*/ 225 w 227"/>
                  <a:gd name="T15" fmla="*/ 23 h 63"/>
                  <a:gd name="T16" fmla="*/ 225 w 227"/>
                  <a:gd name="T17" fmla="*/ 63 h 63"/>
                  <a:gd name="T18" fmla="*/ 185 w 227"/>
                  <a:gd name="T19" fmla="*/ 63 h 63"/>
                  <a:gd name="T20" fmla="*/ 179 w 227"/>
                  <a:gd name="T21" fmla="*/ 27 h 63"/>
                  <a:gd name="T22" fmla="*/ 0 w 227"/>
                  <a:gd name="T23" fmla="*/ 27 h 63"/>
                  <a:gd name="T24" fmla="*/ 2 w 227"/>
                  <a:gd name="T25" fmla="*/ 27 h 63"/>
                  <a:gd name="T26" fmla="*/ 2 w 227"/>
                  <a:gd name="T27" fmla="*/ 21 h 63"/>
                  <a:gd name="T28" fmla="*/ 4 w 227"/>
                  <a:gd name="T29" fmla="*/ 17 h 63"/>
                  <a:gd name="T30" fmla="*/ 6 w 227"/>
                  <a:gd name="T31" fmla="*/ 15 h 63"/>
                  <a:gd name="T32" fmla="*/ 14 w 227"/>
                  <a:gd name="T33" fmla="*/ 13 h 63"/>
                  <a:gd name="T34" fmla="*/ 14 w 227"/>
                  <a:gd name="T35" fmla="*/ 11 h 6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7" h="63">
                    <a:moveTo>
                      <a:pt x="14" y="11"/>
                    </a:moveTo>
                    <a:lnTo>
                      <a:pt x="208" y="0"/>
                    </a:lnTo>
                    <a:lnTo>
                      <a:pt x="208" y="2"/>
                    </a:lnTo>
                    <a:lnTo>
                      <a:pt x="217" y="2"/>
                    </a:lnTo>
                    <a:lnTo>
                      <a:pt x="223" y="5"/>
                    </a:lnTo>
                    <a:lnTo>
                      <a:pt x="225" y="11"/>
                    </a:lnTo>
                    <a:lnTo>
                      <a:pt x="227" y="25"/>
                    </a:lnTo>
                    <a:lnTo>
                      <a:pt x="225" y="23"/>
                    </a:lnTo>
                    <a:lnTo>
                      <a:pt x="225" y="63"/>
                    </a:lnTo>
                    <a:lnTo>
                      <a:pt x="185" y="63"/>
                    </a:lnTo>
                    <a:lnTo>
                      <a:pt x="179" y="27"/>
                    </a:lnTo>
                    <a:lnTo>
                      <a:pt x="0" y="27"/>
                    </a:lnTo>
                    <a:lnTo>
                      <a:pt x="2" y="27"/>
                    </a:lnTo>
                    <a:lnTo>
                      <a:pt x="2" y="21"/>
                    </a:lnTo>
                    <a:lnTo>
                      <a:pt x="4" y="17"/>
                    </a:lnTo>
                    <a:lnTo>
                      <a:pt x="6" y="15"/>
                    </a:lnTo>
                    <a:lnTo>
                      <a:pt x="14" y="13"/>
                    </a:lnTo>
                    <a:lnTo>
                      <a:pt x="14" y="11"/>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66" name="Rectangle 162">
                <a:extLst>
                  <a:ext uri="{FF2B5EF4-FFF2-40B4-BE49-F238E27FC236}">
                    <a16:creationId xmlns:a16="http://schemas.microsoft.com/office/drawing/2014/main" id="{475D949B-6394-4506-B36B-2B6FFF97D2B4}"/>
                  </a:ext>
                </a:extLst>
              </p:cNvPr>
              <p:cNvSpPr>
                <a:spLocks noChangeArrowheads="1"/>
              </p:cNvSpPr>
              <p:nvPr/>
            </p:nvSpPr>
            <p:spPr bwMode="auto">
              <a:xfrm>
                <a:off x="4206" y="2294"/>
                <a:ext cx="43" cy="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67" name="Freeform 163">
                <a:extLst>
                  <a:ext uri="{FF2B5EF4-FFF2-40B4-BE49-F238E27FC236}">
                    <a16:creationId xmlns:a16="http://schemas.microsoft.com/office/drawing/2014/main" id="{9A0259D4-0C29-4F96-A171-2EA3851EE379}"/>
                  </a:ext>
                </a:extLst>
              </p:cNvPr>
              <p:cNvSpPr>
                <a:spLocks/>
              </p:cNvSpPr>
              <p:nvPr/>
            </p:nvSpPr>
            <p:spPr bwMode="auto">
              <a:xfrm>
                <a:off x="4240" y="2323"/>
                <a:ext cx="26" cy="30"/>
              </a:xfrm>
              <a:custGeom>
                <a:avLst/>
                <a:gdLst>
                  <a:gd name="T0" fmla="*/ 11 w 23"/>
                  <a:gd name="T1" fmla="*/ 29 h 29"/>
                  <a:gd name="T2" fmla="*/ 21 w 23"/>
                  <a:gd name="T3" fmla="*/ 25 h 29"/>
                  <a:gd name="T4" fmla="*/ 23 w 23"/>
                  <a:gd name="T5" fmla="*/ 14 h 29"/>
                  <a:gd name="T6" fmla="*/ 21 w 23"/>
                  <a:gd name="T7" fmla="*/ 4 h 29"/>
                  <a:gd name="T8" fmla="*/ 11 w 23"/>
                  <a:gd name="T9" fmla="*/ 0 h 29"/>
                  <a:gd name="T10" fmla="*/ 4 w 23"/>
                  <a:gd name="T11" fmla="*/ 4 h 29"/>
                  <a:gd name="T12" fmla="*/ 0 w 23"/>
                  <a:gd name="T13" fmla="*/ 14 h 29"/>
                  <a:gd name="T14" fmla="*/ 4 w 23"/>
                  <a:gd name="T15" fmla="*/ 25 h 29"/>
                  <a:gd name="T16" fmla="*/ 11 w 23"/>
                  <a:gd name="T17" fmla="*/ 29 h 29"/>
                  <a:gd name="T18" fmla="*/ 11 w 23"/>
                  <a:gd name="T19" fmla="*/ 27 h 29"/>
                  <a:gd name="T20" fmla="*/ 11 w 23"/>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 h="29">
                    <a:moveTo>
                      <a:pt x="11" y="29"/>
                    </a:moveTo>
                    <a:lnTo>
                      <a:pt x="21" y="25"/>
                    </a:lnTo>
                    <a:lnTo>
                      <a:pt x="23" y="14"/>
                    </a:lnTo>
                    <a:lnTo>
                      <a:pt x="21" y="4"/>
                    </a:lnTo>
                    <a:lnTo>
                      <a:pt x="11" y="0"/>
                    </a:lnTo>
                    <a:lnTo>
                      <a:pt x="4" y="4"/>
                    </a:lnTo>
                    <a:lnTo>
                      <a:pt x="0" y="14"/>
                    </a:lnTo>
                    <a:lnTo>
                      <a:pt x="4" y="25"/>
                    </a:lnTo>
                    <a:lnTo>
                      <a:pt x="11" y="29"/>
                    </a:lnTo>
                    <a:lnTo>
                      <a:pt x="11" y="27"/>
                    </a:lnTo>
                    <a:lnTo>
                      <a:pt x="11"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68" name="Freeform 164">
                <a:extLst>
                  <a:ext uri="{FF2B5EF4-FFF2-40B4-BE49-F238E27FC236}">
                    <a16:creationId xmlns:a16="http://schemas.microsoft.com/office/drawing/2014/main" id="{99BB5724-F50C-4AE6-AC03-66879F176C1A}"/>
                  </a:ext>
                </a:extLst>
              </p:cNvPr>
              <p:cNvSpPr>
                <a:spLocks/>
              </p:cNvSpPr>
              <p:nvPr/>
            </p:nvSpPr>
            <p:spPr bwMode="auto">
              <a:xfrm>
                <a:off x="4232" y="2323"/>
                <a:ext cx="26" cy="30"/>
              </a:xfrm>
              <a:custGeom>
                <a:avLst/>
                <a:gdLst>
                  <a:gd name="T0" fmla="*/ 13 w 25"/>
                  <a:gd name="T1" fmla="*/ 29 h 29"/>
                  <a:gd name="T2" fmla="*/ 21 w 25"/>
                  <a:gd name="T3" fmla="*/ 25 h 29"/>
                  <a:gd name="T4" fmla="*/ 25 w 25"/>
                  <a:gd name="T5" fmla="*/ 14 h 29"/>
                  <a:gd name="T6" fmla="*/ 21 w 25"/>
                  <a:gd name="T7" fmla="*/ 4 h 29"/>
                  <a:gd name="T8" fmla="*/ 13 w 25"/>
                  <a:gd name="T9" fmla="*/ 0 h 29"/>
                  <a:gd name="T10" fmla="*/ 4 w 25"/>
                  <a:gd name="T11" fmla="*/ 4 h 29"/>
                  <a:gd name="T12" fmla="*/ 0 w 25"/>
                  <a:gd name="T13" fmla="*/ 14 h 29"/>
                  <a:gd name="T14" fmla="*/ 4 w 25"/>
                  <a:gd name="T15" fmla="*/ 25 h 29"/>
                  <a:gd name="T16" fmla="*/ 13 w 25"/>
                  <a:gd name="T17" fmla="*/ 29 h 29"/>
                  <a:gd name="T18" fmla="*/ 13 w 25"/>
                  <a:gd name="T19" fmla="*/ 27 h 29"/>
                  <a:gd name="T20" fmla="*/ 13 w 25"/>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 h="29">
                    <a:moveTo>
                      <a:pt x="13" y="29"/>
                    </a:moveTo>
                    <a:lnTo>
                      <a:pt x="21" y="25"/>
                    </a:lnTo>
                    <a:lnTo>
                      <a:pt x="25" y="14"/>
                    </a:lnTo>
                    <a:lnTo>
                      <a:pt x="21" y="4"/>
                    </a:lnTo>
                    <a:lnTo>
                      <a:pt x="13" y="0"/>
                    </a:lnTo>
                    <a:lnTo>
                      <a:pt x="4" y="4"/>
                    </a:lnTo>
                    <a:lnTo>
                      <a:pt x="0" y="14"/>
                    </a:lnTo>
                    <a:lnTo>
                      <a:pt x="4" y="25"/>
                    </a:lnTo>
                    <a:lnTo>
                      <a:pt x="13" y="29"/>
                    </a:lnTo>
                    <a:lnTo>
                      <a:pt x="13" y="27"/>
                    </a:lnTo>
                    <a:lnTo>
                      <a:pt x="13" y="29"/>
                    </a:lnTo>
                    <a:close/>
                  </a:path>
                </a:pathLst>
              </a:custGeom>
              <a:solidFill>
                <a:srgbClr val="D8D8D8"/>
              </a:solidFill>
              <a:ln w="0">
                <a:solidFill>
                  <a:srgbClr val="000000"/>
                </a:solidFill>
                <a:prstDash val="solid"/>
                <a:round/>
                <a:headEnd/>
                <a:tailEnd/>
              </a:ln>
            </p:spPr>
            <p:txBody>
              <a:bodyPr/>
              <a:lstStyle/>
              <a:p>
                <a:pPr>
                  <a:defRPr/>
                </a:pPr>
                <a:endParaRPr lang="en-US">
                  <a:latin typeface="+mn-lt"/>
                </a:endParaRPr>
              </a:p>
            </p:txBody>
          </p:sp>
          <p:sp>
            <p:nvSpPr>
              <p:cNvPr id="23669" name="Freeform 165">
                <a:extLst>
                  <a:ext uri="{FF2B5EF4-FFF2-40B4-BE49-F238E27FC236}">
                    <a16:creationId xmlns:a16="http://schemas.microsoft.com/office/drawing/2014/main" id="{82E8116F-530E-4EDB-9A8B-712103B41421}"/>
                  </a:ext>
                </a:extLst>
              </p:cNvPr>
              <p:cNvSpPr>
                <a:spLocks/>
              </p:cNvSpPr>
              <p:nvPr/>
            </p:nvSpPr>
            <p:spPr bwMode="auto">
              <a:xfrm>
                <a:off x="4085" y="2353"/>
                <a:ext cx="181" cy="15"/>
              </a:xfrm>
              <a:custGeom>
                <a:avLst/>
                <a:gdLst>
                  <a:gd name="T0" fmla="*/ 183 w 183"/>
                  <a:gd name="T1" fmla="*/ 10 h 10"/>
                  <a:gd name="T2" fmla="*/ 175 w 183"/>
                  <a:gd name="T3" fmla="*/ 4 h 10"/>
                  <a:gd name="T4" fmla="*/ 0 w 183"/>
                  <a:gd name="T5" fmla="*/ 0 h 10"/>
                  <a:gd name="T6" fmla="*/ 0 60000 65536"/>
                  <a:gd name="T7" fmla="*/ 0 60000 65536"/>
                  <a:gd name="T8" fmla="*/ 0 60000 65536"/>
                </a:gdLst>
                <a:ahLst/>
                <a:cxnLst>
                  <a:cxn ang="T6">
                    <a:pos x="T0" y="T1"/>
                  </a:cxn>
                  <a:cxn ang="T7">
                    <a:pos x="T2" y="T3"/>
                  </a:cxn>
                  <a:cxn ang="T8">
                    <a:pos x="T4" y="T5"/>
                  </a:cxn>
                </a:cxnLst>
                <a:rect l="0" t="0" r="r" b="b"/>
                <a:pathLst>
                  <a:path w="183" h="10">
                    <a:moveTo>
                      <a:pt x="183" y="10"/>
                    </a:moveTo>
                    <a:lnTo>
                      <a:pt x="175" y="4"/>
                    </a:lnTo>
                    <a:lnTo>
                      <a:pt x="0" y="0"/>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70" name="Freeform 166">
                <a:extLst>
                  <a:ext uri="{FF2B5EF4-FFF2-40B4-BE49-F238E27FC236}">
                    <a16:creationId xmlns:a16="http://schemas.microsoft.com/office/drawing/2014/main" id="{3C0034D2-B944-4EED-8BDE-C0AA9832E875}"/>
                  </a:ext>
                </a:extLst>
              </p:cNvPr>
              <p:cNvSpPr>
                <a:spLocks/>
              </p:cNvSpPr>
              <p:nvPr/>
            </p:nvSpPr>
            <p:spPr bwMode="auto">
              <a:xfrm>
                <a:off x="4223" y="2323"/>
                <a:ext cx="9" cy="30"/>
              </a:xfrm>
              <a:custGeom>
                <a:avLst/>
                <a:gdLst>
                  <a:gd name="T0" fmla="*/ 9 w 11"/>
                  <a:gd name="T1" fmla="*/ 34 h 34"/>
                  <a:gd name="T2" fmla="*/ 11 w 11"/>
                  <a:gd name="T3" fmla="*/ 0 h 34"/>
                  <a:gd name="T4" fmla="*/ 1 w 11"/>
                  <a:gd name="T5" fmla="*/ 0 h 34"/>
                  <a:gd name="T6" fmla="*/ 0 w 11"/>
                  <a:gd name="T7" fmla="*/ 34 h 34"/>
                  <a:gd name="T8" fmla="*/ 9 w 11"/>
                  <a:gd name="T9" fmla="*/ 34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34">
                    <a:moveTo>
                      <a:pt x="9" y="34"/>
                    </a:moveTo>
                    <a:lnTo>
                      <a:pt x="11" y="0"/>
                    </a:lnTo>
                    <a:lnTo>
                      <a:pt x="1" y="0"/>
                    </a:lnTo>
                    <a:lnTo>
                      <a:pt x="0" y="34"/>
                    </a:lnTo>
                    <a:lnTo>
                      <a:pt x="9" y="3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71" name="Freeform 167">
                <a:extLst>
                  <a:ext uri="{FF2B5EF4-FFF2-40B4-BE49-F238E27FC236}">
                    <a16:creationId xmlns:a16="http://schemas.microsoft.com/office/drawing/2014/main" id="{9E5F6B07-7BA9-4C6B-838E-9305A7A6F5F5}"/>
                  </a:ext>
                </a:extLst>
              </p:cNvPr>
              <p:cNvSpPr>
                <a:spLocks/>
              </p:cNvSpPr>
              <p:nvPr/>
            </p:nvSpPr>
            <p:spPr bwMode="auto">
              <a:xfrm>
                <a:off x="4189" y="2323"/>
                <a:ext cx="9" cy="30"/>
              </a:xfrm>
              <a:custGeom>
                <a:avLst/>
                <a:gdLst>
                  <a:gd name="T0" fmla="*/ 10 w 12"/>
                  <a:gd name="T1" fmla="*/ 32 h 32"/>
                  <a:gd name="T2" fmla="*/ 12 w 12"/>
                  <a:gd name="T3" fmla="*/ 0 h 32"/>
                  <a:gd name="T4" fmla="*/ 0 w 12"/>
                  <a:gd name="T5" fmla="*/ 0 h 32"/>
                  <a:gd name="T6" fmla="*/ 0 w 12"/>
                  <a:gd name="T7" fmla="*/ 32 h 32"/>
                  <a:gd name="T8" fmla="*/ 10 w 12"/>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32">
                    <a:moveTo>
                      <a:pt x="10" y="32"/>
                    </a:moveTo>
                    <a:lnTo>
                      <a:pt x="12" y="0"/>
                    </a:lnTo>
                    <a:lnTo>
                      <a:pt x="0" y="0"/>
                    </a:lnTo>
                    <a:lnTo>
                      <a:pt x="0" y="32"/>
                    </a:lnTo>
                    <a:lnTo>
                      <a:pt x="10"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72" name="Freeform 168">
                <a:extLst>
                  <a:ext uri="{FF2B5EF4-FFF2-40B4-BE49-F238E27FC236}">
                    <a16:creationId xmlns:a16="http://schemas.microsoft.com/office/drawing/2014/main" id="{91889BCB-F218-4DB6-A5E1-CFCC8C27B968}"/>
                  </a:ext>
                </a:extLst>
              </p:cNvPr>
              <p:cNvSpPr>
                <a:spLocks/>
              </p:cNvSpPr>
              <p:nvPr/>
            </p:nvSpPr>
            <p:spPr bwMode="auto">
              <a:xfrm>
                <a:off x="4163" y="2323"/>
                <a:ext cx="17" cy="30"/>
              </a:xfrm>
              <a:custGeom>
                <a:avLst/>
                <a:gdLst>
                  <a:gd name="T0" fmla="*/ 11 w 13"/>
                  <a:gd name="T1" fmla="*/ 32 h 32"/>
                  <a:gd name="T2" fmla="*/ 13 w 13"/>
                  <a:gd name="T3" fmla="*/ 0 h 32"/>
                  <a:gd name="T4" fmla="*/ 0 w 13"/>
                  <a:gd name="T5" fmla="*/ 0 h 32"/>
                  <a:gd name="T6" fmla="*/ 0 w 13"/>
                  <a:gd name="T7" fmla="*/ 32 h 32"/>
                  <a:gd name="T8" fmla="*/ 11 w 13"/>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32">
                    <a:moveTo>
                      <a:pt x="11" y="32"/>
                    </a:moveTo>
                    <a:lnTo>
                      <a:pt x="13" y="0"/>
                    </a:lnTo>
                    <a:lnTo>
                      <a:pt x="0" y="0"/>
                    </a:lnTo>
                    <a:lnTo>
                      <a:pt x="0" y="32"/>
                    </a:lnTo>
                    <a:lnTo>
                      <a:pt x="11"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73" name="Rectangle 169">
                <a:extLst>
                  <a:ext uri="{FF2B5EF4-FFF2-40B4-BE49-F238E27FC236}">
                    <a16:creationId xmlns:a16="http://schemas.microsoft.com/office/drawing/2014/main" id="{EF177712-F1BD-4671-AD11-DF0AC36E9CCB}"/>
                  </a:ext>
                </a:extLst>
              </p:cNvPr>
              <p:cNvSpPr>
                <a:spLocks noChangeArrowheads="1"/>
              </p:cNvSpPr>
              <p:nvPr/>
            </p:nvSpPr>
            <p:spPr bwMode="auto">
              <a:xfrm>
                <a:off x="4145" y="2323"/>
                <a:ext cx="17" cy="30"/>
              </a:xfrm>
              <a:prstGeom prst="rect">
                <a:avLst/>
              </a:prstGeom>
              <a:solidFill>
                <a:srgbClr val="3F3F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74" name="Freeform 170">
                <a:extLst>
                  <a:ext uri="{FF2B5EF4-FFF2-40B4-BE49-F238E27FC236}">
                    <a16:creationId xmlns:a16="http://schemas.microsoft.com/office/drawing/2014/main" id="{7F163366-27D0-4BE6-9E53-6CE91BDFBBCC}"/>
                  </a:ext>
                </a:extLst>
              </p:cNvPr>
              <p:cNvSpPr>
                <a:spLocks/>
              </p:cNvSpPr>
              <p:nvPr/>
            </p:nvSpPr>
            <p:spPr bwMode="auto">
              <a:xfrm>
                <a:off x="4128" y="2323"/>
                <a:ext cx="17" cy="30"/>
              </a:xfrm>
              <a:custGeom>
                <a:avLst/>
                <a:gdLst>
                  <a:gd name="T0" fmla="*/ 14 w 14"/>
                  <a:gd name="T1" fmla="*/ 32 h 32"/>
                  <a:gd name="T2" fmla="*/ 14 w 14"/>
                  <a:gd name="T3" fmla="*/ 0 h 32"/>
                  <a:gd name="T4" fmla="*/ 2 w 14"/>
                  <a:gd name="T5" fmla="*/ 0 h 32"/>
                  <a:gd name="T6" fmla="*/ 0 w 14"/>
                  <a:gd name="T7" fmla="*/ 30 h 32"/>
                  <a:gd name="T8" fmla="*/ 14 w 14"/>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32">
                    <a:moveTo>
                      <a:pt x="14" y="32"/>
                    </a:moveTo>
                    <a:lnTo>
                      <a:pt x="14" y="0"/>
                    </a:lnTo>
                    <a:lnTo>
                      <a:pt x="2" y="0"/>
                    </a:lnTo>
                    <a:lnTo>
                      <a:pt x="0" y="30"/>
                    </a:lnTo>
                    <a:lnTo>
                      <a:pt x="14"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75" name="Freeform 171">
                <a:extLst>
                  <a:ext uri="{FF2B5EF4-FFF2-40B4-BE49-F238E27FC236}">
                    <a16:creationId xmlns:a16="http://schemas.microsoft.com/office/drawing/2014/main" id="{72570E10-9300-4C96-8C92-4DEEC23A018D}"/>
                  </a:ext>
                </a:extLst>
              </p:cNvPr>
              <p:cNvSpPr>
                <a:spLocks/>
              </p:cNvSpPr>
              <p:nvPr/>
            </p:nvSpPr>
            <p:spPr bwMode="auto">
              <a:xfrm>
                <a:off x="4292" y="2294"/>
                <a:ext cx="138" cy="15"/>
              </a:xfrm>
              <a:custGeom>
                <a:avLst/>
                <a:gdLst>
                  <a:gd name="T0" fmla="*/ 0 w 135"/>
                  <a:gd name="T1" fmla="*/ 19 h 23"/>
                  <a:gd name="T2" fmla="*/ 64 w 135"/>
                  <a:gd name="T3" fmla="*/ 6 h 23"/>
                  <a:gd name="T4" fmla="*/ 125 w 135"/>
                  <a:gd name="T5" fmla="*/ 0 h 23"/>
                  <a:gd name="T6" fmla="*/ 135 w 135"/>
                  <a:gd name="T7" fmla="*/ 9 h 23"/>
                  <a:gd name="T8" fmla="*/ 54 w 135"/>
                  <a:gd name="T9" fmla="*/ 23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5" h="23">
                    <a:moveTo>
                      <a:pt x="0" y="19"/>
                    </a:moveTo>
                    <a:lnTo>
                      <a:pt x="64" y="6"/>
                    </a:lnTo>
                    <a:lnTo>
                      <a:pt x="125" y="0"/>
                    </a:lnTo>
                    <a:lnTo>
                      <a:pt x="135" y="9"/>
                    </a:lnTo>
                    <a:lnTo>
                      <a:pt x="54" y="23"/>
                    </a:lnTo>
                  </a:path>
                </a:pathLst>
              </a:custGeom>
              <a:noFill/>
              <a:ln w="0">
                <a:solidFill>
                  <a:srgbClr val="654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76" name="Freeform 172">
                <a:extLst>
                  <a:ext uri="{FF2B5EF4-FFF2-40B4-BE49-F238E27FC236}">
                    <a16:creationId xmlns:a16="http://schemas.microsoft.com/office/drawing/2014/main" id="{113448EF-CFEB-4149-BCEC-DEF4A56B3657}"/>
                  </a:ext>
                </a:extLst>
              </p:cNvPr>
              <p:cNvSpPr>
                <a:spLocks/>
              </p:cNvSpPr>
              <p:nvPr/>
            </p:nvSpPr>
            <p:spPr bwMode="auto">
              <a:xfrm>
                <a:off x="4292" y="2383"/>
                <a:ext cx="69" cy="119"/>
              </a:xfrm>
              <a:custGeom>
                <a:avLst/>
                <a:gdLst>
                  <a:gd name="T0" fmla="*/ 66 w 66"/>
                  <a:gd name="T1" fmla="*/ 2 h 121"/>
                  <a:gd name="T2" fmla="*/ 56 w 66"/>
                  <a:gd name="T3" fmla="*/ 0 h 121"/>
                  <a:gd name="T4" fmla="*/ 46 w 66"/>
                  <a:gd name="T5" fmla="*/ 0 h 121"/>
                  <a:gd name="T6" fmla="*/ 33 w 66"/>
                  <a:gd name="T7" fmla="*/ 2 h 121"/>
                  <a:gd name="T8" fmla="*/ 21 w 66"/>
                  <a:gd name="T9" fmla="*/ 8 h 121"/>
                  <a:gd name="T10" fmla="*/ 10 w 66"/>
                  <a:gd name="T11" fmla="*/ 21 h 121"/>
                  <a:gd name="T12" fmla="*/ 2 w 66"/>
                  <a:gd name="T13" fmla="*/ 39 h 121"/>
                  <a:gd name="T14" fmla="*/ 0 w 66"/>
                  <a:gd name="T15" fmla="*/ 62 h 121"/>
                  <a:gd name="T16" fmla="*/ 2 w 66"/>
                  <a:gd name="T17" fmla="*/ 85 h 121"/>
                  <a:gd name="T18" fmla="*/ 10 w 66"/>
                  <a:gd name="T19" fmla="*/ 104 h 121"/>
                  <a:gd name="T20" fmla="*/ 21 w 66"/>
                  <a:gd name="T21" fmla="*/ 117 h 121"/>
                  <a:gd name="T22" fmla="*/ 33 w 66"/>
                  <a:gd name="T23" fmla="*/ 121 h 121"/>
                  <a:gd name="T24" fmla="*/ 31 w 66"/>
                  <a:gd name="T25" fmla="*/ 121 h 121"/>
                  <a:gd name="T26" fmla="*/ 62 w 66"/>
                  <a:gd name="T27" fmla="*/ 121 h 121"/>
                  <a:gd name="T28" fmla="*/ 66 w 66"/>
                  <a:gd name="T29" fmla="*/ 2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6" h="121">
                    <a:moveTo>
                      <a:pt x="66" y="2"/>
                    </a:moveTo>
                    <a:lnTo>
                      <a:pt x="56" y="0"/>
                    </a:lnTo>
                    <a:lnTo>
                      <a:pt x="46" y="0"/>
                    </a:lnTo>
                    <a:lnTo>
                      <a:pt x="33" y="2"/>
                    </a:lnTo>
                    <a:lnTo>
                      <a:pt x="21" y="8"/>
                    </a:lnTo>
                    <a:lnTo>
                      <a:pt x="10" y="21"/>
                    </a:lnTo>
                    <a:lnTo>
                      <a:pt x="2" y="39"/>
                    </a:lnTo>
                    <a:lnTo>
                      <a:pt x="0" y="62"/>
                    </a:lnTo>
                    <a:lnTo>
                      <a:pt x="2" y="85"/>
                    </a:lnTo>
                    <a:lnTo>
                      <a:pt x="10" y="104"/>
                    </a:lnTo>
                    <a:lnTo>
                      <a:pt x="21" y="117"/>
                    </a:lnTo>
                    <a:lnTo>
                      <a:pt x="33" y="121"/>
                    </a:lnTo>
                    <a:lnTo>
                      <a:pt x="31" y="121"/>
                    </a:lnTo>
                    <a:lnTo>
                      <a:pt x="62" y="121"/>
                    </a:lnTo>
                    <a:lnTo>
                      <a:pt x="66" y="2"/>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77" name="Freeform 173">
                <a:extLst>
                  <a:ext uri="{FF2B5EF4-FFF2-40B4-BE49-F238E27FC236}">
                    <a16:creationId xmlns:a16="http://schemas.microsoft.com/office/drawing/2014/main" id="{C25244D6-416B-4501-A6E4-BDAF0B725894}"/>
                  </a:ext>
                </a:extLst>
              </p:cNvPr>
              <p:cNvSpPr>
                <a:spLocks/>
              </p:cNvSpPr>
              <p:nvPr/>
            </p:nvSpPr>
            <p:spPr bwMode="auto">
              <a:xfrm>
                <a:off x="4335" y="2383"/>
                <a:ext cx="60" cy="119"/>
              </a:xfrm>
              <a:custGeom>
                <a:avLst/>
                <a:gdLst>
                  <a:gd name="T0" fmla="*/ 31 w 61"/>
                  <a:gd name="T1" fmla="*/ 117 h 117"/>
                  <a:gd name="T2" fmla="*/ 42 w 61"/>
                  <a:gd name="T3" fmla="*/ 113 h 117"/>
                  <a:gd name="T4" fmla="*/ 52 w 61"/>
                  <a:gd name="T5" fmla="*/ 100 h 117"/>
                  <a:gd name="T6" fmla="*/ 59 w 61"/>
                  <a:gd name="T7" fmla="*/ 81 h 117"/>
                  <a:gd name="T8" fmla="*/ 61 w 61"/>
                  <a:gd name="T9" fmla="*/ 58 h 117"/>
                  <a:gd name="T10" fmla="*/ 59 w 61"/>
                  <a:gd name="T11" fmla="*/ 37 h 117"/>
                  <a:gd name="T12" fmla="*/ 52 w 61"/>
                  <a:gd name="T13" fmla="*/ 17 h 117"/>
                  <a:gd name="T14" fmla="*/ 42 w 61"/>
                  <a:gd name="T15" fmla="*/ 4 h 117"/>
                  <a:gd name="T16" fmla="*/ 31 w 61"/>
                  <a:gd name="T17" fmla="*/ 0 h 117"/>
                  <a:gd name="T18" fmla="*/ 17 w 61"/>
                  <a:gd name="T19" fmla="*/ 4 h 117"/>
                  <a:gd name="T20" fmla="*/ 8 w 61"/>
                  <a:gd name="T21" fmla="*/ 17 h 117"/>
                  <a:gd name="T22" fmla="*/ 2 w 61"/>
                  <a:gd name="T23" fmla="*/ 37 h 117"/>
                  <a:gd name="T24" fmla="*/ 0 w 61"/>
                  <a:gd name="T25" fmla="*/ 58 h 117"/>
                  <a:gd name="T26" fmla="*/ 2 w 61"/>
                  <a:gd name="T27" fmla="*/ 81 h 117"/>
                  <a:gd name="T28" fmla="*/ 8 w 61"/>
                  <a:gd name="T29" fmla="*/ 100 h 117"/>
                  <a:gd name="T30" fmla="*/ 17 w 61"/>
                  <a:gd name="T31" fmla="*/ 113 h 117"/>
                  <a:gd name="T32" fmla="*/ 31 w 61"/>
                  <a:gd name="T33" fmla="*/ 117 h 1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117">
                    <a:moveTo>
                      <a:pt x="31" y="117"/>
                    </a:moveTo>
                    <a:lnTo>
                      <a:pt x="42" y="113"/>
                    </a:lnTo>
                    <a:lnTo>
                      <a:pt x="52" y="100"/>
                    </a:lnTo>
                    <a:lnTo>
                      <a:pt x="59" y="81"/>
                    </a:lnTo>
                    <a:lnTo>
                      <a:pt x="61" y="58"/>
                    </a:lnTo>
                    <a:lnTo>
                      <a:pt x="59" y="37"/>
                    </a:lnTo>
                    <a:lnTo>
                      <a:pt x="52" y="17"/>
                    </a:lnTo>
                    <a:lnTo>
                      <a:pt x="42" y="4"/>
                    </a:lnTo>
                    <a:lnTo>
                      <a:pt x="31" y="0"/>
                    </a:lnTo>
                    <a:lnTo>
                      <a:pt x="17" y="4"/>
                    </a:lnTo>
                    <a:lnTo>
                      <a:pt x="8" y="17"/>
                    </a:lnTo>
                    <a:lnTo>
                      <a:pt x="2" y="37"/>
                    </a:lnTo>
                    <a:lnTo>
                      <a:pt x="0" y="58"/>
                    </a:lnTo>
                    <a:lnTo>
                      <a:pt x="2" y="81"/>
                    </a:lnTo>
                    <a:lnTo>
                      <a:pt x="8" y="100"/>
                    </a:lnTo>
                    <a:lnTo>
                      <a:pt x="17" y="113"/>
                    </a:lnTo>
                    <a:lnTo>
                      <a:pt x="31" y="117"/>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78" name="Freeform 174">
                <a:extLst>
                  <a:ext uri="{FF2B5EF4-FFF2-40B4-BE49-F238E27FC236}">
                    <a16:creationId xmlns:a16="http://schemas.microsoft.com/office/drawing/2014/main" id="{6E93E2D2-39EC-476B-A2D5-1DD1C6B3F89D}"/>
                  </a:ext>
                </a:extLst>
              </p:cNvPr>
              <p:cNvSpPr>
                <a:spLocks/>
              </p:cNvSpPr>
              <p:nvPr/>
            </p:nvSpPr>
            <p:spPr bwMode="auto">
              <a:xfrm>
                <a:off x="4344" y="2413"/>
                <a:ext cx="34" cy="59"/>
              </a:xfrm>
              <a:custGeom>
                <a:avLst/>
                <a:gdLst>
                  <a:gd name="T0" fmla="*/ 20 w 37"/>
                  <a:gd name="T1" fmla="*/ 71 h 71"/>
                  <a:gd name="T2" fmla="*/ 27 w 37"/>
                  <a:gd name="T3" fmla="*/ 67 h 71"/>
                  <a:gd name="T4" fmla="*/ 31 w 37"/>
                  <a:gd name="T5" fmla="*/ 60 h 71"/>
                  <a:gd name="T6" fmla="*/ 35 w 37"/>
                  <a:gd name="T7" fmla="*/ 48 h 71"/>
                  <a:gd name="T8" fmla="*/ 37 w 37"/>
                  <a:gd name="T9" fmla="*/ 35 h 71"/>
                  <a:gd name="T10" fmla="*/ 35 w 37"/>
                  <a:gd name="T11" fmla="*/ 21 h 71"/>
                  <a:gd name="T12" fmla="*/ 31 w 37"/>
                  <a:gd name="T13" fmla="*/ 10 h 71"/>
                  <a:gd name="T14" fmla="*/ 27 w 37"/>
                  <a:gd name="T15" fmla="*/ 2 h 71"/>
                  <a:gd name="T16" fmla="*/ 20 w 37"/>
                  <a:gd name="T17" fmla="*/ 0 h 71"/>
                  <a:gd name="T18" fmla="*/ 12 w 37"/>
                  <a:gd name="T19" fmla="*/ 2 h 71"/>
                  <a:gd name="T20" fmla="*/ 6 w 37"/>
                  <a:gd name="T21" fmla="*/ 10 h 71"/>
                  <a:gd name="T22" fmla="*/ 2 w 37"/>
                  <a:gd name="T23" fmla="*/ 21 h 71"/>
                  <a:gd name="T24" fmla="*/ 0 w 37"/>
                  <a:gd name="T25" fmla="*/ 35 h 71"/>
                  <a:gd name="T26" fmla="*/ 2 w 37"/>
                  <a:gd name="T27" fmla="*/ 48 h 71"/>
                  <a:gd name="T28" fmla="*/ 6 w 37"/>
                  <a:gd name="T29" fmla="*/ 60 h 71"/>
                  <a:gd name="T30" fmla="*/ 12 w 37"/>
                  <a:gd name="T31" fmla="*/ 67 h 71"/>
                  <a:gd name="T32" fmla="*/ 20 w 37"/>
                  <a:gd name="T33" fmla="*/ 71 h 71"/>
                  <a:gd name="T34" fmla="*/ 20 w 37"/>
                  <a:gd name="T35" fmla="*/ 69 h 71"/>
                  <a:gd name="T36" fmla="*/ 20 w 37"/>
                  <a:gd name="T37" fmla="*/ 71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7" h="71">
                    <a:moveTo>
                      <a:pt x="20" y="71"/>
                    </a:moveTo>
                    <a:lnTo>
                      <a:pt x="27" y="67"/>
                    </a:lnTo>
                    <a:lnTo>
                      <a:pt x="31" y="60"/>
                    </a:lnTo>
                    <a:lnTo>
                      <a:pt x="35" y="48"/>
                    </a:lnTo>
                    <a:lnTo>
                      <a:pt x="37" y="35"/>
                    </a:lnTo>
                    <a:lnTo>
                      <a:pt x="35" y="21"/>
                    </a:lnTo>
                    <a:lnTo>
                      <a:pt x="31" y="10"/>
                    </a:lnTo>
                    <a:lnTo>
                      <a:pt x="27" y="2"/>
                    </a:lnTo>
                    <a:lnTo>
                      <a:pt x="20" y="0"/>
                    </a:lnTo>
                    <a:lnTo>
                      <a:pt x="12" y="2"/>
                    </a:lnTo>
                    <a:lnTo>
                      <a:pt x="6" y="10"/>
                    </a:lnTo>
                    <a:lnTo>
                      <a:pt x="2" y="21"/>
                    </a:lnTo>
                    <a:lnTo>
                      <a:pt x="0" y="35"/>
                    </a:lnTo>
                    <a:lnTo>
                      <a:pt x="2" y="48"/>
                    </a:lnTo>
                    <a:lnTo>
                      <a:pt x="6" y="60"/>
                    </a:lnTo>
                    <a:lnTo>
                      <a:pt x="12" y="67"/>
                    </a:lnTo>
                    <a:lnTo>
                      <a:pt x="20" y="71"/>
                    </a:lnTo>
                    <a:lnTo>
                      <a:pt x="20" y="69"/>
                    </a:lnTo>
                    <a:lnTo>
                      <a:pt x="20" y="71"/>
                    </a:lnTo>
                    <a:close/>
                  </a:path>
                </a:pathLst>
              </a:custGeom>
              <a:solidFill>
                <a:srgbClr val="BFBFBF"/>
              </a:solidFill>
              <a:ln w="0">
                <a:solidFill>
                  <a:srgbClr val="000000"/>
                </a:solidFill>
                <a:prstDash val="solid"/>
                <a:round/>
                <a:headEnd/>
                <a:tailEnd/>
              </a:ln>
            </p:spPr>
            <p:txBody>
              <a:bodyPr/>
              <a:lstStyle/>
              <a:p>
                <a:pPr>
                  <a:defRPr/>
                </a:pPr>
                <a:endParaRPr lang="en-US">
                  <a:latin typeface="+mn-lt"/>
                </a:endParaRPr>
              </a:p>
            </p:txBody>
          </p:sp>
          <p:sp>
            <p:nvSpPr>
              <p:cNvPr id="23679" name="Freeform 175">
                <a:extLst>
                  <a:ext uri="{FF2B5EF4-FFF2-40B4-BE49-F238E27FC236}">
                    <a16:creationId xmlns:a16="http://schemas.microsoft.com/office/drawing/2014/main" id="{DEF93D64-E71D-4560-8DF7-59739BE82811}"/>
                  </a:ext>
                </a:extLst>
              </p:cNvPr>
              <p:cNvSpPr>
                <a:spLocks/>
              </p:cNvSpPr>
              <p:nvPr/>
            </p:nvSpPr>
            <p:spPr bwMode="auto">
              <a:xfrm>
                <a:off x="4361" y="2413"/>
                <a:ext cx="17" cy="59"/>
              </a:xfrm>
              <a:custGeom>
                <a:avLst/>
                <a:gdLst>
                  <a:gd name="T0" fmla="*/ 0 w 19"/>
                  <a:gd name="T1" fmla="*/ 69 h 69"/>
                  <a:gd name="T2" fmla="*/ 7 w 19"/>
                  <a:gd name="T3" fmla="*/ 67 h 69"/>
                  <a:gd name="T4" fmla="*/ 13 w 19"/>
                  <a:gd name="T5" fmla="*/ 60 h 69"/>
                  <a:gd name="T6" fmla="*/ 17 w 19"/>
                  <a:gd name="T7" fmla="*/ 48 h 69"/>
                  <a:gd name="T8" fmla="*/ 19 w 19"/>
                  <a:gd name="T9" fmla="*/ 33 h 69"/>
                  <a:gd name="T10" fmla="*/ 17 w 19"/>
                  <a:gd name="T11" fmla="*/ 19 h 69"/>
                  <a:gd name="T12" fmla="*/ 13 w 19"/>
                  <a:gd name="T13" fmla="*/ 10 h 69"/>
                  <a:gd name="T14" fmla="*/ 7 w 19"/>
                  <a:gd name="T15" fmla="*/ 2 h 69"/>
                  <a:gd name="T16" fmla="*/ 0 w 19"/>
                  <a:gd name="T17" fmla="*/ 0 h 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69">
                    <a:moveTo>
                      <a:pt x="0" y="69"/>
                    </a:moveTo>
                    <a:lnTo>
                      <a:pt x="7" y="67"/>
                    </a:lnTo>
                    <a:lnTo>
                      <a:pt x="13" y="60"/>
                    </a:lnTo>
                    <a:lnTo>
                      <a:pt x="17" y="48"/>
                    </a:lnTo>
                    <a:lnTo>
                      <a:pt x="19" y="33"/>
                    </a:lnTo>
                    <a:lnTo>
                      <a:pt x="17" y="19"/>
                    </a:lnTo>
                    <a:lnTo>
                      <a:pt x="13" y="10"/>
                    </a:lnTo>
                    <a:lnTo>
                      <a:pt x="7" y="2"/>
                    </a:lnTo>
                    <a:lnTo>
                      <a:pt x="0"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a:latin typeface="+mn-lt"/>
                </a:endParaRPr>
              </a:p>
            </p:txBody>
          </p:sp>
          <p:sp>
            <p:nvSpPr>
              <p:cNvPr id="23680" name="Freeform 176">
                <a:extLst>
                  <a:ext uri="{FF2B5EF4-FFF2-40B4-BE49-F238E27FC236}">
                    <a16:creationId xmlns:a16="http://schemas.microsoft.com/office/drawing/2014/main" id="{2970B01B-B957-4C09-B8BE-B94CB7895254}"/>
                  </a:ext>
                </a:extLst>
              </p:cNvPr>
              <p:cNvSpPr>
                <a:spLocks/>
              </p:cNvSpPr>
              <p:nvPr/>
            </p:nvSpPr>
            <p:spPr bwMode="auto">
              <a:xfrm>
                <a:off x="4344" y="2427"/>
                <a:ext cx="17" cy="30"/>
              </a:xfrm>
              <a:custGeom>
                <a:avLst/>
                <a:gdLst>
                  <a:gd name="T0" fmla="*/ 8 w 20"/>
                  <a:gd name="T1" fmla="*/ 35 h 35"/>
                  <a:gd name="T2" fmla="*/ 16 w 20"/>
                  <a:gd name="T3" fmla="*/ 29 h 35"/>
                  <a:gd name="T4" fmla="*/ 20 w 20"/>
                  <a:gd name="T5" fmla="*/ 18 h 35"/>
                  <a:gd name="T6" fmla="*/ 16 w 20"/>
                  <a:gd name="T7" fmla="*/ 6 h 35"/>
                  <a:gd name="T8" fmla="*/ 8 w 20"/>
                  <a:gd name="T9" fmla="*/ 0 h 35"/>
                  <a:gd name="T10" fmla="*/ 2 w 20"/>
                  <a:gd name="T11" fmla="*/ 6 h 35"/>
                  <a:gd name="T12" fmla="*/ 0 w 20"/>
                  <a:gd name="T13" fmla="*/ 18 h 35"/>
                  <a:gd name="T14" fmla="*/ 2 w 20"/>
                  <a:gd name="T15" fmla="*/ 29 h 35"/>
                  <a:gd name="T16" fmla="*/ 8 w 20"/>
                  <a:gd name="T17" fmla="*/ 35 h 35"/>
                  <a:gd name="T18" fmla="*/ 8 w 20"/>
                  <a:gd name="T19" fmla="*/ 33 h 35"/>
                  <a:gd name="T20" fmla="*/ 8 w 20"/>
                  <a:gd name="T21" fmla="*/ 35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 h="35">
                    <a:moveTo>
                      <a:pt x="8" y="35"/>
                    </a:moveTo>
                    <a:lnTo>
                      <a:pt x="16" y="29"/>
                    </a:lnTo>
                    <a:lnTo>
                      <a:pt x="20" y="18"/>
                    </a:lnTo>
                    <a:lnTo>
                      <a:pt x="16" y="6"/>
                    </a:lnTo>
                    <a:lnTo>
                      <a:pt x="8" y="0"/>
                    </a:lnTo>
                    <a:lnTo>
                      <a:pt x="2" y="6"/>
                    </a:lnTo>
                    <a:lnTo>
                      <a:pt x="0" y="18"/>
                    </a:lnTo>
                    <a:lnTo>
                      <a:pt x="2" y="29"/>
                    </a:lnTo>
                    <a:lnTo>
                      <a:pt x="8" y="35"/>
                    </a:lnTo>
                    <a:lnTo>
                      <a:pt x="8" y="33"/>
                    </a:lnTo>
                    <a:lnTo>
                      <a:pt x="8" y="35"/>
                    </a:lnTo>
                    <a:close/>
                  </a:path>
                </a:pathLst>
              </a:custGeom>
              <a:solidFill>
                <a:srgbClr val="000000"/>
              </a:solidFill>
              <a:ln w="0">
                <a:solidFill>
                  <a:srgbClr val="000000"/>
                </a:solidFill>
                <a:prstDash val="solid"/>
                <a:round/>
                <a:headEnd/>
                <a:tailEnd/>
              </a:ln>
            </p:spPr>
            <p:txBody>
              <a:bodyPr/>
              <a:lstStyle/>
              <a:p>
                <a:pPr>
                  <a:defRPr/>
                </a:pPr>
                <a:endParaRPr lang="en-US">
                  <a:latin typeface="+mn-lt"/>
                </a:endParaRPr>
              </a:p>
            </p:txBody>
          </p:sp>
          <p:sp>
            <p:nvSpPr>
              <p:cNvPr id="23681" name="Freeform 177">
                <a:extLst>
                  <a:ext uri="{FF2B5EF4-FFF2-40B4-BE49-F238E27FC236}">
                    <a16:creationId xmlns:a16="http://schemas.microsoft.com/office/drawing/2014/main" id="{2CE9F62E-8FBD-4C42-9F96-A2E5CACEDC0B}"/>
                  </a:ext>
                </a:extLst>
              </p:cNvPr>
              <p:cNvSpPr>
                <a:spLocks/>
              </p:cNvSpPr>
              <p:nvPr/>
            </p:nvSpPr>
            <p:spPr bwMode="auto">
              <a:xfrm>
                <a:off x="4085" y="2368"/>
                <a:ext cx="164" cy="45"/>
              </a:xfrm>
              <a:custGeom>
                <a:avLst/>
                <a:gdLst>
                  <a:gd name="T0" fmla="*/ 161 w 161"/>
                  <a:gd name="T1" fmla="*/ 36 h 36"/>
                  <a:gd name="T2" fmla="*/ 161 w 161"/>
                  <a:gd name="T3" fmla="*/ 5 h 36"/>
                  <a:gd name="T4" fmla="*/ 0 w 161"/>
                  <a:gd name="T5" fmla="*/ 1 h 36"/>
                  <a:gd name="T6" fmla="*/ 0 w 161"/>
                  <a:gd name="T7" fmla="*/ 0 h 36"/>
                  <a:gd name="T8" fmla="*/ 0 w 161"/>
                  <a:gd name="T9" fmla="*/ 30 h 36"/>
                  <a:gd name="T10" fmla="*/ 161 w 161"/>
                  <a:gd name="T11" fmla="*/ 36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1" h="36">
                    <a:moveTo>
                      <a:pt x="161" y="36"/>
                    </a:moveTo>
                    <a:lnTo>
                      <a:pt x="161" y="5"/>
                    </a:lnTo>
                    <a:lnTo>
                      <a:pt x="0" y="1"/>
                    </a:lnTo>
                    <a:lnTo>
                      <a:pt x="0" y="0"/>
                    </a:lnTo>
                    <a:lnTo>
                      <a:pt x="0" y="30"/>
                    </a:lnTo>
                    <a:lnTo>
                      <a:pt x="161" y="36"/>
                    </a:lnTo>
                    <a:close/>
                  </a:path>
                </a:pathLst>
              </a:cu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82" name="Freeform 178">
                <a:extLst>
                  <a:ext uri="{FF2B5EF4-FFF2-40B4-BE49-F238E27FC236}">
                    <a16:creationId xmlns:a16="http://schemas.microsoft.com/office/drawing/2014/main" id="{DE5AB6B7-EFBA-4E5E-AE9B-1C9426F29027}"/>
                  </a:ext>
                </a:extLst>
              </p:cNvPr>
              <p:cNvSpPr>
                <a:spLocks/>
              </p:cNvSpPr>
              <p:nvPr/>
            </p:nvSpPr>
            <p:spPr bwMode="auto">
              <a:xfrm>
                <a:off x="4085" y="2368"/>
                <a:ext cx="164" cy="30"/>
              </a:xfrm>
              <a:custGeom>
                <a:avLst/>
                <a:gdLst>
                  <a:gd name="T0" fmla="*/ 161 w 161"/>
                  <a:gd name="T1" fmla="*/ 18 h 18"/>
                  <a:gd name="T2" fmla="*/ 161 w 161"/>
                  <a:gd name="T3" fmla="*/ 2 h 18"/>
                  <a:gd name="T4" fmla="*/ 0 w 161"/>
                  <a:gd name="T5" fmla="*/ 0 h 18"/>
                  <a:gd name="T6" fmla="*/ 0 w 161"/>
                  <a:gd name="T7" fmla="*/ 16 h 18"/>
                  <a:gd name="T8" fmla="*/ 161 w 161"/>
                  <a:gd name="T9" fmla="*/ 18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1" h="18">
                    <a:moveTo>
                      <a:pt x="161" y="18"/>
                    </a:moveTo>
                    <a:lnTo>
                      <a:pt x="161" y="2"/>
                    </a:lnTo>
                    <a:lnTo>
                      <a:pt x="0" y="0"/>
                    </a:lnTo>
                    <a:lnTo>
                      <a:pt x="0" y="16"/>
                    </a:lnTo>
                    <a:lnTo>
                      <a:pt x="161" y="18"/>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83" name="Freeform 179">
                <a:extLst>
                  <a:ext uri="{FF2B5EF4-FFF2-40B4-BE49-F238E27FC236}">
                    <a16:creationId xmlns:a16="http://schemas.microsoft.com/office/drawing/2014/main" id="{7A83FC4D-B192-4735-8C4F-386C7FECF241}"/>
                  </a:ext>
                </a:extLst>
              </p:cNvPr>
              <p:cNvSpPr>
                <a:spLocks/>
              </p:cNvSpPr>
              <p:nvPr/>
            </p:nvSpPr>
            <p:spPr bwMode="auto">
              <a:xfrm>
                <a:off x="4145" y="2413"/>
                <a:ext cx="103" cy="30"/>
              </a:xfrm>
              <a:custGeom>
                <a:avLst/>
                <a:gdLst>
                  <a:gd name="T0" fmla="*/ 0 w 104"/>
                  <a:gd name="T1" fmla="*/ 0 h 27"/>
                  <a:gd name="T2" fmla="*/ 0 w 104"/>
                  <a:gd name="T3" fmla="*/ 7 h 27"/>
                  <a:gd name="T4" fmla="*/ 18 w 104"/>
                  <a:gd name="T5" fmla="*/ 9 h 27"/>
                  <a:gd name="T6" fmla="*/ 31 w 104"/>
                  <a:gd name="T7" fmla="*/ 27 h 27"/>
                  <a:gd name="T8" fmla="*/ 79 w 104"/>
                  <a:gd name="T9" fmla="*/ 27 h 27"/>
                  <a:gd name="T10" fmla="*/ 97 w 104"/>
                  <a:gd name="T11" fmla="*/ 19 h 27"/>
                  <a:gd name="T12" fmla="*/ 104 w 104"/>
                  <a:gd name="T13" fmla="*/ 13 h 27"/>
                  <a:gd name="T14" fmla="*/ 104 w 104"/>
                  <a:gd name="T15" fmla="*/ 2 h 27"/>
                  <a:gd name="T16" fmla="*/ 0 w 104"/>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4" h="27">
                    <a:moveTo>
                      <a:pt x="0" y="0"/>
                    </a:moveTo>
                    <a:lnTo>
                      <a:pt x="0" y="7"/>
                    </a:lnTo>
                    <a:lnTo>
                      <a:pt x="18" y="9"/>
                    </a:lnTo>
                    <a:lnTo>
                      <a:pt x="31" y="27"/>
                    </a:lnTo>
                    <a:lnTo>
                      <a:pt x="79" y="27"/>
                    </a:lnTo>
                    <a:lnTo>
                      <a:pt x="97" y="19"/>
                    </a:lnTo>
                    <a:lnTo>
                      <a:pt x="104" y="13"/>
                    </a:lnTo>
                    <a:lnTo>
                      <a:pt x="104" y="2"/>
                    </a:lnTo>
                    <a:lnTo>
                      <a:pt x="0" y="0"/>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84" name="Freeform 180">
                <a:extLst>
                  <a:ext uri="{FF2B5EF4-FFF2-40B4-BE49-F238E27FC236}">
                    <a16:creationId xmlns:a16="http://schemas.microsoft.com/office/drawing/2014/main" id="{BC14C301-B9E5-400A-A919-87EEC78DD6B5}"/>
                  </a:ext>
                </a:extLst>
              </p:cNvPr>
              <p:cNvSpPr>
                <a:spLocks/>
              </p:cNvSpPr>
              <p:nvPr/>
            </p:nvSpPr>
            <p:spPr bwMode="auto">
              <a:xfrm>
                <a:off x="4197" y="2323"/>
                <a:ext cx="9" cy="30"/>
              </a:xfrm>
              <a:custGeom>
                <a:avLst/>
                <a:gdLst>
                  <a:gd name="T0" fmla="*/ 10 w 10"/>
                  <a:gd name="T1" fmla="*/ 34 h 34"/>
                  <a:gd name="T2" fmla="*/ 10 w 10"/>
                  <a:gd name="T3" fmla="*/ 0 h 34"/>
                  <a:gd name="T4" fmla="*/ 0 w 10"/>
                  <a:gd name="T5" fmla="*/ 0 h 34"/>
                  <a:gd name="T6" fmla="*/ 0 w 10"/>
                  <a:gd name="T7" fmla="*/ 32 h 34"/>
                  <a:gd name="T8" fmla="*/ 10 w 10"/>
                  <a:gd name="T9" fmla="*/ 34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34">
                    <a:moveTo>
                      <a:pt x="10" y="34"/>
                    </a:moveTo>
                    <a:lnTo>
                      <a:pt x="10" y="0"/>
                    </a:lnTo>
                    <a:lnTo>
                      <a:pt x="0" y="0"/>
                    </a:lnTo>
                    <a:lnTo>
                      <a:pt x="0" y="32"/>
                    </a:lnTo>
                    <a:lnTo>
                      <a:pt x="10" y="3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85" name="Freeform 181">
                <a:extLst>
                  <a:ext uri="{FF2B5EF4-FFF2-40B4-BE49-F238E27FC236}">
                    <a16:creationId xmlns:a16="http://schemas.microsoft.com/office/drawing/2014/main" id="{8CCF5D63-423D-4DEF-8FE5-876FEBC8C59B}"/>
                  </a:ext>
                </a:extLst>
              </p:cNvPr>
              <p:cNvSpPr>
                <a:spLocks/>
              </p:cNvSpPr>
              <p:nvPr/>
            </p:nvSpPr>
            <p:spPr bwMode="auto">
              <a:xfrm>
                <a:off x="4085" y="2323"/>
                <a:ext cx="26" cy="30"/>
              </a:xfrm>
              <a:custGeom>
                <a:avLst/>
                <a:gdLst>
                  <a:gd name="T0" fmla="*/ 11 w 23"/>
                  <a:gd name="T1" fmla="*/ 29 h 29"/>
                  <a:gd name="T2" fmla="*/ 19 w 23"/>
                  <a:gd name="T3" fmla="*/ 25 h 29"/>
                  <a:gd name="T4" fmla="*/ 23 w 23"/>
                  <a:gd name="T5" fmla="*/ 14 h 29"/>
                  <a:gd name="T6" fmla="*/ 19 w 23"/>
                  <a:gd name="T7" fmla="*/ 4 h 29"/>
                  <a:gd name="T8" fmla="*/ 11 w 23"/>
                  <a:gd name="T9" fmla="*/ 0 h 29"/>
                  <a:gd name="T10" fmla="*/ 4 w 23"/>
                  <a:gd name="T11" fmla="*/ 4 h 29"/>
                  <a:gd name="T12" fmla="*/ 0 w 23"/>
                  <a:gd name="T13" fmla="*/ 14 h 29"/>
                  <a:gd name="T14" fmla="*/ 4 w 23"/>
                  <a:gd name="T15" fmla="*/ 25 h 29"/>
                  <a:gd name="T16" fmla="*/ 11 w 23"/>
                  <a:gd name="T17" fmla="*/ 29 h 29"/>
                  <a:gd name="T18" fmla="*/ 10 w 23"/>
                  <a:gd name="T19" fmla="*/ 27 h 29"/>
                  <a:gd name="T20" fmla="*/ 11 w 23"/>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 h="29">
                    <a:moveTo>
                      <a:pt x="11" y="29"/>
                    </a:moveTo>
                    <a:lnTo>
                      <a:pt x="19" y="25"/>
                    </a:lnTo>
                    <a:lnTo>
                      <a:pt x="23" y="14"/>
                    </a:lnTo>
                    <a:lnTo>
                      <a:pt x="19" y="4"/>
                    </a:lnTo>
                    <a:lnTo>
                      <a:pt x="11" y="0"/>
                    </a:lnTo>
                    <a:lnTo>
                      <a:pt x="4" y="4"/>
                    </a:lnTo>
                    <a:lnTo>
                      <a:pt x="0" y="14"/>
                    </a:lnTo>
                    <a:lnTo>
                      <a:pt x="4" y="25"/>
                    </a:lnTo>
                    <a:lnTo>
                      <a:pt x="11" y="29"/>
                    </a:lnTo>
                    <a:lnTo>
                      <a:pt x="10" y="27"/>
                    </a:lnTo>
                    <a:lnTo>
                      <a:pt x="11"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86" name="Freeform 182">
                <a:extLst>
                  <a:ext uri="{FF2B5EF4-FFF2-40B4-BE49-F238E27FC236}">
                    <a16:creationId xmlns:a16="http://schemas.microsoft.com/office/drawing/2014/main" id="{293E1023-BCBD-45C5-AAF5-CF27660F8FCC}"/>
                  </a:ext>
                </a:extLst>
              </p:cNvPr>
              <p:cNvSpPr>
                <a:spLocks/>
              </p:cNvSpPr>
              <p:nvPr/>
            </p:nvSpPr>
            <p:spPr bwMode="auto">
              <a:xfrm>
                <a:off x="4085" y="2323"/>
                <a:ext cx="26" cy="30"/>
              </a:xfrm>
              <a:custGeom>
                <a:avLst/>
                <a:gdLst>
                  <a:gd name="T0" fmla="*/ 12 w 23"/>
                  <a:gd name="T1" fmla="*/ 29 h 29"/>
                  <a:gd name="T2" fmla="*/ 21 w 23"/>
                  <a:gd name="T3" fmla="*/ 25 h 29"/>
                  <a:gd name="T4" fmla="*/ 23 w 23"/>
                  <a:gd name="T5" fmla="*/ 14 h 29"/>
                  <a:gd name="T6" fmla="*/ 21 w 23"/>
                  <a:gd name="T7" fmla="*/ 4 h 29"/>
                  <a:gd name="T8" fmla="*/ 12 w 23"/>
                  <a:gd name="T9" fmla="*/ 0 h 29"/>
                  <a:gd name="T10" fmla="*/ 4 w 23"/>
                  <a:gd name="T11" fmla="*/ 4 h 29"/>
                  <a:gd name="T12" fmla="*/ 0 w 23"/>
                  <a:gd name="T13" fmla="*/ 14 h 29"/>
                  <a:gd name="T14" fmla="*/ 4 w 23"/>
                  <a:gd name="T15" fmla="*/ 25 h 29"/>
                  <a:gd name="T16" fmla="*/ 12 w 23"/>
                  <a:gd name="T17" fmla="*/ 29 h 29"/>
                  <a:gd name="T18" fmla="*/ 12 w 23"/>
                  <a:gd name="T19" fmla="*/ 27 h 29"/>
                  <a:gd name="T20" fmla="*/ 12 w 23"/>
                  <a:gd name="T21" fmla="*/ 29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 h="29">
                    <a:moveTo>
                      <a:pt x="12" y="29"/>
                    </a:moveTo>
                    <a:lnTo>
                      <a:pt x="21" y="25"/>
                    </a:lnTo>
                    <a:lnTo>
                      <a:pt x="23" y="14"/>
                    </a:lnTo>
                    <a:lnTo>
                      <a:pt x="21" y="4"/>
                    </a:lnTo>
                    <a:lnTo>
                      <a:pt x="12" y="0"/>
                    </a:lnTo>
                    <a:lnTo>
                      <a:pt x="4" y="4"/>
                    </a:lnTo>
                    <a:lnTo>
                      <a:pt x="0" y="14"/>
                    </a:lnTo>
                    <a:lnTo>
                      <a:pt x="4" y="25"/>
                    </a:lnTo>
                    <a:lnTo>
                      <a:pt x="12" y="29"/>
                    </a:lnTo>
                    <a:lnTo>
                      <a:pt x="12" y="27"/>
                    </a:lnTo>
                    <a:lnTo>
                      <a:pt x="12" y="29"/>
                    </a:lnTo>
                    <a:close/>
                  </a:path>
                </a:pathLst>
              </a:custGeom>
              <a:solidFill>
                <a:srgbClr val="D8D8D8"/>
              </a:solidFill>
              <a:ln w="0">
                <a:solidFill>
                  <a:srgbClr val="000000"/>
                </a:solidFill>
                <a:prstDash val="solid"/>
                <a:round/>
                <a:headEnd/>
                <a:tailEnd/>
              </a:ln>
            </p:spPr>
            <p:txBody>
              <a:bodyPr/>
              <a:lstStyle/>
              <a:p>
                <a:pPr>
                  <a:defRPr/>
                </a:pPr>
                <a:endParaRPr lang="en-US">
                  <a:latin typeface="+mn-lt"/>
                </a:endParaRPr>
              </a:p>
            </p:txBody>
          </p:sp>
          <p:sp>
            <p:nvSpPr>
              <p:cNvPr id="23687" name="Freeform 183">
                <a:extLst>
                  <a:ext uri="{FF2B5EF4-FFF2-40B4-BE49-F238E27FC236}">
                    <a16:creationId xmlns:a16="http://schemas.microsoft.com/office/drawing/2014/main" id="{E07BC071-400E-4889-9EC0-7A7263137EAA}"/>
                  </a:ext>
                </a:extLst>
              </p:cNvPr>
              <p:cNvSpPr>
                <a:spLocks/>
              </p:cNvSpPr>
              <p:nvPr/>
            </p:nvSpPr>
            <p:spPr bwMode="auto">
              <a:xfrm>
                <a:off x="4300" y="2234"/>
                <a:ext cx="17" cy="59"/>
              </a:xfrm>
              <a:custGeom>
                <a:avLst/>
                <a:gdLst>
                  <a:gd name="T0" fmla="*/ 4 w 19"/>
                  <a:gd name="T1" fmla="*/ 0 h 60"/>
                  <a:gd name="T2" fmla="*/ 0 w 19"/>
                  <a:gd name="T3" fmla="*/ 60 h 60"/>
                  <a:gd name="T4" fmla="*/ 16 w 19"/>
                  <a:gd name="T5" fmla="*/ 60 h 60"/>
                  <a:gd name="T6" fmla="*/ 19 w 19"/>
                  <a:gd name="T7" fmla="*/ 0 h 60"/>
                  <a:gd name="T8" fmla="*/ 4 w 19"/>
                  <a:gd name="T9" fmla="*/ 0 h 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60">
                    <a:moveTo>
                      <a:pt x="4" y="0"/>
                    </a:moveTo>
                    <a:lnTo>
                      <a:pt x="0" y="60"/>
                    </a:lnTo>
                    <a:lnTo>
                      <a:pt x="16" y="60"/>
                    </a:lnTo>
                    <a:lnTo>
                      <a:pt x="19" y="0"/>
                    </a:lnTo>
                    <a:lnTo>
                      <a:pt x="4"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88" name="Freeform 184">
                <a:extLst>
                  <a:ext uri="{FF2B5EF4-FFF2-40B4-BE49-F238E27FC236}">
                    <a16:creationId xmlns:a16="http://schemas.microsoft.com/office/drawing/2014/main" id="{D3A5AC85-A55C-4C24-A0A2-BB2C96441539}"/>
                  </a:ext>
                </a:extLst>
              </p:cNvPr>
              <p:cNvSpPr>
                <a:spLocks/>
              </p:cNvSpPr>
              <p:nvPr/>
            </p:nvSpPr>
            <p:spPr bwMode="auto">
              <a:xfrm>
                <a:off x="4111" y="2323"/>
                <a:ext cx="17" cy="30"/>
              </a:xfrm>
              <a:custGeom>
                <a:avLst/>
                <a:gdLst>
                  <a:gd name="T0" fmla="*/ 12 w 12"/>
                  <a:gd name="T1" fmla="*/ 32 h 32"/>
                  <a:gd name="T2" fmla="*/ 12 w 12"/>
                  <a:gd name="T3" fmla="*/ 0 h 32"/>
                  <a:gd name="T4" fmla="*/ 2 w 12"/>
                  <a:gd name="T5" fmla="*/ 0 h 32"/>
                  <a:gd name="T6" fmla="*/ 0 w 12"/>
                  <a:gd name="T7" fmla="*/ 32 h 32"/>
                  <a:gd name="T8" fmla="*/ 12 w 12"/>
                  <a:gd name="T9" fmla="*/ 32 h 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32">
                    <a:moveTo>
                      <a:pt x="12" y="32"/>
                    </a:moveTo>
                    <a:lnTo>
                      <a:pt x="12" y="0"/>
                    </a:lnTo>
                    <a:lnTo>
                      <a:pt x="2" y="0"/>
                    </a:lnTo>
                    <a:lnTo>
                      <a:pt x="0" y="32"/>
                    </a:lnTo>
                    <a:lnTo>
                      <a:pt x="12" y="32"/>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mn-lt"/>
                </a:endParaRPr>
              </a:p>
            </p:txBody>
          </p:sp>
          <p:sp>
            <p:nvSpPr>
              <p:cNvPr id="23689" name="Freeform 185">
                <a:extLst>
                  <a:ext uri="{FF2B5EF4-FFF2-40B4-BE49-F238E27FC236}">
                    <a16:creationId xmlns:a16="http://schemas.microsoft.com/office/drawing/2014/main" id="{D8186BC6-6543-45C5-98BA-5A4FA6CDAF31}"/>
                  </a:ext>
                </a:extLst>
              </p:cNvPr>
              <p:cNvSpPr>
                <a:spLocks/>
              </p:cNvSpPr>
              <p:nvPr/>
            </p:nvSpPr>
            <p:spPr bwMode="auto">
              <a:xfrm>
                <a:off x="4524" y="2175"/>
                <a:ext cx="26" cy="15"/>
              </a:xfrm>
              <a:custGeom>
                <a:avLst/>
                <a:gdLst>
                  <a:gd name="T0" fmla="*/ 13 w 25"/>
                  <a:gd name="T1" fmla="*/ 14 h 14"/>
                  <a:gd name="T2" fmla="*/ 4 w 25"/>
                  <a:gd name="T3" fmla="*/ 12 h 14"/>
                  <a:gd name="T4" fmla="*/ 0 w 25"/>
                  <a:gd name="T5" fmla="*/ 6 h 14"/>
                  <a:gd name="T6" fmla="*/ 4 w 25"/>
                  <a:gd name="T7" fmla="*/ 2 h 14"/>
                  <a:gd name="T8" fmla="*/ 13 w 25"/>
                  <a:gd name="T9" fmla="*/ 0 h 14"/>
                  <a:gd name="T10" fmla="*/ 21 w 25"/>
                  <a:gd name="T11" fmla="*/ 2 h 14"/>
                  <a:gd name="T12" fmla="*/ 25 w 25"/>
                  <a:gd name="T13" fmla="*/ 6 h 14"/>
                  <a:gd name="T14" fmla="*/ 21 w 25"/>
                  <a:gd name="T15" fmla="*/ 12 h 14"/>
                  <a:gd name="T16" fmla="*/ 13 w 25"/>
                  <a:gd name="T17" fmla="*/ 14 h 14"/>
                  <a:gd name="T18" fmla="*/ 11 w 25"/>
                  <a:gd name="T19" fmla="*/ 12 h 14"/>
                  <a:gd name="T20" fmla="*/ 13 w 25"/>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 h="14">
                    <a:moveTo>
                      <a:pt x="13" y="14"/>
                    </a:moveTo>
                    <a:lnTo>
                      <a:pt x="4" y="12"/>
                    </a:lnTo>
                    <a:lnTo>
                      <a:pt x="0" y="6"/>
                    </a:lnTo>
                    <a:lnTo>
                      <a:pt x="4" y="2"/>
                    </a:lnTo>
                    <a:lnTo>
                      <a:pt x="13" y="0"/>
                    </a:lnTo>
                    <a:lnTo>
                      <a:pt x="21" y="2"/>
                    </a:lnTo>
                    <a:lnTo>
                      <a:pt x="25" y="6"/>
                    </a:lnTo>
                    <a:lnTo>
                      <a:pt x="21" y="12"/>
                    </a:lnTo>
                    <a:lnTo>
                      <a:pt x="13" y="14"/>
                    </a:lnTo>
                    <a:lnTo>
                      <a:pt x="11" y="12"/>
                    </a:lnTo>
                    <a:lnTo>
                      <a:pt x="13" y="14"/>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90" name="Freeform 186">
                <a:extLst>
                  <a:ext uri="{FF2B5EF4-FFF2-40B4-BE49-F238E27FC236}">
                    <a16:creationId xmlns:a16="http://schemas.microsoft.com/office/drawing/2014/main" id="{8A0FBA9E-EA1A-4B6D-9B5B-D9F2A49B1400}"/>
                  </a:ext>
                </a:extLst>
              </p:cNvPr>
              <p:cNvSpPr>
                <a:spLocks/>
              </p:cNvSpPr>
              <p:nvPr/>
            </p:nvSpPr>
            <p:spPr bwMode="auto">
              <a:xfrm>
                <a:off x="4524" y="2175"/>
                <a:ext cx="26" cy="15"/>
              </a:xfrm>
              <a:custGeom>
                <a:avLst/>
                <a:gdLst>
                  <a:gd name="T0" fmla="*/ 17 w 19"/>
                  <a:gd name="T1" fmla="*/ 2 h 12"/>
                  <a:gd name="T2" fmla="*/ 17 w 19"/>
                  <a:gd name="T3" fmla="*/ 8 h 12"/>
                  <a:gd name="T4" fmla="*/ 19 w 19"/>
                  <a:gd name="T5" fmla="*/ 8 h 12"/>
                  <a:gd name="T6" fmla="*/ 17 w 19"/>
                  <a:gd name="T7" fmla="*/ 10 h 12"/>
                  <a:gd name="T8" fmla="*/ 11 w 19"/>
                  <a:gd name="T9" fmla="*/ 12 h 12"/>
                  <a:gd name="T10" fmla="*/ 4 w 19"/>
                  <a:gd name="T11" fmla="*/ 10 h 12"/>
                  <a:gd name="T12" fmla="*/ 2 w 19"/>
                  <a:gd name="T13" fmla="*/ 8 h 12"/>
                  <a:gd name="T14" fmla="*/ 0 w 19"/>
                  <a:gd name="T15" fmla="*/ 8 h 12"/>
                  <a:gd name="T16" fmla="*/ 2 w 19"/>
                  <a:gd name="T17" fmla="*/ 0 h 12"/>
                  <a:gd name="T18" fmla="*/ 0 w 19"/>
                  <a:gd name="T19" fmla="*/ 0 h 12"/>
                  <a:gd name="T20" fmla="*/ 17 w 19"/>
                  <a:gd name="T21" fmla="*/ 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12">
                    <a:moveTo>
                      <a:pt x="17" y="2"/>
                    </a:moveTo>
                    <a:lnTo>
                      <a:pt x="17" y="8"/>
                    </a:lnTo>
                    <a:lnTo>
                      <a:pt x="19" y="8"/>
                    </a:lnTo>
                    <a:lnTo>
                      <a:pt x="17" y="10"/>
                    </a:lnTo>
                    <a:lnTo>
                      <a:pt x="11" y="12"/>
                    </a:lnTo>
                    <a:lnTo>
                      <a:pt x="4" y="10"/>
                    </a:lnTo>
                    <a:lnTo>
                      <a:pt x="2" y="8"/>
                    </a:lnTo>
                    <a:lnTo>
                      <a:pt x="0" y="8"/>
                    </a:lnTo>
                    <a:lnTo>
                      <a:pt x="2" y="0"/>
                    </a:lnTo>
                    <a:lnTo>
                      <a:pt x="0" y="0"/>
                    </a:lnTo>
                    <a:lnTo>
                      <a:pt x="17" y="2"/>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91" name="Freeform 187">
                <a:extLst>
                  <a:ext uri="{FF2B5EF4-FFF2-40B4-BE49-F238E27FC236}">
                    <a16:creationId xmlns:a16="http://schemas.microsoft.com/office/drawing/2014/main" id="{979A8B25-08DA-42EE-A6C3-D69B33BE5059}"/>
                  </a:ext>
                </a:extLst>
              </p:cNvPr>
              <p:cNvSpPr>
                <a:spLocks/>
              </p:cNvSpPr>
              <p:nvPr/>
            </p:nvSpPr>
            <p:spPr bwMode="auto">
              <a:xfrm>
                <a:off x="4499" y="2190"/>
                <a:ext cx="60" cy="15"/>
              </a:xfrm>
              <a:custGeom>
                <a:avLst/>
                <a:gdLst>
                  <a:gd name="T0" fmla="*/ 0 w 63"/>
                  <a:gd name="T1" fmla="*/ 25 h 25"/>
                  <a:gd name="T2" fmla="*/ 23 w 63"/>
                  <a:gd name="T3" fmla="*/ 0 h 25"/>
                  <a:gd name="T4" fmla="*/ 25 w 63"/>
                  <a:gd name="T5" fmla="*/ 0 h 25"/>
                  <a:gd name="T6" fmla="*/ 29 w 63"/>
                  <a:gd name="T7" fmla="*/ 6 h 25"/>
                  <a:gd name="T8" fmla="*/ 38 w 63"/>
                  <a:gd name="T9" fmla="*/ 8 h 25"/>
                  <a:gd name="T10" fmla="*/ 48 w 63"/>
                  <a:gd name="T11" fmla="*/ 4 h 25"/>
                  <a:gd name="T12" fmla="*/ 50 w 63"/>
                  <a:gd name="T13" fmla="*/ 0 h 25"/>
                  <a:gd name="T14" fmla="*/ 63 w 63"/>
                  <a:gd name="T15" fmla="*/ 21 h 25"/>
                  <a:gd name="T16" fmla="*/ 0 w 63"/>
                  <a:gd name="T17" fmla="*/ 25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3" h="25">
                    <a:moveTo>
                      <a:pt x="0" y="25"/>
                    </a:moveTo>
                    <a:lnTo>
                      <a:pt x="23" y="0"/>
                    </a:lnTo>
                    <a:lnTo>
                      <a:pt x="25" y="0"/>
                    </a:lnTo>
                    <a:lnTo>
                      <a:pt x="29" y="6"/>
                    </a:lnTo>
                    <a:lnTo>
                      <a:pt x="38" y="8"/>
                    </a:lnTo>
                    <a:lnTo>
                      <a:pt x="48" y="4"/>
                    </a:lnTo>
                    <a:lnTo>
                      <a:pt x="50" y="0"/>
                    </a:lnTo>
                    <a:lnTo>
                      <a:pt x="63" y="21"/>
                    </a:lnTo>
                    <a:lnTo>
                      <a:pt x="0" y="25"/>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92" name="Freeform 188">
                <a:extLst>
                  <a:ext uri="{FF2B5EF4-FFF2-40B4-BE49-F238E27FC236}">
                    <a16:creationId xmlns:a16="http://schemas.microsoft.com/office/drawing/2014/main" id="{893F68D7-AC93-4B7E-9765-2EDC21930950}"/>
                  </a:ext>
                </a:extLst>
              </p:cNvPr>
              <p:cNvSpPr>
                <a:spLocks/>
              </p:cNvSpPr>
              <p:nvPr/>
            </p:nvSpPr>
            <p:spPr bwMode="auto">
              <a:xfrm>
                <a:off x="4524" y="2160"/>
                <a:ext cx="17" cy="15"/>
              </a:xfrm>
              <a:custGeom>
                <a:avLst/>
                <a:gdLst>
                  <a:gd name="T0" fmla="*/ 19 w 19"/>
                  <a:gd name="T1" fmla="*/ 13 h 13"/>
                  <a:gd name="T2" fmla="*/ 19 w 19"/>
                  <a:gd name="T3" fmla="*/ 10 h 13"/>
                  <a:gd name="T4" fmla="*/ 9 w 19"/>
                  <a:gd name="T5" fmla="*/ 0 h 13"/>
                  <a:gd name="T6" fmla="*/ 11 w 19"/>
                  <a:gd name="T7" fmla="*/ 2 h 13"/>
                  <a:gd name="T8" fmla="*/ 0 w 19"/>
                  <a:gd name="T9" fmla="*/ 13 h 13"/>
                  <a:gd name="T10" fmla="*/ 19 w 19"/>
                  <a:gd name="T11" fmla="*/ 13 h 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13">
                    <a:moveTo>
                      <a:pt x="19" y="13"/>
                    </a:moveTo>
                    <a:lnTo>
                      <a:pt x="19" y="10"/>
                    </a:lnTo>
                    <a:lnTo>
                      <a:pt x="9" y="0"/>
                    </a:lnTo>
                    <a:lnTo>
                      <a:pt x="11" y="2"/>
                    </a:lnTo>
                    <a:lnTo>
                      <a:pt x="0" y="13"/>
                    </a:lnTo>
                    <a:lnTo>
                      <a:pt x="19" y="13"/>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93" name="Freeform 189">
                <a:extLst>
                  <a:ext uri="{FF2B5EF4-FFF2-40B4-BE49-F238E27FC236}">
                    <a16:creationId xmlns:a16="http://schemas.microsoft.com/office/drawing/2014/main" id="{F7654589-FDF0-4CC6-A52C-ACD5D7919BC9}"/>
                  </a:ext>
                </a:extLst>
              </p:cNvPr>
              <p:cNvSpPr>
                <a:spLocks/>
              </p:cNvSpPr>
              <p:nvPr/>
            </p:nvSpPr>
            <p:spPr bwMode="auto">
              <a:xfrm>
                <a:off x="4456" y="2100"/>
                <a:ext cx="112" cy="89"/>
              </a:xfrm>
              <a:custGeom>
                <a:avLst/>
                <a:gdLst>
                  <a:gd name="T0" fmla="*/ 113 w 113"/>
                  <a:gd name="T1" fmla="*/ 0 h 100"/>
                  <a:gd name="T2" fmla="*/ 111 w 113"/>
                  <a:gd name="T3" fmla="*/ 25 h 100"/>
                  <a:gd name="T4" fmla="*/ 105 w 113"/>
                  <a:gd name="T5" fmla="*/ 46 h 100"/>
                  <a:gd name="T6" fmla="*/ 94 w 113"/>
                  <a:gd name="T7" fmla="*/ 65 h 100"/>
                  <a:gd name="T8" fmla="*/ 78 w 113"/>
                  <a:gd name="T9" fmla="*/ 79 h 100"/>
                  <a:gd name="T10" fmla="*/ 59 w 113"/>
                  <a:gd name="T11" fmla="*/ 88 h 100"/>
                  <a:gd name="T12" fmla="*/ 40 w 113"/>
                  <a:gd name="T13" fmla="*/ 96 h 100"/>
                  <a:gd name="T14" fmla="*/ 19 w 113"/>
                  <a:gd name="T15" fmla="*/ 100 h 100"/>
                  <a:gd name="T16" fmla="*/ 0 w 113"/>
                  <a:gd name="T17" fmla="*/ 100 h 100"/>
                  <a:gd name="T18" fmla="*/ 113 w 113"/>
                  <a:gd name="T19" fmla="*/ 0 h 1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3" h="100">
                    <a:moveTo>
                      <a:pt x="113" y="0"/>
                    </a:moveTo>
                    <a:lnTo>
                      <a:pt x="111" y="25"/>
                    </a:lnTo>
                    <a:lnTo>
                      <a:pt x="105" y="46"/>
                    </a:lnTo>
                    <a:lnTo>
                      <a:pt x="94" y="65"/>
                    </a:lnTo>
                    <a:lnTo>
                      <a:pt x="78" y="79"/>
                    </a:lnTo>
                    <a:lnTo>
                      <a:pt x="59" y="88"/>
                    </a:lnTo>
                    <a:lnTo>
                      <a:pt x="40" y="96"/>
                    </a:lnTo>
                    <a:lnTo>
                      <a:pt x="19" y="100"/>
                    </a:lnTo>
                    <a:lnTo>
                      <a:pt x="0" y="100"/>
                    </a:lnTo>
                    <a:lnTo>
                      <a:pt x="113" y="0"/>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94" name="Freeform 190">
                <a:extLst>
                  <a:ext uri="{FF2B5EF4-FFF2-40B4-BE49-F238E27FC236}">
                    <a16:creationId xmlns:a16="http://schemas.microsoft.com/office/drawing/2014/main" id="{1CE1B866-8FD3-4574-BD2E-D4A6416B8185}"/>
                  </a:ext>
                </a:extLst>
              </p:cNvPr>
              <p:cNvSpPr>
                <a:spLocks/>
              </p:cNvSpPr>
              <p:nvPr/>
            </p:nvSpPr>
            <p:spPr bwMode="auto">
              <a:xfrm>
                <a:off x="4447" y="2085"/>
                <a:ext cx="121" cy="104"/>
              </a:xfrm>
              <a:custGeom>
                <a:avLst/>
                <a:gdLst>
                  <a:gd name="T0" fmla="*/ 79 w 125"/>
                  <a:gd name="T1" fmla="*/ 73 h 108"/>
                  <a:gd name="T2" fmla="*/ 100 w 125"/>
                  <a:gd name="T3" fmla="*/ 52 h 108"/>
                  <a:gd name="T4" fmla="*/ 115 w 125"/>
                  <a:gd name="T5" fmla="*/ 33 h 108"/>
                  <a:gd name="T6" fmla="*/ 123 w 125"/>
                  <a:gd name="T7" fmla="*/ 16 h 108"/>
                  <a:gd name="T8" fmla="*/ 125 w 125"/>
                  <a:gd name="T9" fmla="*/ 10 h 108"/>
                  <a:gd name="T10" fmla="*/ 123 w 125"/>
                  <a:gd name="T11" fmla="*/ 4 h 108"/>
                  <a:gd name="T12" fmla="*/ 119 w 125"/>
                  <a:gd name="T13" fmla="*/ 2 h 108"/>
                  <a:gd name="T14" fmla="*/ 112 w 125"/>
                  <a:gd name="T15" fmla="*/ 0 h 108"/>
                  <a:gd name="T16" fmla="*/ 94 w 125"/>
                  <a:gd name="T17" fmla="*/ 6 h 108"/>
                  <a:gd name="T18" fmla="*/ 71 w 125"/>
                  <a:gd name="T19" fmla="*/ 17 h 108"/>
                  <a:gd name="T20" fmla="*/ 46 w 125"/>
                  <a:gd name="T21" fmla="*/ 35 h 108"/>
                  <a:gd name="T22" fmla="*/ 25 w 125"/>
                  <a:gd name="T23" fmla="*/ 56 h 108"/>
                  <a:gd name="T24" fmla="*/ 10 w 125"/>
                  <a:gd name="T25" fmla="*/ 77 h 108"/>
                  <a:gd name="T26" fmla="*/ 2 w 125"/>
                  <a:gd name="T27" fmla="*/ 92 h 108"/>
                  <a:gd name="T28" fmla="*/ 0 w 125"/>
                  <a:gd name="T29" fmla="*/ 100 h 108"/>
                  <a:gd name="T30" fmla="*/ 2 w 125"/>
                  <a:gd name="T31" fmla="*/ 104 h 108"/>
                  <a:gd name="T32" fmla="*/ 6 w 125"/>
                  <a:gd name="T33" fmla="*/ 106 h 108"/>
                  <a:gd name="T34" fmla="*/ 14 w 125"/>
                  <a:gd name="T35" fmla="*/ 108 h 108"/>
                  <a:gd name="T36" fmla="*/ 31 w 125"/>
                  <a:gd name="T37" fmla="*/ 102 h 108"/>
                  <a:gd name="T38" fmla="*/ 54 w 125"/>
                  <a:gd name="T39" fmla="*/ 90 h 108"/>
                  <a:gd name="T40" fmla="*/ 79 w 125"/>
                  <a:gd name="T41" fmla="*/ 73 h 108"/>
                  <a:gd name="T42" fmla="*/ 77 w 125"/>
                  <a:gd name="T43" fmla="*/ 73 h 108"/>
                  <a:gd name="T44" fmla="*/ 79 w 125"/>
                  <a:gd name="T45" fmla="*/ 73 h 10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5" h="108">
                    <a:moveTo>
                      <a:pt x="79" y="73"/>
                    </a:moveTo>
                    <a:lnTo>
                      <a:pt x="100" y="52"/>
                    </a:lnTo>
                    <a:lnTo>
                      <a:pt x="115" y="33"/>
                    </a:lnTo>
                    <a:lnTo>
                      <a:pt x="123" y="16"/>
                    </a:lnTo>
                    <a:lnTo>
                      <a:pt x="125" y="10"/>
                    </a:lnTo>
                    <a:lnTo>
                      <a:pt x="123" y="4"/>
                    </a:lnTo>
                    <a:lnTo>
                      <a:pt x="119" y="2"/>
                    </a:lnTo>
                    <a:lnTo>
                      <a:pt x="112" y="0"/>
                    </a:lnTo>
                    <a:lnTo>
                      <a:pt x="94" y="6"/>
                    </a:lnTo>
                    <a:lnTo>
                      <a:pt x="71" y="17"/>
                    </a:lnTo>
                    <a:lnTo>
                      <a:pt x="46" y="35"/>
                    </a:lnTo>
                    <a:lnTo>
                      <a:pt x="25" y="56"/>
                    </a:lnTo>
                    <a:lnTo>
                      <a:pt x="10" y="77"/>
                    </a:lnTo>
                    <a:lnTo>
                      <a:pt x="2" y="92"/>
                    </a:lnTo>
                    <a:lnTo>
                      <a:pt x="0" y="100"/>
                    </a:lnTo>
                    <a:lnTo>
                      <a:pt x="2" y="104"/>
                    </a:lnTo>
                    <a:lnTo>
                      <a:pt x="6" y="106"/>
                    </a:lnTo>
                    <a:lnTo>
                      <a:pt x="14" y="108"/>
                    </a:lnTo>
                    <a:lnTo>
                      <a:pt x="31" y="102"/>
                    </a:lnTo>
                    <a:lnTo>
                      <a:pt x="54" y="90"/>
                    </a:lnTo>
                    <a:lnTo>
                      <a:pt x="79" y="73"/>
                    </a:lnTo>
                    <a:lnTo>
                      <a:pt x="77" y="73"/>
                    </a:lnTo>
                    <a:lnTo>
                      <a:pt x="79" y="73"/>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95" name="Freeform 191">
                <a:extLst>
                  <a:ext uri="{FF2B5EF4-FFF2-40B4-BE49-F238E27FC236}">
                    <a16:creationId xmlns:a16="http://schemas.microsoft.com/office/drawing/2014/main" id="{37D00742-1A42-46F0-9E5D-ABF8CC0B25A1}"/>
                  </a:ext>
                </a:extLst>
              </p:cNvPr>
              <p:cNvSpPr>
                <a:spLocks/>
              </p:cNvSpPr>
              <p:nvPr/>
            </p:nvSpPr>
            <p:spPr bwMode="auto">
              <a:xfrm>
                <a:off x="4473" y="2100"/>
                <a:ext cx="69" cy="74"/>
              </a:xfrm>
              <a:custGeom>
                <a:avLst/>
                <a:gdLst>
                  <a:gd name="T0" fmla="*/ 33 w 73"/>
                  <a:gd name="T1" fmla="*/ 68 h 70"/>
                  <a:gd name="T2" fmla="*/ 6 w 73"/>
                  <a:gd name="T3" fmla="*/ 16 h 70"/>
                  <a:gd name="T4" fmla="*/ 17 w 73"/>
                  <a:gd name="T5" fmla="*/ 6 h 70"/>
                  <a:gd name="T6" fmla="*/ 67 w 73"/>
                  <a:gd name="T7" fmla="*/ 33 h 70"/>
                  <a:gd name="T8" fmla="*/ 71 w 73"/>
                  <a:gd name="T9" fmla="*/ 27 h 70"/>
                  <a:gd name="T10" fmla="*/ 73 w 73"/>
                  <a:gd name="T11" fmla="*/ 29 h 70"/>
                  <a:gd name="T12" fmla="*/ 14 w 73"/>
                  <a:gd name="T13" fmla="*/ 0 h 70"/>
                  <a:gd name="T14" fmla="*/ 0 w 73"/>
                  <a:gd name="T15" fmla="*/ 12 h 70"/>
                  <a:gd name="T16" fmla="*/ 29 w 73"/>
                  <a:gd name="T17" fmla="*/ 70 h 70"/>
                  <a:gd name="T18" fmla="*/ 33 w 73"/>
                  <a:gd name="T19" fmla="*/ 68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3" h="70">
                    <a:moveTo>
                      <a:pt x="33" y="68"/>
                    </a:moveTo>
                    <a:lnTo>
                      <a:pt x="6" y="16"/>
                    </a:lnTo>
                    <a:lnTo>
                      <a:pt x="17" y="6"/>
                    </a:lnTo>
                    <a:lnTo>
                      <a:pt x="67" y="33"/>
                    </a:lnTo>
                    <a:lnTo>
                      <a:pt x="71" y="27"/>
                    </a:lnTo>
                    <a:lnTo>
                      <a:pt x="73" y="29"/>
                    </a:lnTo>
                    <a:lnTo>
                      <a:pt x="14" y="0"/>
                    </a:lnTo>
                    <a:lnTo>
                      <a:pt x="0" y="12"/>
                    </a:lnTo>
                    <a:lnTo>
                      <a:pt x="29" y="70"/>
                    </a:lnTo>
                    <a:lnTo>
                      <a:pt x="33" y="68"/>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sp>
            <p:nvSpPr>
              <p:cNvPr id="23696" name="Freeform 192">
                <a:extLst>
                  <a:ext uri="{FF2B5EF4-FFF2-40B4-BE49-F238E27FC236}">
                    <a16:creationId xmlns:a16="http://schemas.microsoft.com/office/drawing/2014/main" id="{90CF6437-D03B-42B9-9FB9-4C4A49B295B5}"/>
                  </a:ext>
                </a:extLst>
              </p:cNvPr>
              <p:cNvSpPr>
                <a:spLocks/>
              </p:cNvSpPr>
              <p:nvPr/>
            </p:nvSpPr>
            <p:spPr bwMode="auto">
              <a:xfrm>
                <a:off x="4481" y="2115"/>
                <a:ext cx="43" cy="45"/>
              </a:xfrm>
              <a:custGeom>
                <a:avLst/>
                <a:gdLst>
                  <a:gd name="T0" fmla="*/ 0 w 42"/>
                  <a:gd name="T1" fmla="*/ 2 h 42"/>
                  <a:gd name="T2" fmla="*/ 40 w 42"/>
                  <a:gd name="T3" fmla="*/ 42 h 42"/>
                  <a:gd name="T4" fmla="*/ 42 w 42"/>
                  <a:gd name="T5" fmla="*/ 37 h 42"/>
                  <a:gd name="T6" fmla="*/ 4 w 42"/>
                  <a:gd name="T7" fmla="*/ 0 h 42"/>
                  <a:gd name="T8" fmla="*/ 0 w 42"/>
                  <a:gd name="T9" fmla="*/ 2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42">
                    <a:moveTo>
                      <a:pt x="0" y="2"/>
                    </a:moveTo>
                    <a:lnTo>
                      <a:pt x="40" y="42"/>
                    </a:lnTo>
                    <a:lnTo>
                      <a:pt x="42" y="37"/>
                    </a:lnTo>
                    <a:lnTo>
                      <a:pt x="4" y="0"/>
                    </a:lnTo>
                    <a:lnTo>
                      <a:pt x="0" y="2"/>
                    </a:lnTo>
                    <a:close/>
                  </a:path>
                </a:pathLst>
              </a:custGeom>
              <a:solidFill>
                <a:srgbClr val="FFFFFF"/>
              </a:solidFill>
              <a:ln w="0">
                <a:solidFill>
                  <a:srgbClr val="000000"/>
                </a:solidFill>
                <a:prstDash val="solid"/>
                <a:round/>
                <a:headEnd/>
                <a:tailEnd/>
              </a:ln>
            </p:spPr>
            <p:txBody>
              <a:bodyPr/>
              <a:lstStyle/>
              <a:p>
                <a:pPr>
                  <a:defRPr/>
                </a:pPr>
                <a:endParaRPr lang="en-US">
                  <a:latin typeface="+mn-lt"/>
                </a:endParaRPr>
              </a:p>
            </p:txBody>
          </p:sp>
        </p:grpSp>
        <p:pic>
          <p:nvPicPr>
            <p:cNvPr id="23608" name="Picture 193" descr="New_1">
              <a:extLst>
                <a:ext uri="{FF2B5EF4-FFF2-40B4-BE49-F238E27FC236}">
                  <a16:creationId xmlns:a16="http://schemas.microsoft.com/office/drawing/2014/main" id="{49DB9EAB-CCAA-46AC-B121-0847A25F1989}"/>
                </a:ext>
              </a:extLst>
            </p:cNvPr>
            <p:cNvPicPr>
              <a:picLocks noChangeAspect="1" noChangeArrowheads="1"/>
            </p:cNvPicPr>
            <p:nvPr/>
          </p:nvPicPr>
          <p:blipFill>
            <a:blip r:embed="rId8">
              <a:clrChange>
                <a:clrFrom>
                  <a:srgbClr val="FFFFFB"/>
                </a:clrFrom>
                <a:clrTo>
                  <a:srgbClr val="FFFFFB">
                    <a:alpha val="0"/>
                  </a:srgbClr>
                </a:clrTo>
              </a:clrChange>
              <a:extLst>
                <a:ext uri="{28A0092B-C50C-407E-A947-70E740481C1C}">
                  <a14:useLocalDpi xmlns:a14="http://schemas.microsoft.com/office/drawing/2010/main" val="0"/>
                </a:ext>
              </a:extLst>
            </a:blip>
            <a:srcRect/>
            <a:stretch>
              <a:fillRect/>
            </a:stretch>
          </p:blipFill>
          <p:spPr bwMode="auto">
            <a:xfrm>
              <a:off x="5980113" y="4057650"/>
              <a:ext cx="122237"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09" name="Line 194">
              <a:extLst>
                <a:ext uri="{FF2B5EF4-FFF2-40B4-BE49-F238E27FC236}">
                  <a16:creationId xmlns:a16="http://schemas.microsoft.com/office/drawing/2014/main" id="{220066D4-28F5-420F-8F5C-0FD69236BBD5}"/>
                </a:ext>
              </a:extLst>
            </p:cNvPr>
            <p:cNvSpPr>
              <a:spLocks noChangeShapeType="1"/>
            </p:cNvSpPr>
            <p:nvPr/>
          </p:nvSpPr>
          <p:spPr bwMode="auto">
            <a:xfrm flipV="1">
              <a:off x="5705580" y="4261954"/>
              <a:ext cx="231807" cy="256379"/>
            </a:xfrm>
            <a:prstGeom prst="line">
              <a:avLst/>
            </a:prstGeom>
            <a:noFill/>
            <a:ln w="28575">
              <a:solidFill>
                <a:srgbClr val="FFFF00"/>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10" name="Freeform 195">
              <a:extLst>
                <a:ext uri="{FF2B5EF4-FFF2-40B4-BE49-F238E27FC236}">
                  <a16:creationId xmlns:a16="http://schemas.microsoft.com/office/drawing/2014/main" id="{C6665C95-AF1F-4AB9-86D5-A7AE691BC5E8}"/>
                </a:ext>
              </a:extLst>
            </p:cNvPr>
            <p:cNvSpPr>
              <a:spLocks/>
            </p:cNvSpPr>
            <p:nvPr/>
          </p:nvSpPr>
          <p:spPr bwMode="auto">
            <a:xfrm>
              <a:off x="7023387" y="2607900"/>
              <a:ext cx="433447" cy="532055"/>
            </a:xfrm>
            <a:custGeom>
              <a:avLst/>
              <a:gdLst>
                <a:gd name="T0" fmla="*/ 0 w 330"/>
                <a:gd name="T1" fmla="*/ 0 h 1026"/>
                <a:gd name="T2" fmla="*/ 160402152 w 330"/>
                <a:gd name="T3" fmla="*/ 2147483646 h 1026"/>
                <a:gd name="T4" fmla="*/ 569167147 w 330"/>
                <a:gd name="T5" fmla="*/ 2147483646 h 1026"/>
                <a:gd name="T6" fmla="*/ 0 w 330"/>
                <a:gd name="T7" fmla="*/ 0 h 10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30" h="1026">
                  <a:moveTo>
                    <a:pt x="0" y="0"/>
                  </a:moveTo>
                  <a:lnTo>
                    <a:pt x="93" y="1026"/>
                  </a:lnTo>
                  <a:lnTo>
                    <a:pt x="330" y="1021"/>
                  </a:lnTo>
                  <a:lnTo>
                    <a:pt x="0" y="0"/>
                  </a:lnTo>
                  <a:close/>
                </a:path>
              </a:pathLst>
            </a:custGeom>
            <a:solidFill>
              <a:srgbClr val="DDDDDD">
                <a:alpha val="25882"/>
              </a:srgbClr>
            </a:solidFill>
            <a:ln w="9525" cap="flat" cmpd="sng">
              <a:solidFill>
                <a:schemeClr val="accent2"/>
              </a:solidFill>
              <a:prstDash val="solid"/>
              <a:round/>
              <a:headEnd/>
              <a:tailEnd/>
            </a:ln>
          </p:spPr>
          <p:txBody>
            <a:bodyPr>
              <a:spAutoFit/>
            </a:bodyPr>
            <a:lstStyle/>
            <a:p>
              <a:pPr>
                <a:defRPr/>
              </a:pPr>
              <a:endParaRPr lang="en-US">
                <a:latin typeface="+mn-lt"/>
              </a:endParaRPr>
            </a:p>
          </p:txBody>
        </p:sp>
        <p:sp>
          <p:nvSpPr>
            <p:cNvPr id="23611" name="Line 196">
              <a:extLst>
                <a:ext uri="{FF2B5EF4-FFF2-40B4-BE49-F238E27FC236}">
                  <a16:creationId xmlns:a16="http://schemas.microsoft.com/office/drawing/2014/main" id="{B67D5317-2E9F-44EF-B2A8-C0996FC5D9ED}"/>
                </a:ext>
              </a:extLst>
            </p:cNvPr>
            <p:cNvSpPr>
              <a:spLocks noChangeShapeType="1"/>
            </p:cNvSpPr>
            <p:nvPr/>
          </p:nvSpPr>
          <p:spPr bwMode="auto">
            <a:xfrm flipH="1">
              <a:off x="7823598" y="3040711"/>
              <a:ext cx="168298" cy="12681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12" name="Oval 197">
              <a:extLst>
                <a:ext uri="{FF2B5EF4-FFF2-40B4-BE49-F238E27FC236}">
                  <a16:creationId xmlns:a16="http://schemas.microsoft.com/office/drawing/2014/main" id="{F00DAC52-7A9A-4349-AF16-88F28D785A51}"/>
                </a:ext>
              </a:extLst>
            </p:cNvPr>
            <p:cNvSpPr>
              <a:spLocks noChangeArrowheads="1"/>
            </p:cNvSpPr>
            <p:nvPr/>
          </p:nvSpPr>
          <p:spPr bwMode="auto">
            <a:xfrm>
              <a:off x="5938974" y="3947684"/>
              <a:ext cx="260386" cy="752596"/>
            </a:xfrm>
            <a:prstGeom prst="ellipse">
              <a:avLst/>
            </a:prstGeom>
            <a:solidFill>
              <a:srgbClr val="DDDDDD"/>
            </a:solidFill>
            <a:ln w="9525" algn="ctr">
              <a:solidFill>
                <a:schemeClr val="tx1"/>
              </a:solidFill>
              <a:round/>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13" name="Oval 198">
              <a:extLst>
                <a:ext uri="{FF2B5EF4-FFF2-40B4-BE49-F238E27FC236}">
                  <a16:creationId xmlns:a16="http://schemas.microsoft.com/office/drawing/2014/main" id="{D37A798E-DCD5-4CCA-B37B-39AD918E370D}"/>
                </a:ext>
              </a:extLst>
            </p:cNvPr>
            <p:cNvSpPr>
              <a:spLocks noChangeArrowheads="1"/>
            </p:cNvSpPr>
            <p:nvPr/>
          </p:nvSpPr>
          <p:spPr bwMode="auto">
            <a:xfrm>
              <a:off x="6154904" y="3892549"/>
              <a:ext cx="258799" cy="752596"/>
            </a:xfrm>
            <a:prstGeom prst="ellipse">
              <a:avLst/>
            </a:prstGeom>
            <a:solidFill>
              <a:srgbClr val="DDDDDD"/>
            </a:solidFill>
            <a:ln w="9525" algn="ctr">
              <a:solidFill>
                <a:schemeClr val="tx1"/>
              </a:solidFill>
              <a:round/>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14" name="Oval 199">
              <a:extLst>
                <a:ext uri="{FF2B5EF4-FFF2-40B4-BE49-F238E27FC236}">
                  <a16:creationId xmlns:a16="http://schemas.microsoft.com/office/drawing/2014/main" id="{F25419CD-DC7D-43C8-A703-6A559823C2DD}"/>
                </a:ext>
              </a:extLst>
            </p:cNvPr>
            <p:cNvSpPr>
              <a:spLocks noChangeArrowheads="1"/>
            </p:cNvSpPr>
            <p:nvPr/>
          </p:nvSpPr>
          <p:spPr bwMode="auto">
            <a:xfrm>
              <a:off x="6394650" y="4096549"/>
              <a:ext cx="260386" cy="752596"/>
            </a:xfrm>
            <a:prstGeom prst="ellipse">
              <a:avLst/>
            </a:prstGeom>
            <a:solidFill>
              <a:srgbClr val="DDDDDD"/>
            </a:solidFill>
            <a:ln w="9525" algn="ctr">
              <a:solidFill>
                <a:schemeClr val="tx1"/>
              </a:solidFill>
              <a:round/>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15" name="Oval 200">
              <a:extLst>
                <a:ext uri="{FF2B5EF4-FFF2-40B4-BE49-F238E27FC236}">
                  <a16:creationId xmlns:a16="http://schemas.microsoft.com/office/drawing/2014/main" id="{C3E422E9-8E23-4A09-8789-047095EA2370}"/>
                </a:ext>
              </a:extLst>
            </p:cNvPr>
            <p:cNvSpPr>
              <a:spLocks noChangeArrowheads="1"/>
            </p:cNvSpPr>
            <p:nvPr/>
          </p:nvSpPr>
          <p:spPr bwMode="auto">
            <a:xfrm>
              <a:off x="6623282" y="4085522"/>
              <a:ext cx="258798" cy="752596"/>
            </a:xfrm>
            <a:prstGeom prst="ellipse">
              <a:avLst/>
            </a:prstGeom>
            <a:solidFill>
              <a:srgbClr val="DDDDDD"/>
            </a:solidFill>
            <a:ln w="9525" algn="ctr">
              <a:solidFill>
                <a:schemeClr val="tx1"/>
              </a:solidFill>
              <a:round/>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16" name="Oval 201">
              <a:extLst>
                <a:ext uri="{FF2B5EF4-FFF2-40B4-BE49-F238E27FC236}">
                  <a16:creationId xmlns:a16="http://schemas.microsoft.com/office/drawing/2014/main" id="{ED553276-9780-4203-8C91-A10A3FCDF4D2}"/>
                </a:ext>
              </a:extLst>
            </p:cNvPr>
            <p:cNvSpPr>
              <a:spLocks noChangeArrowheads="1"/>
            </p:cNvSpPr>
            <p:nvPr/>
          </p:nvSpPr>
          <p:spPr bwMode="auto">
            <a:xfrm>
              <a:off x="7009097" y="3947684"/>
              <a:ext cx="260386" cy="752596"/>
            </a:xfrm>
            <a:prstGeom prst="ellipse">
              <a:avLst/>
            </a:prstGeom>
            <a:solidFill>
              <a:srgbClr val="DDDDDD"/>
            </a:solidFill>
            <a:ln w="9525" algn="ctr">
              <a:solidFill>
                <a:schemeClr val="tx1"/>
              </a:solidFill>
              <a:round/>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17" name="Line 202">
              <a:extLst>
                <a:ext uri="{FF2B5EF4-FFF2-40B4-BE49-F238E27FC236}">
                  <a16:creationId xmlns:a16="http://schemas.microsoft.com/office/drawing/2014/main" id="{953A9126-6AF4-472C-BE47-9906D779557A}"/>
                </a:ext>
              </a:extLst>
            </p:cNvPr>
            <p:cNvSpPr>
              <a:spLocks noChangeShapeType="1"/>
            </p:cNvSpPr>
            <p:nvPr/>
          </p:nvSpPr>
          <p:spPr bwMode="auto">
            <a:xfrm>
              <a:off x="6021535" y="4206819"/>
              <a:ext cx="38105" cy="79947"/>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18" name="Line 203">
              <a:extLst>
                <a:ext uri="{FF2B5EF4-FFF2-40B4-BE49-F238E27FC236}">
                  <a16:creationId xmlns:a16="http://schemas.microsoft.com/office/drawing/2014/main" id="{432C25AE-778B-41AA-92EE-A17F713AEFB6}"/>
                </a:ext>
              </a:extLst>
            </p:cNvPr>
            <p:cNvSpPr>
              <a:spLocks noChangeShapeType="1"/>
            </p:cNvSpPr>
            <p:nvPr/>
          </p:nvSpPr>
          <p:spPr bwMode="auto">
            <a:xfrm>
              <a:off x="6312089" y="4303307"/>
              <a:ext cx="184176" cy="135080"/>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19" name="Line 204">
              <a:extLst>
                <a:ext uri="{FF2B5EF4-FFF2-40B4-BE49-F238E27FC236}">
                  <a16:creationId xmlns:a16="http://schemas.microsoft.com/office/drawing/2014/main" id="{613AA6C2-84A1-47DE-A801-0657C31CFC02}"/>
                </a:ext>
              </a:extLst>
            </p:cNvPr>
            <p:cNvSpPr>
              <a:spLocks noChangeShapeType="1"/>
            </p:cNvSpPr>
            <p:nvPr/>
          </p:nvSpPr>
          <p:spPr bwMode="auto">
            <a:xfrm flipH="1">
              <a:off x="6272395" y="4314334"/>
              <a:ext cx="9526" cy="170919"/>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20" name="Line 205">
              <a:extLst>
                <a:ext uri="{FF2B5EF4-FFF2-40B4-BE49-F238E27FC236}">
                  <a16:creationId xmlns:a16="http://schemas.microsoft.com/office/drawing/2014/main" id="{98D4AC04-5061-4571-8BB3-61EB419BC0F5}"/>
                </a:ext>
              </a:extLst>
            </p:cNvPr>
            <p:cNvSpPr>
              <a:spLocks noChangeShapeType="1"/>
            </p:cNvSpPr>
            <p:nvPr/>
          </p:nvSpPr>
          <p:spPr bwMode="auto">
            <a:xfrm flipH="1">
              <a:off x="6097746" y="4292280"/>
              <a:ext cx="150834" cy="22054"/>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21" name="Line 206">
              <a:extLst>
                <a:ext uri="{FF2B5EF4-FFF2-40B4-BE49-F238E27FC236}">
                  <a16:creationId xmlns:a16="http://schemas.microsoft.com/office/drawing/2014/main" id="{34B70018-E2B8-40C8-8064-A4B998DF7504}"/>
                </a:ext>
              </a:extLst>
            </p:cNvPr>
            <p:cNvSpPr>
              <a:spLocks noChangeShapeType="1"/>
            </p:cNvSpPr>
            <p:nvPr/>
          </p:nvSpPr>
          <p:spPr bwMode="auto">
            <a:xfrm flipH="1" flipV="1">
              <a:off x="6080281" y="4369469"/>
              <a:ext cx="19053" cy="88216"/>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22" name="Line 207">
              <a:extLst>
                <a:ext uri="{FF2B5EF4-FFF2-40B4-BE49-F238E27FC236}">
                  <a16:creationId xmlns:a16="http://schemas.microsoft.com/office/drawing/2014/main" id="{DA0F2332-FEF9-4425-B66F-4B9989D92B97}"/>
                </a:ext>
              </a:extLst>
            </p:cNvPr>
            <p:cNvSpPr>
              <a:spLocks noChangeShapeType="1"/>
            </p:cNvSpPr>
            <p:nvPr/>
          </p:nvSpPr>
          <p:spPr bwMode="auto">
            <a:xfrm flipH="1">
              <a:off x="6566124" y="4463199"/>
              <a:ext cx="142895" cy="11027"/>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23" name="Line 208">
              <a:extLst>
                <a:ext uri="{FF2B5EF4-FFF2-40B4-BE49-F238E27FC236}">
                  <a16:creationId xmlns:a16="http://schemas.microsoft.com/office/drawing/2014/main" id="{EC1B138B-73F0-4FF0-A635-FD489AD87DEA}"/>
                </a:ext>
              </a:extLst>
            </p:cNvPr>
            <p:cNvSpPr>
              <a:spLocks noChangeShapeType="1"/>
            </p:cNvSpPr>
            <p:nvPr/>
          </p:nvSpPr>
          <p:spPr bwMode="auto">
            <a:xfrm flipH="1" flipV="1">
              <a:off x="6761413" y="4504549"/>
              <a:ext cx="15877" cy="49622"/>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24" name="Line 209">
              <a:extLst>
                <a:ext uri="{FF2B5EF4-FFF2-40B4-BE49-F238E27FC236}">
                  <a16:creationId xmlns:a16="http://schemas.microsoft.com/office/drawing/2014/main" id="{F39ADEF7-6BCA-4702-A83D-B241A02ACD8B}"/>
                </a:ext>
              </a:extLst>
            </p:cNvPr>
            <p:cNvSpPr>
              <a:spLocks noChangeShapeType="1"/>
            </p:cNvSpPr>
            <p:nvPr/>
          </p:nvSpPr>
          <p:spPr bwMode="auto">
            <a:xfrm flipV="1">
              <a:off x="5770676" y="4239900"/>
              <a:ext cx="1454351" cy="317028"/>
            </a:xfrm>
            <a:prstGeom prst="line">
              <a:avLst/>
            </a:prstGeom>
            <a:noFill/>
            <a:ln w="28575">
              <a:solidFill>
                <a:srgbClr val="FFFF00"/>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25" name="Oval 210">
              <a:extLst>
                <a:ext uri="{FF2B5EF4-FFF2-40B4-BE49-F238E27FC236}">
                  <a16:creationId xmlns:a16="http://schemas.microsoft.com/office/drawing/2014/main" id="{4409D457-A50F-4C83-9B20-328B813DE27D}"/>
                </a:ext>
              </a:extLst>
            </p:cNvPr>
            <p:cNvSpPr>
              <a:spLocks noChangeArrowheads="1"/>
            </p:cNvSpPr>
            <p:nvPr/>
          </p:nvSpPr>
          <p:spPr bwMode="auto">
            <a:xfrm>
              <a:off x="7169457" y="3862225"/>
              <a:ext cx="260386" cy="749838"/>
            </a:xfrm>
            <a:prstGeom prst="ellipse">
              <a:avLst/>
            </a:prstGeom>
            <a:solidFill>
              <a:srgbClr val="DDDDDD">
                <a:alpha val="89018"/>
              </a:srgbClr>
            </a:solidFill>
            <a:ln w="9525" algn="ctr">
              <a:solidFill>
                <a:schemeClr val="accent2"/>
              </a:solidFill>
              <a:round/>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pic>
          <p:nvPicPr>
            <p:cNvPr id="23626" name="Picture 211" descr="New_1">
              <a:extLst>
                <a:ext uri="{FF2B5EF4-FFF2-40B4-BE49-F238E27FC236}">
                  <a16:creationId xmlns:a16="http://schemas.microsoft.com/office/drawing/2014/main" id="{626FC090-2D39-449E-BBB8-9E8473A35AE3}"/>
                </a:ext>
              </a:extLst>
            </p:cNvPr>
            <p:cNvPicPr>
              <a:picLocks noChangeAspect="1" noChangeArrowheads="1"/>
            </p:cNvPicPr>
            <p:nvPr/>
          </p:nvPicPr>
          <p:blipFill>
            <a:blip r:embed="rId8">
              <a:clrChange>
                <a:clrFrom>
                  <a:srgbClr val="FFFFFB"/>
                </a:clrFrom>
                <a:clrTo>
                  <a:srgbClr val="FFFFFB">
                    <a:alpha val="0"/>
                  </a:srgbClr>
                </a:clrTo>
              </a:clrChange>
              <a:extLst>
                <a:ext uri="{28A0092B-C50C-407E-A947-70E740481C1C}">
                  <a14:useLocalDpi xmlns:a14="http://schemas.microsoft.com/office/drawing/2010/main" val="0"/>
                </a:ext>
              </a:extLst>
            </a:blip>
            <a:srcRect/>
            <a:stretch>
              <a:fillRect/>
            </a:stretch>
          </p:blipFill>
          <p:spPr bwMode="auto">
            <a:xfrm>
              <a:off x="7223125" y="4146550"/>
              <a:ext cx="12223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27" name="Text Box 212">
              <a:extLst>
                <a:ext uri="{FF2B5EF4-FFF2-40B4-BE49-F238E27FC236}">
                  <a16:creationId xmlns:a16="http://schemas.microsoft.com/office/drawing/2014/main" id="{0B057295-5BD0-456C-AA5F-3FDDCE46CCE4}"/>
                </a:ext>
              </a:extLst>
            </p:cNvPr>
            <p:cNvSpPr txBox="1">
              <a:spLocks noChangeArrowheads="1"/>
            </p:cNvSpPr>
            <p:nvPr/>
          </p:nvSpPr>
          <p:spPr bwMode="auto">
            <a:xfrm>
              <a:off x="6273983" y="4170982"/>
              <a:ext cx="374702" cy="37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
                  <a:srgbClr val="BB2D3F"/>
                </a:buClr>
                <a:buSzTx/>
                <a:buFont typeface="Arial" panose="020B0604020202020204" pitchFamily="34" charset="0"/>
                <a:buNone/>
                <a:defRPr/>
              </a:pPr>
              <a:r>
                <a:rPr lang="en-US" altLang="en-US" sz="800">
                  <a:solidFill>
                    <a:schemeClr val="bg1"/>
                  </a:solidFill>
                  <a:latin typeface="+mn-lt"/>
                </a:rPr>
                <a:t>GIG</a:t>
              </a:r>
            </a:p>
          </p:txBody>
        </p:sp>
        <p:sp>
          <p:nvSpPr>
            <p:cNvPr id="23628" name="Text Box 213">
              <a:extLst>
                <a:ext uri="{FF2B5EF4-FFF2-40B4-BE49-F238E27FC236}">
                  <a16:creationId xmlns:a16="http://schemas.microsoft.com/office/drawing/2014/main" id="{0F094B08-A3E8-494C-80C5-D545EC3A00CC}"/>
                </a:ext>
              </a:extLst>
            </p:cNvPr>
            <p:cNvSpPr txBox="1">
              <a:spLocks noChangeArrowheads="1"/>
            </p:cNvSpPr>
            <p:nvPr/>
          </p:nvSpPr>
          <p:spPr bwMode="auto">
            <a:xfrm>
              <a:off x="6763001" y="4507307"/>
              <a:ext cx="647790" cy="374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
                  <a:srgbClr val="BB2D3F"/>
                </a:buClr>
                <a:buSzTx/>
                <a:buFont typeface="Arial" panose="020B0604020202020204" pitchFamily="34" charset="0"/>
                <a:buNone/>
                <a:defRPr/>
              </a:pPr>
              <a:r>
                <a:rPr lang="en-US" altLang="en-US" sz="800">
                  <a:solidFill>
                    <a:schemeClr val="bg1"/>
                  </a:solidFill>
                  <a:latin typeface="+mn-lt"/>
                </a:rPr>
                <a:t>Teleports</a:t>
              </a:r>
            </a:p>
          </p:txBody>
        </p:sp>
        <p:sp>
          <p:nvSpPr>
            <p:cNvPr id="23629" name="Oval 214">
              <a:extLst>
                <a:ext uri="{FF2B5EF4-FFF2-40B4-BE49-F238E27FC236}">
                  <a16:creationId xmlns:a16="http://schemas.microsoft.com/office/drawing/2014/main" id="{1533C0AC-5515-483B-A1F1-8724A2EE2B06}"/>
                </a:ext>
              </a:extLst>
            </p:cNvPr>
            <p:cNvSpPr>
              <a:spLocks noChangeArrowheads="1"/>
            </p:cNvSpPr>
            <p:nvPr/>
          </p:nvSpPr>
          <p:spPr bwMode="auto">
            <a:xfrm>
              <a:off x="6816984" y="4099306"/>
              <a:ext cx="258798" cy="752594"/>
            </a:xfrm>
            <a:prstGeom prst="ellipse">
              <a:avLst/>
            </a:prstGeom>
            <a:solidFill>
              <a:schemeClr val="bg1"/>
            </a:solidFill>
            <a:ln w="9525" algn="ctr">
              <a:solidFill>
                <a:schemeClr val="tx1"/>
              </a:solidFill>
              <a:round/>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defRPr/>
              </a:pPr>
              <a:endParaRPr lang="en-US" altLang="en-US" sz="1400" b="0">
                <a:latin typeface="+mn-lt"/>
              </a:endParaRPr>
            </a:p>
          </p:txBody>
        </p:sp>
        <p:sp>
          <p:nvSpPr>
            <p:cNvPr id="23630" name="Line 215">
              <a:extLst>
                <a:ext uri="{FF2B5EF4-FFF2-40B4-BE49-F238E27FC236}">
                  <a16:creationId xmlns:a16="http://schemas.microsoft.com/office/drawing/2014/main" id="{A4E73712-7E17-49C0-B661-28038022BC83}"/>
                </a:ext>
              </a:extLst>
            </p:cNvPr>
            <p:cNvSpPr>
              <a:spLocks noChangeShapeType="1"/>
            </p:cNvSpPr>
            <p:nvPr/>
          </p:nvSpPr>
          <p:spPr bwMode="auto">
            <a:xfrm flipH="1" flipV="1">
              <a:off x="6785229" y="4463199"/>
              <a:ext cx="117491" cy="5514"/>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sp>
          <p:nvSpPr>
            <p:cNvPr id="23631" name="Line 216">
              <a:extLst>
                <a:ext uri="{FF2B5EF4-FFF2-40B4-BE49-F238E27FC236}">
                  <a16:creationId xmlns:a16="http://schemas.microsoft.com/office/drawing/2014/main" id="{0BC91E82-4497-4716-ADEB-8F96DF61E3A0}"/>
                </a:ext>
              </a:extLst>
            </p:cNvPr>
            <p:cNvSpPr>
              <a:spLocks noChangeShapeType="1"/>
            </p:cNvSpPr>
            <p:nvPr/>
          </p:nvSpPr>
          <p:spPr bwMode="auto">
            <a:xfrm flipH="1">
              <a:off x="6970992" y="4333630"/>
              <a:ext cx="128606" cy="110270"/>
            </a:xfrm>
            <a:prstGeom prst="line">
              <a:avLst/>
            </a:prstGeom>
            <a:noFill/>
            <a:ln w="9525">
              <a:solidFill>
                <a:srgbClr val="DDDDDD"/>
              </a:solidFill>
              <a:round/>
              <a:headEnd/>
              <a:tailEnd/>
            </a:ln>
            <a:extLst>
              <a:ext uri="{909E8E84-426E-40DD-AFC4-6F175D3DCCD1}">
                <a14:hiddenFill xmlns:a14="http://schemas.microsoft.com/office/drawing/2010/main">
                  <a:noFill/>
                </a14:hiddenFill>
              </a:ext>
            </a:extLst>
          </p:spPr>
          <p:txBody>
            <a:bodyPr>
              <a:spAutoFit/>
            </a:bodyPr>
            <a:lstStyle/>
            <a:p>
              <a:pPr>
                <a:defRPr/>
              </a:pPr>
              <a:endParaRPr lang="en-US">
                <a:latin typeface="+mn-lt"/>
              </a:endParaRPr>
            </a:p>
          </p:txBody>
        </p:sp>
        <p:pic>
          <p:nvPicPr>
            <p:cNvPr id="23632" name="Picture 217">
              <a:extLst>
                <a:ext uri="{FF2B5EF4-FFF2-40B4-BE49-F238E27FC236}">
                  <a16:creationId xmlns:a16="http://schemas.microsoft.com/office/drawing/2014/main" id="{B8D30DD0-E8CD-45FF-92D3-FE66242C747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9100" y="3767138"/>
              <a:ext cx="242888" cy="6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23568" name="TextBox 232">
            <a:extLst>
              <a:ext uri="{FF2B5EF4-FFF2-40B4-BE49-F238E27FC236}">
                <a16:creationId xmlns:a16="http://schemas.microsoft.com/office/drawing/2014/main" id="{B5FFCDD7-FC03-4A04-B46B-5029BD619356}"/>
              </a:ext>
            </a:extLst>
          </p:cNvPr>
          <p:cNvSpPr txBox="1">
            <a:spLocks noChangeArrowheads="1"/>
          </p:cNvSpPr>
          <p:nvPr/>
        </p:nvSpPr>
        <p:spPr bwMode="auto">
          <a:xfrm>
            <a:off x="206375" y="4264025"/>
            <a:ext cx="38481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 typeface="Arial" panose="020B0604020202020204" pitchFamily="34" charset="0"/>
              <a:buChar char="•"/>
              <a:defRPr/>
            </a:pPr>
            <a:r>
              <a:rPr lang="en-US" altLang="en-US" sz="1400" b="0" dirty="0">
                <a:latin typeface="+mn-lt"/>
              </a:rPr>
              <a:t>Adequate Funding in the FYDP</a:t>
            </a:r>
          </a:p>
          <a:p>
            <a:pPr>
              <a:spcBef>
                <a:spcPct val="0"/>
              </a:spcBef>
              <a:buClrTx/>
              <a:buSzTx/>
              <a:buFont typeface="Arial" panose="020B0604020202020204" pitchFamily="34" charset="0"/>
              <a:buChar char="•"/>
              <a:defRPr/>
            </a:pPr>
            <a:r>
              <a:rPr lang="en-US" altLang="en-US" sz="1400" b="0" dirty="0" err="1">
                <a:latin typeface="+mn-lt"/>
              </a:rPr>
              <a:t>FYxx</a:t>
            </a:r>
            <a:r>
              <a:rPr lang="en-US" altLang="en-US" sz="1400" b="0" dirty="0">
                <a:latin typeface="+mn-lt"/>
              </a:rPr>
              <a:t> will required </a:t>
            </a:r>
            <a:r>
              <a:rPr lang="en-US" altLang="en-US" sz="1400" b="0" dirty="0" err="1">
                <a:latin typeface="+mn-lt"/>
              </a:rPr>
              <a:t>rephasing</a:t>
            </a:r>
            <a:r>
              <a:rPr lang="en-US" altLang="en-US" sz="1400" b="0" dirty="0">
                <a:latin typeface="+mn-lt"/>
              </a:rPr>
              <a:t> of funds in next PB</a:t>
            </a:r>
          </a:p>
          <a:p>
            <a:pPr>
              <a:spcBef>
                <a:spcPct val="0"/>
              </a:spcBef>
              <a:buClrTx/>
              <a:buSzTx/>
              <a:buFont typeface="Arial" panose="020B0604020202020204" pitchFamily="34" charset="0"/>
              <a:buChar char="•"/>
              <a:defRPr/>
            </a:pPr>
            <a:r>
              <a:rPr lang="en-US" altLang="en-US" sz="1400" b="0" dirty="0">
                <a:latin typeface="+mn-lt"/>
              </a:rPr>
              <a:t>Full Funding memo required</a:t>
            </a:r>
          </a:p>
          <a:p>
            <a:pPr>
              <a:spcBef>
                <a:spcPct val="0"/>
              </a:spcBef>
              <a:buClrTx/>
              <a:buSzTx/>
              <a:buFont typeface="Arial" panose="020B0604020202020204" pitchFamily="34" charset="0"/>
              <a:buChar char="•"/>
              <a:defRPr/>
            </a:pPr>
            <a:endParaRPr lang="en-US" altLang="en-US" sz="1400" b="0" dirty="0">
              <a:latin typeface="+mn-lt"/>
            </a:endParaRPr>
          </a:p>
        </p:txBody>
      </p:sp>
      <p:sp>
        <p:nvSpPr>
          <p:cNvPr id="23567" name="Title 2">
            <a:extLst>
              <a:ext uri="{FF2B5EF4-FFF2-40B4-BE49-F238E27FC236}">
                <a16:creationId xmlns:a16="http://schemas.microsoft.com/office/drawing/2014/main" id="{77CC892A-01B9-4EEB-A8C8-F8AD5CBC198B}"/>
              </a:ext>
            </a:extLst>
          </p:cNvPr>
          <p:cNvSpPr>
            <a:spLocks noGrp="1"/>
          </p:cNvSpPr>
          <p:nvPr>
            <p:ph type="title"/>
          </p:nvPr>
        </p:nvSpPr>
        <p:spPr>
          <a:xfrm>
            <a:off x="1930400" y="76200"/>
            <a:ext cx="6877050" cy="1143000"/>
          </a:xfrm>
        </p:spPr>
        <p:txBody>
          <a:bodyPr/>
          <a:lstStyle/>
          <a:p>
            <a:r>
              <a:rPr lang="en-US" altLang="en-US"/>
              <a:t>Program Description/Overview</a:t>
            </a:r>
          </a:p>
        </p:txBody>
      </p:sp>
      <p:sp>
        <p:nvSpPr>
          <p:cNvPr id="2" name="Rectangle 7">
            <a:extLst>
              <a:ext uri="{FF2B5EF4-FFF2-40B4-BE49-F238E27FC236}">
                <a16:creationId xmlns:a16="http://schemas.microsoft.com/office/drawing/2014/main" id="{572A99CF-B7C7-4196-8069-DFFF05E79555}"/>
              </a:ext>
            </a:extLst>
          </p:cNvPr>
          <p:cNvSpPr>
            <a:spLocks noChangeArrowheads="1"/>
          </p:cNvSpPr>
          <p:nvPr/>
        </p:nvSpPr>
        <p:spPr bwMode="auto">
          <a:xfrm>
            <a:off x="5207000" y="1201738"/>
            <a:ext cx="3152775"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9" tIns="45635" rIns="91269" bIns="45635"/>
          <a:lstStyle>
            <a:lvl1pPr marL="227013" indent="-2270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20000"/>
              </a:spcBef>
              <a:buClr>
                <a:srgbClr val="000000"/>
              </a:buClr>
              <a:buFont typeface="Wingdings" panose="05000000000000000000" pitchFamily="2" charset="2"/>
              <a:buNone/>
              <a:defRPr/>
            </a:pPr>
            <a:r>
              <a:rPr lang="en-US" altLang="en-US" sz="1600" dirty="0">
                <a:solidFill>
                  <a:srgbClr val="000000"/>
                </a:solidFill>
                <a:latin typeface="+mn-lt"/>
              </a:rPr>
              <a:t>Operational Need</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58488F6-2A1F-4295-9A5B-6610045657F3}"/>
              </a:ext>
            </a:extLst>
          </p:cNvPr>
          <p:cNvSpPr>
            <a:spLocks noGrp="1" noChangeArrowheads="1"/>
          </p:cNvSpPr>
          <p:nvPr>
            <p:ph type="title"/>
          </p:nvPr>
        </p:nvSpPr>
        <p:spPr/>
        <p:txBody>
          <a:bodyPr/>
          <a:lstStyle/>
          <a:p>
            <a:r>
              <a:rPr lang="en-US" altLang="en-US"/>
              <a:t>Requirements</a:t>
            </a:r>
          </a:p>
        </p:txBody>
      </p:sp>
      <p:sp>
        <p:nvSpPr>
          <p:cNvPr id="25603" name="Rectangle 3">
            <a:extLst>
              <a:ext uri="{FF2B5EF4-FFF2-40B4-BE49-F238E27FC236}">
                <a16:creationId xmlns:a16="http://schemas.microsoft.com/office/drawing/2014/main" id="{11AA8A33-0DAE-4FAD-B8A4-5216D9AEC8E9}"/>
              </a:ext>
            </a:extLst>
          </p:cNvPr>
          <p:cNvSpPr>
            <a:spLocks noGrp="1" noChangeArrowheads="1"/>
          </p:cNvSpPr>
          <p:nvPr>
            <p:ph type="body" idx="1"/>
          </p:nvPr>
        </p:nvSpPr>
        <p:spPr>
          <a:xfrm>
            <a:off x="388938" y="1252538"/>
            <a:ext cx="8285162" cy="5308600"/>
          </a:xfrm>
        </p:spPr>
        <p:txBody>
          <a:bodyPr/>
          <a:lstStyle/>
          <a:p>
            <a:r>
              <a:rPr lang="en-US" altLang="en-US" sz="1600"/>
              <a:t>Operational Requirements</a:t>
            </a:r>
          </a:p>
          <a:p>
            <a:pPr lvl="1"/>
            <a:r>
              <a:rPr lang="en-US" altLang="en-US" sz="1600" b="0"/>
              <a:t>When Approved (AOA, ICD/CDD/CPD, CONOPS)</a:t>
            </a:r>
          </a:p>
          <a:p>
            <a:pPr lvl="1"/>
            <a:r>
              <a:rPr lang="en-US" altLang="en-US" sz="1600" b="0"/>
              <a:t>Key KPPs—fully identified and clearly stated?</a:t>
            </a:r>
          </a:p>
          <a:p>
            <a:pPr lvl="1">
              <a:spcBef>
                <a:spcPts val="600"/>
              </a:spcBef>
              <a:spcAft>
                <a:spcPts val="200"/>
              </a:spcAft>
            </a:pPr>
            <a:r>
              <a:rPr lang="en-US" altLang="en-US" sz="1600" b="0"/>
              <a:t>Incremental Requirements? </a:t>
            </a:r>
          </a:p>
          <a:p>
            <a:pPr lvl="2">
              <a:spcBef>
                <a:spcPts val="600"/>
              </a:spcBef>
              <a:spcAft>
                <a:spcPts val="200"/>
              </a:spcAft>
            </a:pPr>
            <a:r>
              <a:rPr lang="en-US" altLang="en-US" sz="1600" b="0"/>
              <a:t>All increments contained in one CDD?</a:t>
            </a:r>
          </a:p>
          <a:p>
            <a:pPr lvl="1"/>
            <a:r>
              <a:rPr lang="en-US" altLang="en-US" sz="1600" b="0"/>
              <a:t>How does the program baseline compare to validate requirements</a:t>
            </a:r>
          </a:p>
          <a:p>
            <a:pPr lvl="1"/>
            <a:r>
              <a:rPr lang="en-US" altLang="en-US" sz="1600" b="0"/>
              <a:t>How will program achieve information assurance requirements? </a:t>
            </a:r>
            <a:r>
              <a:rPr lang="en-US" altLang="en-US" sz="1200" b="0"/>
              <a:t>(see footnotes)</a:t>
            </a:r>
          </a:p>
          <a:p>
            <a:pPr lvl="1"/>
            <a:r>
              <a:rPr lang="en-US" altLang="en-US" sz="1600" b="0"/>
              <a:t>Explain how changes in threat data will be handled in the management of the RFP/Contract</a:t>
            </a:r>
          </a:p>
          <a:p>
            <a:pPr lvl="2"/>
            <a:r>
              <a:rPr lang="en-US" altLang="en-US" sz="1600" b="0"/>
              <a:t>How is it handled during test in the contract?  </a:t>
            </a:r>
          </a:p>
          <a:p>
            <a:r>
              <a:rPr lang="en-US" altLang="en-US" sz="1600"/>
              <a:t>Operational Capabilities/Impacts</a:t>
            </a:r>
          </a:p>
          <a:p>
            <a:pPr lvl="1"/>
            <a:r>
              <a:rPr lang="en-US" altLang="en-US" sz="1800" b="0"/>
              <a:t>Capabilities / missions (today &amp; future)</a:t>
            </a:r>
          </a:p>
          <a:p>
            <a:pPr lvl="2"/>
            <a:r>
              <a:rPr lang="en-US" altLang="en-US" sz="1800" b="0"/>
              <a:t>Relationship to established roadmap(s) / architecture(s) </a:t>
            </a:r>
          </a:p>
          <a:p>
            <a:pPr lvl="2"/>
            <a:r>
              <a:rPr lang="en-US" altLang="en-US" sz="1800" b="0"/>
              <a:t>Family of Systems (FOS) / System of Systems (SOS) / Complementary Systems</a:t>
            </a:r>
          </a:p>
          <a:p>
            <a:pPr lvl="3"/>
            <a:r>
              <a:rPr lang="en-US" altLang="en-US" sz="1800" b="0"/>
              <a:t>How are these relationships handled in the RFP/Contract</a:t>
            </a:r>
          </a:p>
        </p:txBody>
      </p:sp>
      <p:sp>
        <p:nvSpPr>
          <p:cNvPr id="25604" name="Slide Number Placeholder 3">
            <a:extLst>
              <a:ext uri="{FF2B5EF4-FFF2-40B4-BE49-F238E27FC236}">
                <a16:creationId xmlns:a16="http://schemas.microsoft.com/office/drawing/2014/main" id="{6FBA983D-B30B-4166-AF91-CF9E7EA5C67F}"/>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D0B9B793-241A-43B3-AA34-7AFD4A8D3A27}" type="slidenum">
              <a:rPr lang="en-US" altLang="en-US" sz="1000" b="0">
                <a:solidFill>
                  <a:srgbClr val="969696"/>
                </a:solidFill>
              </a:rPr>
              <a:pPr algn="l">
                <a:spcBef>
                  <a:spcPct val="0"/>
                </a:spcBef>
                <a:buClrTx/>
                <a:buSzTx/>
                <a:buFontTx/>
                <a:buNone/>
              </a:pPr>
              <a:t>5</a:t>
            </a:fld>
            <a:endParaRPr lang="en-US" altLang="en-US" sz="1000" b="0">
              <a:solidFill>
                <a:schemeClr val="bg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138D6EB-DE5A-4C12-A7D5-63E95E8B4B61}"/>
              </a:ext>
            </a:extLst>
          </p:cNvPr>
          <p:cNvSpPr>
            <a:spLocks noGrp="1"/>
          </p:cNvSpPr>
          <p:nvPr>
            <p:ph type="title"/>
          </p:nvPr>
        </p:nvSpPr>
        <p:spPr/>
        <p:txBody>
          <a:bodyPr/>
          <a:lstStyle/>
          <a:p>
            <a:r>
              <a:rPr lang="en-US" altLang="en-US"/>
              <a:t>TMRR Phase Status</a:t>
            </a:r>
          </a:p>
        </p:txBody>
      </p:sp>
      <p:sp>
        <p:nvSpPr>
          <p:cNvPr id="3" name="Content Placeholder 2">
            <a:extLst>
              <a:ext uri="{FF2B5EF4-FFF2-40B4-BE49-F238E27FC236}">
                <a16:creationId xmlns:a16="http://schemas.microsoft.com/office/drawing/2014/main" id="{FB0D9EB8-3C57-4A29-99C9-3DAA33F367B1}"/>
              </a:ext>
            </a:extLst>
          </p:cNvPr>
          <p:cNvSpPr>
            <a:spLocks noGrp="1"/>
          </p:cNvSpPr>
          <p:nvPr>
            <p:ph idx="1"/>
          </p:nvPr>
        </p:nvSpPr>
        <p:spPr/>
        <p:txBody>
          <a:bodyPr/>
          <a:lstStyle/>
          <a:p>
            <a:pPr>
              <a:defRPr/>
            </a:pPr>
            <a:r>
              <a:rPr lang="en-US" sz="2400" dirty="0"/>
              <a:t>Status of technology maturation and risk reduction efforts</a:t>
            </a:r>
          </a:p>
          <a:p>
            <a:pPr>
              <a:defRPr/>
            </a:pPr>
            <a:r>
              <a:rPr lang="en-US" sz="2400" dirty="0"/>
              <a:t>Competitive Prototype status</a:t>
            </a:r>
          </a:p>
          <a:p>
            <a:pPr>
              <a:defRPr/>
            </a:pPr>
            <a:r>
              <a:rPr lang="en-US" sz="2400" dirty="0"/>
              <a:t>Capability requirements trade space and understanding of the priorities within that trade space. </a:t>
            </a:r>
          </a:p>
          <a:p>
            <a:pPr>
              <a:defRPr/>
            </a:pPr>
            <a:r>
              <a:rPr lang="en-US" sz="2400" dirty="0"/>
              <a:t>Technical, cost, and schedule risks</a:t>
            </a:r>
          </a:p>
          <a:p>
            <a:pPr lvl="1">
              <a:defRPr/>
            </a:pPr>
            <a:r>
              <a:rPr lang="en-US" sz="2400" dirty="0"/>
              <a:t>Adequacy of the plans and programmed funding to mitigate those risks </a:t>
            </a:r>
          </a:p>
          <a:p>
            <a:pPr>
              <a:defRPr/>
            </a:pPr>
            <a:r>
              <a:rPr lang="en-US" sz="2400" dirty="0"/>
              <a:t>Acquisition Documents at the “Draft Approved” phase</a:t>
            </a:r>
          </a:p>
          <a:p>
            <a:pPr marL="0" indent="0">
              <a:buFont typeface="Wingdings" panose="05000000000000000000" pitchFamily="2" charset="2"/>
              <a:buNone/>
              <a:defRPr/>
            </a:pPr>
            <a:endParaRPr lang="en-US" dirty="0"/>
          </a:p>
        </p:txBody>
      </p:sp>
      <p:sp>
        <p:nvSpPr>
          <p:cNvPr id="27652" name="Slide Number Placeholder 3">
            <a:extLst>
              <a:ext uri="{FF2B5EF4-FFF2-40B4-BE49-F238E27FC236}">
                <a16:creationId xmlns:a16="http://schemas.microsoft.com/office/drawing/2014/main" id="{2EA1D80B-6114-468C-97F4-4AB71392689E}"/>
              </a:ext>
            </a:extLst>
          </p:cNvPr>
          <p:cNvSpPr>
            <a:spLocks noGrp="1"/>
          </p:cNvSpPr>
          <p:nvPr>
            <p:ph type="sldNum" sz="quarter" idx="11"/>
          </p:nvPr>
        </p:nvSpPr>
        <p:spPr>
          <a:xfrm>
            <a:off x="0" y="65246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l">
              <a:spcBef>
                <a:spcPct val="0"/>
              </a:spcBef>
              <a:buClrTx/>
              <a:buSzTx/>
              <a:buFontTx/>
              <a:buNone/>
            </a:pPr>
            <a:fld id="{D484DA11-CEF3-41F1-8E7E-97BBDBC7007D}" type="slidenum">
              <a:rPr lang="en-US" altLang="en-US" sz="1000" b="0">
                <a:solidFill>
                  <a:srgbClr val="969696"/>
                </a:solidFill>
              </a:rPr>
              <a:pPr algn="l">
                <a:spcBef>
                  <a:spcPct val="0"/>
                </a:spcBef>
                <a:buClrTx/>
                <a:buSzTx/>
                <a:buFontTx/>
                <a:buNone/>
              </a:pPr>
              <a:t>6</a:t>
            </a:fld>
            <a:endParaRPr lang="en-US" altLang="en-US" sz="1000" b="0">
              <a:solidFill>
                <a:srgbClr val="80808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873520B0-3E86-4D52-B4AC-6F7258815232}"/>
              </a:ext>
            </a:extLst>
          </p:cNvPr>
          <p:cNvSpPr>
            <a:spLocks noGrp="1"/>
          </p:cNvSpPr>
          <p:nvPr>
            <p:ph type="title"/>
          </p:nvPr>
        </p:nvSpPr>
        <p:spPr/>
        <p:txBody>
          <a:bodyPr/>
          <a:lstStyle/>
          <a:p>
            <a:r>
              <a:rPr lang="en-US" altLang="en-US"/>
              <a:t>DoD 5000.02 Tailoring Strategy</a:t>
            </a:r>
          </a:p>
        </p:txBody>
      </p:sp>
      <p:sp>
        <p:nvSpPr>
          <p:cNvPr id="28675" name="Content Placeholder 2">
            <a:extLst>
              <a:ext uri="{FF2B5EF4-FFF2-40B4-BE49-F238E27FC236}">
                <a16:creationId xmlns:a16="http://schemas.microsoft.com/office/drawing/2014/main" id="{BA5BC39A-7D51-43C7-A072-C7C552761861}"/>
              </a:ext>
            </a:extLst>
          </p:cNvPr>
          <p:cNvSpPr>
            <a:spLocks noGrp="1"/>
          </p:cNvSpPr>
          <p:nvPr>
            <p:ph idx="1"/>
          </p:nvPr>
        </p:nvSpPr>
        <p:spPr>
          <a:xfrm>
            <a:off x="433388" y="1501775"/>
            <a:ext cx="8374062" cy="3760788"/>
          </a:xfrm>
        </p:spPr>
        <p:txBody>
          <a:bodyPr/>
          <a:lstStyle/>
          <a:p>
            <a:r>
              <a:rPr lang="en-US" altLang="en-US"/>
              <a:t>Discuss overall 5000.02 tailoring strategy</a:t>
            </a:r>
          </a:p>
          <a:p>
            <a:pPr lvl="1"/>
            <a:r>
              <a:rPr lang="en-US" altLang="en-US"/>
              <a:t>Is program requesting approval for specific tailoring at this meeting?</a:t>
            </a:r>
          </a:p>
          <a:p>
            <a:pPr lvl="1"/>
            <a:r>
              <a:rPr lang="en-US" altLang="en-US"/>
              <a:t>If not, why?</a:t>
            </a:r>
          </a:p>
          <a:p>
            <a:r>
              <a:rPr lang="en-US" altLang="en-US"/>
              <a:t>Recommend area(s) that program intends to target for tailoring in future</a:t>
            </a:r>
          </a:p>
          <a:p>
            <a:r>
              <a:rPr lang="en-US" altLang="en-US"/>
              <a:t>Identify necessary dates &amp; timelines to return for tailoring approval</a:t>
            </a:r>
          </a:p>
        </p:txBody>
      </p:sp>
      <p:sp>
        <p:nvSpPr>
          <p:cNvPr id="28676" name="Slide Number Placeholder 1">
            <a:extLst>
              <a:ext uri="{FF2B5EF4-FFF2-40B4-BE49-F238E27FC236}">
                <a16:creationId xmlns:a16="http://schemas.microsoft.com/office/drawing/2014/main" id="{69C77E65-9E45-4D5D-8E47-BEEC45D06F3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89EAE66E-024D-4E95-B9BC-75D1B2778445}" type="slidenum">
              <a:rPr lang="en-US" altLang="en-US" sz="1000">
                <a:solidFill>
                  <a:srgbClr val="7F7F7F"/>
                </a:solidFill>
              </a:rPr>
              <a:pPr/>
              <a:t>7</a:t>
            </a:fld>
            <a:endParaRPr lang="en-US" altLang="en-US" sz="1000">
              <a:solidFill>
                <a:srgbClr val="80808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5817B1-8E9C-49BD-B5B2-E4A7E46CD2CC}"/>
              </a:ext>
            </a:extLst>
          </p:cNvPr>
          <p:cNvSpPr>
            <a:spLocks noGrp="1"/>
          </p:cNvSpPr>
          <p:nvPr>
            <p:ph idx="1"/>
          </p:nvPr>
        </p:nvSpPr>
        <p:spPr>
          <a:xfrm>
            <a:off x="463550" y="1257300"/>
            <a:ext cx="7753350" cy="5143500"/>
          </a:xfrm>
        </p:spPr>
        <p:txBody>
          <a:bodyPr/>
          <a:lstStyle/>
          <a:p>
            <a:pPr>
              <a:buFont typeface="Wingdings" panose="05000000000000000000" pitchFamily="2" charset="2"/>
              <a:buChar char="ü"/>
              <a:defRPr/>
            </a:pPr>
            <a:r>
              <a:rPr lang="en-US" sz="2400" dirty="0">
                <a:solidFill>
                  <a:schemeClr val="bg1">
                    <a:lumMod val="75000"/>
                  </a:schemeClr>
                </a:solidFill>
              </a:rPr>
              <a:t>ACE Murder Board	#2		20 Jan 16</a:t>
            </a:r>
          </a:p>
          <a:p>
            <a:pPr>
              <a:buFont typeface="Wingdings" panose="05000000000000000000" pitchFamily="2" charset="2"/>
              <a:buChar char="ü"/>
              <a:defRPr/>
            </a:pPr>
            <a:r>
              <a:rPr lang="en-US" sz="2400" dirty="0">
                <a:solidFill>
                  <a:schemeClr val="bg1">
                    <a:lumMod val="75000"/>
                  </a:schemeClr>
                </a:solidFill>
              </a:rPr>
              <a:t>JAG Review				3 Feb 16</a:t>
            </a:r>
          </a:p>
          <a:p>
            <a:pPr>
              <a:buFont typeface="Wingdings" panose="05000000000000000000" pitchFamily="2" charset="2"/>
              <a:buChar char="ü"/>
              <a:defRPr/>
            </a:pPr>
            <a:r>
              <a:rPr lang="en-US" sz="2400" dirty="0">
                <a:solidFill>
                  <a:schemeClr val="bg1">
                    <a:lumMod val="75000"/>
                  </a:schemeClr>
                </a:solidFill>
              </a:rPr>
              <a:t>MIRT #2					17 Feb 16</a:t>
            </a:r>
          </a:p>
          <a:p>
            <a:pPr>
              <a:buFont typeface="Wingdings" panose="05000000000000000000" pitchFamily="2" charset="2"/>
              <a:buChar char="ü"/>
              <a:defRPr/>
            </a:pPr>
            <a:r>
              <a:rPr lang="en-US" sz="2400" dirty="0">
                <a:solidFill>
                  <a:schemeClr val="bg1">
                    <a:lumMod val="75000"/>
                  </a:schemeClr>
                </a:solidFill>
              </a:rPr>
              <a:t>Risk Workshop				18 Feb 16</a:t>
            </a:r>
          </a:p>
          <a:p>
            <a:pPr>
              <a:buFont typeface="Wingdings" panose="05000000000000000000" pitchFamily="2" charset="2"/>
              <a:buChar char="ü"/>
              <a:defRPr/>
            </a:pPr>
            <a:r>
              <a:rPr lang="en-US" sz="2400" dirty="0">
                <a:solidFill>
                  <a:schemeClr val="bg1">
                    <a:lumMod val="75000"/>
                  </a:schemeClr>
                </a:solidFill>
              </a:rPr>
              <a:t>WL/PK Review				24 Feb 16</a:t>
            </a:r>
          </a:p>
          <a:p>
            <a:pPr>
              <a:buFont typeface="Wingdings" panose="05000000000000000000" pitchFamily="2" charset="2"/>
              <a:buChar char="ü"/>
              <a:defRPr/>
            </a:pPr>
            <a:r>
              <a:rPr lang="en-US" sz="2400" dirty="0">
                <a:solidFill>
                  <a:schemeClr val="bg1">
                    <a:lumMod val="75000"/>
                  </a:schemeClr>
                </a:solidFill>
              </a:rPr>
              <a:t>SSP Approval				3 Mar 16</a:t>
            </a:r>
          </a:p>
          <a:p>
            <a:pPr>
              <a:buFont typeface="Wingdings" panose="05000000000000000000" pitchFamily="2" charset="2"/>
              <a:buChar char="ü"/>
              <a:defRPr/>
            </a:pPr>
            <a:r>
              <a:rPr lang="en-US" sz="2400" dirty="0">
                <a:solidFill>
                  <a:schemeClr val="bg1">
                    <a:lumMod val="75000"/>
                  </a:schemeClr>
                </a:solidFill>
              </a:rPr>
              <a:t>Business Clearance		  	4 Mar 16</a:t>
            </a:r>
          </a:p>
          <a:p>
            <a:pPr>
              <a:defRPr/>
            </a:pPr>
            <a:r>
              <a:rPr lang="en-US" sz="2400" dirty="0">
                <a:solidFill>
                  <a:srgbClr val="00B050"/>
                </a:solidFill>
              </a:rPr>
              <a:t>MDA Approval to Release RFP  	4 Mar 16</a:t>
            </a:r>
          </a:p>
          <a:p>
            <a:pPr>
              <a:defRPr/>
            </a:pPr>
            <a:r>
              <a:rPr lang="en-US" sz="2400" dirty="0"/>
              <a:t>Dev RFP Release			7 Mar 16	</a:t>
            </a:r>
            <a:r>
              <a:rPr lang="en-US" dirty="0"/>
              <a:t>		</a:t>
            </a:r>
          </a:p>
        </p:txBody>
      </p:sp>
      <p:sp>
        <p:nvSpPr>
          <p:cNvPr id="30723" name="Slide Number Placeholder 3">
            <a:extLst>
              <a:ext uri="{FF2B5EF4-FFF2-40B4-BE49-F238E27FC236}">
                <a16:creationId xmlns:a16="http://schemas.microsoft.com/office/drawing/2014/main" id="{2370462B-0A76-4B2F-A896-BEE406616972}"/>
              </a:ext>
            </a:extLst>
          </p:cNvPr>
          <p:cNvSpPr>
            <a:spLocks noGrp="1"/>
          </p:cNvSpPr>
          <p:nvPr>
            <p:ph type="sldNum" sz="quarter" idx="11"/>
          </p:nvPr>
        </p:nvSpPr>
        <p:spPr>
          <a:xfrm>
            <a:off x="7239000"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endParaRPr lang="en-US" altLang="en-US" sz="1000" b="0">
              <a:solidFill>
                <a:srgbClr val="000000"/>
              </a:solidFill>
            </a:endParaRPr>
          </a:p>
          <a:p>
            <a:pPr>
              <a:spcBef>
                <a:spcPct val="0"/>
              </a:spcBef>
              <a:buClrTx/>
              <a:buSzTx/>
              <a:buFontTx/>
              <a:buNone/>
            </a:pPr>
            <a:fld id="{6FA50BD5-9238-4576-8042-939E89B9E4C2}" type="slidenum">
              <a:rPr lang="en-US" altLang="en-US" sz="1000" b="0">
                <a:solidFill>
                  <a:srgbClr val="000000"/>
                </a:solidFill>
              </a:rPr>
              <a:pPr>
                <a:spcBef>
                  <a:spcPct val="0"/>
                </a:spcBef>
                <a:buClrTx/>
                <a:buSzTx/>
                <a:buFontTx/>
                <a:buNone/>
              </a:pPr>
              <a:t>8</a:t>
            </a:fld>
            <a:endParaRPr lang="en-US" altLang="en-US" sz="1000" b="0">
              <a:solidFill>
                <a:srgbClr val="000000"/>
              </a:solidFill>
            </a:endParaRPr>
          </a:p>
        </p:txBody>
      </p:sp>
      <p:sp>
        <p:nvSpPr>
          <p:cNvPr id="30724" name="Title 1">
            <a:extLst>
              <a:ext uri="{FF2B5EF4-FFF2-40B4-BE49-F238E27FC236}">
                <a16:creationId xmlns:a16="http://schemas.microsoft.com/office/drawing/2014/main" id="{C7E69134-8C43-499E-BC70-AFA6A678A7ED}"/>
              </a:ext>
            </a:extLst>
          </p:cNvPr>
          <p:cNvSpPr>
            <a:spLocks noGrp="1"/>
          </p:cNvSpPr>
          <p:nvPr>
            <p:ph type="title"/>
          </p:nvPr>
        </p:nvSpPr>
        <p:spPr>
          <a:xfrm>
            <a:off x="990600" y="76200"/>
            <a:ext cx="7239000" cy="838200"/>
          </a:xfrm>
        </p:spPr>
        <p:txBody>
          <a:bodyPr/>
          <a:lstStyle/>
          <a:p>
            <a:r>
              <a:rPr lang="en-US" altLang="en-US" sz="2800"/>
              <a:t>Events to Development RFP Release</a:t>
            </a:r>
          </a:p>
        </p:txBody>
      </p:sp>
      <p:sp>
        <p:nvSpPr>
          <p:cNvPr id="30725" name="Right Arrow 5">
            <a:extLst>
              <a:ext uri="{FF2B5EF4-FFF2-40B4-BE49-F238E27FC236}">
                <a16:creationId xmlns:a16="http://schemas.microsoft.com/office/drawing/2014/main" id="{0C058E6F-68FF-496B-8863-C3CD9B0EC358}"/>
              </a:ext>
            </a:extLst>
          </p:cNvPr>
          <p:cNvSpPr>
            <a:spLocks noChangeArrowheads="1"/>
          </p:cNvSpPr>
          <p:nvPr/>
        </p:nvSpPr>
        <p:spPr bwMode="auto">
          <a:xfrm rot="10800000">
            <a:off x="7424738" y="4906963"/>
            <a:ext cx="381000" cy="228600"/>
          </a:xfrm>
          <a:prstGeom prst="rightArrow">
            <a:avLst>
              <a:gd name="adj1" fmla="val 50000"/>
              <a:gd name="adj2" fmla="val 50000"/>
            </a:avLst>
          </a:prstGeom>
          <a:solidFill>
            <a:srgbClr val="00B050"/>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endParaRPr lang="en-US" altLang="en-US" sz="2400" b="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Rectangle 257">
            <a:extLst>
              <a:ext uri="{FF2B5EF4-FFF2-40B4-BE49-F238E27FC236}">
                <a16:creationId xmlns:a16="http://schemas.microsoft.com/office/drawing/2014/main" id="{DA495D7F-4CAB-44E9-AB18-95CA1263A5EE}"/>
              </a:ext>
            </a:extLst>
          </p:cNvPr>
          <p:cNvSpPr/>
          <p:nvPr/>
        </p:nvSpPr>
        <p:spPr bwMode="auto">
          <a:xfrm>
            <a:off x="5942013" y="4114800"/>
            <a:ext cx="3201987" cy="1169988"/>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32" name="Rectangle 231">
            <a:extLst>
              <a:ext uri="{FF2B5EF4-FFF2-40B4-BE49-F238E27FC236}">
                <a16:creationId xmlns:a16="http://schemas.microsoft.com/office/drawing/2014/main" id="{8EC8AB60-67F7-4393-814E-A29480CD6982}"/>
              </a:ext>
            </a:extLst>
          </p:cNvPr>
          <p:cNvSpPr/>
          <p:nvPr/>
        </p:nvSpPr>
        <p:spPr bwMode="auto">
          <a:xfrm>
            <a:off x="4222750" y="3276600"/>
            <a:ext cx="4832350" cy="866775"/>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6" name="Rectangle 255">
            <a:extLst>
              <a:ext uri="{FF2B5EF4-FFF2-40B4-BE49-F238E27FC236}">
                <a16:creationId xmlns:a16="http://schemas.microsoft.com/office/drawing/2014/main" id="{B8DBFFEE-48D7-4474-8633-D5A9964B5EA1}"/>
              </a:ext>
            </a:extLst>
          </p:cNvPr>
          <p:cNvSpPr/>
          <p:nvPr/>
        </p:nvSpPr>
        <p:spPr bwMode="auto">
          <a:xfrm>
            <a:off x="6388100" y="1711325"/>
            <a:ext cx="2546350" cy="792163"/>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5" name="Rectangle 254">
            <a:extLst>
              <a:ext uri="{FF2B5EF4-FFF2-40B4-BE49-F238E27FC236}">
                <a16:creationId xmlns:a16="http://schemas.microsoft.com/office/drawing/2014/main" id="{742C2AC8-9E47-480E-A16D-F97C76F72718}"/>
              </a:ext>
            </a:extLst>
          </p:cNvPr>
          <p:cNvSpPr/>
          <p:nvPr/>
        </p:nvSpPr>
        <p:spPr bwMode="auto">
          <a:xfrm>
            <a:off x="4483100" y="2482850"/>
            <a:ext cx="3240088" cy="866775"/>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4" name="Rectangle 253">
            <a:extLst>
              <a:ext uri="{FF2B5EF4-FFF2-40B4-BE49-F238E27FC236}">
                <a16:creationId xmlns:a16="http://schemas.microsoft.com/office/drawing/2014/main" id="{FE216F3E-866D-446A-AA18-B7B1988044E9}"/>
              </a:ext>
            </a:extLst>
          </p:cNvPr>
          <p:cNvSpPr/>
          <p:nvPr/>
        </p:nvSpPr>
        <p:spPr bwMode="auto">
          <a:xfrm>
            <a:off x="77788" y="3275013"/>
            <a:ext cx="1289050" cy="866775"/>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31751" name="Title 1">
            <a:extLst>
              <a:ext uri="{FF2B5EF4-FFF2-40B4-BE49-F238E27FC236}">
                <a16:creationId xmlns:a16="http://schemas.microsoft.com/office/drawing/2014/main" id="{2F393BB1-9B22-487F-81D7-FC3858598660}"/>
              </a:ext>
            </a:extLst>
          </p:cNvPr>
          <p:cNvSpPr>
            <a:spLocks noGrp="1"/>
          </p:cNvSpPr>
          <p:nvPr>
            <p:ph type="title" idx="4294967295"/>
          </p:nvPr>
        </p:nvSpPr>
        <p:spPr>
          <a:xfrm>
            <a:off x="1525588" y="644525"/>
            <a:ext cx="6477000" cy="914400"/>
          </a:xfrm>
        </p:spPr>
        <p:txBody>
          <a:bodyPr anchor="b"/>
          <a:lstStyle/>
          <a:p>
            <a:pPr algn="ctr"/>
            <a:br>
              <a:rPr lang="en-US" altLang="en-US"/>
            </a:br>
            <a:br>
              <a:rPr lang="en-US" altLang="en-US"/>
            </a:br>
            <a:br>
              <a:rPr lang="en-US" altLang="en-US"/>
            </a:br>
            <a:r>
              <a:rPr lang="en-US" altLang="en-US" sz="2400"/>
              <a:t>Sample Program Schedule</a:t>
            </a:r>
            <a:br>
              <a:rPr lang="en-US" altLang="en-US"/>
            </a:br>
            <a:endParaRPr lang="en-US" altLang="en-US" sz="2000"/>
          </a:p>
        </p:txBody>
      </p:sp>
      <p:sp>
        <p:nvSpPr>
          <p:cNvPr id="31752" name="Text Box 6">
            <a:extLst>
              <a:ext uri="{FF2B5EF4-FFF2-40B4-BE49-F238E27FC236}">
                <a16:creationId xmlns:a16="http://schemas.microsoft.com/office/drawing/2014/main" id="{56BA819D-AA71-41D5-9731-CF609A015668}"/>
              </a:ext>
            </a:extLst>
          </p:cNvPr>
          <p:cNvSpPr txBox="1">
            <a:spLocks noChangeArrowheads="1"/>
          </p:cNvSpPr>
          <p:nvPr/>
        </p:nvSpPr>
        <p:spPr bwMode="auto">
          <a:xfrm>
            <a:off x="1295400" y="6491288"/>
            <a:ext cx="6553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600" i="1">
                <a:solidFill>
                  <a:srgbClr val="000000"/>
                </a:solidFill>
                <a:latin typeface="Century Schoolbook" panose="02040604050505020304" pitchFamily="18" charset="0"/>
                <a:cs typeface="Arial" panose="020B0604020202020204" pitchFamily="34" charset="0"/>
              </a:rPr>
              <a:t>I n t e g r i t y  -  S e r v i c e  -  E x c e l l e n c e</a:t>
            </a:r>
          </a:p>
        </p:txBody>
      </p:sp>
      <p:grpSp>
        <p:nvGrpSpPr>
          <p:cNvPr id="31753" name="Group 348">
            <a:extLst>
              <a:ext uri="{FF2B5EF4-FFF2-40B4-BE49-F238E27FC236}">
                <a16:creationId xmlns:a16="http://schemas.microsoft.com/office/drawing/2014/main" id="{100CEFD3-2676-4626-9EC6-700729E48517}"/>
              </a:ext>
            </a:extLst>
          </p:cNvPr>
          <p:cNvGrpSpPr>
            <a:grpSpLocks/>
          </p:cNvGrpSpPr>
          <p:nvPr/>
        </p:nvGrpSpPr>
        <p:grpSpPr bwMode="auto">
          <a:xfrm>
            <a:off x="1374775" y="1495425"/>
            <a:ext cx="7081838" cy="4983163"/>
            <a:chOff x="1374775" y="1219201"/>
            <a:chExt cx="7081838" cy="5468143"/>
          </a:xfrm>
        </p:grpSpPr>
        <p:sp>
          <p:nvSpPr>
            <p:cNvPr id="176" name="Line 8">
              <a:extLst>
                <a:ext uri="{FF2B5EF4-FFF2-40B4-BE49-F238E27FC236}">
                  <a16:creationId xmlns:a16="http://schemas.microsoft.com/office/drawing/2014/main" id="{699DE2A9-1E24-4373-9F37-6F14B3EEB9AA}"/>
                </a:ext>
              </a:extLst>
            </p:cNvPr>
            <p:cNvSpPr>
              <a:spLocks noChangeShapeType="1"/>
            </p:cNvSpPr>
            <p:nvPr/>
          </p:nvSpPr>
          <p:spPr bwMode="auto">
            <a:xfrm>
              <a:off x="8456613" y="1219201"/>
              <a:ext cx="0" cy="5468143"/>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7" name="Line 43">
              <a:extLst>
                <a:ext uri="{FF2B5EF4-FFF2-40B4-BE49-F238E27FC236}">
                  <a16:creationId xmlns:a16="http://schemas.microsoft.com/office/drawing/2014/main" id="{8011D802-DF36-474A-9F34-2A727BA8A6FD}"/>
                </a:ext>
              </a:extLst>
            </p:cNvPr>
            <p:cNvSpPr>
              <a:spLocks noChangeShapeType="1"/>
            </p:cNvSpPr>
            <p:nvPr/>
          </p:nvSpPr>
          <p:spPr bwMode="auto">
            <a:xfrm>
              <a:off x="1374775"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8" name="Line 44">
              <a:extLst>
                <a:ext uri="{FF2B5EF4-FFF2-40B4-BE49-F238E27FC236}">
                  <a16:creationId xmlns:a16="http://schemas.microsoft.com/office/drawing/2014/main" id="{8B920F3A-2556-4B6B-BBC1-A204BD89C2A2}"/>
                </a:ext>
              </a:extLst>
            </p:cNvPr>
            <p:cNvSpPr>
              <a:spLocks noChangeShapeType="1"/>
            </p:cNvSpPr>
            <p:nvPr/>
          </p:nvSpPr>
          <p:spPr bwMode="auto">
            <a:xfrm>
              <a:off x="1962150"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9" name="Line 45">
              <a:extLst>
                <a:ext uri="{FF2B5EF4-FFF2-40B4-BE49-F238E27FC236}">
                  <a16:creationId xmlns:a16="http://schemas.microsoft.com/office/drawing/2014/main" id="{35DB0AB3-61FC-4E4A-AE72-A843D8065FAD}"/>
                </a:ext>
              </a:extLst>
            </p:cNvPr>
            <p:cNvSpPr>
              <a:spLocks noChangeShapeType="1"/>
            </p:cNvSpPr>
            <p:nvPr/>
          </p:nvSpPr>
          <p:spPr bwMode="auto">
            <a:xfrm>
              <a:off x="2551113"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0" name="Line 46">
              <a:extLst>
                <a:ext uri="{FF2B5EF4-FFF2-40B4-BE49-F238E27FC236}">
                  <a16:creationId xmlns:a16="http://schemas.microsoft.com/office/drawing/2014/main" id="{870B0A1D-2F9D-472C-BC0B-1600D8ABACCC}"/>
                </a:ext>
              </a:extLst>
            </p:cNvPr>
            <p:cNvSpPr>
              <a:spLocks noChangeShapeType="1"/>
            </p:cNvSpPr>
            <p:nvPr/>
          </p:nvSpPr>
          <p:spPr bwMode="auto">
            <a:xfrm>
              <a:off x="3140075"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1" name="Line 47">
              <a:extLst>
                <a:ext uri="{FF2B5EF4-FFF2-40B4-BE49-F238E27FC236}">
                  <a16:creationId xmlns:a16="http://schemas.microsoft.com/office/drawing/2014/main" id="{7F2F3EEB-19D9-4076-951C-D1861EAB7864}"/>
                </a:ext>
              </a:extLst>
            </p:cNvPr>
            <p:cNvSpPr>
              <a:spLocks noChangeShapeType="1"/>
            </p:cNvSpPr>
            <p:nvPr/>
          </p:nvSpPr>
          <p:spPr bwMode="auto">
            <a:xfrm>
              <a:off x="3733800" y="1219201"/>
              <a:ext cx="0" cy="5436787"/>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2" name="Line 48">
              <a:extLst>
                <a:ext uri="{FF2B5EF4-FFF2-40B4-BE49-F238E27FC236}">
                  <a16:creationId xmlns:a16="http://schemas.microsoft.com/office/drawing/2014/main" id="{CC23D439-0275-4EAF-8596-20B62CBEBEAF}"/>
                </a:ext>
              </a:extLst>
            </p:cNvPr>
            <p:cNvSpPr>
              <a:spLocks noChangeShapeType="1"/>
            </p:cNvSpPr>
            <p:nvPr/>
          </p:nvSpPr>
          <p:spPr bwMode="auto">
            <a:xfrm>
              <a:off x="4319588"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3" name="Line 49">
              <a:extLst>
                <a:ext uri="{FF2B5EF4-FFF2-40B4-BE49-F238E27FC236}">
                  <a16:creationId xmlns:a16="http://schemas.microsoft.com/office/drawing/2014/main" id="{E8B5C71B-216F-49C8-886E-FC1839ADCD4E}"/>
                </a:ext>
              </a:extLst>
            </p:cNvPr>
            <p:cNvSpPr>
              <a:spLocks noChangeShapeType="1"/>
            </p:cNvSpPr>
            <p:nvPr/>
          </p:nvSpPr>
          <p:spPr bwMode="auto">
            <a:xfrm>
              <a:off x="5499100"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4" name="Line 50">
              <a:extLst>
                <a:ext uri="{FF2B5EF4-FFF2-40B4-BE49-F238E27FC236}">
                  <a16:creationId xmlns:a16="http://schemas.microsoft.com/office/drawing/2014/main" id="{6ED2E971-9973-4390-81F7-5457F64FAF18}"/>
                </a:ext>
              </a:extLst>
            </p:cNvPr>
            <p:cNvSpPr>
              <a:spLocks noChangeShapeType="1"/>
            </p:cNvSpPr>
            <p:nvPr/>
          </p:nvSpPr>
          <p:spPr bwMode="auto">
            <a:xfrm>
              <a:off x="6091238"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5" name="Line 51">
              <a:extLst>
                <a:ext uri="{FF2B5EF4-FFF2-40B4-BE49-F238E27FC236}">
                  <a16:creationId xmlns:a16="http://schemas.microsoft.com/office/drawing/2014/main" id="{9711FA36-E191-4B43-B5F0-B247A029E48C}"/>
                </a:ext>
              </a:extLst>
            </p:cNvPr>
            <p:cNvSpPr>
              <a:spLocks noChangeShapeType="1"/>
            </p:cNvSpPr>
            <p:nvPr/>
          </p:nvSpPr>
          <p:spPr bwMode="auto">
            <a:xfrm>
              <a:off x="6680200"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6" name="Line 52">
              <a:extLst>
                <a:ext uri="{FF2B5EF4-FFF2-40B4-BE49-F238E27FC236}">
                  <a16:creationId xmlns:a16="http://schemas.microsoft.com/office/drawing/2014/main" id="{ED620742-8AD2-45A2-964B-DE92FFD27694}"/>
                </a:ext>
              </a:extLst>
            </p:cNvPr>
            <p:cNvSpPr>
              <a:spLocks noChangeShapeType="1"/>
            </p:cNvSpPr>
            <p:nvPr/>
          </p:nvSpPr>
          <p:spPr bwMode="auto">
            <a:xfrm>
              <a:off x="7270750" y="1219201"/>
              <a:ext cx="0" cy="5435044"/>
            </a:xfrm>
            <a:prstGeom prst="line">
              <a:avLst/>
            </a:prstGeom>
            <a:ln>
              <a:solidFill>
                <a:schemeClr val="accent3">
                  <a:lumMod val="65000"/>
                </a:schemeClr>
              </a:solidFill>
              <a:headEnd/>
              <a:tailEnd/>
            </a:ln>
          </p:spPr>
          <p:style>
            <a:lnRef idx="1">
              <a:schemeClr val="dk1"/>
            </a:lnRef>
            <a:fillRef idx="0">
              <a:schemeClr val="dk1"/>
            </a:fillRef>
            <a:effectRef idx="0">
              <a:schemeClr val="dk1"/>
            </a:effectRef>
            <a:fontRef idx="minor">
              <a:schemeClr val="tx1"/>
            </a:fontRef>
          </p:style>
          <p:txBody>
            <a:bodyPr lIns="0" tIns="50941" rIns="0" bIns="50941">
              <a:spAutoFit/>
            </a:bodyPr>
            <a:lstStyle/>
            <a:p>
              <a:pPr algn="ctr">
                <a:defRPr/>
              </a:pPr>
              <a:endParaRPr lang="en-US" sz="1000" dirty="0">
                <a:solidFill>
                  <a:srgbClr val="000000"/>
                </a:solidFill>
                <a:latin typeface="Calibri" pitchFamily="34" charset="0"/>
              </a:endParaRPr>
            </a:p>
          </p:txBody>
        </p:sp>
        <p:sp>
          <p:nvSpPr>
            <p:cNvPr id="187" name="Line 53">
              <a:extLst>
                <a:ext uri="{FF2B5EF4-FFF2-40B4-BE49-F238E27FC236}">
                  <a16:creationId xmlns:a16="http://schemas.microsoft.com/office/drawing/2014/main" id="{DC29F946-1BA4-43D7-8F47-CB8287BBBB9F}"/>
                </a:ext>
              </a:extLst>
            </p:cNvPr>
            <p:cNvSpPr>
              <a:spLocks noChangeShapeType="1"/>
            </p:cNvSpPr>
            <p:nvPr/>
          </p:nvSpPr>
          <p:spPr bwMode="auto">
            <a:xfrm>
              <a:off x="7859713"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8" name="Line 180">
              <a:extLst>
                <a:ext uri="{FF2B5EF4-FFF2-40B4-BE49-F238E27FC236}">
                  <a16:creationId xmlns:a16="http://schemas.microsoft.com/office/drawing/2014/main" id="{F92EE26E-7D08-461B-A5C2-170969BF9CFE}"/>
                </a:ext>
              </a:extLst>
            </p:cNvPr>
            <p:cNvSpPr>
              <a:spLocks noChangeShapeType="1"/>
            </p:cNvSpPr>
            <p:nvPr/>
          </p:nvSpPr>
          <p:spPr bwMode="auto">
            <a:xfrm>
              <a:off x="4910138" y="1219201"/>
              <a:ext cx="0" cy="5435044"/>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grpSp>
      <p:grpSp>
        <p:nvGrpSpPr>
          <p:cNvPr id="31754" name="Group 349">
            <a:extLst>
              <a:ext uri="{FF2B5EF4-FFF2-40B4-BE49-F238E27FC236}">
                <a16:creationId xmlns:a16="http://schemas.microsoft.com/office/drawing/2014/main" id="{11C94955-B0D3-4C07-B31A-3F885EAB69FD}"/>
              </a:ext>
            </a:extLst>
          </p:cNvPr>
          <p:cNvGrpSpPr>
            <a:grpSpLocks/>
          </p:cNvGrpSpPr>
          <p:nvPr/>
        </p:nvGrpSpPr>
        <p:grpSpPr bwMode="auto">
          <a:xfrm>
            <a:off x="1524000" y="1443038"/>
            <a:ext cx="7392988" cy="5062537"/>
            <a:chOff x="1520825" y="1512888"/>
            <a:chExt cx="7392988" cy="5164138"/>
          </a:xfrm>
        </p:grpSpPr>
        <p:sp>
          <p:nvSpPr>
            <p:cNvPr id="190" name="Line 154">
              <a:extLst>
                <a:ext uri="{FF2B5EF4-FFF2-40B4-BE49-F238E27FC236}">
                  <a16:creationId xmlns:a16="http://schemas.microsoft.com/office/drawing/2014/main" id="{22C129FF-DD26-4C28-A35B-3F5272816535}"/>
                </a:ext>
              </a:extLst>
            </p:cNvPr>
            <p:cNvSpPr>
              <a:spLocks noChangeShapeType="1"/>
            </p:cNvSpPr>
            <p:nvPr/>
          </p:nvSpPr>
          <p:spPr bwMode="auto">
            <a:xfrm>
              <a:off x="8913813" y="1512888"/>
              <a:ext cx="0" cy="5143087"/>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1" name="Line 23">
              <a:extLst>
                <a:ext uri="{FF2B5EF4-FFF2-40B4-BE49-F238E27FC236}">
                  <a16:creationId xmlns:a16="http://schemas.microsoft.com/office/drawing/2014/main" id="{D9D36133-F697-4A6A-989E-AF97E2D90252}"/>
                </a:ext>
              </a:extLst>
            </p:cNvPr>
            <p:cNvSpPr>
              <a:spLocks noChangeShapeType="1"/>
            </p:cNvSpPr>
            <p:nvPr/>
          </p:nvSpPr>
          <p:spPr bwMode="auto">
            <a:xfrm>
              <a:off x="3589338"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2" name="Line 6">
              <a:extLst>
                <a:ext uri="{FF2B5EF4-FFF2-40B4-BE49-F238E27FC236}">
                  <a16:creationId xmlns:a16="http://schemas.microsoft.com/office/drawing/2014/main" id="{EAD2298E-A577-4D9A-B099-5459FB4133D7}"/>
                </a:ext>
              </a:extLst>
            </p:cNvPr>
            <p:cNvSpPr>
              <a:spLocks noChangeShapeType="1"/>
            </p:cNvSpPr>
            <p:nvPr/>
          </p:nvSpPr>
          <p:spPr bwMode="auto">
            <a:xfrm>
              <a:off x="8154988" y="1512888"/>
              <a:ext cx="0" cy="516413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3" name="Line 7">
              <a:extLst>
                <a:ext uri="{FF2B5EF4-FFF2-40B4-BE49-F238E27FC236}">
                  <a16:creationId xmlns:a16="http://schemas.microsoft.com/office/drawing/2014/main" id="{3394D319-DF15-40FA-980A-B41E3172DF03}"/>
                </a:ext>
              </a:extLst>
            </p:cNvPr>
            <p:cNvSpPr>
              <a:spLocks noChangeShapeType="1"/>
            </p:cNvSpPr>
            <p:nvPr/>
          </p:nvSpPr>
          <p:spPr bwMode="auto">
            <a:xfrm>
              <a:off x="8318500"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4" name="Line 10">
              <a:extLst>
                <a:ext uri="{FF2B5EF4-FFF2-40B4-BE49-F238E27FC236}">
                  <a16:creationId xmlns:a16="http://schemas.microsoft.com/office/drawing/2014/main" id="{1165B4A1-1AA4-4550-82FD-14BBB112D16C}"/>
                </a:ext>
              </a:extLst>
            </p:cNvPr>
            <p:cNvSpPr>
              <a:spLocks noChangeShapeType="1"/>
            </p:cNvSpPr>
            <p:nvPr/>
          </p:nvSpPr>
          <p:spPr bwMode="auto">
            <a:xfrm>
              <a:off x="4468813" y="1512888"/>
              <a:ext cx="0" cy="513984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5" name="Line 11">
              <a:extLst>
                <a:ext uri="{FF2B5EF4-FFF2-40B4-BE49-F238E27FC236}">
                  <a16:creationId xmlns:a16="http://schemas.microsoft.com/office/drawing/2014/main" id="{84A543AC-FFB1-4DA6-8451-764A744E47D1}"/>
                </a:ext>
              </a:extLst>
            </p:cNvPr>
            <p:cNvSpPr>
              <a:spLocks noChangeShapeType="1"/>
            </p:cNvSpPr>
            <p:nvPr/>
          </p:nvSpPr>
          <p:spPr bwMode="auto">
            <a:xfrm>
              <a:off x="8007350"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6" name="Line 12">
              <a:extLst>
                <a:ext uri="{FF2B5EF4-FFF2-40B4-BE49-F238E27FC236}">
                  <a16:creationId xmlns:a16="http://schemas.microsoft.com/office/drawing/2014/main" id="{84024165-015D-4A26-89B9-DDAA1185E866}"/>
                </a:ext>
              </a:extLst>
            </p:cNvPr>
            <p:cNvSpPr>
              <a:spLocks noChangeShapeType="1"/>
            </p:cNvSpPr>
            <p:nvPr/>
          </p:nvSpPr>
          <p:spPr bwMode="auto">
            <a:xfrm>
              <a:off x="6388100" y="1512888"/>
              <a:ext cx="0" cy="515604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7" name="Line 13">
              <a:extLst>
                <a:ext uri="{FF2B5EF4-FFF2-40B4-BE49-F238E27FC236}">
                  <a16:creationId xmlns:a16="http://schemas.microsoft.com/office/drawing/2014/main" id="{40407718-F1BA-4F9D-A645-C19144F640BC}"/>
                </a:ext>
              </a:extLst>
            </p:cNvPr>
            <p:cNvSpPr>
              <a:spLocks noChangeShapeType="1"/>
            </p:cNvSpPr>
            <p:nvPr/>
          </p:nvSpPr>
          <p:spPr bwMode="auto">
            <a:xfrm>
              <a:off x="6238875" y="1512888"/>
              <a:ext cx="0" cy="514632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8" name="Line 14">
              <a:extLst>
                <a:ext uri="{FF2B5EF4-FFF2-40B4-BE49-F238E27FC236}">
                  <a16:creationId xmlns:a16="http://schemas.microsoft.com/office/drawing/2014/main" id="{85BA493B-4D11-4B0E-95E1-BB418CF31C70}"/>
                </a:ext>
              </a:extLst>
            </p:cNvPr>
            <p:cNvSpPr>
              <a:spLocks noChangeShapeType="1"/>
            </p:cNvSpPr>
            <p:nvPr/>
          </p:nvSpPr>
          <p:spPr bwMode="auto">
            <a:xfrm>
              <a:off x="4614863"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9" name="Line 15">
              <a:extLst>
                <a:ext uri="{FF2B5EF4-FFF2-40B4-BE49-F238E27FC236}">
                  <a16:creationId xmlns:a16="http://schemas.microsoft.com/office/drawing/2014/main" id="{F547120E-2D07-4DA7-8C01-AA12A406ABFD}"/>
                </a:ext>
              </a:extLst>
            </p:cNvPr>
            <p:cNvSpPr>
              <a:spLocks noChangeShapeType="1"/>
            </p:cNvSpPr>
            <p:nvPr/>
          </p:nvSpPr>
          <p:spPr bwMode="auto">
            <a:xfrm>
              <a:off x="4762500"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0" name="Line 16">
              <a:extLst>
                <a:ext uri="{FF2B5EF4-FFF2-40B4-BE49-F238E27FC236}">
                  <a16:creationId xmlns:a16="http://schemas.microsoft.com/office/drawing/2014/main" id="{AD08C694-FE29-421C-B2BD-9FA898F74F04}"/>
                </a:ext>
              </a:extLst>
            </p:cNvPr>
            <p:cNvSpPr>
              <a:spLocks noChangeShapeType="1"/>
            </p:cNvSpPr>
            <p:nvPr/>
          </p:nvSpPr>
          <p:spPr bwMode="auto">
            <a:xfrm>
              <a:off x="5057775"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1" name="Line 17">
              <a:extLst>
                <a:ext uri="{FF2B5EF4-FFF2-40B4-BE49-F238E27FC236}">
                  <a16:creationId xmlns:a16="http://schemas.microsoft.com/office/drawing/2014/main" id="{71713E00-5F9C-443D-ACB4-558DFB4490E3}"/>
                </a:ext>
              </a:extLst>
            </p:cNvPr>
            <p:cNvSpPr>
              <a:spLocks noChangeShapeType="1"/>
            </p:cNvSpPr>
            <p:nvPr/>
          </p:nvSpPr>
          <p:spPr bwMode="auto">
            <a:xfrm>
              <a:off x="5205413" y="1512888"/>
              <a:ext cx="0" cy="514632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2" name="Line 18">
              <a:extLst>
                <a:ext uri="{FF2B5EF4-FFF2-40B4-BE49-F238E27FC236}">
                  <a16:creationId xmlns:a16="http://schemas.microsoft.com/office/drawing/2014/main" id="{DC6EFCBB-B088-4775-A84B-E35CC0A25CCA}"/>
                </a:ext>
              </a:extLst>
            </p:cNvPr>
            <p:cNvSpPr>
              <a:spLocks noChangeShapeType="1"/>
            </p:cNvSpPr>
            <p:nvPr/>
          </p:nvSpPr>
          <p:spPr bwMode="auto">
            <a:xfrm>
              <a:off x="5351463" y="1512888"/>
              <a:ext cx="0" cy="515604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3" name="Line 19">
              <a:extLst>
                <a:ext uri="{FF2B5EF4-FFF2-40B4-BE49-F238E27FC236}">
                  <a16:creationId xmlns:a16="http://schemas.microsoft.com/office/drawing/2014/main" id="{B46506D4-0973-4AD9-8638-36F5A4FC5552}"/>
                </a:ext>
              </a:extLst>
            </p:cNvPr>
            <p:cNvSpPr>
              <a:spLocks noChangeShapeType="1"/>
            </p:cNvSpPr>
            <p:nvPr/>
          </p:nvSpPr>
          <p:spPr bwMode="auto">
            <a:xfrm>
              <a:off x="5646738" y="1512888"/>
              <a:ext cx="0" cy="514470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4" name="Line 20">
              <a:extLst>
                <a:ext uri="{FF2B5EF4-FFF2-40B4-BE49-F238E27FC236}">
                  <a16:creationId xmlns:a16="http://schemas.microsoft.com/office/drawing/2014/main" id="{BC946DF0-EC2A-4D91-A01D-515012840354}"/>
                </a:ext>
              </a:extLst>
            </p:cNvPr>
            <p:cNvSpPr>
              <a:spLocks noChangeShapeType="1"/>
            </p:cNvSpPr>
            <p:nvPr/>
          </p:nvSpPr>
          <p:spPr bwMode="auto">
            <a:xfrm>
              <a:off x="5794375" y="1512888"/>
              <a:ext cx="3175" cy="5143087"/>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5" name="Line 21">
              <a:extLst>
                <a:ext uri="{FF2B5EF4-FFF2-40B4-BE49-F238E27FC236}">
                  <a16:creationId xmlns:a16="http://schemas.microsoft.com/office/drawing/2014/main" id="{7280AF03-56BC-419D-AF59-5EAD83B86EB8}"/>
                </a:ext>
              </a:extLst>
            </p:cNvPr>
            <p:cNvSpPr>
              <a:spLocks noChangeShapeType="1"/>
            </p:cNvSpPr>
            <p:nvPr/>
          </p:nvSpPr>
          <p:spPr bwMode="auto">
            <a:xfrm>
              <a:off x="5945188"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6" name="Line 22">
              <a:extLst>
                <a:ext uri="{FF2B5EF4-FFF2-40B4-BE49-F238E27FC236}">
                  <a16:creationId xmlns:a16="http://schemas.microsoft.com/office/drawing/2014/main" id="{87DE6157-FC7C-423D-BAAA-6ED712A25078}"/>
                </a:ext>
              </a:extLst>
            </p:cNvPr>
            <p:cNvSpPr>
              <a:spLocks noChangeShapeType="1"/>
            </p:cNvSpPr>
            <p:nvPr/>
          </p:nvSpPr>
          <p:spPr bwMode="auto">
            <a:xfrm>
              <a:off x="3289300" y="1512888"/>
              <a:ext cx="0" cy="515604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7" name="Line 23">
              <a:extLst>
                <a:ext uri="{FF2B5EF4-FFF2-40B4-BE49-F238E27FC236}">
                  <a16:creationId xmlns:a16="http://schemas.microsoft.com/office/drawing/2014/main" id="{6285888B-398C-4DD7-ADF1-ED6996FC634F}"/>
                </a:ext>
              </a:extLst>
            </p:cNvPr>
            <p:cNvSpPr>
              <a:spLocks noChangeShapeType="1"/>
            </p:cNvSpPr>
            <p:nvPr/>
          </p:nvSpPr>
          <p:spPr bwMode="auto">
            <a:xfrm>
              <a:off x="3436938"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8" name="Line 25">
              <a:extLst>
                <a:ext uri="{FF2B5EF4-FFF2-40B4-BE49-F238E27FC236}">
                  <a16:creationId xmlns:a16="http://schemas.microsoft.com/office/drawing/2014/main" id="{94E090D5-4D8D-41FA-AEE8-C5EBF4FFB068}"/>
                </a:ext>
              </a:extLst>
            </p:cNvPr>
            <p:cNvSpPr>
              <a:spLocks noChangeShapeType="1"/>
            </p:cNvSpPr>
            <p:nvPr/>
          </p:nvSpPr>
          <p:spPr bwMode="auto">
            <a:xfrm>
              <a:off x="3879850"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9" name="Line 26">
              <a:extLst>
                <a:ext uri="{FF2B5EF4-FFF2-40B4-BE49-F238E27FC236}">
                  <a16:creationId xmlns:a16="http://schemas.microsoft.com/office/drawing/2014/main" id="{8DF3C2FB-5B6F-47EA-B300-8153CA674A2A}"/>
                </a:ext>
              </a:extLst>
            </p:cNvPr>
            <p:cNvSpPr>
              <a:spLocks noChangeShapeType="1"/>
            </p:cNvSpPr>
            <p:nvPr/>
          </p:nvSpPr>
          <p:spPr bwMode="auto">
            <a:xfrm>
              <a:off x="4027488"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0" name="Line 27">
              <a:extLst>
                <a:ext uri="{FF2B5EF4-FFF2-40B4-BE49-F238E27FC236}">
                  <a16:creationId xmlns:a16="http://schemas.microsoft.com/office/drawing/2014/main" id="{92599976-C2D8-4688-BA6F-8374D59C89C3}"/>
                </a:ext>
              </a:extLst>
            </p:cNvPr>
            <p:cNvSpPr>
              <a:spLocks noChangeShapeType="1"/>
            </p:cNvSpPr>
            <p:nvPr/>
          </p:nvSpPr>
          <p:spPr bwMode="auto">
            <a:xfrm>
              <a:off x="4171950" y="1512888"/>
              <a:ext cx="0" cy="5159280"/>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1" name="Line 28">
              <a:extLst>
                <a:ext uri="{FF2B5EF4-FFF2-40B4-BE49-F238E27FC236}">
                  <a16:creationId xmlns:a16="http://schemas.microsoft.com/office/drawing/2014/main" id="{79A25575-7C03-408B-AC14-236522EE18F7}"/>
                </a:ext>
              </a:extLst>
            </p:cNvPr>
            <p:cNvSpPr>
              <a:spLocks noChangeShapeType="1"/>
            </p:cNvSpPr>
            <p:nvPr/>
          </p:nvSpPr>
          <p:spPr bwMode="auto">
            <a:xfrm>
              <a:off x="2700338" y="1512888"/>
              <a:ext cx="0" cy="515604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2" name="Line 29">
              <a:extLst>
                <a:ext uri="{FF2B5EF4-FFF2-40B4-BE49-F238E27FC236}">
                  <a16:creationId xmlns:a16="http://schemas.microsoft.com/office/drawing/2014/main" id="{5F7B5108-EA31-4FD2-AF96-3EFC92E3E097}"/>
                </a:ext>
              </a:extLst>
            </p:cNvPr>
            <p:cNvSpPr>
              <a:spLocks noChangeShapeType="1"/>
            </p:cNvSpPr>
            <p:nvPr/>
          </p:nvSpPr>
          <p:spPr bwMode="auto">
            <a:xfrm>
              <a:off x="2847975" y="1512888"/>
              <a:ext cx="0" cy="515604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3" name="Line 30">
              <a:extLst>
                <a:ext uri="{FF2B5EF4-FFF2-40B4-BE49-F238E27FC236}">
                  <a16:creationId xmlns:a16="http://schemas.microsoft.com/office/drawing/2014/main" id="{DDE13C12-76B4-435D-B77A-C5E139537F79}"/>
                </a:ext>
              </a:extLst>
            </p:cNvPr>
            <p:cNvSpPr>
              <a:spLocks noChangeShapeType="1"/>
            </p:cNvSpPr>
            <p:nvPr/>
          </p:nvSpPr>
          <p:spPr bwMode="auto">
            <a:xfrm>
              <a:off x="2995613"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4" name="Line 31">
              <a:extLst>
                <a:ext uri="{FF2B5EF4-FFF2-40B4-BE49-F238E27FC236}">
                  <a16:creationId xmlns:a16="http://schemas.microsoft.com/office/drawing/2014/main" id="{A5E88DF3-6DE7-4F5B-B047-6EF4D0A5DFDC}"/>
                </a:ext>
              </a:extLst>
            </p:cNvPr>
            <p:cNvSpPr>
              <a:spLocks noChangeShapeType="1"/>
            </p:cNvSpPr>
            <p:nvPr/>
          </p:nvSpPr>
          <p:spPr bwMode="auto">
            <a:xfrm>
              <a:off x="6827838" y="1512888"/>
              <a:ext cx="0" cy="5159280"/>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5" name="Line 32">
              <a:extLst>
                <a:ext uri="{FF2B5EF4-FFF2-40B4-BE49-F238E27FC236}">
                  <a16:creationId xmlns:a16="http://schemas.microsoft.com/office/drawing/2014/main" id="{E92A9F5C-B629-4271-B148-CBE21B2A6542}"/>
                </a:ext>
              </a:extLst>
            </p:cNvPr>
            <p:cNvSpPr>
              <a:spLocks noChangeShapeType="1"/>
            </p:cNvSpPr>
            <p:nvPr/>
          </p:nvSpPr>
          <p:spPr bwMode="auto">
            <a:xfrm>
              <a:off x="6977063"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6" name="Line 33">
              <a:extLst>
                <a:ext uri="{FF2B5EF4-FFF2-40B4-BE49-F238E27FC236}">
                  <a16:creationId xmlns:a16="http://schemas.microsoft.com/office/drawing/2014/main" id="{99EADB51-6BDA-4CFB-BC4B-84B1D3738D53}"/>
                </a:ext>
              </a:extLst>
            </p:cNvPr>
            <p:cNvSpPr>
              <a:spLocks noChangeShapeType="1"/>
            </p:cNvSpPr>
            <p:nvPr/>
          </p:nvSpPr>
          <p:spPr bwMode="auto">
            <a:xfrm>
              <a:off x="7123113" y="1512888"/>
              <a:ext cx="0" cy="516413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7" name="Line 34">
              <a:extLst>
                <a:ext uri="{FF2B5EF4-FFF2-40B4-BE49-F238E27FC236}">
                  <a16:creationId xmlns:a16="http://schemas.microsoft.com/office/drawing/2014/main" id="{3371BB6D-77F7-4712-88BD-24650EA52F90}"/>
                </a:ext>
              </a:extLst>
            </p:cNvPr>
            <p:cNvSpPr>
              <a:spLocks noChangeShapeType="1"/>
            </p:cNvSpPr>
            <p:nvPr/>
          </p:nvSpPr>
          <p:spPr bwMode="auto">
            <a:xfrm>
              <a:off x="7567613" y="1512888"/>
              <a:ext cx="0" cy="515604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8" name="Line 35">
              <a:extLst>
                <a:ext uri="{FF2B5EF4-FFF2-40B4-BE49-F238E27FC236}">
                  <a16:creationId xmlns:a16="http://schemas.microsoft.com/office/drawing/2014/main" id="{7FA097E5-2C38-4A3C-9BF1-5AB89D37B1EB}"/>
                </a:ext>
              </a:extLst>
            </p:cNvPr>
            <p:cNvSpPr>
              <a:spLocks noChangeShapeType="1"/>
            </p:cNvSpPr>
            <p:nvPr/>
          </p:nvSpPr>
          <p:spPr bwMode="auto">
            <a:xfrm>
              <a:off x="7712075" y="1512888"/>
              <a:ext cx="0" cy="5159280"/>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9" name="Line 36">
              <a:extLst>
                <a:ext uri="{FF2B5EF4-FFF2-40B4-BE49-F238E27FC236}">
                  <a16:creationId xmlns:a16="http://schemas.microsoft.com/office/drawing/2014/main" id="{530588A6-0534-42A0-A582-DA353DB7046F}"/>
                </a:ext>
              </a:extLst>
            </p:cNvPr>
            <p:cNvSpPr>
              <a:spLocks noChangeShapeType="1"/>
            </p:cNvSpPr>
            <p:nvPr/>
          </p:nvSpPr>
          <p:spPr bwMode="auto">
            <a:xfrm>
              <a:off x="7418388"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0" name="Line 37">
              <a:extLst>
                <a:ext uri="{FF2B5EF4-FFF2-40B4-BE49-F238E27FC236}">
                  <a16:creationId xmlns:a16="http://schemas.microsoft.com/office/drawing/2014/main" id="{53CBD3F7-D9E1-44AF-A18D-4C89BA9EECC5}"/>
                </a:ext>
              </a:extLst>
            </p:cNvPr>
            <p:cNvSpPr>
              <a:spLocks noChangeShapeType="1"/>
            </p:cNvSpPr>
            <p:nvPr/>
          </p:nvSpPr>
          <p:spPr bwMode="auto">
            <a:xfrm>
              <a:off x="2109788"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1" name="Line 38">
              <a:extLst>
                <a:ext uri="{FF2B5EF4-FFF2-40B4-BE49-F238E27FC236}">
                  <a16:creationId xmlns:a16="http://schemas.microsoft.com/office/drawing/2014/main" id="{62720FBF-6ADF-45CC-937A-FEB82772E1E3}"/>
                </a:ext>
              </a:extLst>
            </p:cNvPr>
            <p:cNvSpPr>
              <a:spLocks noChangeShapeType="1"/>
            </p:cNvSpPr>
            <p:nvPr/>
          </p:nvSpPr>
          <p:spPr bwMode="auto">
            <a:xfrm>
              <a:off x="2257425"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2" name="Line 39">
              <a:extLst>
                <a:ext uri="{FF2B5EF4-FFF2-40B4-BE49-F238E27FC236}">
                  <a16:creationId xmlns:a16="http://schemas.microsoft.com/office/drawing/2014/main" id="{816FD481-3652-4874-88ED-46195B22A8BA}"/>
                </a:ext>
              </a:extLst>
            </p:cNvPr>
            <p:cNvSpPr>
              <a:spLocks noChangeShapeType="1"/>
            </p:cNvSpPr>
            <p:nvPr/>
          </p:nvSpPr>
          <p:spPr bwMode="auto">
            <a:xfrm>
              <a:off x="2405063" y="1512888"/>
              <a:ext cx="0" cy="515118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3" name="Line 40">
              <a:extLst>
                <a:ext uri="{FF2B5EF4-FFF2-40B4-BE49-F238E27FC236}">
                  <a16:creationId xmlns:a16="http://schemas.microsoft.com/office/drawing/2014/main" id="{2086DF95-952E-4FB5-A57B-7EEA8FAFDF94}"/>
                </a:ext>
              </a:extLst>
            </p:cNvPr>
            <p:cNvSpPr>
              <a:spLocks noChangeShapeType="1"/>
            </p:cNvSpPr>
            <p:nvPr/>
          </p:nvSpPr>
          <p:spPr bwMode="auto">
            <a:xfrm>
              <a:off x="1668463" y="1512888"/>
              <a:ext cx="0" cy="515604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4" name="Line 41">
              <a:extLst>
                <a:ext uri="{FF2B5EF4-FFF2-40B4-BE49-F238E27FC236}">
                  <a16:creationId xmlns:a16="http://schemas.microsoft.com/office/drawing/2014/main" id="{E4360E67-3EAB-483C-9A19-7D7C4831A253}"/>
                </a:ext>
              </a:extLst>
            </p:cNvPr>
            <p:cNvSpPr>
              <a:spLocks noChangeShapeType="1"/>
            </p:cNvSpPr>
            <p:nvPr/>
          </p:nvSpPr>
          <p:spPr bwMode="auto">
            <a:xfrm>
              <a:off x="1520825" y="1512888"/>
              <a:ext cx="0" cy="5149564"/>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5" name="Line 42">
              <a:extLst>
                <a:ext uri="{FF2B5EF4-FFF2-40B4-BE49-F238E27FC236}">
                  <a16:creationId xmlns:a16="http://schemas.microsoft.com/office/drawing/2014/main" id="{CB72DBCF-F937-4946-815E-46CFBDC8BBB5}"/>
                </a:ext>
              </a:extLst>
            </p:cNvPr>
            <p:cNvSpPr>
              <a:spLocks noChangeShapeType="1"/>
            </p:cNvSpPr>
            <p:nvPr/>
          </p:nvSpPr>
          <p:spPr bwMode="auto">
            <a:xfrm>
              <a:off x="1816100" y="1512888"/>
              <a:ext cx="0" cy="5152803"/>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6" name="Line 153">
              <a:extLst>
                <a:ext uri="{FF2B5EF4-FFF2-40B4-BE49-F238E27FC236}">
                  <a16:creationId xmlns:a16="http://schemas.microsoft.com/office/drawing/2014/main" id="{14E8F5A9-6597-4B16-A2D1-14172F3BC52B}"/>
                </a:ext>
              </a:extLst>
            </p:cNvPr>
            <p:cNvSpPr>
              <a:spLocks noChangeShapeType="1"/>
            </p:cNvSpPr>
            <p:nvPr/>
          </p:nvSpPr>
          <p:spPr bwMode="auto">
            <a:xfrm>
              <a:off x="8605838" y="1512888"/>
              <a:ext cx="0" cy="5134990"/>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7" name="Line 154">
              <a:extLst>
                <a:ext uri="{FF2B5EF4-FFF2-40B4-BE49-F238E27FC236}">
                  <a16:creationId xmlns:a16="http://schemas.microsoft.com/office/drawing/2014/main" id="{C6BECA08-996D-4AE3-91D8-6955A33F9F28}"/>
                </a:ext>
              </a:extLst>
            </p:cNvPr>
            <p:cNvSpPr>
              <a:spLocks noChangeShapeType="1"/>
            </p:cNvSpPr>
            <p:nvPr/>
          </p:nvSpPr>
          <p:spPr bwMode="auto">
            <a:xfrm>
              <a:off x="8751888" y="1512888"/>
              <a:ext cx="0" cy="5143087"/>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8" name="Line 181">
              <a:extLst>
                <a:ext uri="{FF2B5EF4-FFF2-40B4-BE49-F238E27FC236}">
                  <a16:creationId xmlns:a16="http://schemas.microsoft.com/office/drawing/2014/main" id="{F4B1050A-C7C1-43E7-8B04-9A81DD111922}"/>
                </a:ext>
              </a:extLst>
            </p:cNvPr>
            <p:cNvSpPr>
              <a:spLocks noChangeShapeType="1"/>
            </p:cNvSpPr>
            <p:nvPr/>
          </p:nvSpPr>
          <p:spPr bwMode="auto">
            <a:xfrm>
              <a:off x="6534150" y="1512888"/>
              <a:ext cx="0" cy="5159280"/>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grpSp>
      <p:sp>
        <p:nvSpPr>
          <p:cNvPr id="31755" name="Rectangle 245">
            <a:extLst>
              <a:ext uri="{FF2B5EF4-FFF2-40B4-BE49-F238E27FC236}">
                <a16:creationId xmlns:a16="http://schemas.microsoft.com/office/drawing/2014/main" id="{14556097-925D-45B2-80A2-8408EB0CED3D}"/>
              </a:ext>
            </a:extLst>
          </p:cNvPr>
          <p:cNvSpPr>
            <a:spLocks noChangeArrowheads="1"/>
          </p:cNvSpPr>
          <p:nvPr/>
        </p:nvSpPr>
        <p:spPr bwMode="auto">
          <a:xfrm>
            <a:off x="65088" y="1414463"/>
            <a:ext cx="9002712" cy="50514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8495" tIns="49248" rIns="98495" bIns="49248" anchor="ctr"/>
          <a:lstStyle>
            <a:lvl1pPr defTabSz="8842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842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842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842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842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842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842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842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842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756" name="TextBox 243">
            <a:extLst>
              <a:ext uri="{FF2B5EF4-FFF2-40B4-BE49-F238E27FC236}">
                <a16:creationId xmlns:a16="http://schemas.microsoft.com/office/drawing/2014/main" id="{40455EDE-4B25-4CBA-810A-C187FD5D02F9}"/>
              </a:ext>
            </a:extLst>
          </p:cNvPr>
          <p:cNvSpPr txBox="1">
            <a:spLocks noChangeArrowheads="1"/>
          </p:cNvSpPr>
          <p:nvPr/>
        </p:nvSpPr>
        <p:spPr bwMode="auto">
          <a:xfrm>
            <a:off x="209550" y="4438650"/>
            <a:ext cx="1009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F-35B &amp; C</a:t>
            </a:r>
          </a:p>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Integration</a:t>
            </a:r>
          </a:p>
        </p:txBody>
      </p:sp>
      <p:grpSp>
        <p:nvGrpSpPr>
          <p:cNvPr id="31757" name="Group 259">
            <a:extLst>
              <a:ext uri="{FF2B5EF4-FFF2-40B4-BE49-F238E27FC236}">
                <a16:creationId xmlns:a16="http://schemas.microsoft.com/office/drawing/2014/main" id="{5DF49256-C654-457C-B50A-89C59105D420}"/>
              </a:ext>
            </a:extLst>
          </p:cNvPr>
          <p:cNvGrpSpPr>
            <a:grpSpLocks/>
          </p:cNvGrpSpPr>
          <p:nvPr/>
        </p:nvGrpSpPr>
        <p:grpSpPr bwMode="auto">
          <a:xfrm>
            <a:off x="3087688" y="4078288"/>
            <a:ext cx="420687" cy="376237"/>
            <a:chOff x="2069790" y="4129425"/>
            <a:chExt cx="419579" cy="375769"/>
          </a:xfrm>
        </p:grpSpPr>
        <p:sp>
          <p:nvSpPr>
            <p:cNvPr id="234" name="Isosceles Triangle 233">
              <a:extLst>
                <a:ext uri="{FF2B5EF4-FFF2-40B4-BE49-F238E27FC236}">
                  <a16:creationId xmlns:a16="http://schemas.microsoft.com/office/drawing/2014/main" id="{0E790A2F-9C34-47B8-AF6E-024F999B8E5B}"/>
                </a:ext>
              </a:extLst>
            </p:cNvPr>
            <p:cNvSpPr/>
            <p:nvPr/>
          </p:nvSpPr>
          <p:spPr bwMode="auto">
            <a:xfrm>
              <a:off x="2204372" y="4129425"/>
              <a:ext cx="158332" cy="156967"/>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31931" name="TextBox 87">
              <a:extLst>
                <a:ext uri="{FF2B5EF4-FFF2-40B4-BE49-F238E27FC236}">
                  <a16:creationId xmlns:a16="http://schemas.microsoft.com/office/drawing/2014/main" id="{95A56BD2-4F3E-4DA1-8D78-74B71477AD59}"/>
                </a:ext>
              </a:extLst>
            </p:cNvPr>
            <p:cNvSpPr txBox="1">
              <a:spLocks noChangeArrowheads="1"/>
            </p:cNvSpPr>
            <p:nvPr/>
          </p:nvSpPr>
          <p:spPr bwMode="auto">
            <a:xfrm>
              <a:off x="2069790" y="4259798"/>
              <a:ext cx="419579" cy="245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 CTV</a:t>
              </a:r>
            </a:p>
          </p:txBody>
        </p:sp>
      </p:grpSp>
      <p:grpSp>
        <p:nvGrpSpPr>
          <p:cNvPr id="31758" name="Group 259">
            <a:extLst>
              <a:ext uri="{FF2B5EF4-FFF2-40B4-BE49-F238E27FC236}">
                <a16:creationId xmlns:a16="http://schemas.microsoft.com/office/drawing/2014/main" id="{734AF34E-1A00-407F-ACD3-241CED0B32D6}"/>
              </a:ext>
            </a:extLst>
          </p:cNvPr>
          <p:cNvGrpSpPr>
            <a:grpSpLocks/>
          </p:cNvGrpSpPr>
          <p:nvPr/>
        </p:nvGrpSpPr>
        <p:grpSpPr bwMode="auto">
          <a:xfrm>
            <a:off x="3398838" y="4083050"/>
            <a:ext cx="404812" cy="366713"/>
            <a:chOff x="2088307" y="4129425"/>
            <a:chExt cx="406773" cy="366565"/>
          </a:xfrm>
        </p:grpSpPr>
        <p:sp>
          <p:nvSpPr>
            <p:cNvPr id="237" name="Isosceles Triangle 236">
              <a:extLst>
                <a:ext uri="{FF2B5EF4-FFF2-40B4-BE49-F238E27FC236}">
                  <a16:creationId xmlns:a16="http://schemas.microsoft.com/office/drawing/2014/main" id="{605B8E34-18D4-4231-BD91-21F1D21A8DB7}"/>
                </a:ext>
              </a:extLst>
            </p:cNvPr>
            <p:cNvSpPr/>
            <p:nvPr/>
          </p:nvSpPr>
          <p:spPr bwMode="auto">
            <a:xfrm>
              <a:off x="2204755" y="4129425"/>
              <a:ext cx="157924" cy="157100"/>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31929" name="TextBox 87">
              <a:extLst>
                <a:ext uri="{FF2B5EF4-FFF2-40B4-BE49-F238E27FC236}">
                  <a16:creationId xmlns:a16="http://schemas.microsoft.com/office/drawing/2014/main" id="{B5F65FF6-92CD-49F6-BF75-D375AA333DB9}"/>
                </a:ext>
              </a:extLst>
            </p:cNvPr>
            <p:cNvSpPr txBox="1">
              <a:spLocks noChangeArrowheads="1"/>
            </p:cNvSpPr>
            <p:nvPr/>
          </p:nvSpPr>
          <p:spPr bwMode="auto">
            <a:xfrm>
              <a:off x="2088307" y="4250594"/>
              <a:ext cx="406773" cy="245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GTV</a:t>
              </a:r>
            </a:p>
          </p:txBody>
        </p:sp>
      </p:grpSp>
      <p:sp>
        <p:nvSpPr>
          <p:cNvPr id="239" name="Rectangle 67">
            <a:extLst>
              <a:ext uri="{FF2B5EF4-FFF2-40B4-BE49-F238E27FC236}">
                <a16:creationId xmlns:a16="http://schemas.microsoft.com/office/drawing/2014/main" id="{45C10712-CFCD-4CF1-8F0F-E121FC692764}"/>
              </a:ext>
            </a:extLst>
          </p:cNvPr>
          <p:cNvSpPr>
            <a:spLocks noChangeArrowheads="1"/>
          </p:cNvSpPr>
          <p:nvPr/>
        </p:nvSpPr>
        <p:spPr bwMode="auto">
          <a:xfrm>
            <a:off x="4229100" y="3641725"/>
            <a:ext cx="4914900" cy="196850"/>
          </a:xfrm>
          <a:prstGeom prst="rect">
            <a:avLst/>
          </a:prstGeom>
          <a:solidFill>
            <a:srgbClr val="00B050"/>
          </a:solidFill>
          <a:ln>
            <a:solidFill>
              <a:srgbClr val="008000"/>
            </a:solidFill>
            <a:headEnd/>
            <a:tailEnd/>
          </a:ln>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defRPr/>
            </a:pPr>
            <a:r>
              <a:rPr lang="en-US" sz="1000" dirty="0">
                <a:solidFill>
                  <a:srgbClr val="FFFFFF"/>
                </a:solidFill>
                <a:cs typeface="Arial" pitchFamily="34" charset="0"/>
              </a:rPr>
              <a:t>EMD</a:t>
            </a:r>
          </a:p>
        </p:txBody>
      </p:sp>
      <p:sp>
        <p:nvSpPr>
          <p:cNvPr id="31760" name="TextBox 241">
            <a:extLst>
              <a:ext uri="{FF2B5EF4-FFF2-40B4-BE49-F238E27FC236}">
                <a16:creationId xmlns:a16="http://schemas.microsoft.com/office/drawing/2014/main" id="{0D2D9D78-6B26-42C9-80CF-0E07DA5E5C77}"/>
              </a:ext>
            </a:extLst>
          </p:cNvPr>
          <p:cNvSpPr txBox="1">
            <a:spLocks noChangeArrowheads="1"/>
          </p:cNvSpPr>
          <p:nvPr/>
        </p:nvSpPr>
        <p:spPr bwMode="auto">
          <a:xfrm>
            <a:off x="142875" y="3324225"/>
            <a:ext cx="11906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SDB-II</a:t>
            </a:r>
          </a:p>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Development</a:t>
            </a:r>
          </a:p>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Timeline*</a:t>
            </a:r>
          </a:p>
        </p:txBody>
      </p:sp>
      <p:grpSp>
        <p:nvGrpSpPr>
          <p:cNvPr id="31761" name="Group 344">
            <a:extLst>
              <a:ext uri="{FF2B5EF4-FFF2-40B4-BE49-F238E27FC236}">
                <a16:creationId xmlns:a16="http://schemas.microsoft.com/office/drawing/2014/main" id="{044E5F28-7CCE-414D-A963-F79F0A440A5A}"/>
              </a:ext>
            </a:extLst>
          </p:cNvPr>
          <p:cNvGrpSpPr>
            <a:grpSpLocks/>
          </p:cNvGrpSpPr>
          <p:nvPr/>
        </p:nvGrpSpPr>
        <p:grpSpPr bwMode="auto">
          <a:xfrm>
            <a:off x="4111625" y="3859213"/>
            <a:ext cx="461963" cy="366712"/>
            <a:chOff x="3627438" y="3963988"/>
            <a:chExt cx="461962" cy="366712"/>
          </a:xfrm>
        </p:grpSpPr>
        <p:sp>
          <p:nvSpPr>
            <p:cNvPr id="31926" name="Isosceles Triangle 172">
              <a:extLst>
                <a:ext uri="{FF2B5EF4-FFF2-40B4-BE49-F238E27FC236}">
                  <a16:creationId xmlns:a16="http://schemas.microsoft.com/office/drawing/2014/main" id="{CBB79993-15C1-4764-AEC5-4724EACE7921}"/>
                </a:ext>
              </a:extLst>
            </p:cNvPr>
            <p:cNvSpPr>
              <a:spLocks noChangeArrowheads="1"/>
            </p:cNvSpPr>
            <p:nvPr/>
          </p:nvSpPr>
          <p:spPr bwMode="auto">
            <a:xfrm>
              <a:off x="3786188" y="3963988"/>
              <a:ext cx="157162" cy="15716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927" name="TextBox 87">
              <a:extLst>
                <a:ext uri="{FF2B5EF4-FFF2-40B4-BE49-F238E27FC236}">
                  <a16:creationId xmlns:a16="http://schemas.microsoft.com/office/drawing/2014/main" id="{92811605-AA02-4A2B-B4FA-E4A9AB2632D4}"/>
                </a:ext>
              </a:extLst>
            </p:cNvPr>
            <p:cNvSpPr txBox="1">
              <a:spLocks noChangeArrowheads="1"/>
            </p:cNvSpPr>
            <p:nvPr/>
          </p:nvSpPr>
          <p:spPr bwMode="auto">
            <a:xfrm>
              <a:off x="3627438" y="4084881"/>
              <a:ext cx="461962" cy="245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  CDR</a:t>
              </a:r>
            </a:p>
          </p:txBody>
        </p:sp>
      </p:grpSp>
      <p:grpSp>
        <p:nvGrpSpPr>
          <p:cNvPr id="31762" name="Group 259">
            <a:extLst>
              <a:ext uri="{FF2B5EF4-FFF2-40B4-BE49-F238E27FC236}">
                <a16:creationId xmlns:a16="http://schemas.microsoft.com/office/drawing/2014/main" id="{320CB6AC-BAF9-40CB-ADEB-9F78EB5A9A6A}"/>
              </a:ext>
            </a:extLst>
          </p:cNvPr>
          <p:cNvGrpSpPr>
            <a:grpSpLocks/>
          </p:cNvGrpSpPr>
          <p:nvPr/>
        </p:nvGrpSpPr>
        <p:grpSpPr bwMode="auto">
          <a:xfrm>
            <a:off x="2789238" y="4083050"/>
            <a:ext cx="404812" cy="366713"/>
            <a:chOff x="2088253" y="4129422"/>
            <a:chExt cx="405594" cy="366888"/>
          </a:xfrm>
        </p:grpSpPr>
        <p:sp>
          <p:nvSpPr>
            <p:cNvPr id="245" name="Isosceles Triangle 244">
              <a:extLst>
                <a:ext uri="{FF2B5EF4-FFF2-40B4-BE49-F238E27FC236}">
                  <a16:creationId xmlns:a16="http://schemas.microsoft.com/office/drawing/2014/main" id="{D666E961-F45C-4B53-B79B-DFEDCC8A1B31}"/>
                </a:ext>
              </a:extLst>
            </p:cNvPr>
            <p:cNvSpPr/>
            <p:nvPr/>
          </p:nvSpPr>
          <p:spPr bwMode="auto">
            <a:xfrm>
              <a:off x="2204364" y="4129422"/>
              <a:ext cx="159057" cy="157238"/>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31925" name="TextBox 87">
              <a:extLst>
                <a:ext uri="{FF2B5EF4-FFF2-40B4-BE49-F238E27FC236}">
                  <a16:creationId xmlns:a16="http://schemas.microsoft.com/office/drawing/2014/main" id="{452EC433-ABA5-48EB-9491-208D2428925E}"/>
                </a:ext>
              </a:extLst>
            </p:cNvPr>
            <p:cNvSpPr txBox="1">
              <a:spLocks noChangeArrowheads="1"/>
            </p:cNvSpPr>
            <p:nvPr/>
          </p:nvSpPr>
          <p:spPr bwMode="auto">
            <a:xfrm>
              <a:off x="2088253" y="4250592"/>
              <a:ext cx="405594" cy="245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PDR</a:t>
              </a:r>
            </a:p>
          </p:txBody>
        </p:sp>
      </p:grpSp>
      <p:grpSp>
        <p:nvGrpSpPr>
          <p:cNvPr id="31763" name="Group 260">
            <a:extLst>
              <a:ext uri="{FF2B5EF4-FFF2-40B4-BE49-F238E27FC236}">
                <a16:creationId xmlns:a16="http://schemas.microsoft.com/office/drawing/2014/main" id="{EAEFBCF5-EE88-4F66-BD9B-29DE71198E9E}"/>
              </a:ext>
            </a:extLst>
          </p:cNvPr>
          <p:cNvGrpSpPr>
            <a:grpSpLocks/>
          </p:cNvGrpSpPr>
          <p:nvPr/>
        </p:nvGrpSpPr>
        <p:grpSpPr bwMode="auto">
          <a:xfrm>
            <a:off x="1722438" y="4081463"/>
            <a:ext cx="388937" cy="347662"/>
            <a:chOff x="1521341" y="4145638"/>
            <a:chExt cx="391024" cy="349390"/>
          </a:xfrm>
        </p:grpSpPr>
        <p:sp>
          <p:nvSpPr>
            <p:cNvPr id="248" name="Isosceles Triangle 247">
              <a:extLst>
                <a:ext uri="{FF2B5EF4-FFF2-40B4-BE49-F238E27FC236}">
                  <a16:creationId xmlns:a16="http://schemas.microsoft.com/office/drawing/2014/main" id="{CA33CF71-0B9A-4828-8D44-E0159088DF18}"/>
                </a:ext>
              </a:extLst>
            </p:cNvPr>
            <p:cNvSpPr/>
            <p:nvPr/>
          </p:nvSpPr>
          <p:spPr bwMode="auto">
            <a:xfrm>
              <a:off x="1647426" y="4145638"/>
              <a:ext cx="158006" cy="157943"/>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31923" name="TextBox 87">
              <a:extLst>
                <a:ext uri="{FF2B5EF4-FFF2-40B4-BE49-F238E27FC236}">
                  <a16:creationId xmlns:a16="http://schemas.microsoft.com/office/drawing/2014/main" id="{5445875B-A5C2-47AA-A479-938FDBEECF18}"/>
                </a:ext>
              </a:extLst>
            </p:cNvPr>
            <p:cNvSpPr txBox="1">
              <a:spLocks noChangeArrowheads="1"/>
            </p:cNvSpPr>
            <p:nvPr/>
          </p:nvSpPr>
          <p:spPr bwMode="auto">
            <a:xfrm>
              <a:off x="1521341" y="4248228"/>
              <a:ext cx="391024" cy="24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SRR</a:t>
              </a:r>
            </a:p>
          </p:txBody>
        </p:sp>
      </p:grpSp>
      <p:sp>
        <p:nvSpPr>
          <p:cNvPr id="250" name="Isosceles Triangle 249">
            <a:extLst>
              <a:ext uri="{FF2B5EF4-FFF2-40B4-BE49-F238E27FC236}">
                <a16:creationId xmlns:a16="http://schemas.microsoft.com/office/drawing/2014/main" id="{62F70F4B-A106-4AF7-B848-A69AB8C963C4}"/>
              </a:ext>
            </a:extLst>
          </p:cNvPr>
          <p:cNvSpPr/>
          <p:nvPr/>
        </p:nvSpPr>
        <p:spPr bwMode="auto">
          <a:xfrm>
            <a:off x="4657725" y="3470275"/>
            <a:ext cx="155575" cy="157163"/>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31765" name="TextBox 92">
            <a:extLst>
              <a:ext uri="{FF2B5EF4-FFF2-40B4-BE49-F238E27FC236}">
                <a16:creationId xmlns:a16="http://schemas.microsoft.com/office/drawing/2014/main" id="{0706B867-6E0C-4C9D-888C-BF182DBCC24A}"/>
              </a:ext>
            </a:extLst>
          </p:cNvPr>
          <p:cNvSpPr txBox="1">
            <a:spLocks noChangeArrowheads="1"/>
          </p:cNvSpPr>
          <p:nvPr/>
        </p:nvSpPr>
        <p:spPr bwMode="auto">
          <a:xfrm>
            <a:off x="4354513" y="3306763"/>
            <a:ext cx="868362"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1</a:t>
            </a:r>
            <a:r>
              <a:rPr lang="en-US" altLang="en-US" sz="1000" b="0" baseline="30000">
                <a:solidFill>
                  <a:srgbClr val="000000"/>
                </a:solidFill>
                <a:latin typeface="Calibri" panose="020F0502020204030204" pitchFamily="34" charset="0"/>
                <a:cs typeface="Arial" panose="020B0604020202020204" pitchFamily="34" charset="0"/>
              </a:rPr>
              <a:t>st</a:t>
            </a:r>
            <a:r>
              <a:rPr lang="en-US" altLang="en-US" sz="1000" b="0">
                <a:solidFill>
                  <a:srgbClr val="000000"/>
                </a:solidFill>
                <a:latin typeface="Calibri" panose="020F0502020204030204" pitchFamily="34" charset="0"/>
                <a:cs typeface="Arial" panose="020B0604020202020204" pitchFamily="34" charset="0"/>
              </a:rPr>
              <a:t> AUR Avail</a:t>
            </a:r>
          </a:p>
        </p:txBody>
      </p:sp>
      <p:sp>
        <p:nvSpPr>
          <p:cNvPr id="252" name="Rectangle 67">
            <a:extLst>
              <a:ext uri="{FF2B5EF4-FFF2-40B4-BE49-F238E27FC236}">
                <a16:creationId xmlns:a16="http://schemas.microsoft.com/office/drawing/2014/main" id="{53F4EEB1-4742-4A6E-8369-3A4EFE03E3ED}"/>
              </a:ext>
            </a:extLst>
          </p:cNvPr>
          <p:cNvSpPr>
            <a:spLocks noChangeArrowheads="1"/>
          </p:cNvSpPr>
          <p:nvPr/>
        </p:nvSpPr>
        <p:spPr bwMode="auto">
          <a:xfrm>
            <a:off x="1516063" y="3386138"/>
            <a:ext cx="2220912" cy="685800"/>
          </a:xfrm>
          <a:prstGeom prst="rect">
            <a:avLst/>
          </a:prstGeom>
          <a:solidFill>
            <a:schemeClr val="bg1">
              <a:lumMod val="50000"/>
            </a:schemeClr>
          </a:solidFill>
          <a:ln w="12700">
            <a:solidFill>
              <a:schemeClr val="tx1">
                <a:lumMod val="95000"/>
                <a:lumOff val="5000"/>
              </a:schemeClr>
            </a:solidFill>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RISK REDUCTION</a:t>
            </a:r>
          </a:p>
          <a:p>
            <a:pPr algn="ctr">
              <a:spcBef>
                <a:spcPct val="50000"/>
              </a:spcBef>
              <a:defRPr/>
            </a:pPr>
            <a:r>
              <a:rPr lang="en-US" sz="1000" dirty="0">
                <a:solidFill>
                  <a:srgbClr val="FFFFFF"/>
                </a:solidFill>
                <a:latin typeface="Calibri" pitchFamily="34" charset="0"/>
              </a:rPr>
              <a:t>2 COMPETITIVE CONTRACTS</a:t>
            </a:r>
          </a:p>
        </p:txBody>
      </p:sp>
      <p:grpSp>
        <p:nvGrpSpPr>
          <p:cNvPr id="31767" name="Group 298">
            <a:extLst>
              <a:ext uri="{FF2B5EF4-FFF2-40B4-BE49-F238E27FC236}">
                <a16:creationId xmlns:a16="http://schemas.microsoft.com/office/drawing/2014/main" id="{EA953A6D-5A85-4A85-B802-D5B8FEA3FAC9}"/>
              </a:ext>
            </a:extLst>
          </p:cNvPr>
          <p:cNvGrpSpPr>
            <a:grpSpLocks/>
          </p:cNvGrpSpPr>
          <p:nvPr/>
        </p:nvGrpSpPr>
        <p:grpSpPr bwMode="auto">
          <a:xfrm>
            <a:off x="3997325" y="3074988"/>
            <a:ext cx="468313" cy="365125"/>
            <a:chOff x="2763883" y="3545777"/>
            <a:chExt cx="468588" cy="365264"/>
          </a:xfrm>
        </p:grpSpPr>
        <p:sp>
          <p:nvSpPr>
            <p:cNvPr id="31920" name="Isosceles Triangle 293">
              <a:extLst>
                <a:ext uri="{FF2B5EF4-FFF2-40B4-BE49-F238E27FC236}">
                  <a16:creationId xmlns:a16="http://schemas.microsoft.com/office/drawing/2014/main" id="{80ABF5B0-DF1C-4F1D-8B9B-7C8C2C187F37}"/>
                </a:ext>
              </a:extLst>
            </p:cNvPr>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921" name="TextBox 87">
              <a:extLst>
                <a:ext uri="{FF2B5EF4-FFF2-40B4-BE49-F238E27FC236}">
                  <a16:creationId xmlns:a16="http://schemas.microsoft.com/office/drawing/2014/main" id="{31D47858-89C2-4344-AC0C-3989B8D2E316}"/>
                </a:ext>
              </a:extLst>
            </p:cNvPr>
            <p:cNvSpPr txBox="1">
              <a:spLocks noChangeArrowheads="1"/>
            </p:cNvSpPr>
            <p:nvPr/>
          </p:nvSpPr>
          <p:spPr bwMode="auto">
            <a:xfrm>
              <a:off x="2763883" y="3664241"/>
              <a:ext cx="468588" cy="24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MS-B</a:t>
              </a:r>
            </a:p>
          </p:txBody>
        </p:sp>
      </p:grpSp>
      <p:cxnSp>
        <p:nvCxnSpPr>
          <p:cNvPr id="31768" name="Straight Connector 355">
            <a:extLst>
              <a:ext uri="{FF2B5EF4-FFF2-40B4-BE49-F238E27FC236}">
                <a16:creationId xmlns:a16="http://schemas.microsoft.com/office/drawing/2014/main" id="{E28E7DBF-B1A0-4C26-9A44-DDE0E335DBAB}"/>
              </a:ext>
            </a:extLst>
          </p:cNvPr>
          <p:cNvCxnSpPr>
            <a:cxnSpLocks noChangeShapeType="1"/>
            <a:stCxn id="252" idx="1"/>
            <a:endCxn id="252" idx="3"/>
          </p:cNvCxnSpPr>
          <p:nvPr/>
        </p:nvCxnSpPr>
        <p:spPr bwMode="auto">
          <a:xfrm rot="10800000" flipH="1">
            <a:off x="1516063" y="3729038"/>
            <a:ext cx="2220912"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1769" name="Rectangle 67">
            <a:extLst>
              <a:ext uri="{FF2B5EF4-FFF2-40B4-BE49-F238E27FC236}">
                <a16:creationId xmlns:a16="http://schemas.microsoft.com/office/drawing/2014/main" id="{B2305032-C7E1-40F5-BFAB-37444BAD1A5D}"/>
              </a:ext>
            </a:extLst>
          </p:cNvPr>
          <p:cNvSpPr>
            <a:spLocks noChangeArrowheads="1"/>
          </p:cNvSpPr>
          <p:nvPr/>
        </p:nvSpPr>
        <p:spPr bwMode="auto">
          <a:xfrm>
            <a:off x="3221038" y="2276475"/>
            <a:ext cx="1838325" cy="177800"/>
          </a:xfrm>
          <a:prstGeom prst="rect">
            <a:avLst/>
          </a:prstGeom>
          <a:solidFill>
            <a:srgbClr val="00FFFF"/>
          </a:solidFill>
          <a:ln w="12700" algn="ctr">
            <a:solidFill>
              <a:schemeClr val="tx1"/>
            </a:solidFill>
            <a:round/>
            <a:headEnd/>
            <a:tailEnd/>
          </a:ln>
        </p:spPr>
        <p:txBody>
          <a:bodyPr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b="0">
                <a:solidFill>
                  <a:srgbClr val="000000"/>
                </a:solidFill>
                <a:latin typeface="Calibri" panose="020F0502020204030204" pitchFamily="34" charset="0"/>
                <a:cs typeface="Arial" panose="020B0604020202020204" pitchFamily="34" charset="0"/>
              </a:rPr>
              <a:t>F-15E Suite 7E OFP</a:t>
            </a:r>
          </a:p>
        </p:txBody>
      </p:sp>
      <p:sp>
        <p:nvSpPr>
          <p:cNvPr id="31770" name="Rectangle 67">
            <a:extLst>
              <a:ext uri="{FF2B5EF4-FFF2-40B4-BE49-F238E27FC236}">
                <a16:creationId xmlns:a16="http://schemas.microsoft.com/office/drawing/2014/main" id="{52992025-C2CE-4522-A12B-839DE55CDD79}"/>
              </a:ext>
            </a:extLst>
          </p:cNvPr>
          <p:cNvSpPr>
            <a:spLocks noChangeArrowheads="1"/>
          </p:cNvSpPr>
          <p:nvPr/>
        </p:nvSpPr>
        <p:spPr bwMode="auto">
          <a:xfrm>
            <a:off x="6319838" y="2836863"/>
            <a:ext cx="1100137" cy="184150"/>
          </a:xfrm>
          <a:prstGeom prst="rect">
            <a:avLst/>
          </a:prstGeom>
          <a:solidFill>
            <a:srgbClr val="00FFFF"/>
          </a:solidFill>
          <a:ln w="12700" algn="ctr">
            <a:solidFill>
              <a:schemeClr val="tx1"/>
            </a:solidFill>
            <a:round/>
            <a:headEnd/>
            <a:tailEnd/>
          </a:ln>
        </p:spPr>
        <p:txBody>
          <a:bodyPr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b="0">
                <a:solidFill>
                  <a:srgbClr val="000000"/>
                </a:solidFill>
                <a:latin typeface="Calibri" panose="020F0502020204030204" pitchFamily="34" charset="0"/>
                <a:cs typeface="Arial" panose="020B0604020202020204" pitchFamily="34" charset="0"/>
              </a:rPr>
              <a:t>  DT                  IT    OT</a:t>
            </a:r>
          </a:p>
        </p:txBody>
      </p:sp>
      <p:cxnSp>
        <p:nvCxnSpPr>
          <p:cNvPr id="31771" name="Straight Connector 286">
            <a:extLst>
              <a:ext uri="{FF2B5EF4-FFF2-40B4-BE49-F238E27FC236}">
                <a16:creationId xmlns:a16="http://schemas.microsoft.com/office/drawing/2014/main" id="{91D7D2B3-D5AB-419C-8038-09D1F7034E6B}"/>
              </a:ext>
            </a:extLst>
          </p:cNvPr>
          <p:cNvCxnSpPr>
            <a:cxnSpLocks noChangeShapeType="1"/>
          </p:cNvCxnSpPr>
          <p:nvPr/>
        </p:nvCxnSpPr>
        <p:spPr bwMode="auto">
          <a:xfrm rot="10800000" flipV="1">
            <a:off x="6413500" y="2844800"/>
            <a:ext cx="711200" cy="177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1772" name="Rectangle 67">
            <a:extLst>
              <a:ext uri="{FF2B5EF4-FFF2-40B4-BE49-F238E27FC236}">
                <a16:creationId xmlns:a16="http://schemas.microsoft.com/office/drawing/2014/main" id="{D92AA8FB-5095-4334-AC64-84F315EE1A61}"/>
              </a:ext>
            </a:extLst>
          </p:cNvPr>
          <p:cNvSpPr>
            <a:spLocks noChangeArrowheads="1"/>
          </p:cNvSpPr>
          <p:nvPr/>
        </p:nvSpPr>
        <p:spPr bwMode="auto">
          <a:xfrm>
            <a:off x="1200150" y="2038350"/>
            <a:ext cx="1357313" cy="365125"/>
          </a:xfrm>
          <a:prstGeom prst="rect">
            <a:avLst/>
          </a:prstGeom>
          <a:solidFill>
            <a:srgbClr val="00FFFF"/>
          </a:solidFill>
          <a:ln w="12700"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F-15E APG-70 GMTT</a:t>
            </a:r>
          </a:p>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Dev &amp; Test</a:t>
            </a:r>
          </a:p>
        </p:txBody>
      </p:sp>
      <p:cxnSp>
        <p:nvCxnSpPr>
          <p:cNvPr id="31773" name="Straight Arrow Connector 311">
            <a:extLst>
              <a:ext uri="{FF2B5EF4-FFF2-40B4-BE49-F238E27FC236}">
                <a16:creationId xmlns:a16="http://schemas.microsoft.com/office/drawing/2014/main" id="{E48F1489-DDAC-40C5-BD2B-C6F30AEFFE2C}"/>
              </a:ext>
            </a:extLst>
          </p:cNvPr>
          <p:cNvCxnSpPr>
            <a:cxnSpLocks noChangeShapeType="1"/>
          </p:cNvCxnSpPr>
          <p:nvPr/>
        </p:nvCxnSpPr>
        <p:spPr bwMode="auto">
          <a:xfrm rot="5400000">
            <a:off x="4901406" y="2516982"/>
            <a:ext cx="174625"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1774" name="TextBox 242">
            <a:extLst>
              <a:ext uri="{FF2B5EF4-FFF2-40B4-BE49-F238E27FC236}">
                <a16:creationId xmlns:a16="http://schemas.microsoft.com/office/drawing/2014/main" id="{B9720B29-E386-4933-81B7-0474C88BE032}"/>
              </a:ext>
            </a:extLst>
          </p:cNvPr>
          <p:cNvSpPr txBox="1">
            <a:spLocks noChangeArrowheads="1"/>
          </p:cNvSpPr>
          <p:nvPr/>
        </p:nvSpPr>
        <p:spPr bwMode="auto">
          <a:xfrm>
            <a:off x="209550" y="1927225"/>
            <a:ext cx="1008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F-15E</a:t>
            </a:r>
          </a:p>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Integration</a:t>
            </a:r>
          </a:p>
        </p:txBody>
      </p:sp>
      <p:sp>
        <p:nvSpPr>
          <p:cNvPr id="31775" name="TextBox 495">
            <a:extLst>
              <a:ext uri="{FF2B5EF4-FFF2-40B4-BE49-F238E27FC236}">
                <a16:creationId xmlns:a16="http://schemas.microsoft.com/office/drawing/2014/main" id="{D65EAF3E-6D3D-4148-B52A-6E2E5BE10273}"/>
              </a:ext>
            </a:extLst>
          </p:cNvPr>
          <p:cNvSpPr txBox="1">
            <a:spLocks noChangeArrowheads="1"/>
          </p:cNvSpPr>
          <p:nvPr/>
        </p:nvSpPr>
        <p:spPr bwMode="auto">
          <a:xfrm>
            <a:off x="4687888" y="2768600"/>
            <a:ext cx="9175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Normal attack</a:t>
            </a:r>
          </a:p>
        </p:txBody>
      </p:sp>
      <p:sp>
        <p:nvSpPr>
          <p:cNvPr id="31776" name="TextBox 496">
            <a:extLst>
              <a:ext uri="{FF2B5EF4-FFF2-40B4-BE49-F238E27FC236}">
                <a16:creationId xmlns:a16="http://schemas.microsoft.com/office/drawing/2014/main" id="{AB93D3BB-EA09-4E4E-9865-89BC36710B7D}"/>
              </a:ext>
            </a:extLst>
          </p:cNvPr>
          <p:cNvSpPr txBox="1">
            <a:spLocks noChangeArrowheads="1"/>
          </p:cNvSpPr>
          <p:nvPr/>
        </p:nvSpPr>
        <p:spPr bwMode="auto">
          <a:xfrm>
            <a:off x="6088063" y="2989263"/>
            <a:ext cx="6731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CAM/SAL</a:t>
            </a:r>
          </a:p>
        </p:txBody>
      </p:sp>
      <p:grpSp>
        <p:nvGrpSpPr>
          <p:cNvPr id="31777" name="Group 142">
            <a:extLst>
              <a:ext uri="{FF2B5EF4-FFF2-40B4-BE49-F238E27FC236}">
                <a16:creationId xmlns:a16="http://schemas.microsoft.com/office/drawing/2014/main" id="{FD1561E9-1599-485A-AF35-140A928D6765}"/>
              </a:ext>
            </a:extLst>
          </p:cNvPr>
          <p:cNvGrpSpPr>
            <a:grpSpLocks/>
          </p:cNvGrpSpPr>
          <p:nvPr/>
        </p:nvGrpSpPr>
        <p:grpSpPr bwMode="auto">
          <a:xfrm>
            <a:off x="4333875" y="4265613"/>
            <a:ext cx="2652713" cy="255587"/>
            <a:chOff x="3886200" y="4621150"/>
            <a:chExt cx="2819400" cy="255650"/>
          </a:xfrm>
        </p:grpSpPr>
        <p:grpSp>
          <p:nvGrpSpPr>
            <p:cNvPr id="31916" name="Group 447">
              <a:extLst>
                <a:ext uri="{FF2B5EF4-FFF2-40B4-BE49-F238E27FC236}">
                  <a16:creationId xmlns:a16="http://schemas.microsoft.com/office/drawing/2014/main" id="{522460BB-259B-4210-A671-8CBCD0A9428A}"/>
                </a:ext>
              </a:extLst>
            </p:cNvPr>
            <p:cNvGrpSpPr>
              <a:grpSpLocks/>
            </p:cNvGrpSpPr>
            <p:nvPr/>
          </p:nvGrpSpPr>
          <p:grpSpPr bwMode="auto">
            <a:xfrm>
              <a:off x="3886200" y="4630738"/>
              <a:ext cx="2819400" cy="246062"/>
              <a:chOff x="3886200" y="5380038"/>
              <a:chExt cx="2819400" cy="246221"/>
            </a:xfrm>
          </p:grpSpPr>
          <p:sp>
            <p:nvSpPr>
              <p:cNvPr id="281" name="Rectangle 67">
                <a:extLst>
                  <a:ext uri="{FF2B5EF4-FFF2-40B4-BE49-F238E27FC236}">
                    <a16:creationId xmlns:a16="http://schemas.microsoft.com/office/drawing/2014/main" id="{697C0F78-4AA5-47EF-A163-E44338C9C95A}"/>
                  </a:ext>
                </a:extLst>
              </p:cNvPr>
              <p:cNvSpPr>
                <a:spLocks noChangeArrowheads="1"/>
              </p:cNvSpPr>
              <p:nvPr/>
            </p:nvSpPr>
            <p:spPr bwMode="auto">
              <a:xfrm>
                <a:off x="3886200" y="5397455"/>
                <a:ext cx="2819400" cy="182726"/>
              </a:xfrm>
              <a:prstGeom prst="rect">
                <a:avLst/>
              </a:prstGeom>
              <a:solidFill>
                <a:srgbClr val="FFC000"/>
              </a:solidFill>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endParaRPr lang="en-US" sz="1000" dirty="0">
                  <a:solidFill>
                    <a:srgbClr val="000000"/>
                  </a:solidFill>
                  <a:latin typeface="Calibri" pitchFamily="34" charset="0"/>
                </a:endParaRPr>
              </a:p>
            </p:txBody>
          </p:sp>
          <p:sp>
            <p:nvSpPr>
              <p:cNvPr id="31919" name="TextBox 518">
                <a:extLst>
                  <a:ext uri="{FF2B5EF4-FFF2-40B4-BE49-F238E27FC236}">
                    <a16:creationId xmlns:a16="http://schemas.microsoft.com/office/drawing/2014/main" id="{8353A609-4D25-47A1-8183-F7EDBC651C27}"/>
                  </a:ext>
                </a:extLst>
              </p:cNvPr>
              <p:cNvSpPr txBox="1">
                <a:spLocks noChangeArrowheads="1"/>
              </p:cNvSpPr>
              <p:nvPr/>
            </p:nvSpPr>
            <p:spPr bwMode="auto">
              <a:xfrm>
                <a:off x="5503863" y="5380038"/>
                <a:ext cx="1847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sp>
          <p:nvSpPr>
            <p:cNvPr id="31917" name="TextBox 519">
              <a:extLst>
                <a:ext uri="{FF2B5EF4-FFF2-40B4-BE49-F238E27FC236}">
                  <a16:creationId xmlns:a16="http://schemas.microsoft.com/office/drawing/2014/main" id="{D7020477-60EC-4C2C-8735-92F66FC8D490}"/>
                </a:ext>
              </a:extLst>
            </p:cNvPr>
            <p:cNvSpPr txBox="1">
              <a:spLocks noChangeArrowheads="1"/>
            </p:cNvSpPr>
            <p:nvPr/>
          </p:nvSpPr>
          <p:spPr bwMode="auto">
            <a:xfrm>
              <a:off x="4786313" y="4621150"/>
              <a:ext cx="11731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F-35 Block 3.X OFP</a:t>
              </a:r>
            </a:p>
          </p:txBody>
        </p:sp>
      </p:grpSp>
      <p:grpSp>
        <p:nvGrpSpPr>
          <p:cNvPr id="31778" name="Group 531">
            <a:extLst>
              <a:ext uri="{FF2B5EF4-FFF2-40B4-BE49-F238E27FC236}">
                <a16:creationId xmlns:a16="http://schemas.microsoft.com/office/drawing/2014/main" id="{D6D3032E-952C-4D4A-B69C-CCB58BA9DF84}"/>
              </a:ext>
            </a:extLst>
          </p:cNvPr>
          <p:cNvGrpSpPr>
            <a:grpSpLocks/>
          </p:cNvGrpSpPr>
          <p:nvPr/>
        </p:nvGrpSpPr>
        <p:grpSpPr bwMode="auto">
          <a:xfrm>
            <a:off x="6978650" y="4487863"/>
            <a:ext cx="1884363" cy="376237"/>
            <a:chOff x="6086385" y="5047943"/>
            <a:chExt cx="1346516" cy="375603"/>
          </a:xfrm>
        </p:grpSpPr>
        <p:sp>
          <p:nvSpPr>
            <p:cNvPr id="31914" name="Rectangle 67">
              <a:extLst>
                <a:ext uri="{FF2B5EF4-FFF2-40B4-BE49-F238E27FC236}">
                  <a16:creationId xmlns:a16="http://schemas.microsoft.com/office/drawing/2014/main" id="{13140AC6-CBA2-413F-AAC1-4137085D7306}"/>
                </a:ext>
              </a:extLst>
            </p:cNvPr>
            <p:cNvSpPr>
              <a:spLocks noChangeArrowheads="1"/>
            </p:cNvSpPr>
            <p:nvPr/>
          </p:nvSpPr>
          <p:spPr bwMode="auto">
            <a:xfrm>
              <a:off x="6108467" y="5240983"/>
              <a:ext cx="1324434" cy="182563"/>
            </a:xfrm>
            <a:prstGeom prst="rect">
              <a:avLst/>
            </a:prstGeom>
            <a:solidFill>
              <a:srgbClr val="FFC000"/>
            </a:solidFill>
            <a:ln w="12700" algn="ctr">
              <a:solidFill>
                <a:schemeClr val="tx1"/>
              </a:solidFill>
              <a:round/>
              <a:headEnd/>
              <a:tailEnd/>
            </a:ln>
          </p:spPr>
          <p:txBody>
            <a:bodyPr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b="0">
                  <a:solidFill>
                    <a:srgbClr val="000000"/>
                  </a:solidFill>
                  <a:latin typeface="Calibri" panose="020F0502020204030204" pitchFamily="34" charset="0"/>
                  <a:cs typeface="Arial" panose="020B0604020202020204" pitchFamily="34" charset="0"/>
                </a:rPr>
                <a:t>DT                                   IT          OT</a:t>
              </a:r>
            </a:p>
          </p:txBody>
        </p:sp>
        <p:sp>
          <p:nvSpPr>
            <p:cNvPr id="31915" name="TextBox 395">
              <a:extLst>
                <a:ext uri="{FF2B5EF4-FFF2-40B4-BE49-F238E27FC236}">
                  <a16:creationId xmlns:a16="http://schemas.microsoft.com/office/drawing/2014/main" id="{17E90733-02E4-4CD0-9E12-23C795D5CB9E}"/>
                </a:ext>
              </a:extLst>
            </p:cNvPr>
            <p:cNvSpPr txBox="1">
              <a:spLocks noChangeArrowheads="1"/>
            </p:cNvSpPr>
            <p:nvPr/>
          </p:nvSpPr>
          <p:spPr bwMode="auto">
            <a:xfrm>
              <a:off x="6086385" y="5047943"/>
              <a:ext cx="448145" cy="245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F-35B</a:t>
              </a:r>
            </a:p>
          </p:txBody>
        </p:sp>
      </p:grpSp>
      <p:grpSp>
        <p:nvGrpSpPr>
          <p:cNvPr id="31779" name="Group 265">
            <a:extLst>
              <a:ext uri="{FF2B5EF4-FFF2-40B4-BE49-F238E27FC236}">
                <a16:creationId xmlns:a16="http://schemas.microsoft.com/office/drawing/2014/main" id="{2F5F3CF9-6190-4856-A8CF-69F4758D8528}"/>
              </a:ext>
            </a:extLst>
          </p:cNvPr>
          <p:cNvGrpSpPr>
            <a:grpSpLocks/>
          </p:cNvGrpSpPr>
          <p:nvPr/>
        </p:nvGrpSpPr>
        <p:grpSpPr bwMode="auto">
          <a:xfrm>
            <a:off x="66675" y="1497013"/>
            <a:ext cx="8994775" cy="211137"/>
            <a:chOff x="66675" y="1219198"/>
            <a:chExt cx="8994198" cy="210850"/>
          </a:xfrm>
        </p:grpSpPr>
        <p:sp>
          <p:nvSpPr>
            <p:cNvPr id="31898" name="Text Box 54">
              <a:extLst>
                <a:ext uri="{FF2B5EF4-FFF2-40B4-BE49-F238E27FC236}">
                  <a16:creationId xmlns:a16="http://schemas.microsoft.com/office/drawing/2014/main" id="{F8F66036-A2CF-4714-8B0B-379070229314}"/>
                </a:ext>
              </a:extLst>
            </p:cNvPr>
            <p:cNvSpPr txBox="1">
              <a:spLocks noChangeArrowheads="1"/>
            </p:cNvSpPr>
            <p:nvPr/>
          </p:nvSpPr>
          <p:spPr bwMode="auto">
            <a:xfrm>
              <a:off x="66675" y="1219198"/>
              <a:ext cx="8994198" cy="182880"/>
            </a:xfrm>
            <a:prstGeom prst="rect">
              <a:avLst/>
            </a:prstGeom>
            <a:solidFill>
              <a:srgbClr val="008080"/>
            </a:solidFill>
            <a:ln w="9525">
              <a:solidFill>
                <a:schemeClr val="bg1"/>
              </a:solidFill>
              <a:miter lim="800000"/>
              <a:headEnd/>
              <a:tailEnd/>
            </a:ln>
          </p:spPr>
          <p:txBody>
            <a:bodyPr lIns="81909" tIns="45634" rIns="81909" bIns="45634">
              <a:spAutoFit/>
            </a:bodyPr>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400" b="0">
                <a:solidFill>
                  <a:srgbClr val="FFFFFF"/>
                </a:solidFill>
                <a:latin typeface="Calibri" panose="020F0502020204030204" pitchFamily="34" charset="0"/>
                <a:cs typeface="Arial" panose="020B0604020202020204" pitchFamily="34" charset="0"/>
              </a:endParaRPr>
            </a:p>
          </p:txBody>
        </p:sp>
        <p:grpSp>
          <p:nvGrpSpPr>
            <p:cNvPr id="31899" name="Group 278">
              <a:extLst>
                <a:ext uri="{FF2B5EF4-FFF2-40B4-BE49-F238E27FC236}">
                  <a16:creationId xmlns:a16="http://schemas.microsoft.com/office/drawing/2014/main" id="{AC81F69B-3181-4181-96BF-32E0DFEF1413}"/>
                </a:ext>
              </a:extLst>
            </p:cNvPr>
            <p:cNvGrpSpPr>
              <a:grpSpLocks/>
            </p:cNvGrpSpPr>
            <p:nvPr/>
          </p:nvGrpSpPr>
          <p:grpSpPr bwMode="auto">
            <a:xfrm>
              <a:off x="192088" y="1228436"/>
              <a:ext cx="8737600" cy="201612"/>
              <a:chOff x="180975" y="1484313"/>
              <a:chExt cx="8737600" cy="201612"/>
            </a:xfrm>
          </p:grpSpPr>
          <p:sp>
            <p:nvSpPr>
              <p:cNvPr id="31900" name="Text Box 127">
                <a:extLst>
                  <a:ext uri="{FF2B5EF4-FFF2-40B4-BE49-F238E27FC236}">
                    <a16:creationId xmlns:a16="http://schemas.microsoft.com/office/drawing/2014/main" id="{0B8DF0FC-4D46-441C-9D35-B964EE50EAC1}"/>
                  </a:ext>
                </a:extLst>
              </p:cNvPr>
              <p:cNvSpPr txBox="1">
                <a:spLocks noChangeArrowheads="1"/>
              </p:cNvSpPr>
              <p:nvPr/>
            </p:nvSpPr>
            <p:spPr bwMode="auto">
              <a:xfrm>
                <a:off x="180975" y="1484313"/>
                <a:ext cx="952500"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FISCAL YEAR</a:t>
                </a:r>
              </a:p>
            </p:txBody>
          </p:sp>
          <p:sp>
            <p:nvSpPr>
              <p:cNvPr id="31901" name="Text Box 128">
                <a:extLst>
                  <a:ext uri="{FF2B5EF4-FFF2-40B4-BE49-F238E27FC236}">
                    <a16:creationId xmlns:a16="http://schemas.microsoft.com/office/drawing/2014/main" id="{D31730A2-0F9D-4A9A-8D02-1678AED34E2A}"/>
                  </a:ext>
                </a:extLst>
              </p:cNvPr>
              <p:cNvSpPr txBox="1">
                <a:spLocks noChangeArrowheads="1"/>
              </p:cNvSpPr>
              <p:nvPr/>
            </p:nvSpPr>
            <p:spPr bwMode="auto">
              <a:xfrm>
                <a:off x="1319213" y="1485900"/>
                <a:ext cx="5921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2008</a:t>
                </a:r>
              </a:p>
            </p:txBody>
          </p:sp>
          <p:sp>
            <p:nvSpPr>
              <p:cNvPr id="31902" name="Text Box 129">
                <a:extLst>
                  <a:ext uri="{FF2B5EF4-FFF2-40B4-BE49-F238E27FC236}">
                    <a16:creationId xmlns:a16="http://schemas.microsoft.com/office/drawing/2014/main" id="{2C108A82-0D02-41E6-8383-43A72E67A8E0}"/>
                  </a:ext>
                </a:extLst>
              </p:cNvPr>
              <p:cNvSpPr txBox="1">
                <a:spLocks noChangeArrowheads="1"/>
              </p:cNvSpPr>
              <p:nvPr/>
            </p:nvSpPr>
            <p:spPr bwMode="auto">
              <a:xfrm>
                <a:off x="1940534" y="1485900"/>
                <a:ext cx="5889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2009</a:t>
                </a:r>
              </a:p>
            </p:txBody>
          </p:sp>
          <p:sp>
            <p:nvSpPr>
              <p:cNvPr id="31903" name="Text Box 130">
                <a:extLst>
                  <a:ext uri="{FF2B5EF4-FFF2-40B4-BE49-F238E27FC236}">
                    <a16:creationId xmlns:a16="http://schemas.microsoft.com/office/drawing/2014/main" id="{83E12459-E82D-4C11-9F70-B938FFC0DC92}"/>
                  </a:ext>
                </a:extLst>
              </p:cNvPr>
              <p:cNvSpPr txBox="1">
                <a:spLocks noChangeArrowheads="1"/>
              </p:cNvSpPr>
              <p:nvPr/>
            </p:nvSpPr>
            <p:spPr bwMode="auto">
              <a:xfrm>
                <a:off x="2500313"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2010</a:t>
                </a:r>
              </a:p>
            </p:txBody>
          </p:sp>
          <p:sp>
            <p:nvSpPr>
              <p:cNvPr id="31904" name="Text Box 131">
                <a:extLst>
                  <a:ext uri="{FF2B5EF4-FFF2-40B4-BE49-F238E27FC236}">
                    <a16:creationId xmlns:a16="http://schemas.microsoft.com/office/drawing/2014/main" id="{4999294F-D996-43DD-A9B2-E679C365E1B7}"/>
                  </a:ext>
                </a:extLst>
              </p:cNvPr>
              <p:cNvSpPr txBox="1">
                <a:spLocks noChangeArrowheads="1"/>
              </p:cNvSpPr>
              <p:nvPr/>
            </p:nvSpPr>
            <p:spPr bwMode="auto">
              <a:xfrm>
                <a:off x="3090863" y="1485900"/>
                <a:ext cx="5889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2011</a:t>
                </a:r>
              </a:p>
            </p:txBody>
          </p:sp>
          <p:sp>
            <p:nvSpPr>
              <p:cNvPr id="31905" name="Text Box 132">
                <a:extLst>
                  <a:ext uri="{FF2B5EF4-FFF2-40B4-BE49-F238E27FC236}">
                    <a16:creationId xmlns:a16="http://schemas.microsoft.com/office/drawing/2014/main" id="{B4431657-5145-4B61-B6F4-5F3C71083CEB}"/>
                  </a:ext>
                </a:extLst>
              </p:cNvPr>
              <p:cNvSpPr txBox="1">
                <a:spLocks noChangeArrowheads="1"/>
              </p:cNvSpPr>
              <p:nvPr/>
            </p:nvSpPr>
            <p:spPr bwMode="auto">
              <a:xfrm>
                <a:off x="367982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2012</a:t>
                </a:r>
              </a:p>
            </p:txBody>
          </p:sp>
          <p:sp>
            <p:nvSpPr>
              <p:cNvPr id="31906" name="Text Box 133">
                <a:extLst>
                  <a:ext uri="{FF2B5EF4-FFF2-40B4-BE49-F238E27FC236}">
                    <a16:creationId xmlns:a16="http://schemas.microsoft.com/office/drawing/2014/main" id="{7141D358-A410-4262-9828-9247044EDB45}"/>
                  </a:ext>
                </a:extLst>
              </p:cNvPr>
              <p:cNvSpPr txBox="1">
                <a:spLocks noChangeArrowheads="1"/>
              </p:cNvSpPr>
              <p:nvPr/>
            </p:nvSpPr>
            <p:spPr bwMode="auto">
              <a:xfrm>
                <a:off x="427037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2013</a:t>
                </a:r>
              </a:p>
            </p:txBody>
          </p:sp>
          <p:sp>
            <p:nvSpPr>
              <p:cNvPr id="31907" name="Text Box 134">
                <a:extLst>
                  <a:ext uri="{FF2B5EF4-FFF2-40B4-BE49-F238E27FC236}">
                    <a16:creationId xmlns:a16="http://schemas.microsoft.com/office/drawing/2014/main" id="{6B2F3CB6-364E-4AC9-BDAD-2EBBC504249B}"/>
                  </a:ext>
                </a:extLst>
              </p:cNvPr>
              <p:cNvSpPr txBox="1">
                <a:spLocks noChangeArrowheads="1"/>
              </p:cNvSpPr>
              <p:nvPr/>
            </p:nvSpPr>
            <p:spPr bwMode="auto">
              <a:xfrm>
                <a:off x="486092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2014</a:t>
                </a:r>
              </a:p>
            </p:txBody>
          </p:sp>
          <p:sp>
            <p:nvSpPr>
              <p:cNvPr id="31908" name="Text Box 135">
                <a:extLst>
                  <a:ext uri="{FF2B5EF4-FFF2-40B4-BE49-F238E27FC236}">
                    <a16:creationId xmlns:a16="http://schemas.microsoft.com/office/drawing/2014/main" id="{B26CD20A-958A-40C6-988B-9D81FC732694}"/>
                  </a:ext>
                </a:extLst>
              </p:cNvPr>
              <p:cNvSpPr txBox="1">
                <a:spLocks noChangeArrowheads="1"/>
              </p:cNvSpPr>
              <p:nvPr/>
            </p:nvSpPr>
            <p:spPr bwMode="auto">
              <a:xfrm>
                <a:off x="5451475" y="1485900"/>
                <a:ext cx="5889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2015</a:t>
                </a:r>
              </a:p>
            </p:txBody>
          </p:sp>
          <p:sp>
            <p:nvSpPr>
              <p:cNvPr id="31909" name="Text Box 136">
                <a:extLst>
                  <a:ext uri="{FF2B5EF4-FFF2-40B4-BE49-F238E27FC236}">
                    <a16:creationId xmlns:a16="http://schemas.microsoft.com/office/drawing/2014/main" id="{622E33A8-0CC3-4A52-B531-7AC8FA865DAF}"/>
                  </a:ext>
                </a:extLst>
              </p:cNvPr>
              <p:cNvSpPr txBox="1">
                <a:spLocks noChangeArrowheads="1"/>
              </p:cNvSpPr>
              <p:nvPr/>
            </p:nvSpPr>
            <p:spPr bwMode="auto">
              <a:xfrm>
                <a:off x="6069622"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2016</a:t>
                </a:r>
              </a:p>
            </p:txBody>
          </p:sp>
          <p:sp>
            <p:nvSpPr>
              <p:cNvPr id="31910" name="Text Box 137">
                <a:extLst>
                  <a:ext uri="{FF2B5EF4-FFF2-40B4-BE49-F238E27FC236}">
                    <a16:creationId xmlns:a16="http://schemas.microsoft.com/office/drawing/2014/main" id="{BEDE146D-1529-4ABC-8101-7A250FD69E9E}"/>
                  </a:ext>
                </a:extLst>
              </p:cNvPr>
              <p:cNvSpPr txBox="1">
                <a:spLocks noChangeArrowheads="1"/>
              </p:cNvSpPr>
              <p:nvPr/>
            </p:nvSpPr>
            <p:spPr bwMode="auto">
              <a:xfrm>
                <a:off x="6640716"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2017</a:t>
                </a:r>
              </a:p>
            </p:txBody>
          </p:sp>
          <p:sp>
            <p:nvSpPr>
              <p:cNvPr id="31911" name="Text Box 138">
                <a:extLst>
                  <a:ext uri="{FF2B5EF4-FFF2-40B4-BE49-F238E27FC236}">
                    <a16:creationId xmlns:a16="http://schemas.microsoft.com/office/drawing/2014/main" id="{89BCD26F-F6CD-4949-966A-D24FED300ECC}"/>
                  </a:ext>
                </a:extLst>
              </p:cNvPr>
              <p:cNvSpPr txBox="1">
                <a:spLocks noChangeArrowheads="1"/>
              </p:cNvSpPr>
              <p:nvPr/>
            </p:nvSpPr>
            <p:spPr bwMode="auto">
              <a:xfrm>
                <a:off x="7250722" y="1485900"/>
                <a:ext cx="5889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2018</a:t>
                </a:r>
              </a:p>
            </p:txBody>
          </p:sp>
          <p:sp>
            <p:nvSpPr>
              <p:cNvPr id="31912" name="Text Box 139">
                <a:extLst>
                  <a:ext uri="{FF2B5EF4-FFF2-40B4-BE49-F238E27FC236}">
                    <a16:creationId xmlns:a16="http://schemas.microsoft.com/office/drawing/2014/main" id="{68F4EAB3-8C5B-4734-9D20-B6850B256033}"/>
                  </a:ext>
                </a:extLst>
              </p:cNvPr>
              <p:cNvSpPr txBox="1">
                <a:spLocks noChangeArrowheads="1"/>
              </p:cNvSpPr>
              <p:nvPr/>
            </p:nvSpPr>
            <p:spPr bwMode="auto">
              <a:xfrm>
                <a:off x="7878596" y="1485900"/>
                <a:ext cx="4937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 2019</a:t>
                </a:r>
              </a:p>
            </p:txBody>
          </p:sp>
          <p:sp>
            <p:nvSpPr>
              <p:cNvPr id="31913" name="Text Box 168">
                <a:extLst>
                  <a:ext uri="{FF2B5EF4-FFF2-40B4-BE49-F238E27FC236}">
                    <a16:creationId xmlns:a16="http://schemas.microsoft.com/office/drawing/2014/main" id="{FA3DBB4D-2BAF-4DBF-8282-4A6C97B36F9E}"/>
                  </a:ext>
                </a:extLst>
              </p:cNvPr>
              <p:cNvSpPr txBox="1">
                <a:spLocks noChangeArrowheads="1"/>
              </p:cNvSpPr>
              <p:nvPr/>
            </p:nvSpPr>
            <p:spPr bwMode="auto">
              <a:xfrm>
                <a:off x="8424863" y="1485900"/>
                <a:ext cx="49371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  </a:t>
                </a:r>
              </a:p>
            </p:txBody>
          </p:sp>
        </p:grpSp>
      </p:grpSp>
      <p:sp>
        <p:nvSpPr>
          <p:cNvPr id="31780" name="TextBox 395">
            <a:extLst>
              <a:ext uri="{FF2B5EF4-FFF2-40B4-BE49-F238E27FC236}">
                <a16:creationId xmlns:a16="http://schemas.microsoft.com/office/drawing/2014/main" id="{9A5F7AAA-7A40-434F-8261-6D6293558F1D}"/>
              </a:ext>
            </a:extLst>
          </p:cNvPr>
          <p:cNvSpPr txBox="1">
            <a:spLocks noChangeArrowheads="1"/>
          </p:cNvSpPr>
          <p:nvPr/>
        </p:nvSpPr>
        <p:spPr bwMode="auto">
          <a:xfrm>
            <a:off x="6973888" y="4848225"/>
            <a:ext cx="4826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F-35C</a:t>
            </a:r>
          </a:p>
        </p:txBody>
      </p:sp>
      <p:cxnSp>
        <p:nvCxnSpPr>
          <p:cNvPr id="317" name="Straight Arrow Connector 316">
            <a:extLst>
              <a:ext uri="{FF2B5EF4-FFF2-40B4-BE49-F238E27FC236}">
                <a16:creationId xmlns:a16="http://schemas.microsoft.com/office/drawing/2014/main" id="{6A0A57C1-B7B7-4BBE-A370-60D6DB7092EC}"/>
              </a:ext>
            </a:extLst>
          </p:cNvPr>
          <p:cNvCxnSpPr/>
          <p:nvPr/>
        </p:nvCxnSpPr>
        <p:spPr bwMode="auto">
          <a:xfrm rot="10800000">
            <a:off x="47625" y="2994025"/>
            <a:ext cx="347663" cy="1588"/>
          </a:xfrm>
          <a:prstGeom prst="straightConnector1">
            <a:avLst/>
          </a:prstGeom>
          <a:ln>
            <a:headEnd type="none" w="sm" len="sm"/>
            <a:tailEnd type="arrow"/>
          </a:ln>
        </p:spPr>
        <p:style>
          <a:lnRef idx="2">
            <a:schemeClr val="accent4"/>
          </a:lnRef>
          <a:fillRef idx="0">
            <a:schemeClr val="accent4"/>
          </a:fillRef>
          <a:effectRef idx="1">
            <a:schemeClr val="accent4"/>
          </a:effectRef>
          <a:fontRef idx="minor">
            <a:schemeClr val="tx1"/>
          </a:fontRef>
        </p:style>
      </p:cxnSp>
      <p:grpSp>
        <p:nvGrpSpPr>
          <p:cNvPr id="31782" name="Group 298">
            <a:extLst>
              <a:ext uri="{FF2B5EF4-FFF2-40B4-BE49-F238E27FC236}">
                <a16:creationId xmlns:a16="http://schemas.microsoft.com/office/drawing/2014/main" id="{4DF7E2C3-92D9-434F-A04E-5489E54501BE}"/>
              </a:ext>
            </a:extLst>
          </p:cNvPr>
          <p:cNvGrpSpPr>
            <a:grpSpLocks/>
          </p:cNvGrpSpPr>
          <p:nvPr/>
        </p:nvGrpSpPr>
        <p:grpSpPr bwMode="auto">
          <a:xfrm>
            <a:off x="3302000" y="2881313"/>
            <a:ext cx="449263" cy="400050"/>
            <a:chOff x="2753198" y="3354708"/>
            <a:chExt cx="449428" cy="401104"/>
          </a:xfrm>
        </p:grpSpPr>
        <p:sp>
          <p:nvSpPr>
            <p:cNvPr id="31896" name="Isosceles Triangle 293">
              <a:extLst>
                <a:ext uri="{FF2B5EF4-FFF2-40B4-BE49-F238E27FC236}">
                  <a16:creationId xmlns:a16="http://schemas.microsoft.com/office/drawing/2014/main" id="{ED0FEE93-C0DA-48EA-9137-6F5C0BE1E7C7}"/>
                </a:ext>
              </a:extLst>
            </p:cNvPr>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97" name="TextBox 87">
              <a:extLst>
                <a:ext uri="{FF2B5EF4-FFF2-40B4-BE49-F238E27FC236}">
                  <a16:creationId xmlns:a16="http://schemas.microsoft.com/office/drawing/2014/main" id="{607D2132-6C50-405D-AA07-1E53BD827201}"/>
                </a:ext>
              </a:extLst>
            </p:cNvPr>
            <p:cNvSpPr txBox="1">
              <a:spLocks noChangeArrowheads="1"/>
            </p:cNvSpPr>
            <p:nvPr/>
          </p:nvSpPr>
          <p:spPr bwMode="auto">
            <a:xfrm>
              <a:off x="2753198" y="3354708"/>
              <a:ext cx="449428" cy="40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JROC</a:t>
              </a:r>
            </a:p>
            <a:p>
              <a:pPr algn="ctr">
                <a:spcBef>
                  <a:spcPct val="0"/>
                </a:spcBef>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sp>
        <p:nvSpPr>
          <p:cNvPr id="31783" name="Isosceles Triangle 293">
            <a:extLst>
              <a:ext uri="{FF2B5EF4-FFF2-40B4-BE49-F238E27FC236}">
                <a16:creationId xmlns:a16="http://schemas.microsoft.com/office/drawing/2014/main" id="{1F137A59-D274-40FF-B541-1D0D59C372C5}"/>
              </a:ext>
            </a:extLst>
          </p:cNvPr>
          <p:cNvSpPr>
            <a:spLocks noChangeArrowheads="1"/>
          </p:cNvSpPr>
          <p:nvPr/>
        </p:nvSpPr>
        <p:spPr bwMode="auto">
          <a:xfrm>
            <a:off x="412750" y="2895600"/>
            <a:ext cx="157163" cy="157163"/>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784" name="TextBox 87">
            <a:extLst>
              <a:ext uri="{FF2B5EF4-FFF2-40B4-BE49-F238E27FC236}">
                <a16:creationId xmlns:a16="http://schemas.microsoft.com/office/drawing/2014/main" id="{03A369BF-FC3E-47F1-ADBD-360CCE3059A6}"/>
              </a:ext>
            </a:extLst>
          </p:cNvPr>
          <p:cNvSpPr txBox="1">
            <a:spLocks noChangeArrowheads="1"/>
          </p:cNvSpPr>
          <p:nvPr/>
        </p:nvSpPr>
        <p:spPr bwMode="auto">
          <a:xfrm>
            <a:off x="287338" y="2701925"/>
            <a:ext cx="4175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AOA</a:t>
            </a:r>
          </a:p>
        </p:txBody>
      </p:sp>
      <p:sp>
        <p:nvSpPr>
          <p:cNvPr id="31785" name="TextBox 87">
            <a:extLst>
              <a:ext uri="{FF2B5EF4-FFF2-40B4-BE49-F238E27FC236}">
                <a16:creationId xmlns:a16="http://schemas.microsoft.com/office/drawing/2014/main" id="{74A601BF-7AC5-49CC-806D-96E42F463709}"/>
              </a:ext>
            </a:extLst>
          </p:cNvPr>
          <p:cNvSpPr txBox="1">
            <a:spLocks noChangeArrowheads="1"/>
          </p:cNvSpPr>
          <p:nvPr/>
        </p:nvSpPr>
        <p:spPr bwMode="auto">
          <a:xfrm>
            <a:off x="144463" y="3016250"/>
            <a:ext cx="749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1998-2000</a:t>
            </a:r>
          </a:p>
        </p:txBody>
      </p:sp>
      <p:sp>
        <p:nvSpPr>
          <p:cNvPr id="31786" name="Rectangle 344">
            <a:extLst>
              <a:ext uri="{FF2B5EF4-FFF2-40B4-BE49-F238E27FC236}">
                <a16:creationId xmlns:a16="http://schemas.microsoft.com/office/drawing/2014/main" id="{C805552C-DDD7-4F39-9040-6B94C52B1CC2}"/>
              </a:ext>
            </a:extLst>
          </p:cNvPr>
          <p:cNvSpPr>
            <a:spLocks noChangeArrowheads="1"/>
          </p:cNvSpPr>
          <p:nvPr/>
        </p:nvSpPr>
        <p:spPr bwMode="auto">
          <a:xfrm>
            <a:off x="8401050" y="3195638"/>
            <a:ext cx="733425" cy="404812"/>
          </a:xfrm>
          <a:prstGeom prst="rect">
            <a:avLst/>
          </a:prstGeom>
          <a:solidFill>
            <a:schemeClr val="bg1"/>
          </a:solidFill>
          <a:ln w="28575" algn="ctr">
            <a:solidFill>
              <a:schemeClr val="tx1"/>
            </a:solidFill>
            <a:round/>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800">
                <a:solidFill>
                  <a:srgbClr val="000000"/>
                </a:solidFill>
                <a:latin typeface="Calibri" panose="020F0502020204030204" pitchFamily="34" charset="0"/>
                <a:cs typeface="Arial" panose="020B0604020202020204" pitchFamily="34" charset="0"/>
              </a:rPr>
              <a:t>To Complete</a:t>
            </a:r>
          </a:p>
          <a:p>
            <a:pPr algn="ctr">
              <a:spcBef>
                <a:spcPct val="0"/>
              </a:spcBef>
              <a:buClrTx/>
              <a:buSzTx/>
              <a:buFontTx/>
              <a:buNone/>
            </a:pPr>
            <a:r>
              <a:rPr lang="en-US" altLang="en-US" sz="800">
                <a:solidFill>
                  <a:srgbClr val="000000"/>
                </a:solidFill>
                <a:latin typeface="Calibri" panose="020F0502020204030204" pitchFamily="34" charset="0"/>
                <a:cs typeface="Arial" panose="020B0604020202020204" pitchFamily="34" charset="0"/>
              </a:rPr>
              <a:t>FY19-FY23</a:t>
            </a:r>
          </a:p>
          <a:p>
            <a:pPr algn="ctr">
              <a:spcBef>
                <a:spcPct val="0"/>
              </a:spcBef>
              <a:buClrTx/>
              <a:buSzTx/>
              <a:buFontTx/>
              <a:buNone/>
            </a:pPr>
            <a:r>
              <a:rPr lang="en-US" altLang="en-US" sz="800">
                <a:solidFill>
                  <a:srgbClr val="000000"/>
                </a:solidFill>
                <a:latin typeface="Calibri" panose="020F0502020204030204" pitchFamily="34" charset="0"/>
                <a:cs typeface="Arial" panose="020B0604020202020204" pitchFamily="34" charset="0"/>
              </a:rPr>
              <a:t>12,966</a:t>
            </a:r>
          </a:p>
        </p:txBody>
      </p:sp>
      <p:grpSp>
        <p:nvGrpSpPr>
          <p:cNvPr id="31787" name="Group 299">
            <a:extLst>
              <a:ext uri="{FF2B5EF4-FFF2-40B4-BE49-F238E27FC236}">
                <a16:creationId xmlns:a16="http://schemas.microsoft.com/office/drawing/2014/main" id="{4DC3D364-E12C-4AC1-9430-6BEB12335FAA}"/>
              </a:ext>
            </a:extLst>
          </p:cNvPr>
          <p:cNvGrpSpPr>
            <a:grpSpLocks/>
          </p:cNvGrpSpPr>
          <p:nvPr/>
        </p:nvGrpSpPr>
        <p:grpSpPr bwMode="auto">
          <a:xfrm>
            <a:off x="6778625" y="2241550"/>
            <a:ext cx="933450" cy="400050"/>
            <a:chOff x="3566248" y="3369959"/>
            <a:chExt cx="933517" cy="401132"/>
          </a:xfrm>
        </p:grpSpPr>
        <p:sp>
          <p:nvSpPr>
            <p:cNvPr id="31894" name="Isosceles Triangle 296">
              <a:extLst>
                <a:ext uri="{FF2B5EF4-FFF2-40B4-BE49-F238E27FC236}">
                  <a16:creationId xmlns:a16="http://schemas.microsoft.com/office/drawing/2014/main" id="{5E48BFE1-37E8-4EFC-AC96-4660462D173C}"/>
                </a:ext>
              </a:extLst>
            </p:cNvPr>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95" name="TextBox 87">
              <a:extLst>
                <a:ext uri="{FF2B5EF4-FFF2-40B4-BE49-F238E27FC236}">
                  <a16:creationId xmlns:a16="http://schemas.microsoft.com/office/drawing/2014/main" id="{E42A5AC8-615C-4947-8968-704A52B35C07}"/>
                </a:ext>
              </a:extLst>
            </p:cNvPr>
            <p:cNvSpPr txBox="1">
              <a:spLocks noChangeArrowheads="1"/>
            </p:cNvSpPr>
            <p:nvPr/>
          </p:nvSpPr>
          <p:spPr bwMode="auto">
            <a:xfrm>
              <a:off x="3566248" y="3369959"/>
              <a:ext cx="933517" cy="40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Normal Attack</a:t>
              </a:r>
            </a:p>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OTRR</a:t>
              </a:r>
            </a:p>
          </p:txBody>
        </p:sp>
      </p:grpSp>
      <p:grpSp>
        <p:nvGrpSpPr>
          <p:cNvPr id="31788" name="Group 299">
            <a:extLst>
              <a:ext uri="{FF2B5EF4-FFF2-40B4-BE49-F238E27FC236}">
                <a16:creationId xmlns:a16="http://schemas.microsoft.com/office/drawing/2014/main" id="{C0E775AB-8DB4-4304-A04E-A65BE6B97A7E}"/>
              </a:ext>
            </a:extLst>
          </p:cNvPr>
          <p:cNvGrpSpPr>
            <a:grpSpLocks/>
          </p:cNvGrpSpPr>
          <p:nvPr/>
        </p:nvGrpSpPr>
        <p:grpSpPr bwMode="auto">
          <a:xfrm>
            <a:off x="6888163" y="2970213"/>
            <a:ext cx="673100" cy="400050"/>
            <a:chOff x="3855526" y="3379035"/>
            <a:chExt cx="672606" cy="401132"/>
          </a:xfrm>
        </p:grpSpPr>
        <p:sp>
          <p:nvSpPr>
            <p:cNvPr id="31892" name="Isosceles Triangle 296">
              <a:extLst>
                <a:ext uri="{FF2B5EF4-FFF2-40B4-BE49-F238E27FC236}">
                  <a16:creationId xmlns:a16="http://schemas.microsoft.com/office/drawing/2014/main" id="{6DCF3F33-32A5-434D-B9B3-9D18422137E6}"/>
                </a:ext>
              </a:extLst>
            </p:cNvPr>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93" name="TextBox 87">
              <a:extLst>
                <a:ext uri="{FF2B5EF4-FFF2-40B4-BE49-F238E27FC236}">
                  <a16:creationId xmlns:a16="http://schemas.microsoft.com/office/drawing/2014/main" id="{23ACF009-1B9D-4E28-BD7A-F9186840CEF7}"/>
                </a:ext>
              </a:extLst>
            </p:cNvPr>
            <p:cNvSpPr txBox="1">
              <a:spLocks noChangeArrowheads="1"/>
            </p:cNvSpPr>
            <p:nvPr/>
          </p:nvSpPr>
          <p:spPr bwMode="auto">
            <a:xfrm>
              <a:off x="3855526" y="3379035"/>
              <a:ext cx="672606" cy="40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CAM/SAL</a:t>
              </a:r>
            </a:p>
            <a:p>
              <a:pPr algn="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OTRR</a:t>
              </a:r>
            </a:p>
          </p:txBody>
        </p:sp>
      </p:grpSp>
      <p:grpSp>
        <p:nvGrpSpPr>
          <p:cNvPr id="31789" name="Group 299">
            <a:extLst>
              <a:ext uri="{FF2B5EF4-FFF2-40B4-BE49-F238E27FC236}">
                <a16:creationId xmlns:a16="http://schemas.microsoft.com/office/drawing/2014/main" id="{99610FB2-CE90-48D7-BCE8-8FE26994E341}"/>
              </a:ext>
            </a:extLst>
          </p:cNvPr>
          <p:cNvGrpSpPr>
            <a:grpSpLocks/>
          </p:cNvGrpSpPr>
          <p:nvPr/>
        </p:nvGrpSpPr>
        <p:grpSpPr bwMode="auto">
          <a:xfrm>
            <a:off x="7272338" y="4335463"/>
            <a:ext cx="1028700" cy="400050"/>
            <a:chOff x="3105384" y="3379035"/>
            <a:chExt cx="1026706" cy="401132"/>
          </a:xfrm>
        </p:grpSpPr>
        <p:sp>
          <p:nvSpPr>
            <p:cNvPr id="31890" name="Isosceles Triangle 296">
              <a:extLst>
                <a:ext uri="{FF2B5EF4-FFF2-40B4-BE49-F238E27FC236}">
                  <a16:creationId xmlns:a16="http://schemas.microsoft.com/office/drawing/2014/main" id="{80B3EB47-5BBB-4435-89A7-7A527FA6F8B1}"/>
                </a:ext>
              </a:extLst>
            </p:cNvPr>
            <p:cNvSpPr>
              <a:spLocks noChangeArrowheads="1"/>
            </p:cNvSpPr>
            <p:nvPr/>
          </p:nvSpPr>
          <p:spPr bwMode="auto">
            <a:xfrm>
              <a:off x="3974864" y="3545740"/>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91" name="TextBox 87">
              <a:extLst>
                <a:ext uri="{FF2B5EF4-FFF2-40B4-BE49-F238E27FC236}">
                  <a16:creationId xmlns:a16="http://schemas.microsoft.com/office/drawing/2014/main" id="{0374A9B7-4DFA-41FF-8631-9E90E8BB6791}"/>
                </a:ext>
              </a:extLst>
            </p:cNvPr>
            <p:cNvSpPr txBox="1">
              <a:spLocks noChangeArrowheads="1"/>
            </p:cNvSpPr>
            <p:nvPr/>
          </p:nvSpPr>
          <p:spPr bwMode="auto">
            <a:xfrm>
              <a:off x="3105384" y="3379035"/>
              <a:ext cx="955925" cy="40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F-35B &amp; F-35C</a:t>
              </a:r>
            </a:p>
            <a:p>
              <a:pPr algn="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OTRR</a:t>
              </a:r>
            </a:p>
          </p:txBody>
        </p:sp>
      </p:grpSp>
      <p:grpSp>
        <p:nvGrpSpPr>
          <p:cNvPr id="31790" name="Group 232">
            <a:extLst>
              <a:ext uri="{FF2B5EF4-FFF2-40B4-BE49-F238E27FC236}">
                <a16:creationId xmlns:a16="http://schemas.microsoft.com/office/drawing/2014/main" id="{ECF0649E-FBAA-49F0-A83A-1BCB7E54674D}"/>
              </a:ext>
            </a:extLst>
          </p:cNvPr>
          <p:cNvGrpSpPr>
            <a:grpSpLocks/>
          </p:cNvGrpSpPr>
          <p:nvPr/>
        </p:nvGrpSpPr>
        <p:grpSpPr bwMode="auto">
          <a:xfrm>
            <a:off x="6826250" y="1847850"/>
            <a:ext cx="476250" cy="514350"/>
            <a:chOff x="6395584" y="1767042"/>
            <a:chExt cx="476381" cy="514057"/>
          </a:xfrm>
        </p:grpSpPr>
        <p:sp>
          <p:nvSpPr>
            <p:cNvPr id="31888" name="TextBox 123">
              <a:extLst>
                <a:ext uri="{FF2B5EF4-FFF2-40B4-BE49-F238E27FC236}">
                  <a16:creationId xmlns:a16="http://schemas.microsoft.com/office/drawing/2014/main" id="{80480490-8778-4CCE-B80B-B7757EF79765}"/>
                </a:ext>
              </a:extLst>
            </p:cNvPr>
            <p:cNvSpPr txBox="1">
              <a:spLocks noChangeArrowheads="1"/>
            </p:cNvSpPr>
            <p:nvPr/>
          </p:nvSpPr>
          <p:spPr bwMode="auto">
            <a:xfrm>
              <a:off x="6395584" y="1880988"/>
              <a:ext cx="476381" cy="40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F-15E</a:t>
              </a:r>
            </a:p>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RAA</a:t>
              </a:r>
            </a:p>
          </p:txBody>
        </p:sp>
        <p:sp>
          <p:nvSpPr>
            <p:cNvPr id="242" name="Isosceles Triangle 93">
              <a:extLst>
                <a:ext uri="{FF2B5EF4-FFF2-40B4-BE49-F238E27FC236}">
                  <a16:creationId xmlns:a16="http://schemas.microsoft.com/office/drawing/2014/main" id="{C59369BC-F636-4C68-B4D6-C4C251FA7774}"/>
                </a:ext>
              </a:extLst>
            </p:cNvPr>
            <p:cNvSpPr>
              <a:spLocks noChangeArrowheads="1"/>
            </p:cNvSpPr>
            <p:nvPr/>
          </p:nvSpPr>
          <p:spPr bwMode="auto">
            <a:xfrm>
              <a:off x="6568670" y="1767042"/>
              <a:ext cx="157205" cy="157073"/>
            </a:xfrm>
            <a:prstGeom prst="triangle">
              <a:avLst>
                <a:gd name="adj" fmla="val 50000"/>
              </a:avLst>
            </a:prstGeom>
            <a:solidFill>
              <a:schemeClr val="bg2">
                <a:lumMod val="20000"/>
                <a:lumOff val="80000"/>
              </a:schemeClr>
            </a:solidFill>
            <a:ln w="9525" algn="ctr">
              <a:solidFill>
                <a:schemeClr val="tx1"/>
              </a:solidFill>
              <a:round/>
              <a:headEnd/>
              <a:tailEnd/>
            </a:ln>
          </p:spPr>
          <p:txBody>
            <a:bodyPr/>
            <a:lstStyle/>
            <a:p>
              <a:pPr algn="ctr">
                <a:spcBef>
                  <a:spcPct val="50000"/>
                </a:spcBef>
                <a:defRPr/>
              </a:pPr>
              <a:endParaRPr lang="en-US" sz="1000" dirty="0">
                <a:solidFill>
                  <a:srgbClr val="000000"/>
                </a:solidFill>
                <a:latin typeface="Calibri" pitchFamily="34" charset="0"/>
                <a:cs typeface="Arial" charset="0"/>
              </a:endParaRPr>
            </a:p>
          </p:txBody>
        </p:sp>
      </p:grpSp>
      <p:sp>
        <p:nvSpPr>
          <p:cNvPr id="31791" name="TextBox 124">
            <a:extLst>
              <a:ext uri="{FF2B5EF4-FFF2-40B4-BE49-F238E27FC236}">
                <a16:creationId xmlns:a16="http://schemas.microsoft.com/office/drawing/2014/main" id="{F0C4AA1E-E5AB-48A6-9B86-5B26501A79C8}"/>
              </a:ext>
            </a:extLst>
          </p:cNvPr>
          <p:cNvSpPr txBox="1">
            <a:spLocks noChangeArrowheads="1"/>
          </p:cNvSpPr>
          <p:nvPr/>
        </p:nvSpPr>
        <p:spPr bwMode="auto">
          <a:xfrm>
            <a:off x="8077200" y="1952625"/>
            <a:ext cx="69691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F-15E</a:t>
            </a:r>
          </a:p>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Full</a:t>
            </a:r>
          </a:p>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Capability</a:t>
            </a:r>
          </a:p>
        </p:txBody>
      </p:sp>
      <p:sp>
        <p:nvSpPr>
          <p:cNvPr id="31792" name="Isosceles Triangle 94">
            <a:extLst>
              <a:ext uri="{FF2B5EF4-FFF2-40B4-BE49-F238E27FC236}">
                <a16:creationId xmlns:a16="http://schemas.microsoft.com/office/drawing/2014/main" id="{7555BACA-E3E3-4610-AEF3-AB9FAAE446D3}"/>
              </a:ext>
            </a:extLst>
          </p:cNvPr>
          <p:cNvSpPr>
            <a:spLocks noChangeArrowheads="1"/>
          </p:cNvSpPr>
          <p:nvPr/>
        </p:nvSpPr>
        <p:spPr bwMode="auto">
          <a:xfrm>
            <a:off x="8180388" y="1847850"/>
            <a:ext cx="155575" cy="157163"/>
          </a:xfrm>
          <a:prstGeom prst="triangle">
            <a:avLst>
              <a:gd name="adj" fmla="val 50000"/>
            </a:avLst>
          </a:prstGeom>
          <a:solidFill>
            <a:srgbClr val="9999FF"/>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nvGrpSpPr>
          <p:cNvPr id="31793" name="Group 246">
            <a:extLst>
              <a:ext uri="{FF2B5EF4-FFF2-40B4-BE49-F238E27FC236}">
                <a16:creationId xmlns:a16="http://schemas.microsoft.com/office/drawing/2014/main" id="{13EA26B6-73D9-4EDF-AFDD-55DDD9DD7144}"/>
              </a:ext>
            </a:extLst>
          </p:cNvPr>
          <p:cNvGrpSpPr>
            <a:grpSpLocks/>
          </p:cNvGrpSpPr>
          <p:nvPr/>
        </p:nvGrpSpPr>
        <p:grpSpPr bwMode="auto">
          <a:xfrm>
            <a:off x="7586663" y="1847850"/>
            <a:ext cx="476250" cy="508000"/>
            <a:chOff x="6755456" y="1898222"/>
            <a:chExt cx="476250" cy="507528"/>
          </a:xfrm>
        </p:grpSpPr>
        <p:sp>
          <p:nvSpPr>
            <p:cNvPr id="31886" name="TextBox 124">
              <a:extLst>
                <a:ext uri="{FF2B5EF4-FFF2-40B4-BE49-F238E27FC236}">
                  <a16:creationId xmlns:a16="http://schemas.microsoft.com/office/drawing/2014/main" id="{A96006BB-8C70-4164-9E52-67D204453263}"/>
                </a:ext>
              </a:extLst>
            </p:cNvPr>
            <p:cNvSpPr txBox="1">
              <a:spLocks noChangeArrowheads="1"/>
            </p:cNvSpPr>
            <p:nvPr/>
          </p:nvSpPr>
          <p:spPr bwMode="auto">
            <a:xfrm>
              <a:off x="6755456" y="200570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F-15E</a:t>
              </a:r>
            </a:p>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RAA</a:t>
              </a:r>
            </a:p>
          </p:txBody>
        </p:sp>
        <p:sp>
          <p:nvSpPr>
            <p:cNvPr id="31887" name="Isosceles Triangle 94">
              <a:extLst>
                <a:ext uri="{FF2B5EF4-FFF2-40B4-BE49-F238E27FC236}">
                  <a16:creationId xmlns:a16="http://schemas.microsoft.com/office/drawing/2014/main" id="{5670002E-DDE9-4F5D-AEB2-0AD4F0225AE7}"/>
                </a:ext>
              </a:extLst>
            </p:cNvPr>
            <p:cNvSpPr>
              <a:spLocks noChangeArrowheads="1"/>
            </p:cNvSpPr>
            <p:nvPr/>
          </p:nvSpPr>
          <p:spPr bwMode="auto">
            <a:xfrm>
              <a:off x="6869585" y="1898222"/>
              <a:ext cx="155575" cy="157163"/>
            </a:xfrm>
            <a:prstGeom prst="triangle">
              <a:avLst>
                <a:gd name="adj" fmla="val 50000"/>
              </a:avLst>
            </a:prstGeom>
            <a:solidFill>
              <a:srgbClr val="9999FF"/>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sp>
        <p:nvSpPr>
          <p:cNvPr id="253" name="TextBox 228">
            <a:extLst>
              <a:ext uri="{FF2B5EF4-FFF2-40B4-BE49-F238E27FC236}">
                <a16:creationId xmlns:a16="http://schemas.microsoft.com/office/drawing/2014/main" id="{6575C791-DDFB-4A2C-B32B-55ADC080EE99}"/>
              </a:ext>
            </a:extLst>
          </p:cNvPr>
          <p:cNvSpPr txBox="1">
            <a:spLocks noChangeArrowheads="1"/>
          </p:cNvSpPr>
          <p:nvPr/>
        </p:nvSpPr>
        <p:spPr bwMode="auto">
          <a:xfrm>
            <a:off x="0" y="4073525"/>
            <a:ext cx="1476375" cy="415925"/>
          </a:xfrm>
          <a:prstGeom prst="rect">
            <a:avLst/>
          </a:prstGeom>
          <a:noFill/>
          <a:ln w="9525">
            <a:noFill/>
            <a:miter lim="800000"/>
            <a:headEnd/>
            <a:tailEnd/>
          </a:ln>
        </p:spPr>
        <p:txBody>
          <a:bodyPr>
            <a:spAutoFit/>
          </a:bodyPr>
          <a:lstStyle/>
          <a:p>
            <a:pPr algn="ctr">
              <a:defRPr/>
            </a:pPr>
            <a:r>
              <a:rPr lang="en-US" sz="1050" dirty="0">
                <a:solidFill>
                  <a:srgbClr val="000000"/>
                </a:solidFill>
                <a:latin typeface="+mn-lt"/>
                <a:cs typeface="Arial" charset="0"/>
              </a:rPr>
              <a:t>*Will be updated after</a:t>
            </a:r>
          </a:p>
          <a:p>
            <a:pPr algn="ctr">
              <a:defRPr/>
            </a:pPr>
            <a:r>
              <a:rPr lang="en-US" sz="1050" dirty="0">
                <a:solidFill>
                  <a:srgbClr val="000000"/>
                </a:solidFill>
                <a:latin typeface="+mn-lt"/>
                <a:cs typeface="Arial" charset="0"/>
              </a:rPr>
              <a:t> contract award</a:t>
            </a:r>
            <a:endParaRPr lang="en-US" sz="1050" b="1" dirty="0">
              <a:solidFill>
                <a:srgbClr val="000000"/>
              </a:solidFill>
              <a:latin typeface="+mn-lt"/>
              <a:cs typeface="Arial" charset="0"/>
            </a:endParaRPr>
          </a:p>
        </p:txBody>
      </p:sp>
      <p:grpSp>
        <p:nvGrpSpPr>
          <p:cNvPr id="31795" name="Group 259">
            <a:extLst>
              <a:ext uri="{FF2B5EF4-FFF2-40B4-BE49-F238E27FC236}">
                <a16:creationId xmlns:a16="http://schemas.microsoft.com/office/drawing/2014/main" id="{F059C752-F7F9-4E81-AA66-7D55486B9056}"/>
              </a:ext>
            </a:extLst>
          </p:cNvPr>
          <p:cNvGrpSpPr>
            <a:grpSpLocks/>
          </p:cNvGrpSpPr>
          <p:nvPr/>
        </p:nvGrpSpPr>
        <p:grpSpPr bwMode="auto">
          <a:xfrm>
            <a:off x="8231188" y="4200525"/>
            <a:ext cx="909637" cy="533400"/>
            <a:chOff x="7550568" y="4162425"/>
            <a:chExt cx="909223" cy="533460"/>
          </a:xfrm>
        </p:grpSpPr>
        <p:sp>
          <p:nvSpPr>
            <p:cNvPr id="31884" name="TextBox 123">
              <a:extLst>
                <a:ext uri="{FF2B5EF4-FFF2-40B4-BE49-F238E27FC236}">
                  <a16:creationId xmlns:a16="http://schemas.microsoft.com/office/drawing/2014/main" id="{EDE6E6E6-5EB4-4C03-A929-8DC0EA12A6D7}"/>
                </a:ext>
              </a:extLst>
            </p:cNvPr>
            <p:cNvSpPr txBox="1">
              <a:spLocks noChangeArrowheads="1"/>
            </p:cNvSpPr>
            <p:nvPr/>
          </p:nvSpPr>
          <p:spPr bwMode="auto">
            <a:xfrm>
              <a:off x="7550568" y="4295775"/>
              <a:ext cx="90922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F-35B/C </a:t>
              </a:r>
            </a:p>
            <a:p>
              <a:pPr algn="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Initial Fielding</a:t>
              </a:r>
            </a:p>
          </p:txBody>
        </p:sp>
        <p:sp>
          <p:nvSpPr>
            <p:cNvPr id="31885" name="Isosceles Triangle 93">
              <a:extLst>
                <a:ext uri="{FF2B5EF4-FFF2-40B4-BE49-F238E27FC236}">
                  <a16:creationId xmlns:a16="http://schemas.microsoft.com/office/drawing/2014/main" id="{4E6CCB11-8C83-4BEC-BA75-4F92EFF4307B}"/>
                </a:ext>
              </a:extLst>
            </p:cNvPr>
            <p:cNvSpPr>
              <a:spLocks noChangeArrowheads="1"/>
            </p:cNvSpPr>
            <p:nvPr/>
          </p:nvSpPr>
          <p:spPr bwMode="auto">
            <a:xfrm>
              <a:off x="8179594" y="4162425"/>
              <a:ext cx="157163" cy="157163"/>
            </a:xfrm>
            <a:prstGeom prst="triangle">
              <a:avLst>
                <a:gd name="adj" fmla="val 50000"/>
              </a:avLst>
            </a:prstGeom>
            <a:solidFill>
              <a:srgbClr val="9999FF"/>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sp>
        <p:nvSpPr>
          <p:cNvPr id="31796" name="Text Box 139">
            <a:extLst>
              <a:ext uri="{FF2B5EF4-FFF2-40B4-BE49-F238E27FC236}">
                <a16:creationId xmlns:a16="http://schemas.microsoft.com/office/drawing/2014/main" id="{EB4D5EE9-C360-49FE-B250-9F67A420C1C6}"/>
              </a:ext>
            </a:extLst>
          </p:cNvPr>
          <p:cNvSpPr txBox="1">
            <a:spLocks noChangeArrowheads="1"/>
          </p:cNvSpPr>
          <p:nvPr/>
        </p:nvSpPr>
        <p:spPr bwMode="auto">
          <a:xfrm>
            <a:off x="8451850" y="1508125"/>
            <a:ext cx="4937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2073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82073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82073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82073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400" b="0">
                <a:solidFill>
                  <a:srgbClr val="FFFFFF"/>
                </a:solidFill>
                <a:latin typeface="Calibri" panose="020F0502020204030204" pitchFamily="34" charset="0"/>
                <a:cs typeface="Arial" panose="020B0604020202020204" pitchFamily="34" charset="0"/>
              </a:rPr>
              <a:t> 2020</a:t>
            </a:r>
          </a:p>
        </p:txBody>
      </p:sp>
      <p:cxnSp>
        <p:nvCxnSpPr>
          <p:cNvPr id="31797" name="Straight Connector 286">
            <a:extLst>
              <a:ext uri="{FF2B5EF4-FFF2-40B4-BE49-F238E27FC236}">
                <a16:creationId xmlns:a16="http://schemas.microsoft.com/office/drawing/2014/main" id="{0CC1BC08-72E4-45AC-8C8E-D34E666ACCCD}"/>
              </a:ext>
            </a:extLst>
          </p:cNvPr>
          <p:cNvCxnSpPr>
            <a:cxnSpLocks noChangeShapeType="1"/>
          </p:cNvCxnSpPr>
          <p:nvPr/>
        </p:nvCxnSpPr>
        <p:spPr bwMode="auto">
          <a:xfrm rot="10800000" flipV="1">
            <a:off x="7577138" y="4686300"/>
            <a:ext cx="752475" cy="1809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31798" name="Group 267">
            <a:extLst>
              <a:ext uri="{FF2B5EF4-FFF2-40B4-BE49-F238E27FC236}">
                <a16:creationId xmlns:a16="http://schemas.microsoft.com/office/drawing/2014/main" id="{0EC27E4F-CD6C-4C95-9598-601A26748857}"/>
              </a:ext>
            </a:extLst>
          </p:cNvPr>
          <p:cNvGrpSpPr>
            <a:grpSpLocks/>
          </p:cNvGrpSpPr>
          <p:nvPr/>
        </p:nvGrpSpPr>
        <p:grpSpPr bwMode="auto">
          <a:xfrm>
            <a:off x="4735513" y="2609850"/>
            <a:ext cx="2894012" cy="184150"/>
            <a:chOff x="3678620" y="1876906"/>
            <a:chExt cx="2893629" cy="183665"/>
          </a:xfrm>
        </p:grpSpPr>
        <p:sp>
          <p:nvSpPr>
            <p:cNvPr id="31882" name="Rectangle 67">
              <a:extLst>
                <a:ext uri="{FF2B5EF4-FFF2-40B4-BE49-F238E27FC236}">
                  <a16:creationId xmlns:a16="http://schemas.microsoft.com/office/drawing/2014/main" id="{77571967-EE08-4241-8C16-0B9A80FE2CD7}"/>
                </a:ext>
              </a:extLst>
            </p:cNvPr>
            <p:cNvSpPr>
              <a:spLocks noChangeArrowheads="1"/>
            </p:cNvSpPr>
            <p:nvPr/>
          </p:nvSpPr>
          <p:spPr bwMode="auto">
            <a:xfrm>
              <a:off x="3678620" y="1876906"/>
              <a:ext cx="2893629" cy="182947"/>
            </a:xfrm>
            <a:prstGeom prst="rect">
              <a:avLst/>
            </a:prstGeom>
            <a:solidFill>
              <a:srgbClr val="00FFFF"/>
            </a:solidFill>
            <a:ln w="12700" algn="ctr">
              <a:solidFill>
                <a:schemeClr val="tx1"/>
              </a:solidFill>
              <a:round/>
              <a:headEnd/>
              <a:tailEnd/>
            </a:ln>
          </p:spPr>
          <p:txBody>
            <a:bodyPr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b="0">
                  <a:solidFill>
                    <a:srgbClr val="000000"/>
                  </a:solidFill>
                  <a:latin typeface="Calibri" panose="020F0502020204030204" pitchFamily="34" charset="0"/>
                  <a:cs typeface="Arial" panose="020B0604020202020204" pitchFamily="34" charset="0"/>
                </a:rPr>
                <a:t>DT                                                                           IT      OT</a:t>
              </a:r>
            </a:p>
          </p:txBody>
        </p:sp>
        <p:cxnSp>
          <p:nvCxnSpPr>
            <p:cNvPr id="31883" name="Straight Connector 284">
              <a:extLst>
                <a:ext uri="{FF2B5EF4-FFF2-40B4-BE49-F238E27FC236}">
                  <a16:creationId xmlns:a16="http://schemas.microsoft.com/office/drawing/2014/main" id="{26FE8CBB-9222-4C94-9E41-7FC04B7EF4D1}"/>
                </a:ext>
              </a:extLst>
            </p:cNvPr>
            <p:cNvCxnSpPr>
              <a:cxnSpLocks noChangeShapeType="1"/>
            </p:cNvCxnSpPr>
            <p:nvPr/>
          </p:nvCxnSpPr>
          <p:spPr bwMode="auto">
            <a:xfrm rot="10800000" flipV="1">
              <a:off x="4425953" y="1879595"/>
              <a:ext cx="1851027" cy="18097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31799" name="Straight Arrow Connector 330">
            <a:extLst>
              <a:ext uri="{FF2B5EF4-FFF2-40B4-BE49-F238E27FC236}">
                <a16:creationId xmlns:a16="http://schemas.microsoft.com/office/drawing/2014/main" id="{EA777D34-0E3C-4C3E-812E-B487F8146CA5}"/>
              </a:ext>
            </a:extLst>
          </p:cNvPr>
          <p:cNvCxnSpPr>
            <a:cxnSpLocks noChangeShapeType="1"/>
          </p:cNvCxnSpPr>
          <p:nvPr/>
        </p:nvCxnSpPr>
        <p:spPr bwMode="auto">
          <a:xfrm rot="16200000" flipV="1">
            <a:off x="4453732" y="2983706"/>
            <a:ext cx="573088" cy="95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1800" name="TextBox 243">
            <a:extLst>
              <a:ext uri="{FF2B5EF4-FFF2-40B4-BE49-F238E27FC236}">
                <a16:creationId xmlns:a16="http://schemas.microsoft.com/office/drawing/2014/main" id="{D49A920A-F7F0-4C81-B0A4-296CEF0E9E55}"/>
              </a:ext>
            </a:extLst>
          </p:cNvPr>
          <p:cNvSpPr txBox="1">
            <a:spLocks noChangeArrowheads="1"/>
          </p:cNvSpPr>
          <p:nvPr/>
        </p:nvSpPr>
        <p:spPr bwMode="auto">
          <a:xfrm>
            <a:off x="247650" y="5167313"/>
            <a:ext cx="9001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solidFill>
                  <a:srgbClr val="000000"/>
                </a:solidFill>
                <a:latin typeface="Calibri" panose="020F0502020204030204" pitchFamily="34" charset="0"/>
                <a:cs typeface="Arial" panose="020B0604020202020204" pitchFamily="34" charset="0"/>
              </a:rPr>
              <a:t>BRU-61/A</a:t>
            </a:r>
          </a:p>
        </p:txBody>
      </p:sp>
      <p:sp>
        <p:nvSpPr>
          <p:cNvPr id="263" name="Rectangle 67">
            <a:extLst>
              <a:ext uri="{FF2B5EF4-FFF2-40B4-BE49-F238E27FC236}">
                <a16:creationId xmlns:a16="http://schemas.microsoft.com/office/drawing/2014/main" id="{16D84F9D-002C-4B89-BDAA-C03C2764F8CC}"/>
              </a:ext>
            </a:extLst>
          </p:cNvPr>
          <p:cNvSpPr>
            <a:spLocks noChangeArrowheads="1"/>
          </p:cNvSpPr>
          <p:nvPr/>
        </p:nvSpPr>
        <p:spPr bwMode="auto">
          <a:xfrm>
            <a:off x="3429000" y="5106988"/>
            <a:ext cx="1695450" cy="18415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Dual Power BRU-61/A </a:t>
            </a:r>
          </a:p>
        </p:txBody>
      </p:sp>
      <p:sp>
        <p:nvSpPr>
          <p:cNvPr id="265" name="Rectangle 67">
            <a:extLst>
              <a:ext uri="{FF2B5EF4-FFF2-40B4-BE49-F238E27FC236}">
                <a16:creationId xmlns:a16="http://schemas.microsoft.com/office/drawing/2014/main" id="{616ED9AB-DCC7-4B2D-B5D8-5A1B505E1607}"/>
              </a:ext>
            </a:extLst>
          </p:cNvPr>
          <p:cNvSpPr>
            <a:spLocks noChangeArrowheads="1"/>
          </p:cNvSpPr>
          <p:nvPr/>
        </p:nvSpPr>
        <p:spPr bwMode="auto">
          <a:xfrm>
            <a:off x="3598863" y="5340350"/>
            <a:ext cx="3060700" cy="163513"/>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Delta Qual BRU-61/A for F-35 environment</a:t>
            </a:r>
          </a:p>
        </p:txBody>
      </p:sp>
      <p:grpSp>
        <p:nvGrpSpPr>
          <p:cNvPr id="31803" name="Group 299">
            <a:extLst>
              <a:ext uri="{FF2B5EF4-FFF2-40B4-BE49-F238E27FC236}">
                <a16:creationId xmlns:a16="http://schemas.microsoft.com/office/drawing/2014/main" id="{E157224A-C5FC-41CF-A7F6-CD69155C4969}"/>
              </a:ext>
            </a:extLst>
          </p:cNvPr>
          <p:cNvGrpSpPr>
            <a:grpSpLocks/>
          </p:cNvGrpSpPr>
          <p:nvPr/>
        </p:nvGrpSpPr>
        <p:grpSpPr bwMode="auto">
          <a:xfrm>
            <a:off x="5568950" y="3300413"/>
            <a:ext cx="460375" cy="361950"/>
            <a:chOff x="3970382" y="3560065"/>
            <a:chExt cx="460568" cy="362847"/>
          </a:xfrm>
        </p:grpSpPr>
        <p:sp>
          <p:nvSpPr>
            <p:cNvPr id="31880" name="Isosceles Triangle 296">
              <a:extLst>
                <a:ext uri="{FF2B5EF4-FFF2-40B4-BE49-F238E27FC236}">
                  <a16:creationId xmlns:a16="http://schemas.microsoft.com/office/drawing/2014/main" id="{9DC25EB9-8182-40C6-923D-AA4C4F727261}"/>
                </a:ext>
              </a:extLst>
            </p:cNvPr>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81" name="TextBox 87">
              <a:extLst>
                <a:ext uri="{FF2B5EF4-FFF2-40B4-BE49-F238E27FC236}">
                  <a16:creationId xmlns:a16="http://schemas.microsoft.com/office/drawing/2014/main" id="{76612F29-BD68-4171-9254-D41794ECAFE1}"/>
                </a:ext>
              </a:extLst>
            </p:cNvPr>
            <p:cNvSpPr txBox="1">
              <a:spLocks noChangeArrowheads="1"/>
            </p:cNvSpPr>
            <p:nvPr/>
          </p:nvSpPr>
          <p:spPr bwMode="auto">
            <a:xfrm>
              <a:off x="3970382" y="3676112"/>
              <a:ext cx="460568" cy="24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MS-C</a:t>
              </a:r>
            </a:p>
          </p:txBody>
        </p:sp>
      </p:grpSp>
      <p:grpSp>
        <p:nvGrpSpPr>
          <p:cNvPr id="31804" name="Group 335">
            <a:extLst>
              <a:ext uri="{FF2B5EF4-FFF2-40B4-BE49-F238E27FC236}">
                <a16:creationId xmlns:a16="http://schemas.microsoft.com/office/drawing/2014/main" id="{A0543FDF-7B72-4492-ACBA-6AF1ABDFB50E}"/>
              </a:ext>
            </a:extLst>
          </p:cNvPr>
          <p:cNvGrpSpPr>
            <a:grpSpLocks/>
          </p:cNvGrpSpPr>
          <p:nvPr/>
        </p:nvGrpSpPr>
        <p:grpSpPr bwMode="auto">
          <a:xfrm>
            <a:off x="7885113" y="3300413"/>
            <a:ext cx="385762" cy="361950"/>
            <a:chOff x="7327900" y="2838018"/>
            <a:chExt cx="385763" cy="362846"/>
          </a:xfrm>
        </p:grpSpPr>
        <p:sp>
          <p:nvSpPr>
            <p:cNvPr id="31878" name="TextBox 87">
              <a:extLst>
                <a:ext uri="{FF2B5EF4-FFF2-40B4-BE49-F238E27FC236}">
                  <a16:creationId xmlns:a16="http://schemas.microsoft.com/office/drawing/2014/main" id="{5E2BF05A-FE90-4537-A2CD-EC5876BE44E4}"/>
                </a:ext>
              </a:extLst>
            </p:cNvPr>
            <p:cNvSpPr txBox="1">
              <a:spLocks noChangeArrowheads="1"/>
            </p:cNvSpPr>
            <p:nvPr/>
          </p:nvSpPr>
          <p:spPr bwMode="auto">
            <a:xfrm>
              <a:off x="7327900" y="2954642"/>
              <a:ext cx="385763" cy="24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FRP</a:t>
              </a:r>
            </a:p>
          </p:txBody>
        </p:sp>
        <p:sp>
          <p:nvSpPr>
            <p:cNvPr id="31879" name="Isosceles Triangle 302">
              <a:extLst>
                <a:ext uri="{FF2B5EF4-FFF2-40B4-BE49-F238E27FC236}">
                  <a16:creationId xmlns:a16="http://schemas.microsoft.com/office/drawing/2014/main" id="{07E5EAAE-8101-4E1D-8112-A73317836516}"/>
                </a:ext>
              </a:extLst>
            </p:cNvPr>
            <p:cNvSpPr>
              <a:spLocks noChangeArrowheads="1"/>
            </p:cNvSpPr>
            <p:nvPr/>
          </p:nvSpPr>
          <p:spPr bwMode="auto">
            <a:xfrm>
              <a:off x="7429190" y="2838018"/>
              <a:ext cx="157016" cy="15677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sp>
        <p:nvSpPr>
          <p:cNvPr id="272" name="Freeform 271">
            <a:extLst>
              <a:ext uri="{FF2B5EF4-FFF2-40B4-BE49-F238E27FC236}">
                <a16:creationId xmlns:a16="http://schemas.microsoft.com/office/drawing/2014/main" id="{252DF4B3-6961-48AD-BCEE-AC489EE52890}"/>
              </a:ext>
            </a:extLst>
          </p:cNvPr>
          <p:cNvSpPr/>
          <p:nvPr/>
        </p:nvSpPr>
        <p:spPr bwMode="auto">
          <a:xfrm>
            <a:off x="5698512" y="3642971"/>
            <a:ext cx="4496366" cy="146392"/>
          </a:xfrm>
          <a:custGeom>
            <a:avLst/>
            <a:gdLst>
              <a:gd name="connsiteX0" fmla="*/ 3486150 w 3486150"/>
              <a:gd name="connsiteY0" fmla="*/ 4762 h 190500"/>
              <a:gd name="connsiteX1" fmla="*/ 1776413 w 3486150"/>
              <a:gd name="connsiteY1" fmla="*/ 0 h 190500"/>
              <a:gd name="connsiteX2" fmla="*/ 0 w 3486150"/>
              <a:gd name="connsiteY2" fmla="*/ 185737 h 190500"/>
              <a:gd name="connsiteX3" fmla="*/ 3486150 w 3486150"/>
              <a:gd name="connsiteY3" fmla="*/ 190500 h 190500"/>
              <a:gd name="connsiteX4" fmla="*/ 3486150 w 3486150"/>
              <a:gd name="connsiteY4" fmla="*/ 4762 h 190500"/>
              <a:gd name="connsiteX0" fmla="*/ 2683918 w 3486150"/>
              <a:gd name="connsiteY0" fmla="*/ 4762 h 190500"/>
              <a:gd name="connsiteX1" fmla="*/ 1776413 w 3486150"/>
              <a:gd name="connsiteY1" fmla="*/ 0 h 190500"/>
              <a:gd name="connsiteX2" fmla="*/ 0 w 3486150"/>
              <a:gd name="connsiteY2" fmla="*/ 185737 h 190500"/>
              <a:gd name="connsiteX3" fmla="*/ 3486150 w 3486150"/>
              <a:gd name="connsiteY3" fmla="*/ 190500 h 190500"/>
              <a:gd name="connsiteX4" fmla="*/ 2683918 w 3486150"/>
              <a:gd name="connsiteY4" fmla="*/ 4762 h 190500"/>
              <a:gd name="connsiteX0" fmla="*/ 2683918 w 3486150"/>
              <a:gd name="connsiteY0" fmla="*/ 4762 h 190500"/>
              <a:gd name="connsiteX1" fmla="*/ 1776413 w 3486150"/>
              <a:gd name="connsiteY1" fmla="*/ 0 h 190500"/>
              <a:gd name="connsiteX2" fmla="*/ 0 w 3486150"/>
              <a:gd name="connsiteY2" fmla="*/ 185737 h 190500"/>
              <a:gd name="connsiteX3" fmla="*/ 3486150 w 3486150"/>
              <a:gd name="connsiteY3" fmla="*/ 190500 h 190500"/>
              <a:gd name="connsiteX4" fmla="*/ 2683919 w 3486150"/>
              <a:gd name="connsiteY4" fmla="*/ 184769 h 190500"/>
              <a:gd name="connsiteX5" fmla="*/ 2683918 w 3486150"/>
              <a:gd name="connsiteY5" fmla="*/ 4762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86150" h="190500">
                <a:moveTo>
                  <a:pt x="2683918" y="4762"/>
                </a:moveTo>
                <a:lnTo>
                  <a:pt x="1776413" y="0"/>
                </a:lnTo>
                <a:lnTo>
                  <a:pt x="0" y="185737"/>
                </a:lnTo>
                <a:lnTo>
                  <a:pt x="3486150" y="190500"/>
                </a:lnTo>
                <a:lnTo>
                  <a:pt x="2683919" y="184769"/>
                </a:lnTo>
                <a:cubicBezTo>
                  <a:pt x="2683919" y="124767"/>
                  <a:pt x="2683918" y="64764"/>
                  <a:pt x="2683918" y="4762"/>
                </a:cubicBezTo>
                <a:close/>
              </a:path>
            </a:pathLst>
          </a:cu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                                 </a:t>
            </a:r>
          </a:p>
        </p:txBody>
      </p:sp>
      <p:sp>
        <p:nvSpPr>
          <p:cNvPr id="31808" name="Rectangle 394">
            <a:extLst>
              <a:ext uri="{FF2B5EF4-FFF2-40B4-BE49-F238E27FC236}">
                <a16:creationId xmlns:a16="http://schemas.microsoft.com/office/drawing/2014/main" id="{9AACF831-F310-4633-A0CE-244C9F5B2D49}"/>
              </a:ext>
            </a:extLst>
          </p:cNvPr>
          <p:cNvSpPr>
            <a:spLocks noChangeArrowheads="1"/>
          </p:cNvSpPr>
          <p:nvPr/>
        </p:nvSpPr>
        <p:spPr bwMode="auto">
          <a:xfrm>
            <a:off x="8242300" y="3657600"/>
            <a:ext cx="939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FFFFFF"/>
                </a:solidFill>
                <a:latin typeface="Calibri" panose="020F0502020204030204" pitchFamily="34" charset="0"/>
                <a:cs typeface="Arial" panose="020B0604020202020204" pitchFamily="34" charset="0"/>
              </a:rPr>
              <a:t> PRODUCTION</a:t>
            </a:r>
            <a:endParaRPr lang="en-US" altLang="en-US" sz="1000" b="0">
              <a:solidFill>
                <a:srgbClr val="000000"/>
              </a:solidFill>
              <a:latin typeface="Times New Roman" panose="02020603050405020304" pitchFamily="18" charset="0"/>
              <a:cs typeface="Arial" panose="020B0604020202020204" pitchFamily="34" charset="0"/>
            </a:endParaRPr>
          </a:p>
        </p:txBody>
      </p:sp>
      <p:sp>
        <p:nvSpPr>
          <p:cNvPr id="31809" name="TextBox 87">
            <a:extLst>
              <a:ext uri="{FF2B5EF4-FFF2-40B4-BE49-F238E27FC236}">
                <a16:creationId xmlns:a16="http://schemas.microsoft.com/office/drawing/2014/main" id="{F8175820-3348-4780-8353-197635AC53C3}"/>
              </a:ext>
            </a:extLst>
          </p:cNvPr>
          <p:cNvSpPr txBox="1">
            <a:spLocks noChangeArrowheads="1"/>
          </p:cNvSpPr>
          <p:nvPr/>
        </p:nvSpPr>
        <p:spPr bwMode="auto">
          <a:xfrm>
            <a:off x="5670550" y="3789363"/>
            <a:ext cx="5000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LRIP 1</a:t>
            </a:r>
          </a:p>
        </p:txBody>
      </p:sp>
      <p:sp>
        <p:nvSpPr>
          <p:cNvPr id="31810" name="TextBox 87">
            <a:extLst>
              <a:ext uri="{FF2B5EF4-FFF2-40B4-BE49-F238E27FC236}">
                <a16:creationId xmlns:a16="http://schemas.microsoft.com/office/drawing/2014/main" id="{DEDBB85A-22D2-4EC4-8600-56E0CBA5FAEB}"/>
              </a:ext>
            </a:extLst>
          </p:cNvPr>
          <p:cNvSpPr txBox="1">
            <a:spLocks noChangeArrowheads="1"/>
          </p:cNvSpPr>
          <p:nvPr/>
        </p:nvSpPr>
        <p:spPr bwMode="auto">
          <a:xfrm>
            <a:off x="6265863" y="3789363"/>
            <a:ext cx="5000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LRIP 2</a:t>
            </a:r>
          </a:p>
        </p:txBody>
      </p:sp>
      <p:sp>
        <p:nvSpPr>
          <p:cNvPr id="31811" name="TextBox 87">
            <a:extLst>
              <a:ext uri="{FF2B5EF4-FFF2-40B4-BE49-F238E27FC236}">
                <a16:creationId xmlns:a16="http://schemas.microsoft.com/office/drawing/2014/main" id="{3FA42A43-CF69-4889-8ED4-D8F593F9EC2F}"/>
              </a:ext>
            </a:extLst>
          </p:cNvPr>
          <p:cNvSpPr txBox="1">
            <a:spLocks noChangeArrowheads="1"/>
          </p:cNvSpPr>
          <p:nvPr/>
        </p:nvSpPr>
        <p:spPr bwMode="auto">
          <a:xfrm>
            <a:off x="6851650" y="3789363"/>
            <a:ext cx="5000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LRIP 3</a:t>
            </a:r>
          </a:p>
        </p:txBody>
      </p:sp>
      <p:sp>
        <p:nvSpPr>
          <p:cNvPr id="31812" name="TextBox 87">
            <a:extLst>
              <a:ext uri="{FF2B5EF4-FFF2-40B4-BE49-F238E27FC236}">
                <a16:creationId xmlns:a16="http://schemas.microsoft.com/office/drawing/2014/main" id="{873E5720-72CB-4F2B-97B4-FF16BC66C2FE}"/>
              </a:ext>
            </a:extLst>
          </p:cNvPr>
          <p:cNvSpPr txBox="1">
            <a:spLocks noChangeArrowheads="1"/>
          </p:cNvSpPr>
          <p:nvPr/>
        </p:nvSpPr>
        <p:spPr bwMode="auto">
          <a:xfrm>
            <a:off x="7442200" y="3789363"/>
            <a:ext cx="5000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LRIP 4</a:t>
            </a:r>
          </a:p>
        </p:txBody>
      </p:sp>
      <p:sp>
        <p:nvSpPr>
          <p:cNvPr id="31813" name="TextBox 87">
            <a:extLst>
              <a:ext uri="{FF2B5EF4-FFF2-40B4-BE49-F238E27FC236}">
                <a16:creationId xmlns:a16="http://schemas.microsoft.com/office/drawing/2014/main" id="{DE46D8D0-3384-460F-BDBD-1D0DEA7D07AA}"/>
              </a:ext>
            </a:extLst>
          </p:cNvPr>
          <p:cNvSpPr txBox="1">
            <a:spLocks noChangeArrowheads="1"/>
          </p:cNvSpPr>
          <p:nvPr/>
        </p:nvSpPr>
        <p:spPr bwMode="auto">
          <a:xfrm>
            <a:off x="8032750" y="3789363"/>
            <a:ext cx="4730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FRP 1</a:t>
            </a:r>
          </a:p>
        </p:txBody>
      </p:sp>
      <p:sp>
        <p:nvSpPr>
          <p:cNvPr id="31814" name="TextBox 87">
            <a:extLst>
              <a:ext uri="{FF2B5EF4-FFF2-40B4-BE49-F238E27FC236}">
                <a16:creationId xmlns:a16="http://schemas.microsoft.com/office/drawing/2014/main" id="{0FADE360-1F18-4229-B573-D943F42FA47A}"/>
              </a:ext>
            </a:extLst>
          </p:cNvPr>
          <p:cNvSpPr txBox="1">
            <a:spLocks noChangeArrowheads="1"/>
          </p:cNvSpPr>
          <p:nvPr/>
        </p:nvSpPr>
        <p:spPr bwMode="auto">
          <a:xfrm>
            <a:off x="8628063" y="3789363"/>
            <a:ext cx="4730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FRP 2</a:t>
            </a:r>
          </a:p>
        </p:txBody>
      </p:sp>
      <p:grpSp>
        <p:nvGrpSpPr>
          <p:cNvPr id="31815" name="Group 317">
            <a:extLst>
              <a:ext uri="{FF2B5EF4-FFF2-40B4-BE49-F238E27FC236}">
                <a16:creationId xmlns:a16="http://schemas.microsoft.com/office/drawing/2014/main" id="{029345AC-112F-43A8-A4FE-1F8FFF655772}"/>
              </a:ext>
            </a:extLst>
          </p:cNvPr>
          <p:cNvGrpSpPr>
            <a:grpSpLocks/>
          </p:cNvGrpSpPr>
          <p:nvPr/>
        </p:nvGrpSpPr>
        <p:grpSpPr bwMode="auto">
          <a:xfrm>
            <a:off x="6583363" y="3940175"/>
            <a:ext cx="584200" cy="246063"/>
            <a:chOff x="5721350" y="3797300"/>
            <a:chExt cx="584200" cy="246063"/>
          </a:xfrm>
        </p:grpSpPr>
        <p:sp>
          <p:nvSpPr>
            <p:cNvPr id="31876" name="Rectangle 160">
              <a:extLst>
                <a:ext uri="{FF2B5EF4-FFF2-40B4-BE49-F238E27FC236}">
                  <a16:creationId xmlns:a16="http://schemas.microsoft.com/office/drawing/2014/main" id="{41ABB5E4-1FDA-4191-98FE-3A05720DB6CA}"/>
                </a:ext>
              </a:extLst>
            </p:cNvPr>
            <p:cNvSpPr>
              <a:spLocks noChangeArrowheads="1"/>
            </p:cNvSpPr>
            <p:nvPr/>
          </p:nvSpPr>
          <p:spPr bwMode="auto">
            <a:xfrm>
              <a:off x="5721350"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latin typeface="Times New Roman" panose="02020603050405020304" pitchFamily="18" charset="0"/>
                <a:cs typeface="Arial" panose="020B0604020202020204" pitchFamily="34" charset="0"/>
              </a:endParaRPr>
            </a:p>
          </p:txBody>
        </p:sp>
        <p:sp>
          <p:nvSpPr>
            <p:cNvPr id="31877" name="TextBox 87">
              <a:extLst>
                <a:ext uri="{FF2B5EF4-FFF2-40B4-BE49-F238E27FC236}">
                  <a16:creationId xmlns:a16="http://schemas.microsoft.com/office/drawing/2014/main" id="{7C393579-3E5D-4604-9929-60527E1C16C2}"/>
                </a:ext>
              </a:extLst>
            </p:cNvPr>
            <p:cNvSpPr txBox="1">
              <a:spLocks noChangeArrowheads="1"/>
            </p:cNvSpPr>
            <p:nvPr/>
          </p:nvSpPr>
          <p:spPr bwMode="auto">
            <a:xfrm>
              <a:off x="5827717" y="3797300"/>
              <a:ext cx="382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144</a:t>
              </a:r>
            </a:p>
          </p:txBody>
        </p:sp>
      </p:grpSp>
      <p:grpSp>
        <p:nvGrpSpPr>
          <p:cNvPr id="31816" name="Group 318">
            <a:extLst>
              <a:ext uri="{FF2B5EF4-FFF2-40B4-BE49-F238E27FC236}">
                <a16:creationId xmlns:a16="http://schemas.microsoft.com/office/drawing/2014/main" id="{E65B6F4C-F405-4A2B-BC65-D53E8645D925}"/>
              </a:ext>
            </a:extLst>
          </p:cNvPr>
          <p:cNvGrpSpPr>
            <a:grpSpLocks/>
          </p:cNvGrpSpPr>
          <p:nvPr/>
        </p:nvGrpSpPr>
        <p:grpSpPr bwMode="auto">
          <a:xfrm>
            <a:off x="7169150" y="3940175"/>
            <a:ext cx="584200" cy="246063"/>
            <a:chOff x="6307138" y="3797300"/>
            <a:chExt cx="584200" cy="246063"/>
          </a:xfrm>
        </p:grpSpPr>
        <p:sp>
          <p:nvSpPr>
            <p:cNvPr id="31874" name="Rectangle 155">
              <a:extLst>
                <a:ext uri="{FF2B5EF4-FFF2-40B4-BE49-F238E27FC236}">
                  <a16:creationId xmlns:a16="http://schemas.microsoft.com/office/drawing/2014/main" id="{C882F885-07C9-407E-A2DC-BB9493F09C9A}"/>
                </a:ext>
              </a:extLst>
            </p:cNvPr>
            <p:cNvSpPr>
              <a:spLocks noChangeArrowheads="1"/>
            </p:cNvSpPr>
            <p:nvPr/>
          </p:nvSpPr>
          <p:spPr bwMode="auto">
            <a:xfrm>
              <a:off x="6307138"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latin typeface="Times New Roman" panose="02020603050405020304" pitchFamily="18" charset="0"/>
                <a:cs typeface="Arial" panose="020B0604020202020204" pitchFamily="34" charset="0"/>
              </a:endParaRPr>
            </a:p>
          </p:txBody>
        </p:sp>
        <p:sp>
          <p:nvSpPr>
            <p:cNvPr id="31875" name="TextBox 87">
              <a:extLst>
                <a:ext uri="{FF2B5EF4-FFF2-40B4-BE49-F238E27FC236}">
                  <a16:creationId xmlns:a16="http://schemas.microsoft.com/office/drawing/2014/main" id="{F840FB55-9DCB-413A-8AA5-F36A6E109BD3}"/>
                </a:ext>
              </a:extLst>
            </p:cNvPr>
            <p:cNvSpPr txBox="1">
              <a:spLocks noChangeArrowheads="1"/>
            </p:cNvSpPr>
            <p:nvPr/>
          </p:nvSpPr>
          <p:spPr bwMode="auto">
            <a:xfrm>
              <a:off x="6408741" y="3797300"/>
              <a:ext cx="382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250</a:t>
              </a:r>
            </a:p>
          </p:txBody>
        </p:sp>
      </p:grpSp>
      <p:grpSp>
        <p:nvGrpSpPr>
          <p:cNvPr id="31817" name="Group 319">
            <a:extLst>
              <a:ext uri="{FF2B5EF4-FFF2-40B4-BE49-F238E27FC236}">
                <a16:creationId xmlns:a16="http://schemas.microsoft.com/office/drawing/2014/main" id="{DA799DD0-DE51-45A0-B685-34E4FD7D2627}"/>
              </a:ext>
            </a:extLst>
          </p:cNvPr>
          <p:cNvGrpSpPr>
            <a:grpSpLocks/>
          </p:cNvGrpSpPr>
          <p:nvPr/>
        </p:nvGrpSpPr>
        <p:grpSpPr bwMode="auto">
          <a:xfrm>
            <a:off x="7754938" y="3940175"/>
            <a:ext cx="584200" cy="246063"/>
            <a:chOff x="6888163" y="3797300"/>
            <a:chExt cx="584200" cy="246063"/>
          </a:xfrm>
        </p:grpSpPr>
        <p:sp>
          <p:nvSpPr>
            <p:cNvPr id="31872" name="Rectangle 156">
              <a:extLst>
                <a:ext uri="{FF2B5EF4-FFF2-40B4-BE49-F238E27FC236}">
                  <a16:creationId xmlns:a16="http://schemas.microsoft.com/office/drawing/2014/main" id="{14AF418B-08CB-455B-AA5F-54197980B066}"/>
                </a:ext>
              </a:extLst>
            </p:cNvPr>
            <p:cNvSpPr>
              <a:spLocks noChangeArrowheads="1"/>
            </p:cNvSpPr>
            <p:nvPr/>
          </p:nvSpPr>
          <p:spPr bwMode="auto">
            <a:xfrm>
              <a:off x="6888163"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latin typeface="Times New Roman" panose="02020603050405020304" pitchFamily="18" charset="0"/>
                <a:cs typeface="Arial" panose="020B0604020202020204" pitchFamily="34" charset="0"/>
              </a:endParaRPr>
            </a:p>
          </p:txBody>
        </p:sp>
        <p:sp>
          <p:nvSpPr>
            <p:cNvPr id="31873" name="TextBox 87">
              <a:extLst>
                <a:ext uri="{FF2B5EF4-FFF2-40B4-BE49-F238E27FC236}">
                  <a16:creationId xmlns:a16="http://schemas.microsoft.com/office/drawing/2014/main" id="{8AF9EC96-8461-4BB9-8919-27F996472E7F}"/>
                </a:ext>
              </a:extLst>
            </p:cNvPr>
            <p:cNvSpPr txBox="1">
              <a:spLocks noChangeArrowheads="1"/>
            </p:cNvSpPr>
            <p:nvPr/>
          </p:nvSpPr>
          <p:spPr bwMode="auto">
            <a:xfrm>
              <a:off x="7018344" y="3797300"/>
              <a:ext cx="382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390</a:t>
              </a:r>
            </a:p>
          </p:txBody>
        </p:sp>
      </p:grpSp>
      <p:grpSp>
        <p:nvGrpSpPr>
          <p:cNvPr id="31818" name="Group 320">
            <a:extLst>
              <a:ext uri="{FF2B5EF4-FFF2-40B4-BE49-F238E27FC236}">
                <a16:creationId xmlns:a16="http://schemas.microsoft.com/office/drawing/2014/main" id="{98823224-9E05-47D0-B2B3-21847724C43C}"/>
              </a:ext>
            </a:extLst>
          </p:cNvPr>
          <p:cNvGrpSpPr>
            <a:grpSpLocks/>
          </p:cNvGrpSpPr>
          <p:nvPr/>
        </p:nvGrpSpPr>
        <p:grpSpPr bwMode="auto">
          <a:xfrm>
            <a:off x="8340725" y="3940175"/>
            <a:ext cx="584200" cy="246063"/>
            <a:chOff x="7473950" y="3797300"/>
            <a:chExt cx="584200" cy="246063"/>
          </a:xfrm>
        </p:grpSpPr>
        <p:sp>
          <p:nvSpPr>
            <p:cNvPr id="31870" name="Rectangle 157">
              <a:extLst>
                <a:ext uri="{FF2B5EF4-FFF2-40B4-BE49-F238E27FC236}">
                  <a16:creationId xmlns:a16="http://schemas.microsoft.com/office/drawing/2014/main" id="{AB667834-E2D8-4B1F-B2BF-CDB2032065F5}"/>
                </a:ext>
              </a:extLst>
            </p:cNvPr>
            <p:cNvSpPr>
              <a:spLocks noChangeArrowheads="1"/>
            </p:cNvSpPr>
            <p:nvPr/>
          </p:nvSpPr>
          <p:spPr bwMode="auto">
            <a:xfrm>
              <a:off x="7473950"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latin typeface="Times New Roman" panose="02020603050405020304" pitchFamily="18" charset="0"/>
                <a:cs typeface="Arial" panose="020B0604020202020204" pitchFamily="34" charset="0"/>
              </a:endParaRPr>
            </a:p>
          </p:txBody>
        </p:sp>
        <p:sp>
          <p:nvSpPr>
            <p:cNvPr id="31871" name="TextBox 87">
              <a:extLst>
                <a:ext uri="{FF2B5EF4-FFF2-40B4-BE49-F238E27FC236}">
                  <a16:creationId xmlns:a16="http://schemas.microsoft.com/office/drawing/2014/main" id="{32FAB9E1-A543-4615-801A-A2FB92A7352B}"/>
                </a:ext>
              </a:extLst>
            </p:cNvPr>
            <p:cNvSpPr txBox="1">
              <a:spLocks noChangeArrowheads="1"/>
            </p:cNvSpPr>
            <p:nvPr/>
          </p:nvSpPr>
          <p:spPr bwMode="auto">
            <a:xfrm>
              <a:off x="7566034" y="3797300"/>
              <a:ext cx="382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550</a:t>
              </a:r>
            </a:p>
          </p:txBody>
        </p:sp>
      </p:grpSp>
      <p:grpSp>
        <p:nvGrpSpPr>
          <p:cNvPr id="31819" name="Group 321">
            <a:extLst>
              <a:ext uri="{FF2B5EF4-FFF2-40B4-BE49-F238E27FC236}">
                <a16:creationId xmlns:a16="http://schemas.microsoft.com/office/drawing/2014/main" id="{D2EA0656-6260-43D8-83C0-9F40F4FD6019}"/>
              </a:ext>
            </a:extLst>
          </p:cNvPr>
          <p:cNvGrpSpPr>
            <a:grpSpLocks/>
          </p:cNvGrpSpPr>
          <p:nvPr/>
        </p:nvGrpSpPr>
        <p:grpSpPr bwMode="auto">
          <a:xfrm>
            <a:off x="8818563" y="3963988"/>
            <a:ext cx="390525" cy="215900"/>
            <a:chOff x="7912260" y="3821456"/>
            <a:chExt cx="745553" cy="215444"/>
          </a:xfrm>
        </p:grpSpPr>
        <p:sp>
          <p:nvSpPr>
            <p:cNvPr id="31868" name="Rectangle 158">
              <a:extLst>
                <a:ext uri="{FF2B5EF4-FFF2-40B4-BE49-F238E27FC236}">
                  <a16:creationId xmlns:a16="http://schemas.microsoft.com/office/drawing/2014/main" id="{584DAD00-44F4-4A0C-B121-A33454EB82E6}"/>
                </a:ext>
              </a:extLst>
            </p:cNvPr>
            <p:cNvSpPr>
              <a:spLocks noChangeArrowheads="1"/>
            </p:cNvSpPr>
            <p:nvPr/>
          </p:nvSpPr>
          <p:spPr bwMode="auto">
            <a:xfrm>
              <a:off x="8059738"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latin typeface="Times New Roman" panose="02020603050405020304" pitchFamily="18" charset="0"/>
                <a:cs typeface="Arial" panose="020B0604020202020204" pitchFamily="34" charset="0"/>
              </a:endParaRPr>
            </a:p>
          </p:txBody>
        </p:sp>
        <p:sp>
          <p:nvSpPr>
            <p:cNvPr id="31869" name="TextBox 87">
              <a:extLst>
                <a:ext uri="{FF2B5EF4-FFF2-40B4-BE49-F238E27FC236}">
                  <a16:creationId xmlns:a16="http://schemas.microsoft.com/office/drawing/2014/main" id="{3C8743C9-EE14-4BA9-877D-C3D5A6642942}"/>
                </a:ext>
              </a:extLst>
            </p:cNvPr>
            <p:cNvSpPr txBox="1">
              <a:spLocks noChangeArrowheads="1"/>
            </p:cNvSpPr>
            <p:nvPr/>
          </p:nvSpPr>
          <p:spPr bwMode="auto">
            <a:xfrm>
              <a:off x="7912260" y="3821456"/>
              <a:ext cx="7455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800" b="0">
                  <a:solidFill>
                    <a:srgbClr val="000000"/>
                  </a:solidFill>
                  <a:latin typeface="Calibri" panose="020F0502020204030204" pitchFamily="34" charset="0"/>
                  <a:cs typeface="Arial" panose="020B0604020202020204" pitchFamily="34" charset="0"/>
                </a:rPr>
                <a:t>1050</a:t>
              </a:r>
            </a:p>
          </p:txBody>
        </p:sp>
      </p:grpSp>
      <p:sp>
        <p:nvSpPr>
          <p:cNvPr id="31820" name="TextBox 87">
            <a:extLst>
              <a:ext uri="{FF2B5EF4-FFF2-40B4-BE49-F238E27FC236}">
                <a16:creationId xmlns:a16="http://schemas.microsoft.com/office/drawing/2014/main" id="{83FA3E2D-09F6-4D9D-8DCE-74BEA64934A6}"/>
              </a:ext>
            </a:extLst>
          </p:cNvPr>
          <p:cNvSpPr txBox="1">
            <a:spLocks noChangeArrowheads="1"/>
          </p:cNvSpPr>
          <p:nvPr/>
        </p:nvSpPr>
        <p:spPr bwMode="auto">
          <a:xfrm>
            <a:off x="5051425" y="3932238"/>
            <a:ext cx="6397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Quantity</a:t>
            </a:r>
          </a:p>
        </p:txBody>
      </p:sp>
      <p:grpSp>
        <p:nvGrpSpPr>
          <p:cNvPr id="31821" name="Group 299">
            <a:extLst>
              <a:ext uri="{FF2B5EF4-FFF2-40B4-BE49-F238E27FC236}">
                <a16:creationId xmlns:a16="http://schemas.microsoft.com/office/drawing/2014/main" id="{9878C784-28C3-4687-AA92-039F5EED3673}"/>
              </a:ext>
            </a:extLst>
          </p:cNvPr>
          <p:cNvGrpSpPr>
            <a:grpSpLocks/>
          </p:cNvGrpSpPr>
          <p:nvPr/>
        </p:nvGrpSpPr>
        <p:grpSpPr bwMode="auto">
          <a:xfrm>
            <a:off x="7677150" y="3300413"/>
            <a:ext cx="385763" cy="361950"/>
            <a:chOff x="3867375" y="3560065"/>
            <a:chExt cx="384501" cy="362894"/>
          </a:xfrm>
        </p:grpSpPr>
        <p:sp>
          <p:nvSpPr>
            <p:cNvPr id="31866" name="Isosceles Triangle 296">
              <a:extLst>
                <a:ext uri="{FF2B5EF4-FFF2-40B4-BE49-F238E27FC236}">
                  <a16:creationId xmlns:a16="http://schemas.microsoft.com/office/drawing/2014/main" id="{FDDB3157-7715-49A1-84D1-46CCBE1EF5B8}"/>
                </a:ext>
              </a:extLst>
            </p:cNvPr>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67" name="TextBox 87">
              <a:extLst>
                <a:ext uri="{FF2B5EF4-FFF2-40B4-BE49-F238E27FC236}">
                  <a16:creationId xmlns:a16="http://schemas.microsoft.com/office/drawing/2014/main" id="{97454C0E-216B-4543-98AE-A7D4D499CD7C}"/>
                </a:ext>
              </a:extLst>
            </p:cNvPr>
            <p:cNvSpPr txBox="1">
              <a:spLocks noChangeArrowheads="1"/>
            </p:cNvSpPr>
            <p:nvPr/>
          </p:nvSpPr>
          <p:spPr bwMode="auto">
            <a:xfrm>
              <a:off x="3867375" y="3676109"/>
              <a:ext cx="384501" cy="24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SVR</a:t>
              </a:r>
            </a:p>
          </p:txBody>
        </p:sp>
      </p:grpSp>
      <p:grpSp>
        <p:nvGrpSpPr>
          <p:cNvPr id="31822" name="Group 299">
            <a:extLst>
              <a:ext uri="{FF2B5EF4-FFF2-40B4-BE49-F238E27FC236}">
                <a16:creationId xmlns:a16="http://schemas.microsoft.com/office/drawing/2014/main" id="{3182E0B5-5253-418E-B4E4-5EFEF815266F}"/>
              </a:ext>
            </a:extLst>
          </p:cNvPr>
          <p:cNvGrpSpPr>
            <a:grpSpLocks/>
          </p:cNvGrpSpPr>
          <p:nvPr/>
        </p:nvGrpSpPr>
        <p:grpSpPr bwMode="auto">
          <a:xfrm>
            <a:off x="6364288" y="3300413"/>
            <a:ext cx="393700" cy="354012"/>
            <a:chOff x="3799873" y="3560065"/>
            <a:chExt cx="393221" cy="354910"/>
          </a:xfrm>
        </p:grpSpPr>
        <p:sp>
          <p:nvSpPr>
            <p:cNvPr id="31864" name="Isosceles Triangle 296">
              <a:extLst>
                <a:ext uri="{FF2B5EF4-FFF2-40B4-BE49-F238E27FC236}">
                  <a16:creationId xmlns:a16="http://schemas.microsoft.com/office/drawing/2014/main" id="{B1681994-F121-410C-AE53-192D7FFEF07D}"/>
                </a:ext>
              </a:extLst>
            </p:cNvPr>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65" name="TextBox 87">
              <a:extLst>
                <a:ext uri="{FF2B5EF4-FFF2-40B4-BE49-F238E27FC236}">
                  <a16:creationId xmlns:a16="http://schemas.microsoft.com/office/drawing/2014/main" id="{3749A2F0-6AA7-4DF4-AA90-0304C438EFEB}"/>
                </a:ext>
              </a:extLst>
            </p:cNvPr>
            <p:cNvSpPr txBox="1">
              <a:spLocks noChangeArrowheads="1"/>
            </p:cNvSpPr>
            <p:nvPr/>
          </p:nvSpPr>
          <p:spPr bwMode="auto">
            <a:xfrm>
              <a:off x="3799873" y="3668144"/>
              <a:ext cx="393221" cy="246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PCA</a:t>
              </a:r>
            </a:p>
          </p:txBody>
        </p:sp>
      </p:grpSp>
      <p:grpSp>
        <p:nvGrpSpPr>
          <p:cNvPr id="31823" name="Group 299">
            <a:extLst>
              <a:ext uri="{FF2B5EF4-FFF2-40B4-BE49-F238E27FC236}">
                <a16:creationId xmlns:a16="http://schemas.microsoft.com/office/drawing/2014/main" id="{50A08ABD-B267-4B63-B01E-F1069BC036B0}"/>
              </a:ext>
            </a:extLst>
          </p:cNvPr>
          <p:cNvGrpSpPr>
            <a:grpSpLocks/>
          </p:cNvGrpSpPr>
          <p:nvPr/>
        </p:nvGrpSpPr>
        <p:grpSpPr bwMode="auto">
          <a:xfrm>
            <a:off x="5265738" y="3300413"/>
            <a:ext cx="385762" cy="361950"/>
            <a:chOff x="3824249" y="3560065"/>
            <a:chExt cx="385204" cy="362853"/>
          </a:xfrm>
        </p:grpSpPr>
        <p:sp>
          <p:nvSpPr>
            <p:cNvPr id="31862" name="Isosceles Triangle 296">
              <a:extLst>
                <a:ext uri="{FF2B5EF4-FFF2-40B4-BE49-F238E27FC236}">
                  <a16:creationId xmlns:a16="http://schemas.microsoft.com/office/drawing/2014/main" id="{C857423E-CA60-4324-A7FE-0450C1E71B47}"/>
                </a:ext>
              </a:extLst>
            </p:cNvPr>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63" name="TextBox 87">
              <a:extLst>
                <a:ext uri="{FF2B5EF4-FFF2-40B4-BE49-F238E27FC236}">
                  <a16:creationId xmlns:a16="http://schemas.microsoft.com/office/drawing/2014/main" id="{2E541CA4-CAA7-4C5B-8B58-B3E98D2FF430}"/>
                </a:ext>
              </a:extLst>
            </p:cNvPr>
            <p:cNvSpPr txBox="1">
              <a:spLocks noChangeArrowheads="1"/>
            </p:cNvSpPr>
            <p:nvPr/>
          </p:nvSpPr>
          <p:spPr bwMode="auto">
            <a:xfrm>
              <a:off x="3824249" y="3676089"/>
              <a:ext cx="385204" cy="246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SVR</a:t>
              </a:r>
            </a:p>
          </p:txBody>
        </p:sp>
      </p:grpSp>
      <p:cxnSp>
        <p:nvCxnSpPr>
          <p:cNvPr id="31824" name="Straight Connector 286">
            <a:extLst>
              <a:ext uri="{FF2B5EF4-FFF2-40B4-BE49-F238E27FC236}">
                <a16:creationId xmlns:a16="http://schemas.microsoft.com/office/drawing/2014/main" id="{FA336BA8-813F-4F18-9D92-1A357486D460}"/>
              </a:ext>
            </a:extLst>
          </p:cNvPr>
          <p:cNvCxnSpPr>
            <a:cxnSpLocks noChangeShapeType="1"/>
          </p:cNvCxnSpPr>
          <p:nvPr/>
        </p:nvCxnSpPr>
        <p:spPr bwMode="auto">
          <a:xfrm rot="16200000" flipH="1">
            <a:off x="8281987" y="477678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31825" name="Group 305">
            <a:extLst>
              <a:ext uri="{FF2B5EF4-FFF2-40B4-BE49-F238E27FC236}">
                <a16:creationId xmlns:a16="http://schemas.microsoft.com/office/drawing/2014/main" id="{89A5261D-92E9-4E01-A01E-CAC141787C12}"/>
              </a:ext>
            </a:extLst>
          </p:cNvPr>
          <p:cNvGrpSpPr>
            <a:grpSpLocks/>
          </p:cNvGrpSpPr>
          <p:nvPr/>
        </p:nvGrpSpPr>
        <p:grpSpPr bwMode="auto">
          <a:xfrm>
            <a:off x="7008813" y="5043488"/>
            <a:ext cx="1854200" cy="185737"/>
            <a:chOff x="6837949" y="5181364"/>
            <a:chExt cx="1853615" cy="186009"/>
          </a:xfrm>
        </p:grpSpPr>
        <p:sp>
          <p:nvSpPr>
            <p:cNvPr id="31859" name="Rectangle 67">
              <a:extLst>
                <a:ext uri="{FF2B5EF4-FFF2-40B4-BE49-F238E27FC236}">
                  <a16:creationId xmlns:a16="http://schemas.microsoft.com/office/drawing/2014/main" id="{A8EAEB85-E444-4E6D-BAB7-4ECE051E8091}"/>
                </a:ext>
              </a:extLst>
            </p:cNvPr>
            <p:cNvSpPr>
              <a:spLocks noChangeArrowheads="1"/>
            </p:cNvSpPr>
            <p:nvPr/>
          </p:nvSpPr>
          <p:spPr bwMode="auto">
            <a:xfrm>
              <a:off x="6837949" y="5181364"/>
              <a:ext cx="1853615" cy="182816"/>
            </a:xfrm>
            <a:prstGeom prst="rect">
              <a:avLst/>
            </a:prstGeom>
            <a:solidFill>
              <a:srgbClr val="FFC000"/>
            </a:solidFill>
            <a:ln w="12700" algn="ctr">
              <a:solidFill>
                <a:schemeClr val="tx1"/>
              </a:solidFill>
              <a:round/>
              <a:headEnd/>
              <a:tailEnd/>
            </a:ln>
          </p:spPr>
          <p:txBody>
            <a:bodyPr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b="0">
                  <a:solidFill>
                    <a:srgbClr val="000000"/>
                  </a:solidFill>
                  <a:latin typeface="Calibri" panose="020F0502020204030204" pitchFamily="34" charset="0"/>
                  <a:cs typeface="Arial" panose="020B0604020202020204" pitchFamily="34" charset="0"/>
                </a:rPr>
                <a:t>DT                                   IT          OT</a:t>
              </a:r>
            </a:p>
          </p:txBody>
        </p:sp>
        <p:cxnSp>
          <p:nvCxnSpPr>
            <p:cNvPr id="31860" name="Straight Connector 286">
              <a:extLst>
                <a:ext uri="{FF2B5EF4-FFF2-40B4-BE49-F238E27FC236}">
                  <a16:creationId xmlns:a16="http://schemas.microsoft.com/office/drawing/2014/main" id="{BBE83C15-3A3A-4893-8EE4-D10A93F69E2A}"/>
                </a:ext>
              </a:extLst>
            </p:cNvPr>
            <p:cNvCxnSpPr>
              <a:cxnSpLocks noChangeShapeType="1"/>
            </p:cNvCxnSpPr>
            <p:nvPr/>
          </p:nvCxnSpPr>
          <p:spPr bwMode="auto">
            <a:xfrm rot="10800000" flipV="1">
              <a:off x="7405689" y="5186399"/>
              <a:ext cx="752475" cy="180974"/>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1861" name="Straight Connector 286">
              <a:extLst>
                <a:ext uri="{FF2B5EF4-FFF2-40B4-BE49-F238E27FC236}">
                  <a16:creationId xmlns:a16="http://schemas.microsoft.com/office/drawing/2014/main" id="{4AAAE378-A3D2-483C-84BE-8C26CAFC981C}"/>
                </a:ext>
              </a:extLst>
            </p:cNvPr>
            <p:cNvCxnSpPr>
              <a:cxnSpLocks noChangeShapeType="1"/>
            </p:cNvCxnSpPr>
            <p:nvPr/>
          </p:nvCxnSpPr>
          <p:spPr bwMode="auto">
            <a:xfrm rot="16200000" flipH="1">
              <a:off x="8110508" y="5276858"/>
              <a:ext cx="180975" cy="5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31826" name="Straight Connector 286">
            <a:extLst>
              <a:ext uri="{FF2B5EF4-FFF2-40B4-BE49-F238E27FC236}">
                <a16:creationId xmlns:a16="http://schemas.microsoft.com/office/drawing/2014/main" id="{6898A4A1-9F0B-4E18-BF69-9FD2C3FEB24E}"/>
              </a:ext>
            </a:extLst>
          </p:cNvPr>
          <p:cNvCxnSpPr>
            <a:cxnSpLocks noChangeShapeType="1"/>
          </p:cNvCxnSpPr>
          <p:nvPr/>
        </p:nvCxnSpPr>
        <p:spPr bwMode="auto">
          <a:xfrm rot="16200000" flipH="1">
            <a:off x="7246937" y="270033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1827" name="Straight Connector 286">
            <a:extLst>
              <a:ext uri="{FF2B5EF4-FFF2-40B4-BE49-F238E27FC236}">
                <a16:creationId xmlns:a16="http://schemas.microsoft.com/office/drawing/2014/main" id="{286F8B75-7AAC-4911-9E90-7626B65F387C}"/>
              </a:ext>
            </a:extLst>
          </p:cNvPr>
          <p:cNvCxnSpPr>
            <a:cxnSpLocks noChangeShapeType="1"/>
          </p:cNvCxnSpPr>
          <p:nvPr/>
        </p:nvCxnSpPr>
        <p:spPr bwMode="auto">
          <a:xfrm rot="16200000" flipH="1">
            <a:off x="7043737" y="292893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69" name="Isosceles Triangle 94">
            <a:extLst>
              <a:ext uri="{FF2B5EF4-FFF2-40B4-BE49-F238E27FC236}">
                <a16:creationId xmlns:a16="http://schemas.microsoft.com/office/drawing/2014/main" id="{5097FAB9-03E2-4BDF-93E8-C3ADD455481C}"/>
              </a:ext>
            </a:extLst>
          </p:cNvPr>
          <p:cNvSpPr>
            <a:spLocks noChangeArrowheads="1"/>
          </p:cNvSpPr>
          <p:nvPr/>
        </p:nvSpPr>
        <p:spPr bwMode="auto">
          <a:xfrm>
            <a:off x="8189913" y="4210050"/>
            <a:ext cx="155575" cy="157163"/>
          </a:xfrm>
          <a:prstGeom prst="triangle">
            <a:avLst>
              <a:gd name="adj" fmla="val 50000"/>
            </a:avLst>
          </a:prstGeom>
          <a:solidFill>
            <a:schemeClr val="bg2">
              <a:lumMod val="20000"/>
              <a:lumOff val="80000"/>
            </a:schemeClr>
          </a:solidFill>
          <a:ln w="9525" algn="ctr">
            <a:solidFill>
              <a:schemeClr val="tx1"/>
            </a:solidFill>
            <a:round/>
            <a:headEnd/>
            <a:tailEnd/>
          </a:ln>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31829" name="Rectangle 293">
            <a:extLst>
              <a:ext uri="{FF2B5EF4-FFF2-40B4-BE49-F238E27FC236}">
                <a16:creationId xmlns:a16="http://schemas.microsoft.com/office/drawing/2014/main" id="{7FB824F6-1CE2-464B-B4D9-BE913ABA9DB0}"/>
              </a:ext>
            </a:extLst>
          </p:cNvPr>
          <p:cNvSpPr>
            <a:spLocks noChangeArrowheads="1"/>
          </p:cNvSpPr>
          <p:nvPr/>
        </p:nvSpPr>
        <p:spPr bwMode="auto">
          <a:xfrm>
            <a:off x="8048625" y="1711325"/>
            <a:ext cx="4857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800" b="0">
                <a:solidFill>
                  <a:srgbClr val="000000"/>
                </a:solidFill>
                <a:latin typeface="Calibri" panose="020F0502020204030204" pitchFamily="34" charset="0"/>
                <a:cs typeface="Arial" panose="020B0604020202020204" pitchFamily="34" charset="0"/>
              </a:rPr>
              <a:t>83 mos</a:t>
            </a:r>
          </a:p>
        </p:txBody>
      </p:sp>
      <p:sp>
        <p:nvSpPr>
          <p:cNvPr id="31830" name="Rectangle 299">
            <a:extLst>
              <a:ext uri="{FF2B5EF4-FFF2-40B4-BE49-F238E27FC236}">
                <a16:creationId xmlns:a16="http://schemas.microsoft.com/office/drawing/2014/main" id="{E1FAD839-BDCE-452C-AE16-07004BCB58B5}"/>
              </a:ext>
            </a:extLst>
          </p:cNvPr>
          <p:cNvSpPr>
            <a:spLocks noChangeArrowheads="1"/>
          </p:cNvSpPr>
          <p:nvPr/>
        </p:nvSpPr>
        <p:spPr bwMode="auto">
          <a:xfrm>
            <a:off x="8048625" y="4073525"/>
            <a:ext cx="4857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800" b="0">
                <a:solidFill>
                  <a:srgbClr val="000000"/>
                </a:solidFill>
                <a:latin typeface="Calibri" panose="020F0502020204030204" pitchFamily="34" charset="0"/>
                <a:cs typeface="Arial" panose="020B0604020202020204" pitchFamily="34" charset="0"/>
              </a:rPr>
              <a:t>83 mos</a:t>
            </a:r>
          </a:p>
        </p:txBody>
      </p:sp>
      <p:sp>
        <p:nvSpPr>
          <p:cNvPr id="31831" name="Rectangle 302">
            <a:extLst>
              <a:ext uri="{FF2B5EF4-FFF2-40B4-BE49-F238E27FC236}">
                <a16:creationId xmlns:a16="http://schemas.microsoft.com/office/drawing/2014/main" id="{2614E769-8C7D-47DF-A006-A014059E8C6C}"/>
              </a:ext>
            </a:extLst>
          </p:cNvPr>
          <p:cNvSpPr>
            <a:spLocks noChangeArrowheads="1"/>
          </p:cNvSpPr>
          <p:nvPr/>
        </p:nvSpPr>
        <p:spPr bwMode="auto">
          <a:xfrm>
            <a:off x="6877050" y="1711325"/>
            <a:ext cx="4857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800" b="0">
                <a:solidFill>
                  <a:srgbClr val="000000"/>
                </a:solidFill>
                <a:latin typeface="Calibri" panose="020F0502020204030204" pitchFamily="34" charset="0"/>
                <a:cs typeface="Arial" panose="020B0604020202020204" pitchFamily="34" charset="0"/>
              </a:rPr>
              <a:t>59 mos</a:t>
            </a:r>
          </a:p>
        </p:txBody>
      </p:sp>
      <p:cxnSp>
        <p:nvCxnSpPr>
          <p:cNvPr id="31832" name="Straight Arrow Connector 308">
            <a:extLst>
              <a:ext uri="{FF2B5EF4-FFF2-40B4-BE49-F238E27FC236}">
                <a16:creationId xmlns:a16="http://schemas.microsoft.com/office/drawing/2014/main" id="{CA083A4A-536B-4C0C-96F3-656D9B015EBF}"/>
              </a:ext>
            </a:extLst>
          </p:cNvPr>
          <p:cNvCxnSpPr>
            <a:cxnSpLocks noChangeShapeType="1"/>
          </p:cNvCxnSpPr>
          <p:nvPr/>
        </p:nvCxnSpPr>
        <p:spPr bwMode="auto">
          <a:xfrm>
            <a:off x="7124700" y="1952625"/>
            <a:ext cx="569913" cy="1588"/>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1833" name="Straight Arrow Connector 315">
            <a:extLst>
              <a:ext uri="{FF2B5EF4-FFF2-40B4-BE49-F238E27FC236}">
                <a16:creationId xmlns:a16="http://schemas.microsoft.com/office/drawing/2014/main" id="{1826AF05-D40D-4918-AC45-230E0487D022}"/>
              </a:ext>
            </a:extLst>
          </p:cNvPr>
          <p:cNvCxnSpPr>
            <a:cxnSpLocks noChangeShapeType="1"/>
          </p:cNvCxnSpPr>
          <p:nvPr/>
        </p:nvCxnSpPr>
        <p:spPr bwMode="auto">
          <a:xfrm>
            <a:off x="8310563" y="4294188"/>
            <a:ext cx="568325" cy="1587"/>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324" name="5-Point Star 323">
            <a:extLst>
              <a:ext uri="{FF2B5EF4-FFF2-40B4-BE49-F238E27FC236}">
                <a16:creationId xmlns:a16="http://schemas.microsoft.com/office/drawing/2014/main" id="{DF3F3F18-21BE-4726-8216-1C77184570C5}"/>
              </a:ext>
            </a:extLst>
          </p:cNvPr>
          <p:cNvSpPr/>
          <p:nvPr/>
        </p:nvSpPr>
        <p:spPr bwMode="auto">
          <a:xfrm>
            <a:off x="5643563" y="3830638"/>
            <a:ext cx="109537" cy="109537"/>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5" name="5-Point Star 324">
            <a:extLst>
              <a:ext uri="{FF2B5EF4-FFF2-40B4-BE49-F238E27FC236}">
                <a16:creationId xmlns:a16="http://schemas.microsoft.com/office/drawing/2014/main" id="{D1E8BD4F-D142-4125-BB71-1490F8BC4DF0}"/>
              </a:ext>
            </a:extLst>
          </p:cNvPr>
          <p:cNvSpPr/>
          <p:nvPr/>
        </p:nvSpPr>
        <p:spPr bwMode="auto">
          <a:xfrm>
            <a:off x="6229350" y="3830638"/>
            <a:ext cx="109538" cy="109537"/>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6" name="5-Point Star 325">
            <a:extLst>
              <a:ext uri="{FF2B5EF4-FFF2-40B4-BE49-F238E27FC236}">
                <a16:creationId xmlns:a16="http://schemas.microsoft.com/office/drawing/2014/main" id="{8E92BB80-DC8B-4092-BA32-A7110E47527D}"/>
              </a:ext>
            </a:extLst>
          </p:cNvPr>
          <p:cNvSpPr/>
          <p:nvPr/>
        </p:nvSpPr>
        <p:spPr bwMode="auto">
          <a:xfrm>
            <a:off x="6810375" y="3830638"/>
            <a:ext cx="109538" cy="109537"/>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7" name="5-Point Star 326">
            <a:extLst>
              <a:ext uri="{FF2B5EF4-FFF2-40B4-BE49-F238E27FC236}">
                <a16:creationId xmlns:a16="http://schemas.microsoft.com/office/drawing/2014/main" id="{E6399975-AFF5-482A-8528-4A648F1C0B04}"/>
              </a:ext>
            </a:extLst>
          </p:cNvPr>
          <p:cNvSpPr/>
          <p:nvPr/>
        </p:nvSpPr>
        <p:spPr bwMode="auto">
          <a:xfrm>
            <a:off x="7405688" y="3830638"/>
            <a:ext cx="109537" cy="109537"/>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8" name="5-Point Star 327">
            <a:extLst>
              <a:ext uri="{FF2B5EF4-FFF2-40B4-BE49-F238E27FC236}">
                <a16:creationId xmlns:a16="http://schemas.microsoft.com/office/drawing/2014/main" id="{2C3B0C12-3004-4EA4-945F-FC40849C82C7}"/>
              </a:ext>
            </a:extLst>
          </p:cNvPr>
          <p:cNvSpPr/>
          <p:nvPr/>
        </p:nvSpPr>
        <p:spPr bwMode="auto">
          <a:xfrm>
            <a:off x="7996238" y="3830638"/>
            <a:ext cx="109537" cy="109537"/>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9" name="5-Point Star 328">
            <a:extLst>
              <a:ext uri="{FF2B5EF4-FFF2-40B4-BE49-F238E27FC236}">
                <a16:creationId xmlns:a16="http://schemas.microsoft.com/office/drawing/2014/main" id="{EF8480F2-AE4C-4890-B11D-61500EAE4D13}"/>
              </a:ext>
            </a:extLst>
          </p:cNvPr>
          <p:cNvSpPr/>
          <p:nvPr/>
        </p:nvSpPr>
        <p:spPr bwMode="auto">
          <a:xfrm>
            <a:off x="8591550" y="3830638"/>
            <a:ext cx="109538" cy="109537"/>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1840" name="TextBox 87">
            <a:extLst>
              <a:ext uri="{FF2B5EF4-FFF2-40B4-BE49-F238E27FC236}">
                <a16:creationId xmlns:a16="http://schemas.microsoft.com/office/drawing/2014/main" id="{5C9A7FDE-9DE4-4ED4-B982-EE03E510BD28}"/>
              </a:ext>
            </a:extLst>
          </p:cNvPr>
          <p:cNvSpPr txBox="1">
            <a:spLocks noChangeArrowheads="1"/>
          </p:cNvSpPr>
          <p:nvPr/>
        </p:nvSpPr>
        <p:spPr bwMode="auto">
          <a:xfrm>
            <a:off x="5165725" y="3789363"/>
            <a:ext cx="5429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CA/Lot</a:t>
            </a:r>
          </a:p>
        </p:txBody>
      </p:sp>
      <p:cxnSp>
        <p:nvCxnSpPr>
          <p:cNvPr id="31841" name="Elbow Connector 331">
            <a:extLst>
              <a:ext uri="{FF2B5EF4-FFF2-40B4-BE49-F238E27FC236}">
                <a16:creationId xmlns:a16="http://schemas.microsoft.com/office/drawing/2014/main" id="{DC86650C-B457-41F9-9810-09AC3CCF465B}"/>
              </a:ext>
            </a:extLst>
          </p:cNvPr>
          <p:cNvCxnSpPr>
            <a:cxnSpLocks noChangeShapeType="1"/>
          </p:cNvCxnSpPr>
          <p:nvPr/>
        </p:nvCxnSpPr>
        <p:spPr bwMode="auto">
          <a:xfrm>
            <a:off x="5703888" y="3908425"/>
            <a:ext cx="874712" cy="142875"/>
          </a:xfrm>
          <a:prstGeom prst="bentConnector3">
            <a:avLst>
              <a:gd name="adj1" fmla="val -1676"/>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1842" name="Straight Arrow Connector 330">
            <a:extLst>
              <a:ext uri="{FF2B5EF4-FFF2-40B4-BE49-F238E27FC236}">
                <a16:creationId xmlns:a16="http://schemas.microsoft.com/office/drawing/2014/main" id="{E52D3C1D-DC2D-47CD-87ED-279585798CA0}"/>
              </a:ext>
            </a:extLst>
          </p:cNvPr>
          <p:cNvCxnSpPr>
            <a:cxnSpLocks noChangeShapeType="1"/>
            <a:stCxn id="265" idx="3"/>
          </p:cNvCxnSpPr>
          <p:nvPr/>
        </p:nvCxnSpPr>
        <p:spPr bwMode="auto">
          <a:xfrm flipV="1">
            <a:off x="6659563" y="4933950"/>
            <a:ext cx="350837" cy="48736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2" name="TextBox 5">
            <a:extLst>
              <a:ext uri="{FF2B5EF4-FFF2-40B4-BE49-F238E27FC236}">
                <a16:creationId xmlns:a16="http://schemas.microsoft.com/office/drawing/2014/main" id="{0C620E46-ABEF-47D8-B655-A5F546B796DE}"/>
              </a:ext>
            </a:extLst>
          </p:cNvPr>
          <p:cNvSpPr txBox="1">
            <a:spLocks noChangeArrowheads="1"/>
          </p:cNvSpPr>
          <p:nvPr/>
        </p:nvSpPr>
        <p:spPr bwMode="auto">
          <a:xfrm>
            <a:off x="57150" y="5541963"/>
            <a:ext cx="9023350" cy="900112"/>
          </a:xfrm>
          <a:prstGeom prst="rect">
            <a:avLst/>
          </a:prstGeom>
          <a:noFill/>
          <a:ln w="9525">
            <a:noFill/>
            <a:miter lim="800000"/>
            <a:headEnd/>
            <a:tailEnd/>
          </a:ln>
        </p:spPr>
        <p:txBody>
          <a:bodyPr>
            <a:spAutoFit/>
          </a:bodyPr>
          <a:lstStyle/>
          <a:p>
            <a:pPr algn="ctr">
              <a:defRPr/>
            </a:pPr>
            <a:r>
              <a:rPr lang="en-US" sz="1050" dirty="0">
                <a:solidFill>
                  <a:srgbClr val="000000"/>
                </a:solidFill>
                <a:latin typeface="+mn-lt"/>
              </a:rPr>
              <a:t>Excerpt from 28 Jul 09 SDB II CDD, Cpt 11: </a:t>
            </a:r>
          </a:p>
          <a:p>
            <a:pPr algn="ctr">
              <a:buFontTx/>
              <a:buChar char="-"/>
              <a:defRPr/>
            </a:pPr>
            <a:r>
              <a:rPr lang="en-US" sz="1050" dirty="0">
                <a:solidFill>
                  <a:srgbClr val="000000"/>
                </a:solidFill>
                <a:latin typeface="+mn-lt"/>
              </a:rPr>
              <a:t> Required Assets Available (RAA):  SDB II RAA is the capability to arm twelve (12) F-15Es with two (2) fully loaded BRU-61/A carriage systems each for 1.5 sorties (144 assets total)</a:t>
            </a:r>
          </a:p>
          <a:p>
            <a:pPr algn="ctr">
              <a:buFontTx/>
              <a:buChar char="-"/>
              <a:defRPr/>
            </a:pPr>
            <a:r>
              <a:rPr lang="en-US" sz="1050" dirty="0">
                <a:solidFill>
                  <a:srgbClr val="000000"/>
                </a:solidFill>
                <a:latin typeface="+mn-lt"/>
              </a:rPr>
              <a:t> DoN Assets for Initial Fielding:  Initial quantity of SDB II weapons required is 90 weapons and 22 carriage systems based upon one ten (10) plane squadron with two (2) fully loaded carriage systems each plus ten spare weapons.</a:t>
            </a:r>
          </a:p>
        </p:txBody>
      </p:sp>
      <p:grpSp>
        <p:nvGrpSpPr>
          <p:cNvPr id="31844" name="Group 298">
            <a:extLst>
              <a:ext uri="{FF2B5EF4-FFF2-40B4-BE49-F238E27FC236}">
                <a16:creationId xmlns:a16="http://schemas.microsoft.com/office/drawing/2014/main" id="{1CA7C892-1B4A-474E-A286-BBD3E9F1AAD2}"/>
              </a:ext>
            </a:extLst>
          </p:cNvPr>
          <p:cNvGrpSpPr>
            <a:grpSpLocks/>
          </p:cNvGrpSpPr>
          <p:nvPr/>
        </p:nvGrpSpPr>
        <p:grpSpPr bwMode="auto">
          <a:xfrm>
            <a:off x="3741738" y="2886075"/>
            <a:ext cx="404812" cy="401638"/>
            <a:chOff x="2770171" y="3354707"/>
            <a:chExt cx="406030" cy="401164"/>
          </a:xfrm>
        </p:grpSpPr>
        <p:sp>
          <p:nvSpPr>
            <p:cNvPr id="31857" name="Isosceles Triangle 293">
              <a:extLst>
                <a:ext uri="{FF2B5EF4-FFF2-40B4-BE49-F238E27FC236}">
                  <a16:creationId xmlns:a16="http://schemas.microsoft.com/office/drawing/2014/main" id="{8F932CFC-1537-453F-9BB7-8DD7B3BBFB95}"/>
                </a:ext>
              </a:extLst>
            </p:cNvPr>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58" name="TextBox 87">
              <a:extLst>
                <a:ext uri="{FF2B5EF4-FFF2-40B4-BE49-F238E27FC236}">
                  <a16:creationId xmlns:a16="http://schemas.microsoft.com/office/drawing/2014/main" id="{CB7AFA0C-5D1E-44A5-8399-CCB1B4B27FE8}"/>
                </a:ext>
              </a:extLst>
            </p:cNvPr>
            <p:cNvSpPr txBox="1">
              <a:spLocks noChangeArrowheads="1"/>
            </p:cNvSpPr>
            <p:nvPr/>
          </p:nvSpPr>
          <p:spPr bwMode="auto">
            <a:xfrm>
              <a:off x="2770171" y="3354707"/>
              <a:ext cx="406030" cy="40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EOA</a:t>
              </a:r>
            </a:p>
            <a:p>
              <a:pPr algn="ctr">
                <a:spcBef>
                  <a:spcPct val="0"/>
                </a:spcBef>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grpSp>
        <p:nvGrpSpPr>
          <p:cNvPr id="31845" name="Group 298">
            <a:extLst>
              <a:ext uri="{FF2B5EF4-FFF2-40B4-BE49-F238E27FC236}">
                <a16:creationId xmlns:a16="http://schemas.microsoft.com/office/drawing/2014/main" id="{575D7E2F-CC94-4B4E-A4CF-1514F0801C7D}"/>
              </a:ext>
            </a:extLst>
          </p:cNvPr>
          <p:cNvGrpSpPr>
            <a:grpSpLocks/>
          </p:cNvGrpSpPr>
          <p:nvPr/>
        </p:nvGrpSpPr>
        <p:grpSpPr bwMode="auto">
          <a:xfrm>
            <a:off x="5268913" y="2886075"/>
            <a:ext cx="344487" cy="401638"/>
            <a:chOff x="2811684" y="3366922"/>
            <a:chExt cx="343491" cy="401164"/>
          </a:xfrm>
        </p:grpSpPr>
        <p:sp>
          <p:nvSpPr>
            <p:cNvPr id="31855" name="Isosceles Triangle 293">
              <a:extLst>
                <a:ext uri="{FF2B5EF4-FFF2-40B4-BE49-F238E27FC236}">
                  <a16:creationId xmlns:a16="http://schemas.microsoft.com/office/drawing/2014/main" id="{9FB42337-D490-4BCC-BAAD-6A7E1FFECB87}"/>
                </a:ext>
              </a:extLst>
            </p:cNvPr>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56" name="TextBox 87">
              <a:extLst>
                <a:ext uri="{FF2B5EF4-FFF2-40B4-BE49-F238E27FC236}">
                  <a16:creationId xmlns:a16="http://schemas.microsoft.com/office/drawing/2014/main" id="{D0AA37F8-4C5F-4DC1-8E5B-CF2D6EB935DB}"/>
                </a:ext>
              </a:extLst>
            </p:cNvPr>
            <p:cNvSpPr txBox="1">
              <a:spLocks noChangeArrowheads="1"/>
            </p:cNvSpPr>
            <p:nvPr/>
          </p:nvSpPr>
          <p:spPr bwMode="auto">
            <a:xfrm>
              <a:off x="2811684" y="3366922"/>
              <a:ext cx="343491" cy="40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OA</a:t>
              </a:r>
            </a:p>
            <a:p>
              <a:pPr algn="ctr">
                <a:spcBef>
                  <a:spcPct val="0"/>
                </a:spcBef>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grpSp>
      <p:grpSp>
        <p:nvGrpSpPr>
          <p:cNvPr id="31846" name="Group 299">
            <a:extLst>
              <a:ext uri="{FF2B5EF4-FFF2-40B4-BE49-F238E27FC236}">
                <a16:creationId xmlns:a16="http://schemas.microsoft.com/office/drawing/2014/main" id="{1F1E7A05-3E25-4DBD-AAAC-EE992CA7EDCB}"/>
              </a:ext>
            </a:extLst>
          </p:cNvPr>
          <p:cNvGrpSpPr>
            <a:grpSpLocks/>
          </p:cNvGrpSpPr>
          <p:nvPr/>
        </p:nvGrpSpPr>
        <p:grpSpPr bwMode="auto">
          <a:xfrm>
            <a:off x="6662738" y="3300413"/>
            <a:ext cx="350837" cy="360362"/>
            <a:chOff x="3944603" y="3560065"/>
            <a:chExt cx="350950" cy="360034"/>
          </a:xfrm>
        </p:grpSpPr>
        <p:sp>
          <p:nvSpPr>
            <p:cNvPr id="31853" name="Isosceles Triangle 296">
              <a:extLst>
                <a:ext uri="{FF2B5EF4-FFF2-40B4-BE49-F238E27FC236}">
                  <a16:creationId xmlns:a16="http://schemas.microsoft.com/office/drawing/2014/main" id="{613B3F0D-4ECE-4609-AAD9-7A29DADBEE55}"/>
                </a:ext>
              </a:extLst>
            </p:cNvPr>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54" name="TextBox 87">
              <a:extLst>
                <a:ext uri="{FF2B5EF4-FFF2-40B4-BE49-F238E27FC236}">
                  <a16:creationId xmlns:a16="http://schemas.microsoft.com/office/drawing/2014/main" id="{2C71146D-5279-4B0B-A0FB-ADB800746FC2}"/>
                </a:ext>
              </a:extLst>
            </p:cNvPr>
            <p:cNvSpPr txBox="1">
              <a:spLocks noChangeArrowheads="1"/>
            </p:cNvSpPr>
            <p:nvPr/>
          </p:nvSpPr>
          <p:spPr bwMode="auto">
            <a:xfrm>
              <a:off x="3944603" y="3673250"/>
              <a:ext cx="350950" cy="24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IPR</a:t>
              </a:r>
            </a:p>
          </p:txBody>
        </p:sp>
      </p:grpSp>
      <p:grpSp>
        <p:nvGrpSpPr>
          <p:cNvPr id="31847" name="Group 344">
            <a:extLst>
              <a:ext uri="{FF2B5EF4-FFF2-40B4-BE49-F238E27FC236}">
                <a16:creationId xmlns:a16="http://schemas.microsoft.com/office/drawing/2014/main" id="{F1A6D10F-D4F8-44F4-880E-32A742FA4C7F}"/>
              </a:ext>
            </a:extLst>
          </p:cNvPr>
          <p:cNvGrpSpPr>
            <a:grpSpLocks/>
          </p:cNvGrpSpPr>
          <p:nvPr/>
        </p:nvGrpSpPr>
        <p:grpSpPr bwMode="auto">
          <a:xfrm>
            <a:off x="4406900" y="3854450"/>
            <a:ext cx="723900" cy="520700"/>
            <a:chOff x="3598864" y="3963988"/>
            <a:chExt cx="723274" cy="521003"/>
          </a:xfrm>
        </p:grpSpPr>
        <p:sp>
          <p:nvSpPr>
            <p:cNvPr id="31851" name="Isosceles Triangle 172">
              <a:extLst>
                <a:ext uri="{FF2B5EF4-FFF2-40B4-BE49-F238E27FC236}">
                  <a16:creationId xmlns:a16="http://schemas.microsoft.com/office/drawing/2014/main" id="{7D50662B-A1E1-4D42-BC59-8E5E45E03E94}"/>
                </a:ext>
              </a:extLst>
            </p:cNvPr>
            <p:cNvSpPr>
              <a:spLocks noChangeArrowheads="1"/>
            </p:cNvSpPr>
            <p:nvPr/>
          </p:nvSpPr>
          <p:spPr bwMode="auto">
            <a:xfrm>
              <a:off x="3786188" y="3963988"/>
              <a:ext cx="157162" cy="157162"/>
            </a:xfrm>
            <a:prstGeom prst="triangle">
              <a:avLst>
                <a:gd name="adj" fmla="val 50000"/>
              </a:avLst>
            </a:prstGeom>
            <a:solidFill>
              <a:schemeClr val="tx1"/>
            </a:solidFill>
            <a:ln w="9525" algn="ctr">
              <a:solidFill>
                <a:schemeClr val="tx1"/>
              </a:solidFill>
              <a:round/>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endParaRPr lang="en-US" altLang="en-US" sz="1000" b="0">
                <a:solidFill>
                  <a:srgbClr val="000000"/>
                </a:solidFill>
                <a:latin typeface="Calibri" panose="020F0502020204030204" pitchFamily="34" charset="0"/>
                <a:cs typeface="Arial" panose="020B0604020202020204" pitchFamily="34" charset="0"/>
              </a:endParaRPr>
            </a:p>
          </p:txBody>
        </p:sp>
        <p:sp>
          <p:nvSpPr>
            <p:cNvPr id="31852" name="TextBox 87">
              <a:extLst>
                <a:ext uri="{FF2B5EF4-FFF2-40B4-BE49-F238E27FC236}">
                  <a16:creationId xmlns:a16="http://schemas.microsoft.com/office/drawing/2014/main" id="{2BC74F6D-F512-4E6E-92C8-4877E485E2A1}"/>
                </a:ext>
              </a:extLst>
            </p:cNvPr>
            <p:cNvSpPr txBox="1">
              <a:spLocks noChangeArrowheads="1"/>
            </p:cNvSpPr>
            <p:nvPr/>
          </p:nvSpPr>
          <p:spPr bwMode="auto">
            <a:xfrm>
              <a:off x="3598864" y="4084881"/>
              <a:ext cx="7232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  Post-CDR</a:t>
              </a:r>
            </a:p>
            <a:p>
              <a:pPr algn="ctr">
                <a:spcBef>
                  <a:spcPct val="0"/>
                </a:spcBef>
                <a:buClrTx/>
                <a:buSzTx/>
                <a:buFontTx/>
                <a:buNone/>
              </a:pPr>
              <a:r>
                <a:rPr lang="en-US" altLang="en-US" sz="1000" b="0">
                  <a:solidFill>
                    <a:srgbClr val="000000"/>
                  </a:solidFill>
                  <a:latin typeface="Calibri" panose="020F0502020204030204" pitchFamily="34" charset="0"/>
                  <a:cs typeface="Arial" panose="020B0604020202020204" pitchFamily="34" charset="0"/>
                </a:rPr>
                <a:t>Report</a:t>
              </a:r>
            </a:p>
          </p:txBody>
        </p:sp>
      </p:grpSp>
      <p:sp>
        <p:nvSpPr>
          <p:cNvPr id="31848" name="TextBox 243">
            <a:extLst>
              <a:ext uri="{FF2B5EF4-FFF2-40B4-BE49-F238E27FC236}">
                <a16:creationId xmlns:a16="http://schemas.microsoft.com/office/drawing/2014/main" id="{B3F96E7F-A12D-4E73-B28A-FE98AE1E46BC}"/>
              </a:ext>
            </a:extLst>
          </p:cNvPr>
          <p:cNvSpPr txBox="1">
            <a:spLocks noChangeArrowheads="1"/>
          </p:cNvSpPr>
          <p:nvPr/>
        </p:nvSpPr>
        <p:spPr bwMode="auto">
          <a:xfrm>
            <a:off x="1403350" y="2478088"/>
            <a:ext cx="2593975" cy="400050"/>
          </a:xfrm>
          <a:prstGeom prst="rect">
            <a:avLst/>
          </a:prstGeom>
          <a:solidFill>
            <a:srgbClr val="FFFF66"/>
          </a:solidFill>
          <a:ln w="9525">
            <a:solidFill>
              <a:schemeClr val="tx1"/>
            </a:solidFill>
            <a:miter lim="800000"/>
            <a:headEnd/>
            <a:tailEnd/>
          </a:ln>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b="0">
                <a:solidFill>
                  <a:srgbClr val="000000"/>
                </a:solidFill>
              </a:rPr>
              <a:t>Note: Due to delay of MS B, shaded blue region will move right accordingly</a:t>
            </a:r>
          </a:p>
        </p:txBody>
      </p:sp>
      <p:cxnSp>
        <p:nvCxnSpPr>
          <p:cNvPr id="31849" name="Straight Arrow Connector 246">
            <a:extLst>
              <a:ext uri="{FF2B5EF4-FFF2-40B4-BE49-F238E27FC236}">
                <a16:creationId xmlns:a16="http://schemas.microsoft.com/office/drawing/2014/main" id="{94AB2B94-ADBF-4D68-B78B-5C5907CCCCF7}"/>
              </a:ext>
            </a:extLst>
          </p:cNvPr>
          <p:cNvCxnSpPr>
            <a:cxnSpLocks noChangeShapeType="1"/>
            <a:stCxn id="31848" idx="3"/>
            <a:endCxn id="31920" idx="0"/>
          </p:cNvCxnSpPr>
          <p:nvPr/>
        </p:nvCxnSpPr>
        <p:spPr bwMode="auto">
          <a:xfrm>
            <a:off x="3997325" y="2678113"/>
            <a:ext cx="217488" cy="396875"/>
          </a:xfrm>
          <a:prstGeom prst="straightConnector1">
            <a:avLst/>
          </a:prstGeom>
          <a:noFill/>
          <a:ln w="31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1850" name="TextBox 237">
            <a:extLst>
              <a:ext uri="{FF2B5EF4-FFF2-40B4-BE49-F238E27FC236}">
                <a16:creationId xmlns:a16="http://schemas.microsoft.com/office/drawing/2014/main" id="{AD813713-760F-4E1A-95E2-B30907858488}"/>
              </a:ext>
            </a:extLst>
          </p:cNvPr>
          <p:cNvSpPr txBox="1">
            <a:spLocks noChangeArrowheads="1"/>
          </p:cNvSpPr>
          <p:nvPr/>
        </p:nvSpPr>
        <p:spPr bwMode="auto">
          <a:xfrm>
            <a:off x="1973263" y="1679575"/>
            <a:ext cx="4035425" cy="307975"/>
          </a:xfrm>
          <a:prstGeom prst="rect">
            <a:avLst/>
          </a:prstGeom>
          <a:solidFill>
            <a:srgbClr val="FFFF00"/>
          </a:solidFill>
          <a:ln w="9525">
            <a:solidFill>
              <a:schemeClr val="tx1"/>
            </a:solidFill>
            <a:miter lim="800000"/>
            <a:headEnd/>
            <a:tailEnd/>
          </a:ln>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solidFill>
                  <a:srgbClr val="FF0000"/>
                </a:solidFill>
              </a:rPr>
              <a:t>NEED TO ADD TOP LEVEL CRITICAL PATH</a:t>
            </a:r>
          </a:p>
        </p:txBody>
      </p:sp>
    </p:spTree>
  </p:cSld>
  <p:clrMapOvr>
    <a:masterClrMapping/>
  </p:clrMapOvr>
  <p:transition advClick="0"/>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B749AE08A23C41AF198395D6DA6357" ma:contentTypeVersion="0" ma:contentTypeDescription="Create a new document." ma:contentTypeScope="" ma:versionID="3a0ffcf47662e875db10ce3018b261b7">
  <xsd:schema xmlns:xsd="http://www.w3.org/2001/XMLSchema" xmlns:xs="http://www.w3.org/2001/XMLSchema" xmlns:p="http://schemas.microsoft.com/office/2006/metadata/properties" targetNamespace="http://schemas.microsoft.com/office/2006/metadata/properties" ma:root="true" ma:fieldsID="2a276fbc7de9a4060e54dafc32f34ca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0F23D004-2206-4384-BAA8-74729B72F9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0C12059-B6A0-4B17-AC1A-14E361F74AA5}">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Designs\USAF(Unclas).pot</Template>
  <TotalTime>6439</TotalTime>
  <Words>4461</Words>
  <Application>Microsoft Office PowerPoint</Application>
  <PresentationFormat>On-screen Show (4:3)</PresentationFormat>
  <Paragraphs>707</Paragraphs>
  <Slides>26</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Wingdings</vt:lpstr>
      <vt:lpstr>Times New Roman</vt:lpstr>
      <vt:lpstr>Century Schoolbook</vt:lpstr>
      <vt:lpstr>Calibri</vt:lpstr>
      <vt:lpstr>USAF(Unclas)</vt:lpstr>
      <vt:lpstr>Worksheet</vt:lpstr>
      <vt:lpstr>PowerPoint Presentation</vt:lpstr>
      <vt:lpstr>Briefing Outline – Key Items  </vt:lpstr>
      <vt:lpstr>“Bottom Line Up Front (BLUF)”              (Decisions Requested &amp; Key program information)</vt:lpstr>
      <vt:lpstr>Program Description/Overview</vt:lpstr>
      <vt:lpstr>Requirements</vt:lpstr>
      <vt:lpstr>TMRR Phase Status</vt:lpstr>
      <vt:lpstr>DoD 5000.02 Tailoring Strategy</vt:lpstr>
      <vt:lpstr>Events to Development RFP Release</vt:lpstr>
      <vt:lpstr>   Sample Program Schedule </vt:lpstr>
      <vt:lpstr>Schedule to Contract Award</vt:lpstr>
      <vt:lpstr>PowerPoint Presentation</vt:lpstr>
      <vt:lpstr>Acquisition Strategy</vt:lpstr>
      <vt:lpstr>How is the AS incorporated into the RFP? Major Contract (s) Planned</vt:lpstr>
      <vt:lpstr>Source Selection </vt:lpstr>
      <vt:lpstr>Incentives</vt:lpstr>
      <vt:lpstr>AS Vs RFP</vt:lpstr>
      <vt:lpstr>AS Vs RFP</vt:lpstr>
      <vt:lpstr>Risk Assessment &amp; Management</vt:lpstr>
      <vt:lpstr>PowerPoint Presentation</vt:lpstr>
      <vt:lpstr>DRFP MS Document Status </vt:lpstr>
      <vt:lpstr>DRFP MS Document Status </vt:lpstr>
      <vt:lpstr>DRFP MS Document Status </vt:lpstr>
      <vt:lpstr>Way Ahead </vt:lpstr>
      <vt:lpstr>PowerPoint Presentation</vt:lpstr>
      <vt:lpstr>SAMPLE APT Framing Assumption #1</vt:lpstr>
      <vt:lpstr> Program Org Chart</vt:lpstr>
    </vt:vector>
  </TitlesOfParts>
  <Company>HQ USAF/______, Pentagon, DC 20330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ARMSTEAD, STANLEY K CTR US Air Force HAF SAF/AQ</dc:creator>
  <cp:lastModifiedBy>Allen</cp:lastModifiedBy>
  <cp:revision>205</cp:revision>
  <cp:lastPrinted>2001-11-16T21:52:41Z</cp:lastPrinted>
  <dcterms:created xsi:type="dcterms:W3CDTF">2000-04-26T18:38:01Z</dcterms:created>
  <dcterms:modified xsi:type="dcterms:W3CDTF">2020-10-21T17:27:18Z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BOLAND, PAUL S CTR US Air Force HAF SAF/AAIE</vt:lpwstr>
  </property>
  <property fmtid="{D5CDD505-2E9C-101B-9397-08002B2CF9AE}" pid="4" name="display_urn:schemas-microsoft-com:office:office#Author">
    <vt:lpwstr>BOLAND, PAUL S CTR US Air Force HAF SAF/AAIE</vt:lpwstr>
  </property>
  <property fmtid="{D5CDD505-2E9C-101B-9397-08002B2CF9AE}" pid="5" name="Order0">
    <vt:lpwstr/>
  </property>
</Properties>
</file>