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6" r:id="rId4"/>
  </p:sldMasterIdLst>
  <p:notesMasterIdLst>
    <p:notesMasterId r:id="rId34"/>
  </p:notesMasterIdLst>
  <p:handoutMasterIdLst>
    <p:handoutMasterId r:id="rId35"/>
  </p:handoutMasterIdLst>
  <p:sldIdLst>
    <p:sldId id="516" r:id="rId5"/>
    <p:sldId id="517" r:id="rId6"/>
    <p:sldId id="519" r:id="rId7"/>
    <p:sldId id="531" r:id="rId8"/>
    <p:sldId id="532" r:id="rId9"/>
    <p:sldId id="690" r:id="rId10"/>
    <p:sldId id="696" r:id="rId11"/>
    <p:sldId id="614" r:id="rId12"/>
    <p:sldId id="699" r:id="rId13"/>
    <p:sldId id="700" r:id="rId14"/>
    <p:sldId id="701" r:id="rId15"/>
    <p:sldId id="702" r:id="rId16"/>
    <p:sldId id="703" r:id="rId17"/>
    <p:sldId id="705" r:id="rId18"/>
    <p:sldId id="706" r:id="rId19"/>
    <p:sldId id="707" r:id="rId20"/>
    <p:sldId id="708" r:id="rId21"/>
    <p:sldId id="709" r:id="rId22"/>
    <p:sldId id="710" r:id="rId23"/>
    <p:sldId id="711" r:id="rId24"/>
    <p:sldId id="712" r:id="rId25"/>
    <p:sldId id="713" r:id="rId26"/>
    <p:sldId id="714" r:id="rId27"/>
    <p:sldId id="715" r:id="rId28"/>
    <p:sldId id="717" r:id="rId29"/>
    <p:sldId id="718" r:id="rId30"/>
    <p:sldId id="719" r:id="rId31"/>
    <p:sldId id="720" r:id="rId32"/>
    <p:sldId id="681" r:id="rId33"/>
  </p:sldIdLst>
  <p:sldSz cx="9144000" cy="6858000" type="screen4x3"/>
  <p:notesSz cx="68580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2000" b="1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2000" b="1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2000" b="1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2000" b="1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7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0C0C0"/>
    <a:srgbClr val="DDDDDD"/>
    <a:srgbClr val="FF0000"/>
    <a:srgbClr val="0C2D83"/>
    <a:srgbClr val="0E2D83"/>
    <a:srgbClr val="008000"/>
    <a:srgbClr val="FFCC00"/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ABE2255-8F78-4C20-93FB-027C7F285A88}" v="4" dt="2024-07-16T16:09:14.25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699" autoAdjust="0"/>
    <p:restoredTop sz="94617" autoAdjust="0"/>
  </p:normalViewPr>
  <p:slideViewPr>
    <p:cSldViewPr snapToGrid="0">
      <p:cViewPr varScale="1">
        <p:scale>
          <a:sx n="90" d="100"/>
          <a:sy n="90" d="100"/>
        </p:scale>
        <p:origin x="3020" y="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  <p:sld r:id="rId5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>
        <p:scale>
          <a:sx n="100" d="100"/>
          <a:sy n="100" d="100"/>
        </p:scale>
        <p:origin x="-1536" y="288"/>
      </p:cViewPr>
      <p:guideLst>
        <p:guide orient="horz" pos="2927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tableStyles" Target="tableStyles.xml"/><Relationship Id="rId21" Type="http://schemas.openxmlformats.org/officeDocument/2006/relationships/slide" Target="slides/slide17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41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viewProps" Target="viewProps.xml"/><Relationship Id="rId40" Type="http://schemas.microsoft.com/office/2016/11/relationships/changesInfo" Target="changesInfos/changesInfo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handoutMaster" Target="handoutMasters/handoutMaster1.xml"/><Relationship Id="rId8" Type="http://schemas.openxmlformats.org/officeDocument/2006/relationships/slide" Target="slides/slide4.xml"/><Relationship Id="rId3" Type="http://schemas.openxmlformats.org/officeDocument/2006/relationships/customXml" Target="../customXml/item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theme" Target="theme/theme1.xml"/></Relationships>
</file>

<file path=ppt/_rels/viewProps.xml.rels><?xml version="1.0" encoding="UTF-8" standalone="yes"?>
<Relationships xmlns="http://schemas.openxmlformats.org/package/2006/relationships"><Relationship Id="rId3" Type="http://schemas.openxmlformats.org/officeDocument/2006/relationships/slide" Target="slides/slide4.xml"/><Relationship Id="rId2" Type="http://schemas.openxmlformats.org/officeDocument/2006/relationships/slide" Target="slides/slide3.xml"/><Relationship Id="rId1" Type="http://schemas.openxmlformats.org/officeDocument/2006/relationships/slide" Target="slides/slide1.xml"/><Relationship Id="rId5" Type="http://schemas.openxmlformats.org/officeDocument/2006/relationships/slide" Target="slides/slide29.xml"/><Relationship Id="rId4" Type="http://schemas.openxmlformats.org/officeDocument/2006/relationships/slide" Target="slides/slide9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RAY, TIFFANY L CIV USAF HAF SAF/PEO Services" userId="d029e82e-8a7b-452e-8138-805da97c51fb" providerId="ADAL" clId="{7ABE2255-8F78-4C20-93FB-027C7F285A88}"/>
    <pc:docChg chg="custSel addSld delSld modSld">
      <pc:chgData name="BRAY, TIFFANY L CIV USAF HAF SAF/PEO Services" userId="d029e82e-8a7b-452e-8138-805da97c51fb" providerId="ADAL" clId="{7ABE2255-8F78-4C20-93FB-027C7F285A88}" dt="2024-07-16T16:06:29.694" v="2" actId="478"/>
      <pc:docMkLst>
        <pc:docMk/>
      </pc:docMkLst>
      <pc:sldChg chg="del">
        <pc:chgData name="BRAY, TIFFANY L CIV USAF HAF SAF/PEO Services" userId="d029e82e-8a7b-452e-8138-805da97c51fb" providerId="ADAL" clId="{7ABE2255-8F78-4C20-93FB-027C7F285A88}" dt="2024-07-16T16:06:24.442" v="1" actId="47"/>
        <pc:sldMkLst>
          <pc:docMk/>
          <pc:sldMk cId="0" sldId="257"/>
        </pc:sldMkLst>
      </pc:sldChg>
      <pc:sldChg chg="del">
        <pc:chgData name="BRAY, TIFFANY L CIV USAF HAF SAF/PEO Services" userId="d029e82e-8a7b-452e-8138-805da97c51fb" providerId="ADAL" clId="{7ABE2255-8F78-4C20-93FB-027C7F285A88}" dt="2024-07-16T16:06:24.442" v="1" actId="47"/>
        <pc:sldMkLst>
          <pc:docMk/>
          <pc:sldMk cId="0" sldId="261"/>
        </pc:sldMkLst>
      </pc:sldChg>
      <pc:sldChg chg="del">
        <pc:chgData name="BRAY, TIFFANY L CIV USAF HAF SAF/PEO Services" userId="d029e82e-8a7b-452e-8138-805da97c51fb" providerId="ADAL" clId="{7ABE2255-8F78-4C20-93FB-027C7F285A88}" dt="2024-07-16T16:06:24.442" v="1" actId="47"/>
        <pc:sldMkLst>
          <pc:docMk/>
          <pc:sldMk cId="0" sldId="262"/>
        </pc:sldMkLst>
      </pc:sldChg>
      <pc:sldChg chg="del">
        <pc:chgData name="BRAY, TIFFANY L CIV USAF HAF SAF/PEO Services" userId="d029e82e-8a7b-452e-8138-805da97c51fb" providerId="ADAL" clId="{7ABE2255-8F78-4C20-93FB-027C7F285A88}" dt="2024-07-16T16:06:24.442" v="1" actId="47"/>
        <pc:sldMkLst>
          <pc:docMk/>
          <pc:sldMk cId="0" sldId="294"/>
        </pc:sldMkLst>
      </pc:sldChg>
      <pc:sldChg chg="del">
        <pc:chgData name="BRAY, TIFFANY L CIV USAF HAF SAF/PEO Services" userId="d029e82e-8a7b-452e-8138-805da97c51fb" providerId="ADAL" clId="{7ABE2255-8F78-4C20-93FB-027C7F285A88}" dt="2024-07-16T16:06:24.442" v="1" actId="47"/>
        <pc:sldMkLst>
          <pc:docMk/>
          <pc:sldMk cId="0" sldId="296"/>
        </pc:sldMkLst>
      </pc:sldChg>
      <pc:sldChg chg="del">
        <pc:chgData name="BRAY, TIFFANY L CIV USAF HAF SAF/PEO Services" userId="d029e82e-8a7b-452e-8138-805da97c51fb" providerId="ADAL" clId="{7ABE2255-8F78-4C20-93FB-027C7F285A88}" dt="2024-07-16T16:06:24.442" v="1" actId="47"/>
        <pc:sldMkLst>
          <pc:docMk/>
          <pc:sldMk cId="0" sldId="297"/>
        </pc:sldMkLst>
      </pc:sldChg>
      <pc:sldChg chg="del">
        <pc:chgData name="BRAY, TIFFANY L CIV USAF HAF SAF/PEO Services" userId="d029e82e-8a7b-452e-8138-805da97c51fb" providerId="ADAL" clId="{7ABE2255-8F78-4C20-93FB-027C7F285A88}" dt="2024-07-16T16:06:24.442" v="1" actId="47"/>
        <pc:sldMkLst>
          <pc:docMk/>
          <pc:sldMk cId="0" sldId="299"/>
        </pc:sldMkLst>
      </pc:sldChg>
      <pc:sldChg chg="del">
        <pc:chgData name="BRAY, TIFFANY L CIV USAF HAF SAF/PEO Services" userId="d029e82e-8a7b-452e-8138-805da97c51fb" providerId="ADAL" clId="{7ABE2255-8F78-4C20-93FB-027C7F285A88}" dt="2024-07-16T16:06:24.442" v="1" actId="47"/>
        <pc:sldMkLst>
          <pc:docMk/>
          <pc:sldMk cId="0" sldId="300"/>
        </pc:sldMkLst>
      </pc:sldChg>
      <pc:sldChg chg="del">
        <pc:chgData name="BRAY, TIFFANY L CIV USAF HAF SAF/PEO Services" userId="d029e82e-8a7b-452e-8138-805da97c51fb" providerId="ADAL" clId="{7ABE2255-8F78-4C20-93FB-027C7F285A88}" dt="2024-07-16T16:06:24.442" v="1" actId="47"/>
        <pc:sldMkLst>
          <pc:docMk/>
          <pc:sldMk cId="0" sldId="301"/>
        </pc:sldMkLst>
      </pc:sldChg>
      <pc:sldChg chg="del">
        <pc:chgData name="BRAY, TIFFANY L CIV USAF HAF SAF/PEO Services" userId="d029e82e-8a7b-452e-8138-805da97c51fb" providerId="ADAL" clId="{7ABE2255-8F78-4C20-93FB-027C7F285A88}" dt="2024-07-16T16:06:24.442" v="1" actId="47"/>
        <pc:sldMkLst>
          <pc:docMk/>
          <pc:sldMk cId="0" sldId="302"/>
        </pc:sldMkLst>
      </pc:sldChg>
      <pc:sldChg chg="del">
        <pc:chgData name="BRAY, TIFFANY L CIV USAF HAF SAF/PEO Services" userId="d029e82e-8a7b-452e-8138-805da97c51fb" providerId="ADAL" clId="{7ABE2255-8F78-4C20-93FB-027C7F285A88}" dt="2024-07-16T16:06:24.442" v="1" actId="47"/>
        <pc:sldMkLst>
          <pc:docMk/>
          <pc:sldMk cId="0" sldId="303"/>
        </pc:sldMkLst>
      </pc:sldChg>
      <pc:sldChg chg="del">
        <pc:chgData name="BRAY, TIFFANY L CIV USAF HAF SAF/PEO Services" userId="d029e82e-8a7b-452e-8138-805da97c51fb" providerId="ADAL" clId="{7ABE2255-8F78-4C20-93FB-027C7F285A88}" dt="2024-07-16T16:06:24.442" v="1" actId="47"/>
        <pc:sldMkLst>
          <pc:docMk/>
          <pc:sldMk cId="3603222260" sldId="311"/>
        </pc:sldMkLst>
      </pc:sldChg>
      <pc:sldChg chg="del">
        <pc:chgData name="BRAY, TIFFANY L CIV USAF HAF SAF/PEO Services" userId="d029e82e-8a7b-452e-8138-805da97c51fb" providerId="ADAL" clId="{7ABE2255-8F78-4C20-93FB-027C7F285A88}" dt="2024-07-16T16:06:24.442" v="1" actId="47"/>
        <pc:sldMkLst>
          <pc:docMk/>
          <pc:sldMk cId="2604142982" sldId="313"/>
        </pc:sldMkLst>
      </pc:sldChg>
      <pc:sldChg chg="del">
        <pc:chgData name="BRAY, TIFFANY L CIV USAF HAF SAF/PEO Services" userId="d029e82e-8a7b-452e-8138-805da97c51fb" providerId="ADAL" clId="{7ABE2255-8F78-4C20-93FB-027C7F285A88}" dt="2024-07-16T16:06:24.442" v="1" actId="47"/>
        <pc:sldMkLst>
          <pc:docMk/>
          <pc:sldMk cId="1967707178" sldId="320"/>
        </pc:sldMkLst>
      </pc:sldChg>
      <pc:sldChg chg="del">
        <pc:chgData name="BRAY, TIFFANY L CIV USAF HAF SAF/PEO Services" userId="d029e82e-8a7b-452e-8138-805da97c51fb" providerId="ADAL" clId="{7ABE2255-8F78-4C20-93FB-027C7F285A88}" dt="2024-07-16T16:06:24.442" v="1" actId="47"/>
        <pc:sldMkLst>
          <pc:docMk/>
          <pc:sldMk cId="2230147209" sldId="324"/>
        </pc:sldMkLst>
      </pc:sldChg>
      <pc:sldChg chg="del">
        <pc:chgData name="BRAY, TIFFANY L CIV USAF HAF SAF/PEO Services" userId="d029e82e-8a7b-452e-8138-805da97c51fb" providerId="ADAL" clId="{7ABE2255-8F78-4C20-93FB-027C7F285A88}" dt="2024-07-16T16:06:24.442" v="1" actId="47"/>
        <pc:sldMkLst>
          <pc:docMk/>
          <pc:sldMk cId="4200683899" sldId="325"/>
        </pc:sldMkLst>
      </pc:sldChg>
      <pc:sldChg chg="del">
        <pc:chgData name="BRAY, TIFFANY L CIV USAF HAF SAF/PEO Services" userId="d029e82e-8a7b-452e-8138-805da97c51fb" providerId="ADAL" clId="{7ABE2255-8F78-4C20-93FB-027C7F285A88}" dt="2024-07-16T16:06:24.442" v="1" actId="47"/>
        <pc:sldMkLst>
          <pc:docMk/>
          <pc:sldMk cId="3598943694" sldId="326"/>
        </pc:sldMkLst>
      </pc:sldChg>
      <pc:sldChg chg="del">
        <pc:chgData name="BRAY, TIFFANY L CIV USAF HAF SAF/PEO Services" userId="d029e82e-8a7b-452e-8138-805da97c51fb" providerId="ADAL" clId="{7ABE2255-8F78-4C20-93FB-027C7F285A88}" dt="2024-07-16T16:06:24.442" v="1" actId="47"/>
        <pc:sldMkLst>
          <pc:docMk/>
          <pc:sldMk cId="3213869288" sldId="327"/>
        </pc:sldMkLst>
      </pc:sldChg>
      <pc:sldChg chg="del">
        <pc:chgData name="BRAY, TIFFANY L CIV USAF HAF SAF/PEO Services" userId="d029e82e-8a7b-452e-8138-805da97c51fb" providerId="ADAL" clId="{7ABE2255-8F78-4C20-93FB-027C7F285A88}" dt="2024-07-16T16:06:24.442" v="1" actId="47"/>
        <pc:sldMkLst>
          <pc:docMk/>
          <pc:sldMk cId="2519076115" sldId="328"/>
        </pc:sldMkLst>
      </pc:sldChg>
      <pc:sldChg chg="del">
        <pc:chgData name="BRAY, TIFFANY L CIV USAF HAF SAF/PEO Services" userId="d029e82e-8a7b-452e-8138-805da97c51fb" providerId="ADAL" clId="{7ABE2255-8F78-4C20-93FB-027C7F285A88}" dt="2024-07-16T16:06:24.442" v="1" actId="47"/>
        <pc:sldMkLst>
          <pc:docMk/>
          <pc:sldMk cId="1278130193" sldId="329"/>
        </pc:sldMkLst>
      </pc:sldChg>
      <pc:sldChg chg="del">
        <pc:chgData name="BRAY, TIFFANY L CIV USAF HAF SAF/PEO Services" userId="d029e82e-8a7b-452e-8138-805da97c51fb" providerId="ADAL" clId="{7ABE2255-8F78-4C20-93FB-027C7F285A88}" dt="2024-07-16T16:06:24.442" v="1" actId="47"/>
        <pc:sldMkLst>
          <pc:docMk/>
          <pc:sldMk cId="3414774246" sldId="330"/>
        </pc:sldMkLst>
      </pc:sldChg>
      <pc:sldChg chg="del">
        <pc:chgData name="BRAY, TIFFANY L CIV USAF HAF SAF/PEO Services" userId="d029e82e-8a7b-452e-8138-805da97c51fb" providerId="ADAL" clId="{7ABE2255-8F78-4C20-93FB-027C7F285A88}" dt="2024-07-16T16:06:24.442" v="1" actId="47"/>
        <pc:sldMkLst>
          <pc:docMk/>
          <pc:sldMk cId="3776117242" sldId="331"/>
        </pc:sldMkLst>
      </pc:sldChg>
      <pc:sldChg chg="del">
        <pc:chgData name="BRAY, TIFFANY L CIV USAF HAF SAF/PEO Services" userId="d029e82e-8a7b-452e-8138-805da97c51fb" providerId="ADAL" clId="{7ABE2255-8F78-4C20-93FB-027C7F285A88}" dt="2024-07-16T16:06:24.442" v="1" actId="47"/>
        <pc:sldMkLst>
          <pc:docMk/>
          <pc:sldMk cId="208479617" sldId="332"/>
        </pc:sldMkLst>
      </pc:sldChg>
      <pc:sldChg chg="del">
        <pc:chgData name="BRAY, TIFFANY L CIV USAF HAF SAF/PEO Services" userId="d029e82e-8a7b-452e-8138-805da97c51fb" providerId="ADAL" clId="{7ABE2255-8F78-4C20-93FB-027C7F285A88}" dt="2024-07-16T16:06:24.442" v="1" actId="47"/>
        <pc:sldMkLst>
          <pc:docMk/>
          <pc:sldMk cId="3247210192" sldId="334"/>
        </pc:sldMkLst>
      </pc:sldChg>
      <pc:sldChg chg="del">
        <pc:chgData name="BRAY, TIFFANY L CIV USAF HAF SAF/PEO Services" userId="d029e82e-8a7b-452e-8138-805da97c51fb" providerId="ADAL" clId="{7ABE2255-8F78-4C20-93FB-027C7F285A88}" dt="2024-07-16T16:06:24.442" v="1" actId="47"/>
        <pc:sldMkLst>
          <pc:docMk/>
          <pc:sldMk cId="2879067341" sldId="335"/>
        </pc:sldMkLst>
      </pc:sldChg>
      <pc:sldChg chg="del">
        <pc:chgData name="BRAY, TIFFANY L CIV USAF HAF SAF/PEO Services" userId="d029e82e-8a7b-452e-8138-805da97c51fb" providerId="ADAL" clId="{7ABE2255-8F78-4C20-93FB-027C7F285A88}" dt="2024-07-16T16:06:24.442" v="1" actId="47"/>
        <pc:sldMkLst>
          <pc:docMk/>
          <pc:sldMk cId="3682607093" sldId="337"/>
        </pc:sldMkLst>
      </pc:sldChg>
      <pc:sldChg chg="add modTransition">
        <pc:chgData name="BRAY, TIFFANY L CIV USAF HAF SAF/PEO Services" userId="d029e82e-8a7b-452e-8138-805da97c51fb" providerId="ADAL" clId="{7ABE2255-8F78-4C20-93FB-027C7F285A88}" dt="2024-07-16T16:06:07.638" v="0"/>
        <pc:sldMkLst>
          <pc:docMk/>
          <pc:sldMk cId="0" sldId="516"/>
        </pc:sldMkLst>
      </pc:sldChg>
      <pc:sldChg chg="delSp add mod modTransition">
        <pc:chgData name="BRAY, TIFFANY L CIV USAF HAF SAF/PEO Services" userId="d029e82e-8a7b-452e-8138-805da97c51fb" providerId="ADAL" clId="{7ABE2255-8F78-4C20-93FB-027C7F285A88}" dt="2024-07-16T16:06:29.694" v="2" actId="478"/>
        <pc:sldMkLst>
          <pc:docMk/>
          <pc:sldMk cId="0" sldId="517"/>
        </pc:sldMkLst>
        <pc:spChg chg="del">
          <ac:chgData name="BRAY, TIFFANY L CIV USAF HAF SAF/PEO Services" userId="d029e82e-8a7b-452e-8138-805da97c51fb" providerId="ADAL" clId="{7ABE2255-8F78-4C20-93FB-027C7F285A88}" dt="2024-07-16T16:06:29.694" v="2" actId="478"/>
          <ac:spMkLst>
            <pc:docMk/>
            <pc:sldMk cId="0" sldId="517"/>
            <ac:spMk id="5125" creationId="{00000000-0000-0000-0000-000000000000}"/>
          </ac:spMkLst>
        </pc:spChg>
      </pc:sldChg>
      <pc:sldChg chg="add">
        <pc:chgData name="BRAY, TIFFANY L CIV USAF HAF SAF/PEO Services" userId="d029e82e-8a7b-452e-8138-805da97c51fb" providerId="ADAL" clId="{7ABE2255-8F78-4C20-93FB-027C7F285A88}" dt="2024-07-16T16:06:07.638" v="0"/>
        <pc:sldMkLst>
          <pc:docMk/>
          <pc:sldMk cId="0" sldId="519"/>
        </pc:sldMkLst>
      </pc:sldChg>
      <pc:sldChg chg="add modTransition">
        <pc:chgData name="BRAY, TIFFANY L CIV USAF HAF SAF/PEO Services" userId="d029e82e-8a7b-452e-8138-805da97c51fb" providerId="ADAL" clId="{7ABE2255-8F78-4C20-93FB-027C7F285A88}" dt="2024-07-16T16:06:07.638" v="0"/>
        <pc:sldMkLst>
          <pc:docMk/>
          <pc:sldMk cId="0" sldId="531"/>
        </pc:sldMkLst>
      </pc:sldChg>
      <pc:sldChg chg="add modTransition">
        <pc:chgData name="BRAY, TIFFANY L CIV USAF HAF SAF/PEO Services" userId="d029e82e-8a7b-452e-8138-805da97c51fb" providerId="ADAL" clId="{7ABE2255-8F78-4C20-93FB-027C7F285A88}" dt="2024-07-16T16:06:07.638" v="0"/>
        <pc:sldMkLst>
          <pc:docMk/>
          <pc:sldMk cId="0" sldId="532"/>
        </pc:sldMkLst>
      </pc:sldChg>
      <pc:sldChg chg="add modTransition">
        <pc:chgData name="BRAY, TIFFANY L CIV USAF HAF SAF/PEO Services" userId="d029e82e-8a7b-452e-8138-805da97c51fb" providerId="ADAL" clId="{7ABE2255-8F78-4C20-93FB-027C7F285A88}" dt="2024-07-16T16:06:07.638" v="0"/>
        <pc:sldMkLst>
          <pc:docMk/>
          <pc:sldMk cId="0" sldId="614"/>
        </pc:sldMkLst>
      </pc:sldChg>
      <pc:sldChg chg="add">
        <pc:chgData name="BRAY, TIFFANY L CIV USAF HAF SAF/PEO Services" userId="d029e82e-8a7b-452e-8138-805da97c51fb" providerId="ADAL" clId="{7ABE2255-8F78-4C20-93FB-027C7F285A88}" dt="2024-07-16T16:06:07.638" v="0"/>
        <pc:sldMkLst>
          <pc:docMk/>
          <pc:sldMk cId="0" sldId="681"/>
        </pc:sldMkLst>
      </pc:sldChg>
      <pc:sldChg chg="add modTransition">
        <pc:chgData name="BRAY, TIFFANY L CIV USAF HAF SAF/PEO Services" userId="d029e82e-8a7b-452e-8138-805da97c51fb" providerId="ADAL" clId="{7ABE2255-8F78-4C20-93FB-027C7F285A88}" dt="2024-07-16T16:06:07.638" v="0"/>
        <pc:sldMkLst>
          <pc:docMk/>
          <pc:sldMk cId="0" sldId="690"/>
        </pc:sldMkLst>
      </pc:sldChg>
      <pc:sldChg chg="add modTransition">
        <pc:chgData name="BRAY, TIFFANY L CIV USAF HAF SAF/PEO Services" userId="d029e82e-8a7b-452e-8138-805da97c51fb" providerId="ADAL" clId="{7ABE2255-8F78-4C20-93FB-027C7F285A88}" dt="2024-07-16T16:06:07.638" v="0"/>
        <pc:sldMkLst>
          <pc:docMk/>
          <pc:sldMk cId="0" sldId="696"/>
        </pc:sldMkLst>
      </pc:sldChg>
      <pc:sldChg chg="add modTransition">
        <pc:chgData name="BRAY, TIFFANY L CIV USAF HAF SAF/PEO Services" userId="d029e82e-8a7b-452e-8138-805da97c51fb" providerId="ADAL" clId="{7ABE2255-8F78-4C20-93FB-027C7F285A88}" dt="2024-07-16T16:06:07.638" v="0"/>
        <pc:sldMkLst>
          <pc:docMk/>
          <pc:sldMk cId="0" sldId="699"/>
        </pc:sldMkLst>
      </pc:sldChg>
      <pc:sldChg chg="add modTransition">
        <pc:chgData name="BRAY, TIFFANY L CIV USAF HAF SAF/PEO Services" userId="d029e82e-8a7b-452e-8138-805da97c51fb" providerId="ADAL" clId="{7ABE2255-8F78-4C20-93FB-027C7F285A88}" dt="2024-07-16T16:06:07.638" v="0"/>
        <pc:sldMkLst>
          <pc:docMk/>
          <pc:sldMk cId="0" sldId="700"/>
        </pc:sldMkLst>
      </pc:sldChg>
      <pc:sldChg chg="add modTransition">
        <pc:chgData name="BRAY, TIFFANY L CIV USAF HAF SAF/PEO Services" userId="d029e82e-8a7b-452e-8138-805da97c51fb" providerId="ADAL" clId="{7ABE2255-8F78-4C20-93FB-027C7F285A88}" dt="2024-07-16T16:06:07.638" v="0"/>
        <pc:sldMkLst>
          <pc:docMk/>
          <pc:sldMk cId="0" sldId="701"/>
        </pc:sldMkLst>
      </pc:sldChg>
      <pc:sldChg chg="add modTransition">
        <pc:chgData name="BRAY, TIFFANY L CIV USAF HAF SAF/PEO Services" userId="d029e82e-8a7b-452e-8138-805da97c51fb" providerId="ADAL" clId="{7ABE2255-8F78-4C20-93FB-027C7F285A88}" dt="2024-07-16T16:06:07.638" v="0"/>
        <pc:sldMkLst>
          <pc:docMk/>
          <pc:sldMk cId="0" sldId="702"/>
        </pc:sldMkLst>
      </pc:sldChg>
      <pc:sldChg chg="add modTransition">
        <pc:chgData name="BRAY, TIFFANY L CIV USAF HAF SAF/PEO Services" userId="d029e82e-8a7b-452e-8138-805da97c51fb" providerId="ADAL" clId="{7ABE2255-8F78-4C20-93FB-027C7F285A88}" dt="2024-07-16T16:06:07.638" v="0"/>
        <pc:sldMkLst>
          <pc:docMk/>
          <pc:sldMk cId="0" sldId="703"/>
        </pc:sldMkLst>
      </pc:sldChg>
      <pc:sldChg chg="add modTransition">
        <pc:chgData name="BRAY, TIFFANY L CIV USAF HAF SAF/PEO Services" userId="d029e82e-8a7b-452e-8138-805da97c51fb" providerId="ADAL" clId="{7ABE2255-8F78-4C20-93FB-027C7F285A88}" dt="2024-07-16T16:06:07.638" v="0"/>
        <pc:sldMkLst>
          <pc:docMk/>
          <pc:sldMk cId="0" sldId="705"/>
        </pc:sldMkLst>
      </pc:sldChg>
      <pc:sldChg chg="add modTransition">
        <pc:chgData name="BRAY, TIFFANY L CIV USAF HAF SAF/PEO Services" userId="d029e82e-8a7b-452e-8138-805da97c51fb" providerId="ADAL" clId="{7ABE2255-8F78-4C20-93FB-027C7F285A88}" dt="2024-07-16T16:06:07.638" v="0"/>
        <pc:sldMkLst>
          <pc:docMk/>
          <pc:sldMk cId="0" sldId="706"/>
        </pc:sldMkLst>
      </pc:sldChg>
      <pc:sldChg chg="add modTransition">
        <pc:chgData name="BRAY, TIFFANY L CIV USAF HAF SAF/PEO Services" userId="d029e82e-8a7b-452e-8138-805da97c51fb" providerId="ADAL" clId="{7ABE2255-8F78-4C20-93FB-027C7F285A88}" dt="2024-07-16T16:06:07.638" v="0"/>
        <pc:sldMkLst>
          <pc:docMk/>
          <pc:sldMk cId="0" sldId="707"/>
        </pc:sldMkLst>
      </pc:sldChg>
      <pc:sldChg chg="add modTransition">
        <pc:chgData name="BRAY, TIFFANY L CIV USAF HAF SAF/PEO Services" userId="d029e82e-8a7b-452e-8138-805da97c51fb" providerId="ADAL" clId="{7ABE2255-8F78-4C20-93FB-027C7F285A88}" dt="2024-07-16T16:06:07.638" v="0"/>
        <pc:sldMkLst>
          <pc:docMk/>
          <pc:sldMk cId="0" sldId="708"/>
        </pc:sldMkLst>
      </pc:sldChg>
      <pc:sldChg chg="add modTransition">
        <pc:chgData name="BRAY, TIFFANY L CIV USAF HAF SAF/PEO Services" userId="d029e82e-8a7b-452e-8138-805da97c51fb" providerId="ADAL" clId="{7ABE2255-8F78-4C20-93FB-027C7F285A88}" dt="2024-07-16T16:06:07.638" v="0"/>
        <pc:sldMkLst>
          <pc:docMk/>
          <pc:sldMk cId="0" sldId="709"/>
        </pc:sldMkLst>
      </pc:sldChg>
      <pc:sldChg chg="add modTransition">
        <pc:chgData name="BRAY, TIFFANY L CIV USAF HAF SAF/PEO Services" userId="d029e82e-8a7b-452e-8138-805da97c51fb" providerId="ADAL" clId="{7ABE2255-8F78-4C20-93FB-027C7F285A88}" dt="2024-07-16T16:06:07.638" v="0"/>
        <pc:sldMkLst>
          <pc:docMk/>
          <pc:sldMk cId="0" sldId="710"/>
        </pc:sldMkLst>
      </pc:sldChg>
      <pc:sldChg chg="add modTransition">
        <pc:chgData name="BRAY, TIFFANY L CIV USAF HAF SAF/PEO Services" userId="d029e82e-8a7b-452e-8138-805da97c51fb" providerId="ADAL" clId="{7ABE2255-8F78-4C20-93FB-027C7F285A88}" dt="2024-07-16T16:06:07.638" v="0"/>
        <pc:sldMkLst>
          <pc:docMk/>
          <pc:sldMk cId="0" sldId="711"/>
        </pc:sldMkLst>
      </pc:sldChg>
      <pc:sldChg chg="add modTransition">
        <pc:chgData name="BRAY, TIFFANY L CIV USAF HAF SAF/PEO Services" userId="d029e82e-8a7b-452e-8138-805da97c51fb" providerId="ADAL" clId="{7ABE2255-8F78-4C20-93FB-027C7F285A88}" dt="2024-07-16T16:06:07.638" v="0"/>
        <pc:sldMkLst>
          <pc:docMk/>
          <pc:sldMk cId="0" sldId="712"/>
        </pc:sldMkLst>
      </pc:sldChg>
      <pc:sldChg chg="add modTransition">
        <pc:chgData name="BRAY, TIFFANY L CIV USAF HAF SAF/PEO Services" userId="d029e82e-8a7b-452e-8138-805da97c51fb" providerId="ADAL" clId="{7ABE2255-8F78-4C20-93FB-027C7F285A88}" dt="2024-07-16T16:06:07.638" v="0"/>
        <pc:sldMkLst>
          <pc:docMk/>
          <pc:sldMk cId="0" sldId="713"/>
        </pc:sldMkLst>
      </pc:sldChg>
      <pc:sldChg chg="add modTransition">
        <pc:chgData name="BRAY, TIFFANY L CIV USAF HAF SAF/PEO Services" userId="d029e82e-8a7b-452e-8138-805da97c51fb" providerId="ADAL" clId="{7ABE2255-8F78-4C20-93FB-027C7F285A88}" dt="2024-07-16T16:06:07.638" v="0"/>
        <pc:sldMkLst>
          <pc:docMk/>
          <pc:sldMk cId="0" sldId="714"/>
        </pc:sldMkLst>
      </pc:sldChg>
      <pc:sldChg chg="add modTransition">
        <pc:chgData name="BRAY, TIFFANY L CIV USAF HAF SAF/PEO Services" userId="d029e82e-8a7b-452e-8138-805da97c51fb" providerId="ADAL" clId="{7ABE2255-8F78-4C20-93FB-027C7F285A88}" dt="2024-07-16T16:06:07.638" v="0"/>
        <pc:sldMkLst>
          <pc:docMk/>
          <pc:sldMk cId="0" sldId="715"/>
        </pc:sldMkLst>
      </pc:sldChg>
      <pc:sldChg chg="add modTransition">
        <pc:chgData name="BRAY, TIFFANY L CIV USAF HAF SAF/PEO Services" userId="d029e82e-8a7b-452e-8138-805da97c51fb" providerId="ADAL" clId="{7ABE2255-8F78-4C20-93FB-027C7F285A88}" dt="2024-07-16T16:06:07.638" v="0"/>
        <pc:sldMkLst>
          <pc:docMk/>
          <pc:sldMk cId="0" sldId="717"/>
        </pc:sldMkLst>
      </pc:sldChg>
      <pc:sldChg chg="add modTransition">
        <pc:chgData name="BRAY, TIFFANY L CIV USAF HAF SAF/PEO Services" userId="d029e82e-8a7b-452e-8138-805da97c51fb" providerId="ADAL" clId="{7ABE2255-8F78-4C20-93FB-027C7F285A88}" dt="2024-07-16T16:06:07.638" v="0"/>
        <pc:sldMkLst>
          <pc:docMk/>
          <pc:sldMk cId="0" sldId="718"/>
        </pc:sldMkLst>
      </pc:sldChg>
      <pc:sldChg chg="add">
        <pc:chgData name="BRAY, TIFFANY L CIV USAF HAF SAF/PEO Services" userId="d029e82e-8a7b-452e-8138-805da97c51fb" providerId="ADAL" clId="{7ABE2255-8F78-4C20-93FB-027C7F285A88}" dt="2024-07-16T16:06:07.638" v="0"/>
        <pc:sldMkLst>
          <pc:docMk/>
          <pc:sldMk cId="0" sldId="719"/>
        </pc:sldMkLst>
      </pc:sldChg>
      <pc:sldChg chg="add modTransition">
        <pc:chgData name="BRAY, TIFFANY L CIV USAF HAF SAF/PEO Services" userId="d029e82e-8a7b-452e-8138-805da97c51fb" providerId="ADAL" clId="{7ABE2255-8F78-4C20-93FB-027C7F285A88}" dt="2024-07-16T16:06:07.638" v="0"/>
        <pc:sldMkLst>
          <pc:docMk/>
          <pc:sldMk cId="0" sldId="720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603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1420" tIns="45708" rIns="91420" bIns="45708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 b="0" dirty="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294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603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1420" tIns="45708" rIns="91420" bIns="45708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 b="0" dirty="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294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3325"/>
            <a:ext cx="2971800" cy="4603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1420" tIns="45708" rIns="91420" bIns="45708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 b="0" dirty="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294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823325"/>
            <a:ext cx="2971800" cy="4603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1420" tIns="45708" rIns="91420" bIns="45708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 b="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fld id="{D5CAFDD3-CD00-4324-8E9B-370473DA042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439461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0" tIns="45708" rIns="91420" bIns="45708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 b="0" dirty="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0" tIns="45708" rIns="91420" bIns="45708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 b="0" dirty="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049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419100" y="4416425"/>
            <a:ext cx="6019800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0" tIns="45708" rIns="91420" bIns="45708" numCol="1" anchor="t" anchorCtr="1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99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263"/>
            <a:ext cx="2971800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0" tIns="45708" rIns="91420" bIns="45708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 b="0" dirty="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99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831263"/>
            <a:ext cx="2971800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0" tIns="45708" rIns="91420" bIns="45708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 b="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fld id="{C0A4C34B-114E-4465-893C-C276680D55B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32808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21F1557-FDC5-430A-B335-B7F44060E5C1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9E0B1DC-D7E3-412C-9987-108EFEB825FA}" type="slidenum">
              <a:rPr lang="en-US"/>
              <a:pPr/>
              <a:t>10</a:t>
            </a:fld>
            <a:endParaRPr lang="en-US" dirty="0"/>
          </a:p>
        </p:txBody>
      </p:sp>
      <p:sp>
        <p:nvSpPr>
          <p:cNvPr id="4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16013" y="701675"/>
            <a:ext cx="4629150" cy="3473450"/>
          </a:xfrm>
          <a:ln w="12700" cap="flat">
            <a:solidFill>
              <a:schemeClr val="tx1"/>
            </a:solidFill>
          </a:ln>
        </p:spPr>
      </p:sp>
      <p:sp>
        <p:nvSpPr>
          <p:cNvPr id="5" name="Rectangle 3"/>
          <p:cNvSpPr>
            <a:spLocks noGrp="1" noChangeArrowheads="1"/>
          </p:cNvSpPr>
          <p:nvPr>
            <p:ph type="body" idx="3"/>
          </p:nvPr>
        </p:nvSpPr>
        <p:spPr>
          <a:xfrm>
            <a:off x="419234" y="4416429"/>
            <a:ext cx="6019536" cy="4183063"/>
          </a:xfrm>
          <a:noFill/>
          <a:ln/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 lIns="91440" anchor="t" anchorCtr="0">
            <a:normAutofit/>
          </a:bodyPr>
          <a:lstStyle/>
          <a:p>
            <a:r>
              <a:rPr lang="en-US" dirty="0"/>
              <a:t>This is an EXAMPLE – update this slide to match the contract type and RFP Sections.</a:t>
            </a:r>
          </a:p>
          <a:p>
            <a:endParaRPr lang="en-US" dirty="0"/>
          </a:p>
          <a:p>
            <a:r>
              <a:rPr lang="en-US" dirty="0"/>
              <a:t>These bullets to be updated by</a:t>
            </a:r>
            <a:r>
              <a:rPr lang="en-US" baseline="0" dirty="0"/>
              <a:t> the CO.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FEE42BA-32B2-4132-8B18-CD2C6FA39853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This is an EXAMPLE – update this slide to match the RFP, Section A.</a:t>
            </a:r>
          </a:p>
          <a:p>
            <a:endParaRPr lang="en-US" dirty="0"/>
          </a:p>
          <a:p>
            <a:r>
              <a:rPr lang="en-US" dirty="0"/>
              <a:t>These bullets to be updated by</a:t>
            </a:r>
            <a:r>
              <a:rPr lang="en-US" baseline="0" dirty="0"/>
              <a:t> the CO.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FEE42BA-32B2-4132-8B18-CD2C6FA39853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This is an EXAMPLE – update this slide to match the RFP, Section B.</a:t>
            </a:r>
          </a:p>
          <a:p>
            <a:endParaRPr lang="en-US" dirty="0"/>
          </a:p>
          <a:p>
            <a:r>
              <a:rPr lang="en-US" dirty="0"/>
              <a:t>Break-out Section B of the RFP, to include any</a:t>
            </a:r>
            <a:r>
              <a:rPr lang="en-US" baseline="0" dirty="0"/>
              <a:t> Fixed Price and Cost Reimbursable Line Items, as applicable.  Also include any transition information and incentives plans (i.e., Award Fee, Incentive Fee, etc.). 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FEE42BA-32B2-4132-8B18-CD2C6FA39853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This is an EXAMPLE – update this slide to match the RFP, Section E.</a:t>
            </a:r>
          </a:p>
          <a:p>
            <a:endParaRPr lang="en-US" dirty="0"/>
          </a:p>
          <a:p>
            <a:r>
              <a:rPr lang="en-US" dirty="0"/>
              <a:t>Break-out Section E of the RFP, to include any</a:t>
            </a:r>
            <a:r>
              <a:rPr lang="en-US" baseline="0" dirty="0"/>
              <a:t> FAR clauses for Inspection of Services, as well as any special Quality Management Systems.  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FEE42BA-32B2-4132-8B18-CD2C6FA39853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This is an EXAMPLE – update this slide to match the RFP, Section F.</a:t>
            </a:r>
          </a:p>
          <a:p>
            <a:endParaRPr lang="en-US" dirty="0"/>
          </a:p>
          <a:p>
            <a:r>
              <a:rPr lang="en-US" dirty="0"/>
              <a:t>Include a breakout</a:t>
            </a:r>
            <a:r>
              <a:rPr lang="en-US" baseline="0" dirty="0"/>
              <a:t> whether it’s a base year + option years (and how many), if there’s a transition period, and the approximate dates of all of the periods of performance (as shown above)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FEE42BA-32B2-4132-8B18-CD2C6FA39853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This is an EXAMPLE – update this slide to match the RFP, Sections G &amp; H.</a:t>
            </a:r>
          </a:p>
          <a:p>
            <a:endParaRPr lang="en-US" dirty="0"/>
          </a:p>
          <a:p>
            <a:r>
              <a:rPr lang="en-US" dirty="0"/>
              <a:t>Include any special requirements</a:t>
            </a:r>
            <a:r>
              <a:rPr lang="en-US" baseline="0" dirty="0"/>
              <a:t> or pertinent information from either of these sections that the offerors need to be made aware of.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FEE42BA-32B2-4132-8B18-CD2C6FA39853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This is an EXAMPLE – update this slide to match the RFP, Sections</a:t>
            </a:r>
            <a:r>
              <a:rPr lang="en-US" baseline="0" dirty="0"/>
              <a:t> I &amp; J.</a:t>
            </a:r>
            <a:endParaRPr lang="en-US" dirty="0"/>
          </a:p>
          <a:p>
            <a:endParaRPr lang="en-US" dirty="0"/>
          </a:p>
          <a:p>
            <a:r>
              <a:rPr lang="en-US" dirty="0"/>
              <a:t>Include any special contract clauses that the offerors need to be</a:t>
            </a:r>
            <a:r>
              <a:rPr lang="en-US" baseline="0" dirty="0"/>
              <a:t> made aware of, as well as any attachments that are pertinent and need to be highlighted.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FEE42BA-32B2-4132-8B18-CD2C6FA39853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This is an EXAMPLE – update this slide to match the RFP, Sections K &amp; L.</a:t>
            </a:r>
          </a:p>
          <a:p>
            <a:endParaRPr lang="en-US" dirty="0"/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Include any</a:t>
            </a:r>
            <a:r>
              <a:rPr lang="en-US" baseline="0" dirty="0"/>
              <a:t> special instructions on how to submit or fill out any representations, certifications or other statements of offerors (Section K); also, </a:t>
            </a:r>
            <a:r>
              <a:rPr lang="en-US" dirty="0"/>
              <a:t>Update per the RFP, Section L, Instructions, Conditions</a:t>
            </a:r>
            <a:r>
              <a:rPr lang="en-US" baseline="0" dirty="0"/>
              <a:t> and Notices to the Offerors or Respondents.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FEE42BA-32B2-4132-8B18-CD2C6FA39853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This is an EXAMPLE - update this slide to match the RFP, Section L: Instructions, Conditions</a:t>
            </a:r>
            <a:r>
              <a:rPr lang="en-US" baseline="0" dirty="0"/>
              <a:t> and Notices to the Offerors or Respondents.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FEE42BA-32B2-4132-8B18-CD2C6FA39853}" type="slidenum">
              <a:rPr lang="en-US" smtClean="0"/>
              <a:pPr>
                <a:defRPr/>
              </a:pPr>
              <a:t>19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FEE42BA-32B2-4132-8B18-CD2C6FA39853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This is an EXAMPLE - update this slide to match the RFP, Section L: Instructions, Conditions</a:t>
            </a:r>
            <a:r>
              <a:rPr lang="en-US" baseline="0" dirty="0"/>
              <a:t> and Notices to the Offerors or Respondents.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baseline="0" dirty="0"/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If cost is not a factor, remove all references to it.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baseline="0" dirty="0"/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The Small Business Subcontracting Plan may be a separate Technical Factor, depending on the size of the acquisition</a:t>
            </a:r>
            <a:r>
              <a:rPr lang="en-US" dirty="0"/>
              <a:t> and how the team sets up the factors.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FEE42BA-32B2-4132-8B18-CD2C6FA39853}" type="slidenum">
              <a:rPr lang="en-US" smtClean="0"/>
              <a:pPr>
                <a:defRPr/>
              </a:pPr>
              <a:t>20</a:t>
            </a:fld>
            <a:endParaRPr lang="en-US" dirty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This is an EXAMPLE - update this slide to match the RFP, Section M: Evaluation Factors.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FEE42BA-32B2-4132-8B18-CD2C6FA39853}" type="slidenum">
              <a:rPr lang="en-US" smtClean="0"/>
              <a:pPr>
                <a:defRPr/>
              </a:pPr>
              <a:t>21</a:t>
            </a:fld>
            <a:endParaRPr lang="en-US" dirty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This is an EXAMPLE - update this slide to match the RFP, Section M: Evaluation Factors.</a:t>
            </a:r>
          </a:p>
          <a:p>
            <a:endParaRPr lang="en-US" dirty="0"/>
          </a:p>
          <a:p>
            <a:r>
              <a:rPr lang="en-US" dirty="0"/>
              <a:t>If cost is not being evaluated, remove</a:t>
            </a:r>
            <a:r>
              <a:rPr lang="en-US" baseline="0" dirty="0"/>
              <a:t> all references to cost.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FEE42BA-32B2-4132-8B18-CD2C6FA39853}" type="slidenum">
              <a:rPr lang="en-US" smtClean="0"/>
              <a:pPr>
                <a:defRPr/>
              </a:pPr>
              <a:t>22</a:t>
            </a:fld>
            <a:endParaRPr lang="en-US" dirty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This is an EXAMPLE - update this slide to match the RFP, Section M: Evaluation Factors.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FEE42BA-32B2-4132-8B18-CD2C6FA39853}" type="slidenum">
              <a:rPr lang="en-US" smtClean="0"/>
              <a:pPr>
                <a:defRPr/>
              </a:pPr>
              <a:t>23</a:t>
            </a:fld>
            <a:endParaRPr lang="en-US" dirty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85BE1F2-0B44-4677-A0AC-FCA0D4CDAF1D}" type="slidenum">
              <a:rPr lang="en-US" smtClean="0">
                <a:latin typeface="Arial" pitchFamily="34" charset="0"/>
              </a:rPr>
              <a:pPr/>
              <a:t>24</a:t>
            </a:fld>
            <a:endParaRPr lang="en-US" dirty="0">
              <a:latin typeface="Arial" pitchFamily="34" charset="0"/>
            </a:endParaRPr>
          </a:p>
        </p:txBody>
      </p:sp>
      <p:sp>
        <p:nvSpPr>
          <p:cNvPr id="1198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16013" y="701675"/>
            <a:ext cx="4630737" cy="3473450"/>
          </a:xfrm>
          <a:ln/>
        </p:spPr>
      </p:sp>
      <p:sp>
        <p:nvSpPr>
          <p:cNvPr id="5" name="Notes Placeholder 2"/>
          <p:cNvSpPr>
            <a:spLocks noGrp="1"/>
          </p:cNvSpPr>
          <p:nvPr>
            <p:ph type="body" idx="3"/>
          </p:nvPr>
        </p:nvSpPr>
        <p:spPr>
          <a:xfrm>
            <a:off x="419234" y="4416429"/>
            <a:ext cx="6019536" cy="4183063"/>
          </a:xfrm>
        </p:spPr>
        <p:txBody>
          <a:bodyPr>
            <a:normAutofit/>
          </a:bodyPr>
          <a:lstStyle/>
          <a:p>
            <a:r>
              <a:rPr lang="en-US" dirty="0"/>
              <a:t>This is an EXAMPLE - update this slide to match the RFP Technical Factors/Subfactors.</a:t>
            </a: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2288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This is an EXAMPLE - update this slide to match the RFP Technical Risk evaluation methodology.</a:t>
            </a:r>
          </a:p>
          <a:p>
            <a:endParaRPr lang="en-US" dirty="0">
              <a:latin typeface="Arial" pitchFamily="34" charset="0"/>
            </a:endParaRPr>
          </a:p>
        </p:txBody>
      </p:sp>
      <p:sp>
        <p:nvSpPr>
          <p:cNvPr id="12288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83B9981-EDAE-41BF-BF81-4D014BACA290}" type="slidenum">
              <a:rPr lang="en-US" smtClean="0">
                <a:latin typeface="Arial" pitchFamily="34" charset="0"/>
              </a:rPr>
              <a:pPr/>
              <a:t>25</a:t>
            </a:fld>
            <a:endParaRPr lang="en-US" dirty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2390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dirty="0"/>
              <a:t>This is an EXAMPLE - update this slide to match the RFP Past Performance Factors (Recency/Relevancy/Performance Confidence – whatever is applicable).</a:t>
            </a:r>
          </a:p>
          <a:p>
            <a:endParaRPr lang="en-US" dirty="0">
              <a:latin typeface="Arial" pitchFamily="34" charset="0"/>
            </a:endParaRPr>
          </a:p>
        </p:txBody>
      </p:sp>
      <p:sp>
        <p:nvSpPr>
          <p:cNvPr id="12390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37FF510-9814-415C-B9FE-E2A823E324CC}" type="slidenum">
              <a:rPr lang="en-US" smtClean="0">
                <a:latin typeface="Arial" pitchFamily="34" charset="0"/>
              </a:rPr>
              <a:pPr/>
              <a:t>26</a:t>
            </a:fld>
            <a:endParaRPr lang="en-US" dirty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9B2DCA5-8768-409B-9842-062002A608F2}" type="slidenum">
              <a:rPr lang="en-US" smtClean="0">
                <a:latin typeface="Arial" pitchFamily="34" charset="0"/>
              </a:rPr>
              <a:pPr/>
              <a:t>27</a:t>
            </a:fld>
            <a:endParaRPr lang="en-US" dirty="0">
              <a:latin typeface="Arial" pitchFamily="34" charset="0"/>
            </a:endParaRPr>
          </a:p>
        </p:txBody>
      </p:sp>
      <p:sp>
        <p:nvSpPr>
          <p:cNvPr id="1259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59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This is an EXAMPLE - update this slide to match the RFP Cost/Price Factor.</a:t>
            </a:r>
          </a:p>
          <a:p>
            <a:endParaRPr lang="en-US" dirty="0">
              <a:latin typeface="Arial" pitchFamily="34" charset="0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If cost is not being evaluated, remove</a:t>
            </a:r>
            <a:r>
              <a:rPr lang="en-US" baseline="0" dirty="0"/>
              <a:t> all references to cost.</a:t>
            </a:r>
            <a:endParaRPr lang="en-US" dirty="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This is an EXAMPLE - update this slide to match the major milestones of the project source selection, as well as the dates of each milestone.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FEE42BA-32B2-4132-8B18-CD2C6FA39853}" type="slidenum">
              <a:rPr lang="en-US" smtClean="0"/>
              <a:pPr>
                <a:defRPr/>
              </a:pPr>
              <a:t>28</a:t>
            </a:fld>
            <a:endParaRPr lang="en-US" dirty="0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F416643-91A9-41B6-B1C2-B8A9195832CD}" type="slidenum">
              <a:rPr lang="en-US"/>
              <a:pPr/>
              <a:t>29</a:t>
            </a:fld>
            <a:endParaRPr lang="en-US" dirty="0"/>
          </a:p>
        </p:txBody>
      </p:sp>
      <p:sp>
        <p:nvSpPr>
          <p:cNvPr id="54275" name="Rectangle 2"/>
          <p:cNvSpPr>
            <a:spLocks noChangeArrowheads="1"/>
          </p:cNvSpPr>
          <p:nvPr/>
        </p:nvSpPr>
        <p:spPr bwMode="auto">
          <a:xfrm>
            <a:off x="3885411" y="0"/>
            <a:ext cx="2972591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0706" tIns="45353" rIns="90706" bIns="45353" anchor="ctr"/>
          <a:lstStyle/>
          <a:p>
            <a:endParaRPr lang="en-US" dirty="0"/>
          </a:p>
        </p:txBody>
      </p:sp>
      <p:sp>
        <p:nvSpPr>
          <p:cNvPr id="54276" name="Rectangle 3"/>
          <p:cNvSpPr>
            <a:spLocks noChangeArrowheads="1"/>
          </p:cNvSpPr>
          <p:nvPr/>
        </p:nvSpPr>
        <p:spPr bwMode="auto">
          <a:xfrm>
            <a:off x="3885411" y="8831267"/>
            <a:ext cx="2972591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8897" tIns="0" rIns="18897" bIns="0" anchor="b"/>
          <a:lstStyle/>
          <a:p>
            <a:pPr algn="r"/>
            <a:r>
              <a:rPr lang="en-US" sz="1000" b="0" i="1" dirty="0"/>
              <a:t>5</a:t>
            </a:r>
          </a:p>
        </p:txBody>
      </p:sp>
      <p:sp>
        <p:nvSpPr>
          <p:cNvPr id="54277" name="Rectangle 4"/>
          <p:cNvSpPr>
            <a:spLocks noChangeArrowheads="1"/>
          </p:cNvSpPr>
          <p:nvPr/>
        </p:nvSpPr>
        <p:spPr bwMode="auto">
          <a:xfrm>
            <a:off x="2" y="8831267"/>
            <a:ext cx="2972591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0706" tIns="45353" rIns="90706" bIns="45353" anchor="ctr"/>
          <a:lstStyle/>
          <a:p>
            <a:endParaRPr lang="en-US" dirty="0"/>
          </a:p>
        </p:txBody>
      </p:sp>
      <p:sp>
        <p:nvSpPr>
          <p:cNvPr id="54278" name="Rectangle 5"/>
          <p:cNvSpPr>
            <a:spLocks noChangeArrowheads="1"/>
          </p:cNvSpPr>
          <p:nvPr/>
        </p:nvSpPr>
        <p:spPr bwMode="auto">
          <a:xfrm>
            <a:off x="2" y="0"/>
            <a:ext cx="2972591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0706" tIns="45353" rIns="90706" bIns="45353" anchor="ctr"/>
          <a:lstStyle/>
          <a:p>
            <a:endParaRPr lang="en-US" dirty="0"/>
          </a:p>
        </p:txBody>
      </p:sp>
      <p:sp>
        <p:nvSpPr>
          <p:cNvPr id="54279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16013" y="703263"/>
            <a:ext cx="4629150" cy="3473450"/>
          </a:xfrm>
          <a:ln w="12700" cap="flat">
            <a:solidFill>
              <a:schemeClr val="tx1"/>
            </a:solidFill>
          </a:ln>
        </p:spPr>
      </p:sp>
      <p:sp>
        <p:nvSpPr>
          <p:cNvPr id="54280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1335" tIns="45668" rIns="91335" bIns="45668" anchorCtr="0"/>
          <a:lstStyle/>
          <a:p>
            <a:endParaRPr lang="en-GB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ADDC903-93B6-495F-9D90-AA17109D162F}" type="slidenum">
              <a:rPr lang="en-US"/>
              <a:pPr/>
              <a:t>3</a:t>
            </a:fld>
            <a:endParaRPr lang="en-US" dirty="0"/>
          </a:p>
        </p:txBody>
      </p:sp>
      <p:sp>
        <p:nvSpPr>
          <p:cNvPr id="39939" name="Rectangle 2"/>
          <p:cNvSpPr>
            <a:spLocks noChangeArrowheads="1"/>
          </p:cNvSpPr>
          <p:nvPr/>
        </p:nvSpPr>
        <p:spPr bwMode="auto">
          <a:xfrm>
            <a:off x="3886993" y="0"/>
            <a:ext cx="2971009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0706" tIns="45353" rIns="90706" bIns="45353" anchor="ctr"/>
          <a:lstStyle/>
          <a:p>
            <a:endParaRPr lang="en-US" dirty="0"/>
          </a:p>
        </p:txBody>
      </p:sp>
      <p:sp>
        <p:nvSpPr>
          <p:cNvPr id="39940" name="Rectangle 3"/>
          <p:cNvSpPr>
            <a:spLocks noChangeArrowheads="1"/>
          </p:cNvSpPr>
          <p:nvPr/>
        </p:nvSpPr>
        <p:spPr bwMode="auto">
          <a:xfrm>
            <a:off x="3886993" y="8831267"/>
            <a:ext cx="2971009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9148" tIns="0" rIns="19148" bIns="0" anchor="b"/>
          <a:lstStyle/>
          <a:p>
            <a:pPr algn="r" defTabSz="919656"/>
            <a:r>
              <a:rPr lang="en-US" sz="1000" b="0" i="1" dirty="0"/>
              <a:t>5</a:t>
            </a:r>
          </a:p>
        </p:txBody>
      </p:sp>
      <p:sp>
        <p:nvSpPr>
          <p:cNvPr id="39941" name="Rectangle 4"/>
          <p:cNvSpPr>
            <a:spLocks noChangeArrowheads="1"/>
          </p:cNvSpPr>
          <p:nvPr/>
        </p:nvSpPr>
        <p:spPr bwMode="auto">
          <a:xfrm>
            <a:off x="2" y="8831267"/>
            <a:ext cx="2972591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0706" tIns="45353" rIns="90706" bIns="45353" anchor="ctr"/>
          <a:lstStyle/>
          <a:p>
            <a:endParaRPr lang="en-US" dirty="0"/>
          </a:p>
        </p:txBody>
      </p:sp>
      <p:sp>
        <p:nvSpPr>
          <p:cNvPr id="39942" name="Rectangle 5"/>
          <p:cNvSpPr>
            <a:spLocks noChangeArrowheads="1"/>
          </p:cNvSpPr>
          <p:nvPr/>
        </p:nvSpPr>
        <p:spPr bwMode="auto">
          <a:xfrm>
            <a:off x="2" y="0"/>
            <a:ext cx="2972591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0706" tIns="45353" rIns="90706" bIns="45353" anchor="ctr"/>
          <a:lstStyle/>
          <a:p>
            <a:endParaRPr lang="en-US" dirty="0"/>
          </a:p>
        </p:txBody>
      </p:sp>
      <p:sp>
        <p:nvSpPr>
          <p:cNvPr id="39943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16013" y="703263"/>
            <a:ext cx="4629150" cy="3473450"/>
          </a:xfrm>
          <a:ln w="12700" cap="flat">
            <a:solidFill>
              <a:schemeClr val="tx1"/>
            </a:solidFill>
          </a:ln>
        </p:spPr>
      </p:sp>
      <p:sp>
        <p:nvSpPr>
          <p:cNvPr id="39944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2551" tIns="46275" rIns="92551" bIns="46275" anchorCtr="0"/>
          <a:lstStyle/>
          <a:p>
            <a:r>
              <a:rPr lang="en-GB" dirty="0"/>
              <a:t>Update Agenda per the sections in the briefing – add/remove as necessary.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FEE42BA-32B2-4132-8B18-CD2C6FA39853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2D1BEFA-9DBF-4DB4-8A31-D5EECFDA7588}" type="slidenum">
              <a:rPr lang="en-US"/>
              <a:pPr/>
              <a:t>5</a:t>
            </a:fld>
            <a:endParaRPr lang="en-US" dirty="0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16013" y="701675"/>
            <a:ext cx="4629150" cy="3473450"/>
          </a:xfrm>
          <a:ln w="12700" cap="flat">
            <a:solidFill>
              <a:schemeClr val="tx1"/>
            </a:solidFill>
          </a:ln>
        </p:spPr>
      </p:sp>
      <p:sp>
        <p:nvSpPr>
          <p:cNvPr id="5" name="Rectangle 3"/>
          <p:cNvSpPr>
            <a:spLocks noGrp="1" noChangeArrowheads="1"/>
          </p:cNvSpPr>
          <p:nvPr>
            <p:ph type="body" idx="3"/>
          </p:nvPr>
        </p:nvSpPr>
        <p:spPr>
          <a:xfrm>
            <a:off x="419234" y="4416429"/>
            <a:ext cx="6019536" cy="4183063"/>
          </a:xfrm>
          <a:noFill/>
          <a:ln/>
        </p:spPr>
        <p:txBody>
          <a:bodyPr/>
          <a:lstStyle/>
          <a:p>
            <a:endParaRPr lang="en-GB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9B86B6D-3282-4BF7-A031-92F52A6AD3D6}" type="slidenum">
              <a:rPr lang="en-US"/>
              <a:pPr/>
              <a:t>6</a:t>
            </a:fld>
            <a:endParaRPr lang="en-US" dirty="0"/>
          </a:p>
        </p:txBody>
      </p:sp>
      <p:sp>
        <p:nvSpPr>
          <p:cNvPr id="413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14425" y="701675"/>
            <a:ext cx="4630738" cy="3473450"/>
          </a:xfrm>
          <a:ln w="12700" cap="flat">
            <a:solidFill>
              <a:schemeClr val="tx1"/>
            </a:solidFill>
          </a:ln>
        </p:spPr>
      </p:sp>
      <p:sp>
        <p:nvSpPr>
          <p:cNvPr id="5" name="Notes Placeholder 2"/>
          <p:cNvSpPr>
            <a:spLocks noGrp="1"/>
          </p:cNvSpPr>
          <p:nvPr>
            <p:ph type="body" idx="3"/>
          </p:nvPr>
        </p:nvSpPr>
        <p:spPr>
          <a:xfrm>
            <a:off x="419234" y="4416429"/>
            <a:ext cx="6019536" cy="4183063"/>
          </a:xfrm>
        </p:spPr>
        <p:txBody>
          <a:bodyPr>
            <a:normAutofit/>
          </a:bodyPr>
          <a:lstStyle/>
          <a:p>
            <a:r>
              <a:rPr lang="en-US" dirty="0"/>
              <a:t>This is an EXAMPLE – update per the project contract scope of work to be performed.</a:t>
            </a:r>
          </a:p>
          <a:p>
            <a:endParaRPr lang="en-US" dirty="0"/>
          </a:p>
          <a:p>
            <a:r>
              <a:rPr lang="en-US" dirty="0"/>
              <a:t>Remain “big picture” in this slide; don’t go into too much detail in case the details need modification at a later date.</a:t>
            </a:r>
          </a:p>
          <a:p>
            <a:endParaRPr lang="en-US" dirty="0"/>
          </a:p>
          <a:p>
            <a:r>
              <a:rPr lang="en-US" dirty="0"/>
              <a:t>If needed, insert additional slides to further describe some of the more important aspects (i.e. location(s), etc.)</a:t>
            </a: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5FAE92F-B523-434F-9D29-1377C6F6BC90}" type="slidenum">
              <a:rPr lang="en-US"/>
              <a:pPr/>
              <a:t>7</a:t>
            </a:fld>
            <a:endParaRPr lang="en-US" dirty="0"/>
          </a:p>
        </p:txBody>
      </p:sp>
      <p:sp>
        <p:nvSpPr>
          <p:cNvPr id="399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14425" y="701675"/>
            <a:ext cx="4630738" cy="3473450"/>
          </a:xfrm>
          <a:ln w="12700" cap="flat">
            <a:solidFill>
              <a:schemeClr val="tx1"/>
            </a:solidFill>
          </a:ln>
        </p:spPr>
      </p:sp>
      <p:sp>
        <p:nvSpPr>
          <p:cNvPr id="5" name="Notes Placeholder 2"/>
          <p:cNvSpPr txBox="1">
            <a:spLocks/>
          </p:cNvSpPr>
          <p:nvPr/>
        </p:nvSpPr>
        <p:spPr bwMode="auto">
          <a:xfrm>
            <a:off x="419205" y="4416452"/>
            <a:ext cx="6019536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686" tIns="45341" rIns="90686" bIns="45341" numCol="1" anchor="t" anchorCtr="0" compatLnSpc="1">
            <a:prstTxWarp prst="textNoShape">
              <a:avLst/>
            </a:prstTxWarp>
            <a:normAutofit/>
          </a:bodyPr>
          <a:lstStyle/>
          <a:p>
            <a:r>
              <a:rPr lang="en-US" sz="1200" b="0" dirty="0"/>
              <a:t>Modify based on the number and names of option CLINs.</a:t>
            </a:r>
          </a:p>
        </p:txBody>
      </p:sp>
      <p:sp>
        <p:nvSpPr>
          <p:cNvPr id="9" name="Notes Placeholder 8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List any optional CLINs that</a:t>
            </a:r>
            <a:r>
              <a:rPr lang="en-US" baseline="0" dirty="0"/>
              <a:t> will be part of the contract; you can either just name them and talk to any details, or include high-level details in the slide.</a:t>
            </a:r>
            <a:endParaRPr lang="en-US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This is an EXAMPLE – update per any PWS changes.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If any changes to the PWS have occurred, list the changes</a:t>
            </a:r>
            <a:r>
              <a:rPr lang="en-US" baseline="0" dirty="0"/>
              <a:t> on this slide.  If no changes have occurred, remove this slide.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FEE42BA-32B2-4132-8B18-CD2C6FA39853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53A960F-457B-4149-9D31-5BB2067AE820}" type="slidenum">
              <a:rPr lang="en-US"/>
              <a:pPr/>
              <a:t>9</a:t>
            </a:fld>
            <a:endParaRPr lang="en-US" dirty="0"/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4900" y="696913"/>
            <a:ext cx="4646613" cy="3486150"/>
          </a:xfrm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8"/>
          <p:cNvSpPr txBox="1">
            <a:spLocks noChangeArrowheads="1"/>
          </p:cNvSpPr>
          <p:nvPr/>
        </p:nvSpPr>
        <p:spPr bwMode="auto">
          <a:xfrm>
            <a:off x="1412302" y="152400"/>
            <a:ext cx="6271782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>
              <a:defRPr/>
            </a:pPr>
            <a:r>
              <a:rPr lang="en-US" sz="3600" i="1" dirty="0">
                <a:solidFill>
                  <a:srgbClr val="0C2D83"/>
                </a:solidFill>
                <a:latin typeface="Arial" pitchFamily="34" charset="0"/>
                <a:cs typeface="+mn-cs"/>
              </a:rPr>
              <a:t>Department of the Air Force</a:t>
            </a:r>
          </a:p>
        </p:txBody>
      </p:sp>
      <p:sp>
        <p:nvSpPr>
          <p:cNvPr id="7" name="Line 11"/>
          <p:cNvSpPr>
            <a:spLocks noChangeShapeType="1"/>
          </p:cNvSpPr>
          <p:nvPr/>
        </p:nvSpPr>
        <p:spPr bwMode="auto">
          <a:xfrm flipV="1">
            <a:off x="238125" y="873125"/>
            <a:ext cx="8686800" cy="0"/>
          </a:xfrm>
          <a:prstGeom prst="line">
            <a:avLst/>
          </a:prstGeom>
          <a:noFill/>
          <a:ln w="57150">
            <a:solidFill>
              <a:srgbClr val="0C2D83"/>
            </a:solidFill>
            <a:round/>
            <a:headEnd/>
            <a:tailEnd/>
          </a:ln>
          <a:effectLst/>
        </p:spPr>
        <p:txBody>
          <a:bodyPr anchor="ctr" anchorCtr="1">
            <a:spAutoFit/>
          </a:bodyPr>
          <a:lstStyle/>
          <a:p>
            <a:pPr eaLnBrk="0" hangingPunct="0">
              <a:defRPr/>
            </a:pPr>
            <a:endParaRPr lang="en-US" dirty="0">
              <a:latin typeface="Arial" pitchFamily="34" charset="0"/>
              <a:cs typeface="+mn-cs"/>
            </a:endParaRPr>
          </a:p>
        </p:txBody>
      </p:sp>
      <p:sp>
        <p:nvSpPr>
          <p:cNvPr id="8" name="Line 13"/>
          <p:cNvSpPr>
            <a:spLocks noChangeShapeType="1"/>
          </p:cNvSpPr>
          <p:nvPr/>
        </p:nvSpPr>
        <p:spPr bwMode="auto">
          <a:xfrm flipV="1">
            <a:off x="234950" y="6503988"/>
            <a:ext cx="8686800" cy="0"/>
          </a:xfrm>
          <a:prstGeom prst="line">
            <a:avLst/>
          </a:prstGeom>
          <a:noFill/>
          <a:ln w="57150">
            <a:solidFill>
              <a:srgbClr val="0C2D83"/>
            </a:solidFill>
            <a:round/>
            <a:headEnd/>
            <a:tailEnd/>
          </a:ln>
          <a:effectLst/>
        </p:spPr>
        <p:txBody>
          <a:bodyPr anchor="ctr" anchorCtr="1">
            <a:spAutoFit/>
          </a:bodyPr>
          <a:lstStyle/>
          <a:p>
            <a:pPr eaLnBrk="0" hangingPunct="0">
              <a:defRPr/>
            </a:pPr>
            <a:endParaRPr lang="en-US" dirty="0">
              <a:latin typeface="Arial" pitchFamily="34" charset="0"/>
              <a:cs typeface="+mn-cs"/>
            </a:endParaRPr>
          </a:p>
        </p:txBody>
      </p:sp>
      <p:sp>
        <p:nvSpPr>
          <p:cNvPr id="564229" name="Rectangle 5"/>
          <p:cNvSpPr>
            <a:spLocks noGrp="1" noChangeArrowheads="1"/>
          </p:cNvSpPr>
          <p:nvPr>
            <p:ph type="ctrTitle"/>
          </p:nvPr>
        </p:nvSpPr>
        <p:spPr>
          <a:xfrm>
            <a:off x="328613" y="1447800"/>
            <a:ext cx="8486775" cy="1600200"/>
          </a:xfrm>
          <a:ln algn="ctr"/>
        </p:spPr>
        <p:txBody>
          <a:bodyPr anchorCtr="0"/>
          <a:lstStyle>
            <a:lvl1pPr>
              <a:defRPr sz="4400">
                <a:solidFill>
                  <a:srgbClr val="0C2D83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64231" name="Rectangle 7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4630738" y="4419600"/>
            <a:ext cx="4132262" cy="890588"/>
          </a:xfrm>
        </p:spPr>
        <p:txBody>
          <a:bodyPr anchor="ctr"/>
          <a:lstStyle>
            <a:lvl1pPr marL="0" indent="0" algn="r">
              <a:spcBef>
                <a:spcPct val="0"/>
              </a:spcBef>
              <a:buFontTx/>
              <a:buNone/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9" name="Rectangle 4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1E8A69-8BE5-4D89-B49D-610809C7ED3C}" type="slidenum">
              <a:rPr lang="en-US"/>
              <a:pPr>
                <a:defRPr/>
              </a:pPr>
              <a:t>‹#›</a:t>
            </a:fld>
            <a:endParaRPr lang="en-US" dirty="0">
              <a:solidFill>
                <a:schemeClr val="bg2"/>
              </a:solidFill>
            </a:endParaRPr>
          </a:p>
        </p:txBody>
      </p:sp>
      <p:pic>
        <p:nvPicPr>
          <p:cNvPr id="3" name="Picture 2" descr="A picture containing clipart&#10;&#10;Description automatically generated">
            <a:extLst>
              <a:ext uri="{FF2B5EF4-FFF2-40B4-BE49-F238E27FC236}">
                <a16:creationId xmlns:a16="http://schemas.microsoft.com/office/drawing/2014/main" id="{E4A385B1-0D97-0D1C-8B19-E9E71A9223D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850" y="3475608"/>
            <a:ext cx="2592233" cy="24031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63" y="0"/>
            <a:ext cx="7805737" cy="874713"/>
          </a:xfrm>
        </p:spPr>
        <p:txBody>
          <a:bodyPr/>
          <a:lstStyle>
            <a:lvl1pPr>
              <a:defRPr>
                <a:solidFill>
                  <a:srgbClr val="0C2D83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4pPr>
              <a:buClrTx/>
              <a:defRPr>
                <a:solidFill>
                  <a:schemeClr val="tx1"/>
                </a:solidFill>
              </a:defRPr>
            </a:lvl4pPr>
            <a:lvl5pPr>
              <a:buClrTx/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0EB45C-D80F-4FD2-A78F-3EA188723262}" type="slidenum">
              <a:rPr lang="en-US"/>
              <a:pPr>
                <a:defRPr/>
              </a:pPr>
              <a:t>‹#›</a:t>
            </a:fld>
            <a:endParaRPr lang="en-US" dirty="0">
              <a:solidFill>
                <a:schemeClr val="bg2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63" y="0"/>
            <a:ext cx="8164512" cy="874713"/>
          </a:xfrm>
        </p:spPr>
        <p:txBody>
          <a:bodyPr/>
          <a:lstStyle>
            <a:lvl1pPr>
              <a:defRPr>
                <a:solidFill>
                  <a:srgbClr val="0C2D83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69888" y="1036638"/>
            <a:ext cx="4117975" cy="5414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0263" y="1036638"/>
            <a:ext cx="4117975" cy="5414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9C27C2-A5E5-42F5-8FE6-4F09C258E155}" type="slidenum">
              <a:rPr lang="en-US"/>
              <a:pPr>
                <a:defRPr/>
              </a:pPr>
              <a:t>‹#›</a:t>
            </a:fld>
            <a:endParaRPr lang="en-US" dirty="0">
              <a:solidFill>
                <a:schemeClr val="bg2"/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69888" y="1036638"/>
            <a:ext cx="4117975" cy="54149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0263" y="1036638"/>
            <a:ext cx="4117975" cy="54149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DC2A4B-D1FE-4101-B585-F797BF47E4D3}" type="slidenum">
              <a:rPr lang="en-US"/>
              <a:pPr>
                <a:defRPr/>
              </a:pPr>
              <a:t>‹#›</a:t>
            </a:fld>
            <a:endParaRPr lang="en-US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7358184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EA2BA0-0252-47B3-900C-95D245219396}" type="slidenum">
              <a:rPr lang="en-US"/>
              <a:pPr>
                <a:defRPr/>
              </a:pPr>
              <a:t>‹#›</a:t>
            </a:fld>
            <a:endParaRPr lang="en-US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1789810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500063" y="0"/>
            <a:ext cx="8164512" cy="874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563204" name="Rectangle 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988300" y="6524625"/>
            <a:ext cx="1143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000" b="0">
                <a:solidFill>
                  <a:srgbClr val="969696"/>
                </a:solidFill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fld id="{B0E10B84-EBC1-40D2-84D8-CCA0683D2385}" type="slidenum">
              <a:rPr lang="en-US"/>
              <a:pPr>
                <a:defRPr/>
              </a:pPr>
              <a:t>‹#›</a:t>
            </a:fld>
            <a:endParaRPr lang="en-US" dirty="0">
              <a:solidFill>
                <a:schemeClr val="bg2"/>
              </a:solidFill>
            </a:endParaRP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369888" y="1036638"/>
            <a:ext cx="8388350" cy="5414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0"/>
            <a:r>
              <a:rPr lang="en-US"/>
              <a:t>2nd Bullet</a:t>
            </a:r>
          </a:p>
        </p:txBody>
      </p:sp>
      <p:pic>
        <p:nvPicPr>
          <p:cNvPr id="3" name="Picture 2" descr="A picture containing clipart&#10;&#10;Description automatically generated">
            <a:extLst>
              <a:ext uri="{FF2B5EF4-FFF2-40B4-BE49-F238E27FC236}">
                <a16:creationId xmlns:a16="http://schemas.microsoft.com/office/drawing/2014/main" id="{C46C30EE-24F4-9676-640C-D9A474C50D32}"/>
              </a:ext>
            </a:extLst>
          </p:cNvPr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7385" y="166032"/>
            <a:ext cx="585356" cy="542648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103" r:id="rId1"/>
    <p:sldLayoutId id="2147484089" r:id="rId2"/>
    <p:sldLayoutId id="2147484099" r:id="rId3"/>
    <p:sldLayoutId id="2147484104" r:id="rId4"/>
    <p:sldLayoutId id="2147484105" r:id="rId5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 b="1" i="1">
          <a:solidFill>
            <a:srgbClr val="0E2D83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 b="1" i="1">
          <a:solidFill>
            <a:srgbClr val="0E2D83"/>
          </a:solidFill>
          <a:latin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 b="1" i="1">
          <a:solidFill>
            <a:srgbClr val="0E2D83"/>
          </a:solidFill>
          <a:latin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 b="1" i="1">
          <a:solidFill>
            <a:srgbClr val="0E2D83"/>
          </a:solidFill>
          <a:latin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 b="1" i="1">
          <a:solidFill>
            <a:srgbClr val="0E2D83"/>
          </a:solidFill>
          <a:latin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600" b="1" i="1">
          <a:solidFill>
            <a:srgbClr val="000066"/>
          </a:solidFill>
          <a:latin typeface="Arial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600" b="1" i="1">
          <a:solidFill>
            <a:srgbClr val="000066"/>
          </a:solidFill>
          <a:latin typeface="Arial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600" b="1" i="1">
          <a:solidFill>
            <a:srgbClr val="000066"/>
          </a:solidFill>
          <a:latin typeface="Arial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600" b="1" i="1">
          <a:solidFill>
            <a:srgbClr val="000066"/>
          </a:solidFill>
          <a:latin typeface="Arial" pitchFamily="34" charset="0"/>
        </a:defRPr>
      </a:lvl9pPr>
    </p:titleStyle>
    <p:bodyStyle>
      <a:lvl1pPr marL="2857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688975" indent="-288925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000" b="1">
          <a:solidFill>
            <a:schemeClr val="tx1"/>
          </a:solidFill>
          <a:latin typeface="+mn-lt"/>
        </a:defRPr>
      </a:lvl2pPr>
      <a:lvl3pPr marL="1027113" indent="-223838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000" b="1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FFFF00"/>
        </a:buClr>
        <a:buSzPct val="120000"/>
        <a:buChar char="•"/>
        <a:defRPr sz="2000" b="1">
          <a:solidFill>
            <a:srgbClr val="FFFFFF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FFFF00"/>
        </a:buClr>
        <a:buSzPct val="120000"/>
        <a:buChar char="•"/>
        <a:defRPr sz="2000" b="1">
          <a:solidFill>
            <a:srgbClr val="FFFFFF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rgbClr val="FFFF00"/>
        </a:buClr>
        <a:buSzPct val="120000"/>
        <a:buChar char="•"/>
        <a:defRPr sz="2000" b="1">
          <a:solidFill>
            <a:srgbClr val="FFFFFF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rgbClr val="FFFF00"/>
        </a:buClr>
        <a:buSzPct val="120000"/>
        <a:buChar char="•"/>
        <a:defRPr sz="2000" b="1">
          <a:solidFill>
            <a:srgbClr val="FFFFFF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rgbClr val="FFFF00"/>
        </a:buClr>
        <a:buSzPct val="120000"/>
        <a:buChar char="•"/>
        <a:defRPr sz="2000" b="1">
          <a:solidFill>
            <a:srgbClr val="FFFFFF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rgbClr val="FFFF00"/>
        </a:buClr>
        <a:buSzPct val="120000"/>
        <a:buChar char="•"/>
        <a:defRPr sz="2000" b="1">
          <a:solidFill>
            <a:srgbClr val="FFFFFF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cquisition.gov/browse/index/far" TargetMode="Externa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am.gov/" TargetMode="Externa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5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4"/>
          <p:cNvSpPr>
            <a:spLocks noGrp="1" noChangeArrowheads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27B14B17-4B34-4FD7-AC72-3561103EBD17}" type="slidenum">
              <a:rPr lang="en-US"/>
              <a:pPr/>
              <a:t>1</a:t>
            </a:fld>
            <a:endParaRPr lang="en-US" dirty="0">
              <a:solidFill>
                <a:schemeClr val="bg2"/>
              </a:solidFill>
            </a:endParaRPr>
          </a:p>
        </p:txBody>
      </p:sp>
      <p:sp>
        <p:nvSpPr>
          <p:cNvPr id="4099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799" y="628650"/>
            <a:ext cx="7829551" cy="2867025"/>
          </a:xfrm>
          <a:noFill/>
          <a:ln/>
        </p:spPr>
        <p:txBody>
          <a:bodyPr/>
          <a:lstStyle/>
          <a:p>
            <a:r>
              <a:rPr lang="en-US" sz="3200" dirty="0"/>
              <a:t>(</a:t>
            </a:r>
            <a:r>
              <a:rPr lang="en-US" sz="3200" dirty="0">
                <a:solidFill>
                  <a:srgbClr val="FF0000"/>
                </a:solidFill>
              </a:rPr>
              <a:t>Project Name</a:t>
            </a:r>
            <a:r>
              <a:rPr lang="en-US" sz="3200" dirty="0"/>
              <a:t>)</a:t>
            </a:r>
            <a:br>
              <a:rPr lang="en-US" sz="3200" dirty="0"/>
            </a:br>
            <a:r>
              <a:rPr lang="en-US" sz="3200" dirty="0"/>
              <a:t>Pre-Solicitation Conference</a:t>
            </a:r>
            <a:br>
              <a:rPr lang="en-US" sz="3200" dirty="0"/>
            </a:br>
            <a:r>
              <a:rPr lang="en-US" sz="3200" dirty="0"/>
              <a:t> </a:t>
            </a:r>
            <a:r>
              <a:rPr lang="en-US" sz="2000" dirty="0"/>
              <a:t>Solicitation Number:</a:t>
            </a:r>
            <a:endParaRPr lang="en-US" sz="3200" dirty="0"/>
          </a:p>
        </p:txBody>
      </p:sp>
      <p:sp>
        <p:nvSpPr>
          <p:cNvPr id="4100" name="Rectangle 3"/>
          <p:cNvSpPr>
            <a:spLocks noChangeArrowheads="1"/>
          </p:cNvSpPr>
          <p:nvPr/>
        </p:nvSpPr>
        <p:spPr bwMode="auto">
          <a:xfrm>
            <a:off x="5846763" y="4567238"/>
            <a:ext cx="3038475" cy="46166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en-US" sz="2400" i="1" dirty="0">
                <a:solidFill>
                  <a:srgbClr val="000066"/>
                </a:solidFill>
                <a:latin typeface="+mj-lt"/>
                <a:ea typeface="+mj-ea"/>
                <a:cs typeface="+mj-cs"/>
              </a:rPr>
              <a:t>(</a:t>
            </a:r>
            <a:r>
              <a:rPr lang="en-US" sz="2400" i="1" dirty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Date</a:t>
            </a:r>
            <a:r>
              <a:rPr lang="en-US" sz="2400" i="1" dirty="0">
                <a:solidFill>
                  <a:srgbClr val="000066"/>
                </a:solidFill>
                <a:latin typeface="+mj-lt"/>
                <a:ea typeface="+mj-ea"/>
                <a:cs typeface="+mj-cs"/>
              </a:rPr>
              <a:t>)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419100" y="0"/>
            <a:ext cx="8318500" cy="868363"/>
          </a:xfrm>
          <a:noFill/>
        </p:spPr>
        <p:txBody>
          <a:bodyPr lIns="92075" tIns="46038" rIns="92075" bIns="46038" anchorCtr="0"/>
          <a:lstStyle/>
          <a:p>
            <a:r>
              <a:rPr lang="en-US" dirty="0">
                <a:solidFill>
                  <a:schemeClr val="tx2"/>
                </a:solidFill>
              </a:rPr>
              <a:t>RFP Overview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73050" y="1141413"/>
            <a:ext cx="8637588" cy="5256212"/>
          </a:xfrm>
          <a:noFill/>
        </p:spPr>
        <p:txBody>
          <a:bodyPr lIns="92075" tIns="46038" rIns="92075" bIns="46038"/>
          <a:lstStyle/>
          <a:p>
            <a:pPr>
              <a:lnSpc>
                <a:spcPct val="90000"/>
              </a:lnSpc>
            </a:pPr>
            <a:r>
              <a:rPr lang="en-US" dirty="0"/>
              <a:t>Contract Type</a:t>
            </a:r>
          </a:p>
          <a:p>
            <a:pPr>
              <a:lnSpc>
                <a:spcPct val="90000"/>
              </a:lnSpc>
            </a:pPr>
            <a:r>
              <a:rPr lang="en-US" dirty="0"/>
              <a:t>RFP Sections</a:t>
            </a:r>
          </a:p>
          <a:p>
            <a:pPr>
              <a:lnSpc>
                <a:spcPct val="90000"/>
              </a:lnSpc>
            </a:pPr>
            <a:r>
              <a:rPr lang="en-US" dirty="0"/>
              <a:t>Major Milestones</a:t>
            </a:r>
          </a:p>
          <a:p>
            <a:pPr>
              <a:lnSpc>
                <a:spcPct val="90000"/>
              </a:lnSpc>
            </a:pPr>
            <a:r>
              <a:rPr lang="en-US" dirty="0"/>
              <a:t>Review Industry Questions &amp; Answers</a:t>
            </a:r>
          </a:p>
          <a:p>
            <a:pPr>
              <a:lnSpc>
                <a:spcPct val="90000"/>
              </a:lnSpc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32EFE063-9F01-43CE-BDB4-48E9E5304F49}" type="slidenum">
              <a:rPr lang="en-US"/>
              <a:pPr/>
              <a:t>11</a:t>
            </a:fld>
            <a:endParaRPr lang="en-US" dirty="0">
              <a:solidFill>
                <a:schemeClr val="bg2"/>
              </a:solidFill>
            </a:endParaRPr>
          </a:p>
        </p:txBody>
      </p:sp>
      <p:sp>
        <p:nvSpPr>
          <p:cNvPr id="16387" name="Rectangle 2"/>
          <p:cNvSpPr>
            <a:spLocks noGrp="1" noChangeArrowheads="1"/>
          </p:cNvSpPr>
          <p:nvPr>
            <p:ph type="title"/>
          </p:nvPr>
        </p:nvSpPr>
        <p:spPr>
          <a:xfrm>
            <a:off x="419100" y="0"/>
            <a:ext cx="8318500" cy="868363"/>
          </a:xfrm>
          <a:noFill/>
        </p:spPr>
        <p:txBody>
          <a:bodyPr/>
          <a:lstStyle/>
          <a:p>
            <a:r>
              <a:rPr lang="en-US" dirty="0">
                <a:solidFill>
                  <a:schemeClr val="tx2"/>
                </a:solidFill>
              </a:rPr>
              <a:t>Contract Type</a:t>
            </a:r>
          </a:p>
        </p:txBody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73050" y="1141413"/>
            <a:ext cx="8637588" cy="5256212"/>
          </a:xfrm>
          <a:noFill/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(</a:t>
            </a:r>
            <a:r>
              <a:rPr lang="en-US" dirty="0">
                <a:solidFill>
                  <a:srgbClr val="FF0000"/>
                </a:solidFill>
              </a:rPr>
              <a:t>Contract Type</a:t>
            </a:r>
            <a:r>
              <a:rPr lang="en-US" dirty="0"/>
              <a:t>)</a:t>
            </a:r>
            <a:endParaRPr lang="en-US" dirty="0">
              <a:solidFill>
                <a:srgbClr val="FF0000"/>
              </a:solidFill>
            </a:endParaRPr>
          </a:p>
          <a:p>
            <a:pPr>
              <a:lnSpc>
                <a:spcPct val="90000"/>
              </a:lnSpc>
            </a:pPr>
            <a:r>
              <a:rPr lang="en-US" dirty="0"/>
              <a:t>RFP section overview:</a:t>
            </a:r>
          </a:p>
          <a:p>
            <a:pPr lvl="1">
              <a:lnSpc>
                <a:spcPct val="90000"/>
              </a:lnSpc>
              <a:spcBef>
                <a:spcPct val="75000"/>
              </a:spcBef>
            </a:pPr>
            <a:r>
              <a:rPr lang="en-US" sz="2200" dirty="0"/>
              <a:t>Sections A – M:  Uniform Contract Format</a:t>
            </a:r>
          </a:p>
          <a:p>
            <a:pPr lvl="1">
              <a:lnSpc>
                <a:spcPct val="90000"/>
              </a:lnSpc>
              <a:spcBef>
                <a:spcPct val="75000"/>
              </a:spcBef>
            </a:pPr>
            <a:r>
              <a:rPr lang="en-US" sz="2200" dirty="0"/>
              <a:t>Sections B, K, and L:  Required information from offeror</a:t>
            </a:r>
          </a:p>
          <a:p>
            <a:pPr lvl="1">
              <a:lnSpc>
                <a:spcPct val="90000"/>
              </a:lnSpc>
              <a:spcBef>
                <a:spcPct val="75000"/>
              </a:spcBef>
            </a:pPr>
            <a:r>
              <a:rPr lang="en-US" sz="2200" dirty="0"/>
              <a:t>Section M:  Evaluation factors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71CCFFED-6591-4100-B0CE-9B027EFE1D41}" type="slidenum">
              <a:rPr lang="en-US"/>
              <a:pPr/>
              <a:t>12</a:t>
            </a:fld>
            <a:endParaRPr lang="en-US" dirty="0">
              <a:solidFill>
                <a:schemeClr val="bg2"/>
              </a:solidFill>
            </a:endParaRPr>
          </a:p>
        </p:txBody>
      </p:sp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>
          <a:xfrm>
            <a:off x="419100" y="0"/>
            <a:ext cx="8318500" cy="868363"/>
          </a:xfrm>
          <a:noFill/>
        </p:spPr>
        <p:txBody>
          <a:bodyPr/>
          <a:lstStyle/>
          <a:p>
            <a:r>
              <a:rPr lang="en-US" dirty="0">
                <a:solidFill>
                  <a:schemeClr val="tx2"/>
                </a:solidFill>
              </a:rPr>
              <a:t>RFP Sections</a:t>
            </a:r>
          </a:p>
        </p:txBody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76225" y="1141413"/>
            <a:ext cx="8639175" cy="5256212"/>
          </a:xfrm>
          <a:noFill/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Section A, SF 33</a:t>
            </a:r>
          </a:p>
          <a:p>
            <a:pPr lvl="1">
              <a:lnSpc>
                <a:spcPct val="90000"/>
              </a:lnSpc>
              <a:spcBef>
                <a:spcPct val="75000"/>
              </a:spcBef>
            </a:pPr>
            <a:r>
              <a:rPr lang="en-US" sz="2200" dirty="0"/>
              <a:t>Defense Priorities and Allocations System (DPAS) rated contract </a:t>
            </a:r>
            <a:r>
              <a:rPr lang="en-US" sz="2400" dirty="0"/>
              <a:t>-</a:t>
            </a:r>
            <a:r>
              <a:rPr lang="en-US" sz="2200" dirty="0"/>
              <a:t> </a:t>
            </a:r>
            <a:r>
              <a:rPr lang="en-US" sz="2200" dirty="0">
                <a:solidFill>
                  <a:srgbClr val="FF0000"/>
                </a:solidFill>
              </a:rPr>
              <a:t>DO A7</a:t>
            </a:r>
          </a:p>
          <a:p>
            <a:pPr lvl="1">
              <a:lnSpc>
                <a:spcPct val="90000"/>
              </a:lnSpc>
              <a:spcBef>
                <a:spcPct val="75000"/>
              </a:spcBef>
            </a:pPr>
            <a:r>
              <a:rPr lang="en-US" sz="2200" dirty="0"/>
              <a:t>Block 12 –  Proposals will be valid for </a:t>
            </a:r>
            <a:r>
              <a:rPr lang="en-US" sz="2200" u="sng" dirty="0">
                <a:solidFill>
                  <a:srgbClr val="FF0000"/>
                </a:solidFill>
              </a:rPr>
              <a:t>XXX</a:t>
            </a:r>
            <a:r>
              <a:rPr lang="en-US" sz="2200" dirty="0"/>
              <a:t> calendar days from the date for receipt of offers</a:t>
            </a:r>
          </a:p>
          <a:p>
            <a:pPr lvl="1">
              <a:lnSpc>
                <a:spcPct val="90000"/>
              </a:lnSpc>
              <a:spcBef>
                <a:spcPct val="75000"/>
              </a:spcBef>
            </a:pPr>
            <a:r>
              <a:rPr lang="en-US" sz="2200" dirty="0"/>
              <a:t>Blocks 12 – 15 </a:t>
            </a:r>
            <a:r>
              <a:rPr lang="en-US" sz="2400" dirty="0"/>
              <a:t>–</a:t>
            </a:r>
            <a:r>
              <a:rPr lang="en-US" sz="2200" dirty="0"/>
              <a:t> To be completed by offeror</a:t>
            </a:r>
          </a:p>
          <a:p>
            <a:pPr lvl="1">
              <a:lnSpc>
                <a:spcPct val="90000"/>
              </a:lnSpc>
              <a:spcBef>
                <a:spcPct val="75000"/>
              </a:spcBef>
            </a:pPr>
            <a:r>
              <a:rPr lang="en-US" sz="2200" dirty="0"/>
              <a:t>Price &amp; Technical volumes due (</a:t>
            </a:r>
            <a:r>
              <a:rPr lang="en-US" sz="2200" dirty="0">
                <a:solidFill>
                  <a:srgbClr val="FF0000"/>
                </a:solidFill>
              </a:rPr>
              <a:t>date</a:t>
            </a:r>
            <a:r>
              <a:rPr lang="en-US" sz="2200" dirty="0"/>
              <a:t>)</a:t>
            </a:r>
          </a:p>
          <a:p>
            <a:pPr lvl="1">
              <a:lnSpc>
                <a:spcPct val="90000"/>
              </a:lnSpc>
              <a:spcBef>
                <a:spcPct val="75000"/>
              </a:spcBef>
            </a:pPr>
            <a:r>
              <a:rPr lang="en-US" sz="2200" dirty="0"/>
              <a:t>Past Performance volume due (</a:t>
            </a:r>
            <a:r>
              <a:rPr lang="en-US" sz="2200" dirty="0">
                <a:solidFill>
                  <a:srgbClr val="FF0000"/>
                </a:solidFill>
              </a:rPr>
              <a:t>date</a:t>
            </a:r>
            <a:r>
              <a:rPr lang="en-US" sz="2200" dirty="0"/>
              <a:t>)</a:t>
            </a:r>
            <a:endParaRPr lang="en-US" sz="2200" dirty="0">
              <a:solidFill>
                <a:srgbClr val="FF0000"/>
              </a:solidFill>
            </a:endParaRPr>
          </a:p>
          <a:p>
            <a:pPr lvl="1">
              <a:lnSpc>
                <a:spcPct val="90000"/>
              </a:lnSpc>
              <a:spcBef>
                <a:spcPct val="75000"/>
              </a:spcBef>
              <a:buNone/>
            </a:pPr>
            <a:endParaRPr lang="en-US" sz="2200" dirty="0"/>
          </a:p>
          <a:p>
            <a:pPr lvl="1">
              <a:lnSpc>
                <a:spcPct val="90000"/>
              </a:lnSpc>
              <a:spcBef>
                <a:spcPct val="75000"/>
              </a:spcBef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12A28D56-C208-46EE-A4DD-3583A3173968}" type="slidenum">
              <a:rPr lang="en-US"/>
              <a:pPr/>
              <a:t>13</a:t>
            </a:fld>
            <a:endParaRPr lang="en-US" dirty="0">
              <a:solidFill>
                <a:schemeClr val="bg2"/>
              </a:solidFill>
            </a:endParaRPr>
          </a:p>
        </p:txBody>
      </p:sp>
      <p:sp>
        <p:nvSpPr>
          <p:cNvPr id="18435" name="Rectangle 2"/>
          <p:cNvSpPr>
            <a:spLocks noGrp="1" noChangeArrowheads="1"/>
          </p:cNvSpPr>
          <p:nvPr>
            <p:ph type="title"/>
          </p:nvPr>
        </p:nvSpPr>
        <p:spPr>
          <a:xfrm>
            <a:off x="419100" y="0"/>
            <a:ext cx="8318500" cy="1160463"/>
          </a:xfrm>
          <a:noFill/>
        </p:spPr>
        <p:txBody>
          <a:bodyPr/>
          <a:lstStyle/>
          <a:p>
            <a:r>
              <a:rPr lang="en-US" dirty="0">
                <a:solidFill>
                  <a:schemeClr val="tx2"/>
                </a:solidFill>
              </a:rPr>
              <a:t>RFP Sections</a:t>
            </a:r>
            <a:br>
              <a:rPr lang="en-US" dirty="0">
                <a:solidFill>
                  <a:schemeClr val="tx2"/>
                </a:solidFill>
              </a:rPr>
            </a:br>
            <a:r>
              <a:rPr lang="en-US" sz="2000" dirty="0">
                <a:solidFill>
                  <a:schemeClr val="tx2"/>
                </a:solidFill>
              </a:rPr>
              <a:t>(continued)</a:t>
            </a:r>
          </a:p>
        </p:txBody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76225" y="1141413"/>
            <a:ext cx="8639175" cy="5256212"/>
          </a:xfrm>
          <a:noFill/>
        </p:spPr>
        <p:txBody>
          <a:bodyPr tIns="45720"/>
          <a:lstStyle/>
          <a:p>
            <a:pPr>
              <a:lnSpc>
                <a:spcPct val="90000"/>
              </a:lnSpc>
            </a:pPr>
            <a:r>
              <a:rPr lang="en-US" dirty="0"/>
              <a:t>Section B</a:t>
            </a:r>
          </a:p>
          <a:p>
            <a:pPr lvl="1">
              <a:lnSpc>
                <a:spcPct val="90000"/>
              </a:lnSpc>
              <a:spcBef>
                <a:spcPct val="75000"/>
              </a:spcBef>
            </a:pPr>
            <a:r>
              <a:rPr lang="en-US" dirty="0"/>
              <a:t>Line Items</a:t>
            </a:r>
          </a:p>
          <a:p>
            <a:pPr lvl="2">
              <a:lnSpc>
                <a:spcPct val="90000"/>
              </a:lnSpc>
              <a:spcBef>
                <a:spcPct val="75000"/>
              </a:spcBef>
            </a:pPr>
            <a:r>
              <a:rPr lang="en-US" sz="2200" dirty="0"/>
              <a:t>Fixed Price - Price the various line items </a:t>
            </a:r>
          </a:p>
          <a:p>
            <a:pPr lvl="2">
              <a:lnSpc>
                <a:spcPct val="90000"/>
              </a:lnSpc>
              <a:spcBef>
                <a:spcPct val="75000"/>
              </a:spcBef>
            </a:pPr>
            <a:r>
              <a:rPr lang="en-US" sz="2200" dirty="0"/>
              <a:t>Cost Reimbursable </a:t>
            </a:r>
            <a:r>
              <a:rPr lang="en-US" sz="2400" dirty="0"/>
              <a:t>-</a:t>
            </a:r>
            <a:r>
              <a:rPr lang="en-US" sz="2200" dirty="0"/>
              <a:t> estimated “unit” prices established by the Government</a:t>
            </a:r>
          </a:p>
          <a:p>
            <a:pPr lvl="3">
              <a:lnSpc>
                <a:spcPct val="90000"/>
              </a:lnSpc>
              <a:spcBef>
                <a:spcPct val="75000"/>
              </a:spcBef>
              <a:buClrTx/>
            </a:pPr>
            <a:r>
              <a:rPr lang="en-US" dirty="0">
                <a:solidFill>
                  <a:schemeClr val="tx1"/>
                </a:solidFill>
              </a:rPr>
              <a:t>Handling rate is applied to the estimated unit amounts to equal the total price</a:t>
            </a:r>
          </a:p>
          <a:p>
            <a:pPr lvl="1">
              <a:lnSpc>
                <a:spcPct val="90000"/>
              </a:lnSpc>
              <a:spcBef>
                <a:spcPct val="75000"/>
              </a:spcBef>
            </a:pPr>
            <a:r>
              <a:rPr lang="en-US" dirty="0"/>
              <a:t> </a:t>
            </a:r>
            <a:r>
              <a:rPr lang="en-US" sz="2200" dirty="0"/>
              <a:t>Transition</a:t>
            </a:r>
          </a:p>
          <a:p>
            <a:pPr lvl="2">
              <a:lnSpc>
                <a:spcPct val="90000"/>
              </a:lnSpc>
              <a:spcBef>
                <a:spcPts val="1200"/>
              </a:spcBef>
            </a:pPr>
            <a:r>
              <a:rPr lang="en-US" dirty="0"/>
              <a:t>Government’s intent is to provide at least 60 days for transition</a:t>
            </a:r>
          </a:p>
          <a:p>
            <a:pPr lvl="1">
              <a:lnSpc>
                <a:spcPct val="90000"/>
              </a:lnSpc>
              <a:spcBef>
                <a:spcPct val="75000"/>
              </a:spcBef>
            </a:pPr>
            <a:r>
              <a:rPr lang="en-US" sz="2200" dirty="0"/>
              <a:t>Award Fee pool has been established by the Government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02AB9BAD-2C5C-48C2-A0C2-9AC1B473ED92}" type="slidenum">
              <a:rPr lang="en-US"/>
              <a:pPr/>
              <a:t>14</a:t>
            </a:fld>
            <a:endParaRPr lang="en-US" dirty="0">
              <a:solidFill>
                <a:schemeClr val="bg2"/>
              </a:solidFill>
            </a:endParaRPr>
          </a:p>
        </p:txBody>
      </p:sp>
      <p:sp>
        <p:nvSpPr>
          <p:cNvPr id="19459" name="Rectangle 2"/>
          <p:cNvSpPr>
            <a:spLocks noGrp="1" noChangeArrowheads="1"/>
          </p:cNvSpPr>
          <p:nvPr>
            <p:ph type="title"/>
          </p:nvPr>
        </p:nvSpPr>
        <p:spPr>
          <a:xfrm>
            <a:off x="419100" y="0"/>
            <a:ext cx="8318500" cy="1160463"/>
          </a:xfrm>
          <a:noFill/>
        </p:spPr>
        <p:txBody>
          <a:bodyPr/>
          <a:lstStyle/>
          <a:p>
            <a:r>
              <a:rPr lang="en-US" dirty="0">
                <a:solidFill>
                  <a:schemeClr val="tx2"/>
                </a:solidFill>
              </a:rPr>
              <a:t>RFP Sections</a:t>
            </a:r>
            <a:br>
              <a:rPr lang="en-US" sz="4000" dirty="0">
                <a:solidFill>
                  <a:schemeClr val="tx2"/>
                </a:solidFill>
              </a:rPr>
            </a:br>
            <a:r>
              <a:rPr lang="en-US" sz="2000" dirty="0">
                <a:solidFill>
                  <a:schemeClr val="tx2"/>
                </a:solidFill>
              </a:rPr>
              <a:t>(continued)</a:t>
            </a:r>
          </a:p>
        </p:txBody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76225" y="1141413"/>
            <a:ext cx="8637588" cy="5256212"/>
          </a:xfrm>
          <a:noFill/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Section E, Inspection and Acceptance</a:t>
            </a:r>
          </a:p>
          <a:p>
            <a:pPr lvl="1">
              <a:lnSpc>
                <a:spcPct val="90000"/>
              </a:lnSpc>
              <a:spcBef>
                <a:spcPts val="1800"/>
              </a:spcBef>
            </a:pPr>
            <a:r>
              <a:rPr lang="en-US" sz="2200" dirty="0"/>
              <a:t>FAR clauses for Inspection of Services</a:t>
            </a:r>
          </a:p>
          <a:p>
            <a:pPr lvl="1">
              <a:spcBef>
                <a:spcPts val="1800"/>
              </a:spcBef>
            </a:pPr>
            <a:r>
              <a:rPr lang="en-US" sz="2200" dirty="0"/>
              <a:t>ANSI/ISO/ASQ Q9001-2008: Quality Management Systems</a:t>
            </a:r>
          </a:p>
          <a:p>
            <a:pPr lvl="1">
              <a:spcBef>
                <a:spcPts val="1800"/>
              </a:spcBef>
              <a:buNone/>
            </a:pPr>
            <a:r>
              <a:rPr lang="en-US" sz="2200" dirty="0"/>
              <a:t>	 </a:t>
            </a:r>
            <a:r>
              <a:rPr lang="en-US" dirty="0"/>
              <a:t>– Requirements:</a:t>
            </a:r>
          </a:p>
          <a:p>
            <a:pPr lvl="2">
              <a:lnSpc>
                <a:spcPct val="90000"/>
              </a:lnSpc>
              <a:spcBef>
                <a:spcPct val="75000"/>
              </a:spcBef>
              <a:buNone/>
            </a:pPr>
            <a:r>
              <a:rPr lang="en-US" dirty="0"/>
              <a:t>	-- Must be compliant </a:t>
            </a:r>
          </a:p>
          <a:p>
            <a:pPr lvl="2">
              <a:lnSpc>
                <a:spcPct val="90000"/>
              </a:lnSpc>
              <a:spcBef>
                <a:spcPct val="75000"/>
              </a:spcBef>
              <a:buNone/>
            </a:pPr>
            <a:r>
              <a:rPr lang="en-US" dirty="0"/>
              <a:t>	-- Certification is not required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ECF977E4-A75E-4618-8327-77424E530125}" type="slidenum">
              <a:rPr lang="en-US"/>
              <a:pPr/>
              <a:t>15</a:t>
            </a:fld>
            <a:endParaRPr lang="en-US" dirty="0">
              <a:solidFill>
                <a:schemeClr val="bg2"/>
              </a:solidFill>
            </a:endParaRPr>
          </a:p>
        </p:txBody>
      </p:sp>
      <p:sp>
        <p:nvSpPr>
          <p:cNvPr id="20483" name="Rectangle 2"/>
          <p:cNvSpPr>
            <a:spLocks noGrp="1" noChangeArrowheads="1"/>
          </p:cNvSpPr>
          <p:nvPr>
            <p:ph type="title"/>
          </p:nvPr>
        </p:nvSpPr>
        <p:spPr>
          <a:xfrm>
            <a:off x="419100" y="0"/>
            <a:ext cx="8318500" cy="1160463"/>
          </a:xfrm>
          <a:noFill/>
        </p:spPr>
        <p:txBody>
          <a:bodyPr/>
          <a:lstStyle/>
          <a:p>
            <a:r>
              <a:rPr lang="en-US" dirty="0">
                <a:solidFill>
                  <a:schemeClr val="tx2"/>
                </a:solidFill>
              </a:rPr>
              <a:t>RFP Sections</a:t>
            </a:r>
            <a:br>
              <a:rPr lang="en-US" dirty="0">
                <a:solidFill>
                  <a:schemeClr val="tx2"/>
                </a:solidFill>
              </a:rPr>
            </a:br>
            <a:r>
              <a:rPr lang="en-US" sz="2000" dirty="0">
                <a:solidFill>
                  <a:schemeClr val="tx2"/>
                </a:solidFill>
              </a:rPr>
              <a:t>(continued)</a:t>
            </a:r>
          </a:p>
        </p:txBody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76225" y="1141413"/>
            <a:ext cx="8637588" cy="5256212"/>
          </a:xfrm>
          <a:noFill/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Section F, Period of Performance</a:t>
            </a:r>
          </a:p>
          <a:p>
            <a:pPr lvl="1">
              <a:lnSpc>
                <a:spcPct val="90000"/>
              </a:lnSpc>
              <a:spcBef>
                <a:spcPct val="75000"/>
              </a:spcBef>
            </a:pPr>
            <a:r>
              <a:rPr lang="en-US" sz="2200" dirty="0"/>
              <a:t>RFP includes </a:t>
            </a:r>
            <a:r>
              <a:rPr lang="en-US" sz="2200" dirty="0">
                <a:solidFill>
                  <a:srgbClr val="FF0000"/>
                </a:solidFill>
              </a:rPr>
              <a:t>transition period, base year, and five option years</a:t>
            </a:r>
          </a:p>
          <a:p>
            <a:pPr lvl="2">
              <a:lnSpc>
                <a:spcPct val="90000"/>
              </a:lnSpc>
              <a:spcBef>
                <a:spcPts val="1200"/>
              </a:spcBef>
            </a:pPr>
            <a:r>
              <a:rPr lang="en-US" dirty="0"/>
              <a:t>Projected Contract Award:  		 (</a:t>
            </a:r>
            <a:r>
              <a:rPr lang="en-US" dirty="0">
                <a:solidFill>
                  <a:srgbClr val="FF0000"/>
                </a:solidFill>
              </a:rPr>
              <a:t>date</a:t>
            </a:r>
            <a:r>
              <a:rPr lang="en-US" dirty="0"/>
              <a:t>)</a:t>
            </a:r>
          </a:p>
          <a:p>
            <a:pPr lvl="2">
              <a:lnSpc>
                <a:spcPct val="90000"/>
              </a:lnSpc>
              <a:spcBef>
                <a:spcPct val="75000"/>
              </a:spcBef>
            </a:pPr>
            <a:r>
              <a:rPr lang="en-US" dirty="0"/>
              <a:t>Transition:  				 (</a:t>
            </a:r>
            <a:r>
              <a:rPr lang="en-US" dirty="0">
                <a:solidFill>
                  <a:srgbClr val="FF0000"/>
                </a:solidFill>
              </a:rPr>
              <a:t>date</a:t>
            </a:r>
            <a:r>
              <a:rPr lang="en-US" dirty="0"/>
              <a:t>) - (</a:t>
            </a:r>
            <a:r>
              <a:rPr lang="en-US" dirty="0">
                <a:solidFill>
                  <a:srgbClr val="FF0000"/>
                </a:solidFill>
              </a:rPr>
              <a:t>date</a:t>
            </a:r>
            <a:r>
              <a:rPr lang="en-US" dirty="0"/>
              <a:t>)</a:t>
            </a:r>
          </a:p>
          <a:p>
            <a:pPr lvl="2">
              <a:lnSpc>
                <a:spcPct val="90000"/>
              </a:lnSpc>
              <a:spcBef>
                <a:spcPct val="75000"/>
              </a:spcBef>
            </a:pPr>
            <a:r>
              <a:rPr lang="en-US" dirty="0"/>
              <a:t>Base Contract Period:  		 (</a:t>
            </a:r>
            <a:r>
              <a:rPr lang="en-US" dirty="0">
                <a:solidFill>
                  <a:srgbClr val="FF0000"/>
                </a:solidFill>
              </a:rPr>
              <a:t>date</a:t>
            </a:r>
            <a:r>
              <a:rPr lang="en-US" dirty="0"/>
              <a:t>) - (</a:t>
            </a:r>
            <a:r>
              <a:rPr lang="en-US" dirty="0">
                <a:solidFill>
                  <a:srgbClr val="FF0000"/>
                </a:solidFill>
              </a:rPr>
              <a:t>date</a:t>
            </a:r>
            <a:r>
              <a:rPr lang="en-US" dirty="0"/>
              <a:t>)</a:t>
            </a:r>
          </a:p>
          <a:p>
            <a:pPr lvl="2">
              <a:lnSpc>
                <a:spcPct val="90000"/>
              </a:lnSpc>
              <a:spcBef>
                <a:spcPct val="75000"/>
              </a:spcBef>
            </a:pPr>
            <a:r>
              <a:rPr lang="en-US" dirty="0"/>
              <a:t>Four One-Year Option Periods:	 (</a:t>
            </a:r>
            <a:r>
              <a:rPr lang="en-US" dirty="0">
                <a:solidFill>
                  <a:srgbClr val="FF0000"/>
                </a:solidFill>
              </a:rPr>
              <a:t>date</a:t>
            </a:r>
            <a:r>
              <a:rPr lang="en-US" dirty="0"/>
              <a:t>) - (</a:t>
            </a:r>
            <a:r>
              <a:rPr lang="en-US" dirty="0">
                <a:solidFill>
                  <a:srgbClr val="FF0000"/>
                </a:solidFill>
              </a:rPr>
              <a:t>date</a:t>
            </a:r>
            <a:r>
              <a:rPr lang="en-US" dirty="0"/>
              <a:t>)</a:t>
            </a:r>
          </a:p>
          <a:p>
            <a:pPr lvl="1">
              <a:lnSpc>
                <a:spcPct val="90000"/>
              </a:lnSpc>
              <a:spcBef>
                <a:spcPct val="75000"/>
              </a:spcBef>
              <a:buFontTx/>
              <a:buNone/>
            </a:pPr>
            <a:r>
              <a:rPr lang="en-US" dirty="0"/>
              <a:t>				       			 (</a:t>
            </a:r>
            <a:r>
              <a:rPr lang="en-US" dirty="0">
                <a:solidFill>
                  <a:srgbClr val="FF0000"/>
                </a:solidFill>
              </a:rPr>
              <a:t>date</a:t>
            </a:r>
            <a:r>
              <a:rPr lang="en-US" dirty="0"/>
              <a:t>) - (</a:t>
            </a:r>
            <a:r>
              <a:rPr lang="en-US" dirty="0">
                <a:solidFill>
                  <a:srgbClr val="FF0000"/>
                </a:solidFill>
              </a:rPr>
              <a:t>date</a:t>
            </a:r>
            <a:r>
              <a:rPr lang="en-US" dirty="0"/>
              <a:t>)</a:t>
            </a:r>
          </a:p>
          <a:p>
            <a:pPr lvl="1">
              <a:lnSpc>
                <a:spcPct val="90000"/>
              </a:lnSpc>
              <a:spcBef>
                <a:spcPct val="75000"/>
              </a:spcBef>
              <a:buFontTx/>
              <a:buNone/>
            </a:pPr>
            <a:r>
              <a:rPr lang="en-US" dirty="0"/>
              <a:t>				        			 (</a:t>
            </a:r>
            <a:r>
              <a:rPr lang="en-US" dirty="0">
                <a:solidFill>
                  <a:srgbClr val="FF0000"/>
                </a:solidFill>
              </a:rPr>
              <a:t>date</a:t>
            </a:r>
            <a:r>
              <a:rPr lang="en-US" dirty="0"/>
              <a:t>) - (</a:t>
            </a:r>
            <a:r>
              <a:rPr lang="en-US" dirty="0">
                <a:solidFill>
                  <a:srgbClr val="FF0000"/>
                </a:solidFill>
              </a:rPr>
              <a:t>date</a:t>
            </a:r>
            <a:r>
              <a:rPr lang="en-US" dirty="0"/>
              <a:t>)</a:t>
            </a:r>
          </a:p>
          <a:p>
            <a:pPr lvl="1">
              <a:lnSpc>
                <a:spcPct val="90000"/>
              </a:lnSpc>
              <a:spcBef>
                <a:spcPct val="75000"/>
              </a:spcBef>
              <a:buNone/>
            </a:pPr>
            <a:r>
              <a:rPr lang="en-US" dirty="0"/>
              <a:t>							 (</a:t>
            </a:r>
            <a:r>
              <a:rPr lang="en-US" dirty="0">
                <a:solidFill>
                  <a:srgbClr val="FF0000"/>
                </a:solidFill>
              </a:rPr>
              <a:t>date</a:t>
            </a:r>
            <a:r>
              <a:rPr lang="en-US" dirty="0"/>
              <a:t>) - (</a:t>
            </a:r>
            <a:r>
              <a:rPr lang="en-US" dirty="0">
                <a:solidFill>
                  <a:srgbClr val="FF0000"/>
                </a:solidFill>
              </a:rPr>
              <a:t>date</a:t>
            </a:r>
            <a:r>
              <a:rPr lang="en-US" dirty="0"/>
              <a:t>)</a:t>
            </a:r>
          </a:p>
          <a:p>
            <a:pPr lvl="1">
              <a:lnSpc>
                <a:spcPct val="90000"/>
              </a:lnSpc>
              <a:spcBef>
                <a:spcPct val="75000"/>
              </a:spcBef>
              <a:buFontTx/>
              <a:buNone/>
            </a:pPr>
            <a:endParaRPr lang="en-US" sz="1800" dirty="0"/>
          </a:p>
          <a:p>
            <a:pPr lvl="1">
              <a:lnSpc>
                <a:spcPct val="90000"/>
              </a:lnSpc>
              <a:spcBef>
                <a:spcPct val="75000"/>
              </a:spcBef>
              <a:buFontTx/>
              <a:buNone/>
            </a:pPr>
            <a:r>
              <a:rPr lang="en-US" sz="1800" dirty="0"/>
              <a:t>	                              				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8DFE9373-F17E-4F21-B4DE-6CEBAE2D9E67}" type="slidenum">
              <a:rPr lang="en-US"/>
              <a:pPr/>
              <a:t>16</a:t>
            </a:fld>
            <a:endParaRPr lang="en-US" dirty="0">
              <a:solidFill>
                <a:schemeClr val="bg2"/>
              </a:solidFill>
            </a:endParaRPr>
          </a:p>
        </p:txBody>
      </p:sp>
      <p:sp>
        <p:nvSpPr>
          <p:cNvPr id="21507" name="Rectangle 2"/>
          <p:cNvSpPr>
            <a:spLocks noGrp="1" noChangeArrowheads="1"/>
          </p:cNvSpPr>
          <p:nvPr>
            <p:ph type="title"/>
          </p:nvPr>
        </p:nvSpPr>
        <p:spPr>
          <a:xfrm>
            <a:off x="419100" y="0"/>
            <a:ext cx="8318500" cy="1160463"/>
          </a:xfrm>
          <a:noFill/>
        </p:spPr>
        <p:txBody>
          <a:bodyPr/>
          <a:lstStyle/>
          <a:p>
            <a:r>
              <a:rPr lang="en-US" dirty="0">
                <a:solidFill>
                  <a:schemeClr val="tx2"/>
                </a:solidFill>
              </a:rPr>
              <a:t>RFP Sections</a:t>
            </a:r>
            <a:br>
              <a:rPr lang="en-US" dirty="0">
                <a:solidFill>
                  <a:schemeClr val="tx2"/>
                </a:solidFill>
              </a:rPr>
            </a:br>
            <a:r>
              <a:rPr lang="en-US" sz="2000" dirty="0">
                <a:solidFill>
                  <a:schemeClr val="tx2"/>
                </a:solidFill>
              </a:rPr>
              <a:t>(continued)</a:t>
            </a:r>
          </a:p>
        </p:txBody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73050" y="1141413"/>
            <a:ext cx="8637588" cy="5256212"/>
          </a:xfrm>
          <a:noFill/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Section G, Contract Administration Data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G-1: Invoicing Instructions</a:t>
            </a:r>
          </a:p>
          <a:p>
            <a:pPr lvl="2">
              <a:lnSpc>
                <a:spcPct val="90000"/>
              </a:lnSpc>
              <a:spcBef>
                <a:spcPts val="1200"/>
              </a:spcBef>
            </a:pPr>
            <a:r>
              <a:rPr lang="en-US" sz="1800" dirty="0"/>
              <a:t>WAWF combo documents with background documentation e-mailed to Government</a:t>
            </a:r>
          </a:p>
          <a:p>
            <a:pPr lvl="2">
              <a:lnSpc>
                <a:spcPct val="90000"/>
              </a:lnSpc>
              <a:spcBef>
                <a:spcPts val="1200"/>
              </a:spcBef>
            </a:pPr>
            <a:r>
              <a:rPr lang="en-US" sz="1800" dirty="0"/>
              <a:t>Cost reimbursable data to support</a:t>
            </a:r>
          </a:p>
          <a:p>
            <a:pPr>
              <a:spcBef>
                <a:spcPts val="0"/>
              </a:spcBef>
            </a:pPr>
            <a:r>
              <a:rPr lang="en-US" dirty="0"/>
              <a:t>Section H, Special Contract Requirements</a:t>
            </a:r>
            <a:r>
              <a:rPr lang="en-US" sz="2800" dirty="0"/>
              <a:t>	</a:t>
            </a:r>
          </a:p>
          <a:p>
            <a:pPr lvl="1">
              <a:spcBef>
                <a:spcPts val="1200"/>
              </a:spcBef>
            </a:pPr>
            <a:r>
              <a:rPr lang="en-US" dirty="0"/>
              <a:t>Transition</a:t>
            </a:r>
          </a:p>
          <a:p>
            <a:pPr lvl="1">
              <a:spcBef>
                <a:spcPts val="1200"/>
              </a:spcBef>
            </a:pPr>
            <a:r>
              <a:rPr lang="en-US" dirty="0"/>
              <a:t>Periodic Progress Meetings</a:t>
            </a:r>
          </a:p>
          <a:p>
            <a:pPr lvl="1">
              <a:spcBef>
                <a:spcPts val="1200"/>
              </a:spcBef>
            </a:pPr>
            <a:r>
              <a:rPr lang="en-US" dirty="0"/>
              <a:t>Technical Direction</a:t>
            </a:r>
          </a:p>
          <a:p>
            <a:pPr lvl="1">
              <a:spcBef>
                <a:spcPts val="1200"/>
              </a:spcBef>
            </a:pPr>
            <a:r>
              <a:rPr lang="en-US" dirty="0"/>
              <a:t>Award Fee</a:t>
            </a:r>
          </a:p>
          <a:p>
            <a:pPr lvl="1">
              <a:lnSpc>
                <a:spcPct val="90000"/>
              </a:lnSpc>
              <a:spcBef>
                <a:spcPct val="75000"/>
              </a:spcBef>
            </a:pPr>
            <a:endParaRPr lang="en-US" sz="2200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FA37B6DC-230D-4C9A-A79D-35A1F54E1468}" type="slidenum">
              <a:rPr lang="en-US"/>
              <a:pPr/>
              <a:t>17</a:t>
            </a:fld>
            <a:endParaRPr lang="en-US" dirty="0">
              <a:solidFill>
                <a:schemeClr val="bg2"/>
              </a:solidFill>
            </a:endParaRPr>
          </a:p>
        </p:txBody>
      </p:sp>
      <p:sp>
        <p:nvSpPr>
          <p:cNvPr id="22531" name="Rectangle 2"/>
          <p:cNvSpPr>
            <a:spLocks noGrp="1" noChangeArrowheads="1"/>
          </p:cNvSpPr>
          <p:nvPr>
            <p:ph type="title"/>
          </p:nvPr>
        </p:nvSpPr>
        <p:spPr>
          <a:xfrm>
            <a:off x="419100" y="0"/>
            <a:ext cx="8318500" cy="1160463"/>
          </a:xfrm>
          <a:noFill/>
        </p:spPr>
        <p:txBody>
          <a:bodyPr/>
          <a:lstStyle/>
          <a:p>
            <a:r>
              <a:rPr lang="en-US" dirty="0">
                <a:solidFill>
                  <a:schemeClr val="tx2"/>
                </a:solidFill>
              </a:rPr>
              <a:t>RFP Sections</a:t>
            </a:r>
            <a:br>
              <a:rPr lang="en-US" dirty="0">
                <a:solidFill>
                  <a:schemeClr val="tx2"/>
                </a:solidFill>
              </a:rPr>
            </a:br>
            <a:r>
              <a:rPr lang="en-US" sz="2000" dirty="0">
                <a:solidFill>
                  <a:schemeClr val="tx2"/>
                </a:solidFill>
              </a:rPr>
              <a:t>(continued)</a:t>
            </a:r>
          </a:p>
        </p:txBody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76225" y="1141413"/>
            <a:ext cx="8637588" cy="5256212"/>
          </a:xfrm>
          <a:noFill/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Section I, Contract Clauses</a:t>
            </a:r>
          </a:p>
          <a:p>
            <a:pPr lvl="1">
              <a:lnSpc>
                <a:spcPct val="90000"/>
              </a:lnSpc>
              <a:spcBef>
                <a:spcPts val="1200"/>
              </a:spcBef>
            </a:pPr>
            <a:r>
              <a:rPr lang="en-US" sz="2200" dirty="0"/>
              <a:t>Full text of those clauses incorporated by reference are available on-line at </a:t>
            </a:r>
            <a:r>
              <a:rPr lang="en-US" sz="2200" dirty="0">
                <a:hlinkClick r:id="rId3"/>
              </a:rPr>
              <a:t>https://www.acquisition.gov/browse/index/far</a:t>
            </a:r>
            <a:endParaRPr lang="en-US" sz="2200" dirty="0"/>
          </a:p>
          <a:p>
            <a:pPr>
              <a:lnSpc>
                <a:spcPct val="90000"/>
              </a:lnSpc>
            </a:pPr>
            <a:r>
              <a:rPr lang="en-US" dirty="0"/>
              <a:t>Section J, Attachments</a:t>
            </a:r>
          </a:p>
          <a:p>
            <a:pPr lvl="1">
              <a:lnSpc>
                <a:spcPct val="90000"/>
              </a:lnSpc>
              <a:spcBef>
                <a:spcPts val="1200"/>
              </a:spcBef>
            </a:pPr>
            <a:r>
              <a:rPr lang="en-US" sz="2200" dirty="0"/>
              <a:t>Performance Work Statement (PWS) and Appendices</a:t>
            </a:r>
          </a:p>
          <a:p>
            <a:pPr lvl="1">
              <a:lnSpc>
                <a:spcPct val="90000"/>
              </a:lnSpc>
              <a:spcBef>
                <a:spcPts val="1200"/>
              </a:spcBef>
            </a:pPr>
            <a:r>
              <a:rPr lang="en-US" sz="2200" dirty="0"/>
              <a:t>DD Form 254</a:t>
            </a:r>
          </a:p>
          <a:p>
            <a:pPr lvl="1">
              <a:lnSpc>
                <a:spcPct val="90000"/>
              </a:lnSpc>
              <a:spcBef>
                <a:spcPts val="1200"/>
              </a:spcBef>
            </a:pPr>
            <a:r>
              <a:rPr lang="en-US" sz="2200" dirty="0"/>
              <a:t>Service Contract Act Wage Determinations</a:t>
            </a:r>
          </a:p>
          <a:p>
            <a:pPr lvl="2">
              <a:lnSpc>
                <a:spcPct val="90000"/>
              </a:lnSpc>
              <a:spcBef>
                <a:spcPts val="600"/>
              </a:spcBef>
            </a:pPr>
            <a:r>
              <a:rPr lang="en-US" dirty="0"/>
              <a:t>CBA-2010-3764 </a:t>
            </a:r>
          </a:p>
          <a:p>
            <a:pPr lvl="2">
              <a:lnSpc>
                <a:spcPct val="90000"/>
              </a:lnSpc>
              <a:spcBef>
                <a:spcPts val="600"/>
              </a:spcBef>
            </a:pPr>
            <a:r>
              <a:rPr lang="en-US" dirty="0"/>
              <a:t>CBA-2010-3766 </a:t>
            </a:r>
          </a:p>
          <a:p>
            <a:pPr lvl="2">
              <a:lnSpc>
                <a:spcPct val="90000"/>
              </a:lnSpc>
              <a:spcBef>
                <a:spcPts val="600"/>
              </a:spcBef>
            </a:pPr>
            <a:r>
              <a:rPr lang="en-US" dirty="0"/>
              <a:t>CBA-2010-3765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7D4E91E6-4D5D-42C6-9085-36278E81E6D5}" type="slidenum">
              <a:rPr lang="en-US"/>
              <a:pPr/>
              <a:t>18</a:t>
            </a:fld>
            <a:endParaRPr lang="en-US" dirty="0">
              <a:solidFill>
                <a:schemeClr val="bg2"/>
              </a:solidFill>
            </a:endParaRPr>
          </a:p>
        </p:txBody>
      </p:sp>
      <p:sp>
        <p:nvSpPr>
          <p:cNvPr id="23555" name="Rectangle 2"/>
          <p:cNvSpPr>
            <a:spLocks noGrp="1" noChangeArrowheads="1"/>
          </p:cNvSpPr>
          <p:nvPr>
            <p:ph type="title"/>
          </p:nvPr>
        </p:nvSpPr>
        <p:spPr>
          <a:xfrm>
            <a:off x="419100" y="0"/>
            <a:ext cx="8318500" cy="1160463"/>
          </a:xfrm>
          <a:noFill/>
        </p:spPr>
        <p:txBody>
          <a:bodyPr/>
          <a:lstStyle/>
          <a:p>
            <a:r>
              <a:rPr lang="en-US" dirty="0">
                <a:solidFill>
                  <a:schemeClr val="tx2"/>
                </a:solidFill>
              </a:rPr>
              <a:t>RFP Sections</a:t>
            </a:r>
            <a:br>
              <a:rPr lang="en-US" dirty="0">
                <a:solidFill>
                  <a:schemeClr val="tx2"/>
                </a:solidFill>
              </a:rPr>
            </a:br>
            <a:r>
              <a:rPr lang="en-US" sz="2000" dirty="0">
                <a:solidFill>
                  <a:schemeClr val="tx2"/>
                </a:solidFill>
              </a:rPr>
              <a:t>(continued)</a:t>
            </a:r>
          </a:p>
        </p:txBody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76225" y="1141413"/>
            <a:ext cx="8637588" cy="5555720"/>
          </a:xfrm>
          <a:noFill/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Section K, Representations, Certifications and Other Statements of Offerors</a:t>
            </a:r>
          </a:p>
          <a:p>
            <a:pPr lvl="1">
              <a:lnSpc>
                <a:spcPct val="90000"/>
              </a:lnSpc>
              <a:spcBef>
                <a:spcPct val="75000"/>
              </a:spcBef>
            </a:pPr>
            <a:r>
              <a:rPr lang="en-US" sz="2200" dirty="0"/>
              <a:t>Fill-ins require completion by offeror</a:t>
            </a:r>
          </a:p>
          <a:p>
            <a:pPr lvl="1">
              <a:lnSpc>
                <a:spcPct val="90000"/>
              </a:lnSpc>
              <a:spcBef>
                <a:spcPct val="75000"/>
              </a:spcBef>
            </a:pPr>
            <a:r>
              <a:rPr lang="en-US" sz="2200" dirty="0"/>
              <a:t>Can complete on-line at </a:t>
            </a:r>
            <a:r>
              <a:rPr lang="en-US" sz="2200" dirty="0">
                <a:hlinkClick r:id="rId3"/>
              </a:rPr>
              <a:t>http://www.sam.gov/</a:t>
            </a:r>
            <a:endParaRPr lang="en-US" sz="2200" dirty="0"/>
          </a:p>
          <a:p>
            <a:pPr>
              <a:lnSpc>
                <a:spcPct val="90000"/>
              </a:lnSpc>
            </a:pPr>
            <a:r>
              <a:rPr lang="en-US" dirty="0"/>
              <a:t>Section L, Instructions, Conditions, and Notices to the </a:t>
            </a:r>
            <a:r>
              <a:rPr lang="en-US" dirty="0" err="1"/>
              <a:t>Offerors</a:t>
            </a:r>
            <a:r>
              <a:rPr lang="en-US" dirty="0"/>
              <a:t> or Respondents </a:t>
            </a:r>
          </a:p>
          <a:p>
            <a:pPr lvl="1">
              <a:lnSpc>
                <a:spcPct val="90000"/>
              </a:lnSpc>
              <a:spcBef>
                <a:spcPts val="1200"/>
              </a:spcBef>
            </a:pPr>
            <a:r>
              <a:rPr lang="en-US" sz="2200" dirty="0"/>
              <a:t>L-1 -- Special Notice to Offerors</a:t>
            </a:r>
          </a:p>
          <a:p>
            <a:pPr lvl="1">
              <a:lnSpc>
                <a:spcPct val="90000"/>
              </a:lnSpc>
              <a:spcBef>
                <a:spcPts val="1200"/>
              </a:spcBef>
            </a:pPr>
            <a:r>
              <a:rPr lang="en-US" sz="2200" dirty="0"/>
              <a:t>L-3 -- Formal Communications</a:t>
            </a:r>
          </a:p>
          <a:p>
            <a:pPr lvl="1">
              <a:lnSpc>
                <a:spcPct val="90000"/>
              </a:lnSpc>
              <a:spcBef>
                <a:spcPts val="1200"/>
              </a:spcBef>
            </a:pPr>
            <a:r>
              <a:rPr lang="en-US" sz="2200" dirty="0"/>
              <a:t>L-4 – Submission of Proposals</a:t>
            </a:r>
          </a:p>
          <a:p>
            <a:pPr lvl="1">
              <a:lnSpc>
                <a:spcPct val="90000"/>
              </a:lnSpc>
              <a:spcBef>
                <a:spcPts val="1200"/>
              </a:spcBef>
            </a:pPr>
            <a:r>
              <a:rPr lang="en-US" sz="2200" dirty="0"/>
              <a:t>L-6 -- Proposal Preparation Instructions</a:t>
            </a:r>
          </a:p>
          <a:p>
            <a:pPr lvl="2">
              <a:lnSpc>
                <a:spcPct val="90000"/>
              </a:lnSpc>
              <a:spcBef>
                <a:spcPts val="1200"/>
              </a:spcBef>
            </a:pPr>
            <a:r>
              <a:rPr lang="en-US" dirty="0"/>
              <a:t>Copies/Page Limits/Submission dates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7D4E91E6-4D5D-42C6-9085-36278E81E6D5}" type="slidenum">
              <a:rPr lang="en-US"/>
              <a:pPr/>
              <a:t>19</a:t>
            </a:fld>
            <a:endParaRPr lang="en-US" dirty="0">
              <a:solidFill>
                <a:schemeClr val="bg2"/>
              </a:solidFill>
            </a:endParaRPr>
          </a:p>
        </p:txBody>
      </p:sp>
      <p:sp>
        <p:nvSpPr>
          <p:cNvPr id="23555" name="Rectangle 2"/>
          <p:cNvSpPr>
            <a:spLocks noGrp="1" noChangeArrowheads="1"/>
          </p:cNvSpPr>
          <p:nvPr>
            <p:ph type="title"/>
          </p:nvPr>
        </p:nvSpPr>
        <p:spPr>
          <a:xfrm>
            <a:off x="419100" y="0"/>
            <a:ext cx="8318500" cy="1160463"/>
          </a:xfrm>
          <a:noFill/>
        </p:spPr>
        <p:txBody>
          <a:bodyPr/>
          <a:lstStyle/>
          <a:p>
            <a:r>
              <a:rPr lang="en-US" dirty="0">
                <a:solidFill>
                  <a:schemeClr val="tx2"/>
                </a:solidFill>
              </a:rPr>
              <a:t>RFP Sections</a:t>
            </a:r>
            <a:br>
              <a:rPr lang="en-US" dirty="0">
                <a:solidFill>
                  <a:schemeClr val="tx2"/>
                </a:solidFill>
              </a:rPr>
            </a:br>
            <a:r>
              <a:rPr lang="en-US" sz="2000" dirty="0">
                <a:solidFill>
                  <a:schemeClr val="tx2"/>
                </a:solidFill>
              </a:rPr>
              <a:t>(continued)</a:t>
            </a:r>
          </a:p>
        </p:txBody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76224" y="1141413"/>
            <a:ext cx="8867775" cy="5256212"/>
          </a:xfrm>
          <a:noFill/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Section L, Instructions, Conditions, and Notices to the </a:t>
            </a:r>
            <a:r>
              <a:rPr lang="en-US" dirty="0" err="1"/>
              <a:t>Offerors</a:t>
            </a:r>
            <a:r>
              <a:rPr lang="en-US" dirty="0"/>
              <a:t> or Respondents </a:t>
            </a:r>
            <a:r>
              <a:rPr lang="en-US" i="1" dirty="0"/>
              <a:t>(cont’d)</a:t>
            </a:r>
          </a:p>
          <a:p>
            <a:pPr lvl="1">
              <a:lnSpc>
                <a:spcPct val="90000"/>
              </a:lnSpc>
              <a:spcBef>
                <a:spcPts val="1200"/>
              </a:spcBef>
            </a:pPr>
            <a:r>
              <a:rPr lang="en-US" sz="2200" dirty="0"/>
              <a:t>L-8 -- Instructions for Vol. I – Technical/Risk (Factor 1)</a:t>
            </a:r>
          </a:p>
          <a:p>
            <a:pPr lvl="2">
              <a:lnSpc>
                <a:spcPct val="90000"/>
              </a:lnSpc>
              <a:spcBef>
                <a:spcPts val="1200"/>
              </a:spcBef>
            </a:pPr>
            <a:r>
              <a:rPr lang="en-US" dirty="0"/>
              <a:t>Subfactor A: (</a:t>
            </a:r>
            <a:r>
              <a:rPr lang="en-US" dirty="0">
                <a:solidFill>
                  <a:srgbClr val="FF0000"/>
                </a:solidFill>
              </a:rPr>
              <a:t>Subfactor Name</a:t>
            </a:r>
            <a:r>
              <a:rPr lang="en-US" dirty="0"/>
              <a:t>)</a:t>
            </a:r>
          </a:p>
          <a:p>
            <a:pPr lvl="2">
              <a:lnSpc>
                <a:spcPct val="90000"/>
              </a:lnSpc>
              <a:spcBef>
                <a:spcPts val="1200"/>
              </a:spcBef>
            </a:pPr>
            <a:r>
              <a:rPr lang="en-US" dirty="0"/>
              <a:t>Subfactor B: (</a:t>
            </a:r>
            <a:r>
              <a:rPr lang="en-US" dirty="0">
                <a:solidFill>
                  <a:srgbClr val="FF0000"/>
                </a:solidFill>
              </a:rPr>
              <a:t>Subfactor Name</a:t>
            </a:r>
            <a:r>
              <a:rPr lang="en-US" dirty="0"/>
              <a:t>)</a:t>
            </a:r>
          </a:p>
          <a:p>
            <a:pPr lvl="2">
              <a:lnSpc>
                <a:spcPct val="90000"/>
              </a:lnSpc>
              <a:spcBef>
                <a:spcPts val="1200"/>
              </a:spcBef>
            </a:pPr>
            <a:r>
              <a:rPr lang="en-US" dirty="0"/>
              <a:t>Subfactor C: (</a:t>
            </a:r>
            <a:r>
              <a:rPr lang="en-US" dirty="0">
                <a:solidFill>
                  <a:srgbClr val="FF0000"/>
                </a:solidFill>
              </a:rPr>
              <a:t>Subfactor Name</a:t>
            </a:r>
            <a:r>
              <a:rPr lang="en-US" dirty="0"/>
              <a:t>)</a:t>
            </a:r>
          </a:p>
          <a:p>
            <a:pPr lvl="2">
              <a:lnSpc>
                <a:spcPct val="90000"/>
              </a:lnSpc>
              <a:spcBef>
                <a:spcPts val="1200"/>
              </a:spcBef>
              <a:buNone/>
            </a:pPr>
            <a:endParaRPr lang="en-US" dirty="0"/>
          </a:p>
          <a:p>
            <a:pPr lvl="1">
              <a:lnSpc>
                <a:spcPct val="90000"/>
              </a:lnSpc>
              <a:spcBef>
                <a:spcPts val="1200"/>
              </a:spcBef>
            </a:pPr>
            <a:r>
              <a:rPr lang="en-US" sz="2200" dirty="0"/>
              <a:t>L-9 -- Instructions for Vol. II - Past Performance (Factor 2)</a:t>
            </a:r>
          </a:p>
          <a:p>
            <a:pPr lvl="2">
              <a:lnSpc>
                <a:spcPct val="90000"/>
              </a:lnSpc>
              <a:spcBef>
                <a:spcPts val="1200"/>
              </a:spcBef>
            </a:pPr>
            <a:r>
              <a:rPr lang="en-US" dirty="0"/>
              <a:t>Submit summary per contract (max </a:t>
            </a:r>
            <a:r>
              <a:rPr lang="en-US" dirty="0">
                <a:solidFill>
                  <a:srgbClr val="FF0000"/>
                </a:solidFill>
              </a:rPr>
              <a:t>XX</a:t>
            </a:r>
            <a:r>
              <a:rPr lang="en-US" dirty="0"/>
              <a:t> pages per contract)</a:t>
            </a:r>
          </a:p>
          <a:p>
            <a:pPr lvl="2">
              <a:lnSpc>
                <a:spcPct val="90000"/>
              </a:lnSpc>
              <a:spcBef>
                <a:spcPts val="1200"/>
              </a:spcBef>
            </a:pPr>
            <a:r>
              <a:rPr lang="en-US" dirty="0"/>
              <a:t>Submit Past Performance Information Sheet per reference</a:t>
            </a:r>
          </a:p>
          <a:p>
            <a:pPr lvl="2">
              <a:lnSpc>
                <a:spcPct val="90000"/>
              </a:lnSpc>
              <a:spcBef>
                <a:spcPts val="1200"/>
              </a:spcBef>
            </a:pPr>
            <a:r>
              <a:rPr lang="en-US" dirty="0"/>
              <a:t>Submit consent letters from subcontractors (if applicable)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ABFD5A65-F0CD-43AD-9FC2-FFF8D990390A}" type="slidenum">
              <a:rPr lang="en-US"/>
              <a:pPr/>
              <a:t>2</a:t>
            </a:fld>
            <a:endParaRPr lang="en-US" dirty="0">
              <a:solidFill>
                <a:schemeClr val="bg2"/>
              </a:solidFill>
            </a:endParaRPr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br>
              <a:rPr lang="en-US" sz="4400" i="0" dirty="0">
                <a:solidFill>
                  <a:schemeClr val="tx2"/>
                </a:solidFill>
              </a:rPr>
            </a:br>
            <a:endParaRPr lang="en-US" sz="4400" i="0" dirty="0">
              <a:solidFill>
                <a:schemeClr val="tx2"/>
              </a:solidFill>
            </a:endParaRPr>
          </a:p>
        </p:txBody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12750" y="1504950"/>
            <a:ext cx="8318500" cy="2838450"/>
          </a:xfrm>
          <a:noFill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endParaRPr lang="en-US" sz="4800" dirty="0">
              <a:solidFill>
                <a:schemeClr val="tx2"/>
              </a:solidFill>
            </a:endParaRP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sz="4800" i="1" dirty="0">
                <a:solidFill>
                  <a:schemeClr val="tx2"/>
                </a:solidFill>
              </a:rPr>
              <a:t>WELCOME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7D4E91E6-4D5D-42C6-9085-36278E81E6D5}" type="slidenum">
              <a:rPr lang="en-US"/>
              <a:pPr/>
              <a:t>20</a:t>
            </a:fld>
            <a:endParaRPr lang="en-US" dirty="0">
              <a:solidFill>
                <a:schemeClr val="bg2"/>
              </a:solidFill>
            </a:endParaRPr>
          </a:p>
        </p:txBody>
      </p:sp>
      <p:sp>
        <p:nvSpPr>
          <p:cNvPr id="23555" name="Rectangle 2"/>
          <p:cNvSpPr>
            <a:spLocks noGrp="1" noChangeArrowheads="1"/>
          </p:cNvSpPr>
          <p:nvPr>
            <p:ph type="title"/>
          </p:nvPr>
        </p:nvSpPr>
        <p:spPr>
          <a:xfrm>
            <a:off x="419100" y="0"/>
            <a:ext cx="8318500" cy="1160463"/>
          </a:xfrm>
          <a:noFill/>
        </p:spPr>
        <p:txBody>
          <a:bodyPr/>
          <a:lstStyle/>
          <a:p>
            <a:r>
              <a:rPr lang="en-US" dirty="0">
                <a:solidFill>
                  <a:schemeClr val="tx2"/>
                </a:solidFill>
              </a:rPr>
              <a:t>RFP Sections</a:t>
            </a:r>
            <a:br>
              <a:rPr lang="en-US" dirty="0">
                <a:solidFill>
                  <a:schemeClr val="tx2"/>
                </a:solidFill>
              </a:rPr>
            </a:br>
            <a:r>
              <a:rPr lang="en-US" sz="2000" dirty="0">
                <a:solidFill>
                  <a:schemeClr val="tx2"/>
                </a:solidFill>
              </a:rPr>
              <a:t>(continued)</a:t>
            </a:r>
          </a:p>
        </p:txBody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76225" y="1141413"/>
            <a:ext cx="8637588" cy="5256212"/>
          </a:xfrm>
          <a:noFill/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Section L, Instructions, Conditions, and Notices to the </a:t>
            </a:r>
            <a:r>
              <a:rPr lang="en-US" dirty="0" err="1"/>
              <a:t>Offerors</a:t>
            </a:r>
            <a:r>
              <a:rPr lang="en-US" dirty="0"/>
              <a:t> or Respondents </a:t>
            </a:r>
            <a:r>
              <a:rPr lang="en-US" i="1" dirty="0"/>
              <a:t>(cont’d)</a:t>
            </a:r>
            <a:endParaRPr lang="en-US" dirty="0"/>
          </a:p>
          <a:p>
            <a:pPr lvl="1">
              <a:lnSpc>
                <a:spcPct val="90000"/>
              </a:lnSpc>
              <a:spcBef>
                <a:spcPts val="1200"/>
              </a:spcBef>
            </a:pPr>
            <a:r>
              <a:rPr lang="en-US" sz="2200" dirty="0"/>
              <a:t>L-10 -- Instructions for Vol. III – Cost/Price (Factor 3) </a:t>
            </a:r>
          </a:p>
          <a:p>
            <a:pPr lvl="2">
              <a:lnSpc>
                <a:spcPct val="90000"/>
              </a:lnSpc>
              <a:spcBef>
                <a:spcPts val="1200"/>
              </a:spcBef>
            </a:pPr>
            <a:r>
              <a:rPr lang="en-US" dirty="0"/>
              <a:t>Submit proposed cost/price information</a:t>
            </a:r>
          </a:p>
          <a:p>
            <a:pPr lvl="2">
              <a:lnSpc>
                <a:spcPct val="90000"/>
              </a:lnSpc>
              <a:spcBef>
                <a:spcPts val="1200"/>
              </a:spcBef>
            </a:pPr>
            <a:r>
              <a:rPr lang="en-US" dirty="0"/>
              <a:t>Supporting Price Backup Data</a:t>
            </a:r>
          </a:p>
          <a:p>
            <a:pPr lvl="2">
              <a:lnSpc>
                <a:spcPct val="90000"/>
              </a:lnSpc>
              <a:spcBef>
                <a:spcPts val="1200"/>
              </a:spcBef>
            </a:pPr>
            <a:r>
              <a:rPr lang="en-US" dirty="0"/>
              <a:t>Include completed SF33, acknowledge amendments, necessary fill-ins &amp; certs for Sections C through K </a:t>
            </a:r>
          </a:p>
          <a:p>
            <a:pPr lvl="2">
              <a:lnSpc>
                <a:spcPct val="90000"/>
              </a:lnSpc>
              <a:spcBef>
                <a:spcPts val="1200"/>
              </a:spcBef>
            </a:pPr>
            <a:r>
              <a:rPr lang="en-US" dirty="0"/>
              <a:t>Description of any exceptions and deviations to RFP</a:t>
            </a:r>
          </a:p>
          <a:p>
            <a:pPr lvl="2">
              <a:lnSpc>
                <a:spcPct val="90000"/>
              </a:lnSpc>
              <a:spcBef>
                <a:spcPts val="1200"/>
              </a:spcBef>
            </a:pPr>
            <a:r>
              <a:rPr lang="en-US" dirty="0"/>
              <a:t>Identify cognizant Defense Contract Audit Agency and DCMA field offices that have oversight to </a:t>
            </a:r>
            <a:r>
              <a:rPr lang="en-US" dirty="0" err="1"/>
              <a:t>offeror’s</a:t>
            </a:r>
            <a:r>
              <a:rPr lang="en-US" dirty="0"/>
              <a:t> organization</a:t>
            </a:r>
          </a:p>
          <a:p>
            <a:pPr lvl="2">
              <a:lnSpc>
                <a:spcPct val="90000"/>
              </a:lnSpc>
              <a:spcBef>
                <a:spcPts val="1200"/>
              </a:spcBef>
            </a:pPr>
            <a:r>
              <a:rPr lang="en-US" dirty="0"/>
              <a:t>Provide copy of Disclosure Statement and identify Cost Accounting Standards compliance</a:t>
            </a:r>
          </a:p>
          <a:p>
            <a:pPr lvl="2">
              <a:lnSpc>
                <a:spcPct val="90000"/>
              </a:lnSpc>
              <a:spcBef>
                <a:spcPts val="1200"/>
              </a:spcBef>
            </a:pPr>
            <a:r>
              <a:rPr lang="en-US" dirty="0"/>
              <a:t>Small Business Subcontracting Plan (required for Large Business Primes Only)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90E822A7-0C66-4129-AAEB-BD313E3259C8}" type="slidenum">
              <a:rPr lang="en-US"/>
              <a:pPr/>
              <a:t>21</a:t>
            </a:fld>
            <a:endParaRPr lang="en-US" dirty="0">
              <a:solidFill>
                <a:schemeClr val="bg2"/>
              </a:solidFill>
            </a:endParaRPr>
          </a:p>
        </p:txBody>
      </p:sp>
      <p:sp>
        <p:nvSpPr>
          <p:cNvPr id="25603" name="Rectangle 2"/>
          <p:cNvSpPr>
            <a:spLocks noGrp="1" noChangeArrowheads="1"/>
          </p:cNvSpPr>
          <p:nvPr>
            <p:ph type="title"/>
          </p:nvPr>
        </p:nvSpPr>
        <p:spPr>
          <a:xfrm>
            <a:off x="419100" y="0"/>
            <a:ext cx="8318500" cy="1160463"/>
          </a:xfrm>
          <a:noFill/>
        </p:spPr>
        <p:txBody>
          <a:bodyPr/>
          <a:lstStyle/>
          <a:p>
            <a:r>
              <a:rPr lang="en-US" dirty="0">
                <a:solidFill>
                  <a:schemeClr val="tx2"/>
                </a:solidFill>
              </a:rPr>
              <a:t>RFP Sections</a:t>
            </a:r>
            <a:br>
              <a:rPr lang="en-US" dirty="0">
                <a:solidFill>
                  <a:schemeClr val="tx2"/>
                </a:solidFill>
              </a:rPr>
            </a:br>
            <a:r>
              <a:rPr lang="en-US" sz="2000" dirty="0">
                <a:solidFill>
                  <a:schemeClr val="tx2"/>
                </a:solidFill>
              </a:rPr>
              <a:t>(continued)</a:t>
            </a:r>
          </a:p>
        </p:txBody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73050" y="1141413"/>
            <a:ext cx="8637588" cy="5256212"/>
          </a:xfrm>
          <a:noFill/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Section M, Evaluation Factors</a:t>
            </a:r>
          </a:p>
          <a:p>
            <a:pPr lvl="1">
              <a:lnSpc>
                <a:spcPct val="90000"/>
              </a:lnSpc>
              <a:spcBef>
                <a:spcPts val="1200"/>
              </a:spcBef>
            </a:pPr>
            <a:r>
              <a:rPr lang="en-US" sz="2200" dirty="0"/>
              <a:t>Competitive best value source selection using AFFARS  Mandatory Procedure (MP) 5313.3 dated May 2011</a:t>
            </a:r>
          </a:p>
          <a:p>
            <a:pPr lvl="1">
              <a:lnSpc>
                <a:spcPct val="90000"/>
              </a:lnSpc>
              <a:spcBef>
                <a:spcPts val="1200"/>
              </a:spcBef>
            </a:pPr>
            <a:r>
              <a:rPr lang="en-US" sz="2200" dirty="0"/>
              <a:t>Government intends to award without discussions </a:t>
            </a:r>
          </a:p>
          <a:p>
            <a:pPr lvl="1">
              <a:lnSpc>
                <a:spcPct val="90000"/>
              </a:lnSpc>
              <a:spcBef>
                <a:spcPts val="1200"/>
              </a:spcBef>
            </a:pPr>
            <a:r>
              <a:rPr lang="en-US" sz="2200" dirty="0">
                <a:solidFill>
                  <a:srgbClr val="FF0000"/>
                </a:solidFill>
              </a:rPr>
              <a:t>XX</a:t>
            </a:r>
            <a:r>
              <a:rPr lang="en-US" sz="2200" dirty="0"/>
              <a:t> offeror(</a:t>
            </a:r>
            <a:r>
              <a:rPr lang="en-US" sz="2200" dirty="0">
                <a:solidFill>
                  <a:srgbClr val="FF0000"/>
                </a:solidFill>
              </a:rPr>
              <a:t>s</a:t>
            </a:r>
            <a:r>
              <a:rPr lang="en-US" sz="2200" dirty="0"/>
              <a:t>) will be selected </a:t>
            </a:r>
          </a:p>
          <a:p>
            <a:pPr lvl="1">
              <a:lnSpc>
                <a:spcPct val="90000"/>
              </a:lnSpc>
              <a:spcBef>
                <a:spcPts val="1200"/>
              </a:spcBef>
            </a:pPr>
            <a:r>
              <a:rPr lang="en-US" sz="2200" dirty="0"/>
              <a:t>Offeror(</a:t>
            </a:r>
            <a:r>
              <a:rPr lang="en-US" sz="2200" dirty="0">
                <a:solidFill>
                  <a:srgbClr val="FF0000"/>
                </a:solidFill>
              </a:rPr>
              <a:t>s</a:t>
            </a:r>
            <a:r>
              <a:rPr lang="en-US" sz="2200" dirty="0"/>
              <a:t>) </a:t>
            </a:r>
            <a:r>
              <a:rPr lang="en-US" sz="2200" dirty="0">
                <a:solidFill>
                  <a:srgbClr val="FF0000"/>
                </a:solidFill>
              </a:rPr>
              <a:t>is/are</a:t>
            </a:r>
            <a:r>
              <a:rPr lang="en-US" sz="2200" dirty="0"/>
              <a:t> required to meet all solicitation requirements (terms &amp; conditions, certifications, evaluation factors) to be eligible for award</a:t>
            </a:r>
          </a:p>
          <a:p>
            <a:pPr lvl="1">
              <a:lnSpc>
                <a:spcPct val="90000"/>
              </a:lnSpc>
              <a:spcBef>
                <a:spcPts val="1200"/>
              </a:spcBef>
            </a:pPr>
            <a:endParaRPr lang="en-US" dirty="0"/>
          </a:p>
          <a:p>
            <a:pPr lvl="1">
              <a:lnSpc>
                <a:spcPct val="90000"/>
              </a:lnSpc>
              <a:spcBef>
                <a:spcPts val="1200"/>
              </a:spcBef>
            </a:pPr>
            <a:endParaRPr 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Rectangle 2"/>
          <p:cNvSpPr>
            <a:spLocks noGrp="1" noChangeArrowheads="1"/>
          </p:cNvSpPr>
          <p:nvPr>
            <p:ph type="title"/>
          </p:nvPr>
        </p:nvSpPr>
        <p:spPr>
          <a:xfrm>
            <a:off x="500063" y="123825"/>
            <a:ext cx="8164512" cy="874713"/>
          </a:xfrm>
        </p:spPr>
        <p:txBody>
          <a:bodyPr/>
          <a:lstStyle/>
          <a:p>
            <a:r>
              <a:rPr lang="en-US" dirty="0"/>
              <a:t>RFP Sections</a:t>
            </a:r>
            <a:br>
              <a:rPr lang="en-US" dirty="0"/>
            </a:br>
            <a:r>
              <a:rPr lang="en-US" sz="2000" dirty="0"/>
              <a:t>(continued)</a:t>
            </a:r>
            <a:endParaRPr lang="en-US" dirty="0"/>
          </a:p>
        </p:txBody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Section M, Evaluation Factors</a:t>
            </a:r>
          </a:p>
          <a:p>
            <a:pPr lvl="1"/>
            <a:r>
              <a:rPr lang="en-US" dirty="0"/>
              <a:t>Technical/Risk </a:t>
            </a:r>
          </a:p>
          <a:p>
            <a:pPr lvl="2"/>
            <a:r>
              <a:rPr lang="en-US" dirty="0"/>
              <a:t>Subfactor A: (</a:t>
            </a:r>
            <a:r>
              <a:rPr lang="en-US" dirty="0">
                <a:solidFill>
                  <a:srgbClr val="FF0000"/>
                </a:solidFill>
              </a:rPr>
              <a:t>Subfactor Name</a:t>
            </a:r>
            <a:r>
              <a:rPr lang="en-US" dirty="0"/>
              <a:t>)</a:t>
            </a:r>
          </a:p>
          <a:p>
            <a:pPr lvl="2"/>
            <a:r>
              <a:rPr lang="en-US" dirty="0"/>
              <a:t>Subfactor B: (</a:t>
            </a:r>
            <a:r>
              <a:rPr lang="en-US" dirty="0">
                <a:solidFill>
                  <a:srgbClr val="FF0000"/>
                </a:solidFill>
              </a:rPr>
              <a:t>Subfactor Name</a:t>
            </a:r>
            <a:r>
              <a:rPr lang="en-US" dirty="0"/>
              <a:t>)</a:t>
            </a:r>
          </a:p>
          <a:p>
            <a:pPr lvl="2"/>
            <a:r>
              <a:rPr lang="en-US" dirty="0"/>
              <a:t>Subfactor C: (</a:t>
            </a:r>
            <a:r>
              <a:rPr lang="en-US" dirty="0">
                <a:solidFill>
                  <a:srgbClr val="FF0000"/>
                </a:solidFill>
              </a:rPr>
              <a:t>Subfactor Name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Past Performance</a:t>
            </a:r>
          </a:p>
          <a:p>
            <a:pPr lvl="2"/>
            <a:r>
              <a:rPr lang="en-US" dirty="0" err="1"/>
              <a:t>Recency</a:t>
            </a:r>
            <a:endParaRPr lang="en-US" dirty="0"/>
          </a:p>
          <a:p>
            <a:pPr lvl="2"/>
            <a:r>
              <a:rPr lang="en-US" dirty="0"/>
              <a:t>Relevancy </a:t>
            </a:r>
          </a:p>
          <a:p>
            <a:pPr lvl="1"/>
            <a:r>
              <a:rPr lang="en-US" dirty="0"/>
              <a:t>Cost/Price</a:t>
            </a:r>
          </a:p>
          <a:p>
            <a:pPr lvl="2"/>
            <a:r>
              <a:rPr lang="en-US" dirty="0"/>
              <a:t>Realism (cost analysis)</a:t>
            </a:r>
          </a:p>
          <a:p>
            <a:pPr lvl="2"/>
            <a:r>
              <a:rPr lang="en-US" dirty="0"/>
              <a:t>Reasonableness (price analysis)</a:t>
            </a:r>
          </a:p>
          <a:p>
            <a:pPr lvl="2"/>
            <a:r>
              <a:rPr lang="en-US" dirty="0"/>
              <a:t>Adequate Price competition is expected</a:t>
            </a:r>
          </a:p>
        </p:txBody>
      </p:sp>
      <p:sp>
        <p:nvSpPr>
          <p:cNvPr id="25602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E822A7-0C66-4129-AAEB-BD313E3259C8}" type="slidenum">
              <a:rPr lang="en-US" smtClean="0"/>
              <a:pPr/>
              <a:t>22</a:t>
            </a:fld>
            <a:endParaRPr lang="en-US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90E822A7-0C66-4129-AAEB-BD313E3259C8}" type="slidenum">
              <a:rPr lang="en-US"/>
              <a:pPr/>
              <a:t>23</a:t>
            </a:fld>
            <a:endParaRPr lang="en-US" dirty="0">
              <a:solidFill>
                <a:schemeClr val="bg2"/>
              </a:solidFill>
            </a:endParaRPr>
          </a:p>
        </p:txBody>
      </p:sp>
      <p:sp>
        <p:nvSpPr>
          <p:cNvPr id="25603" name="Rectangle 2"/>
          <p:cNvSpPr>
            <a:spLocks noGrp="1" noChangeArrowheads="1"/>
          </p:cNvSpPr>
          <p:nvPr>
            <p:ph type="title"/>
          </p:nvPr>
        </p:nvSpPr>
        <p:spPr>
          <a:xfrm>
            <a:off x="419100" y="0"/>
            <a:ext cx="8318500" cy="1160463"/>
          </a:xfrm>
          <a:noFill/>
        </p:spPr>
        <p:txBody>
          <a:bodyPr/>
          <a:lstStyle/>
          <a:p>
            <a:r>
              <a:rPr lang="en-US" dirty="0">
                <a:solidFill>
                  <a:schemeClr val="tx2"/>
                </a:solidFill>
              </a:rPr>
              <a:t>RFP Sections</a:t>
            </a:r>
            <a:br>
              <a:rPr lang="en-US" dirty="0">
                <a:solidFill>
                  <a:schemeClr val="tx2"/>
                </a:solidFill>
              </a:rPr>
            </a:br>
            <a:r>
              <a:rPr lang="en-US" sz="2000" dirty="0">
                <a:solidFill>
                  <a:schemeClr val="tx2"/>
                </a:solidFill>
              </a:rPr>
              <a:t>(continued)</a:t>
            </a:r>
          </a:p>
        </p:txBody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73050" y="1141413"/>
            <a:ext cx="8637588" cy="5256212"/>
          </a:xfrm>
          <a:noFill/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Section M, Evaluation Factors</a:t>
            </a:r>
          </a:p>
          <a:p>
            <a:pPr lvl="1">
              <a:spcBef>
                <a:spcPct val="30000"/>
              </a:spcBef>
            </a:pPr>
            <a:r>
              <a:rPr lang="en-US" sz="2200" dirty="0"/>
              <a:t>Factor Weighting</a:t>
            </a:r>
          </a:p>
          <a:p>
            <a:pPr lvl="2">
              <a:spcBef>
                <a:spcPct val="30000"/>
              </a:spcBef>
            </a:pPr>
            <a:r>
              <a:rPr lang="en-US" dirty="0"/>
              <a:t>(</a:t>
            </a:r>
            <a:r>
              <a:rPr lang="en-US" dirty="0">
                <a:solidFill>
                  <a:srgbClr val="FF0000"/>
                </a:solidFill>
              </a:rPr>
              <a:t>List order of importance of all factors, and if the criteria is weighted, list how</a:t>
            </a:r>
            <a:r>
              <a:rPr lang="en-US" dirty="0"/>
              <a:t>) </a:t>
            </a:r>
          </a:p>
          <a:p>
            <a:pPr lvl="1">
              <a:spcBef>
                <a:spcPct val="30000"/>
              </a:spcBef>
            </a:pPr>
            <a:r>
              <a:rPr lang="en-US" sz="2200" dirty="0"/>
              <a:t>Technical - Subfactor Weighting</a:t>
            </a:r>
          </a:p>
          <a:p>
            <a:pPr lvl="2">
              <a:spcBef>
                <a:spcPct val="30000"/>
              </a:spcBef>
            </a:pPr>
            <a:r>
              <a:rPr lang="en-US" dirty="0"/>
              <a:t>(</a:t>
            </a:r>
            <a:r>
              <a:rPr lang="en-US" dirty="0">
                <a:solidFill>
                  <a:srgbClr val="FF0000"/>
                </a:solidFill>
              </a:rPr>
              <a:t>List order of importance of all subfactors, and if the criteria is weighted, list how</a:t>
            </a:r>
            <a:r>
              <a:rPr lang="en-US" dirty="0"/>
              <a:t>) 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742E1CFE-17D0-4744-A8C1-AF8E578F18E0}" type="slidenum">
              <a:rPr lang="en-US" smtClean="0">
                <a:latin typeface="Arial" pitchFamily="34" charset="0"/>
              </a:rPr>
              <a:pPr/>
              <a:t>24</a:t>
            </a:fld>
            <a:endParaRPr lang="en-US" dirty="0">
              <a:solidFill>
                <a:schemeClr val="bg2"/>
              </a:solidFill>
              <a:latin typeface="Arial" pitchFamily="34" charset="0"/>
            </a:endParaRPr>
          </a:p>
        </p:txBody>
      </p:sp>
      <p:sp>
        <p:nvSpPr>
          <p:cNvPr id="54275" name="Rectangle 2"/>
          <p:cNvSpPr>
            <a:spLocks noGrp="1" noChangeArrowheads="1"/>
          </p:cNvSpPr>
          <p:nvPr>
            <p:ph type="title"/>
          </p:nvPr>
        </p:nvSpPr>
        <p:spPr>
          <a:xfrm>
            <a:off x="419100" y="157163"/>
            <a:ext cx="8318500" cy="868362"/>
          </a:xfrm>
        </p:spPr>
        <p:txBody>
          <a:bodyPr/>
          <a:lstStyle/>
          <a:p>
            <a:r>
              <a:rPr lang="en-US" dirty="0"/>
              <a:t>Technical</a:t>
            </a:r>
          </a:p>
        </p:txBody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88925" y="1219200"/>
            <a:ext cx="8637588" cy="5410200"/>
          </a:xfrm>
        </p:spPr>
        <p:txBody>
          <a:bodyPr/>
          <a:lstStyle/>
          <a:p>
            <a:pPr>
              <a:spcBef>
                <a:spcPct val="30000"/>
              </a:spcBef>
              <a:buSzTx/>
            </a:pPr>
            <a:r>
              <a:rPr lang="en-US" dirty="0"/>
              <a:t>Subfactor A:  (</a:t>
            </a:r>
            <a:r>
              <a:rPr lang="en-US" dirty="0">
                <a:solidFill>
                  <a:srgbClr val="FF0000"/>
                </a:solidFill>
              </a:rPr>
              <a:t>Subfactor Name</a:t>
            </a:r>
            <a:r>
              <a:rPr lang="en-US" dirty="0"/>
              <a:t>)</a:t>
            </a:r>
          </a:p>
          <a:p>
            <a:pPr lvl="1">
              <a:spcBef>
                <a:spcPct val="30000"/>
              </a:spcBef>
              <a:buSzTx/>
            </a:pPr>
            <a:r>
              <a:rPr lang="en-US" sz="2200" dirty="0"/>
              <a:t>(</a:t>
            </a:r>
            <a:r>
              <a:rPr lang="en-US" sz="2200" dirty="0">
                <a:solidFill>
                  <a:srgbClr val="FF0000"/>
                </a:solidFill>
              </a:rPr>
              <a:t>Aspect Name – if applicable</a:t>
            </a:r>
            <a:r>
              <a:rPr lang="en-US" sz="2200" dirty="0"/>
              <a:t>) – (</a:t>
            </a:r>
            <a:r>
              <a:rPr lang="en-US" sz="2200" dirty="0">
                <a:solidFill>
                  <a:srgbClr val="FF0000"/>
                </a:solidFill>
              </a:rPr>
              <a:t>Describe the aspect</a:t>
            </a:r>
            <a:r>
              <a:rPr lang="en-US" sz="2200" dirty="0"/>
              <a:t>)</a:t>
            </a:r>
          </a:p>
          <a:p>
            <a:pPr lvl="1">
              <a:spcBef>
                <a:spcPct val="30000"/>
              </a:spcBef>
            </a:pPr>
            <a:r>
              <a:rPr lang="en-US" sz="2200" dirty="0"/>
              <a:t>(</a:t>
            </a:r>
            <a:r>
              <a:rPr lang="en-US" sz="2200" dirty="0">
                <a:solidFill>
                  <a:srgbClr val="FF0000"/>
                </a:solidFill>
              </a:rPr>
              <a:t>Aspect Name – if applicable</a:t>
            </a:r>
            <a:r>
              <a:rPr lang="en-US" sz="2200" dirty="0"/>
              <a:t>) – (</a:t>
            </a:r>
            <a:r>
              <a:rPr lang="en-US" sz="2200" dirty="0">
                <a:solidFill>
                  <a:srgbClr val="FF0000"/>
                </a:solidFill>
              </a:rPr>
              <a:t>Describe the aspect</a:t>
            </a:r>
            <a:r>
              <a:rPr lang="en-US" sz="2200" dirty="0"/>
              <a:t>)</a:t>
            </a:r>
          </a:p>
          <a:p>
            <a:pPr>
              <a:spcBef>
                <a:spcPct val="30000"/>
              </a:spcBef>
              <a:buSzTx/>
            </a:pPr>
            <a:endParaRPr lang="en-US" dirty="0"/>
          </a:p>
          <a:p>
            <a:pPr>
              <a:spcBef>
                <a:spcPct val="30000"/>
              </a:spcBef>
              <a:buSzTx/>
            </a:pPr>
            <a:r>
              <a:rPr lang="en-US" dirty="0"/>
              <a:t>Subfactor B:  (</a:t>
            </a:r>
            <a:r>
              <a:rPr lang="en-US" dirty="0">
                <a:solidFill>
                  <a:srgbClr val="FF0000"/>
                </a:solidFill>
              </a:rPr>
              <a:t>Subfactor Name</a:t>
            </a:r>
            <a:r>
              <a:rPr lang="en-US" dirty="0"/>
              <a:t>)</a:t>
            </a:r>
          </a:p>
          <a:p>
            <a:pPr lvl="1">
              <a:spcBef>
                <a:spcPct val="30000"/>
              </a:spcBef>
              <a:buSzTx/>
            </a:pPr>
            <a:r>
              <a:rPr lang="en-US" sz="2200" dirty="0"/>
              <a:t>(</a:t>
            </a:r>
            <a:r>
              <a:rPr lang="en-US" sz="2200" dirty="0">
                <a:solidFill>
                  <a:srgbClr val="FF0000"/>
                </a:solidFill>
              </a:rPr>
              <a:t>Aspect Name – if applicable</a:t>
            </a:r>
            <a:r>
              <a:rPr lang="en-US" sz="2200" dirty="0"/>
              <a:t>) – (</a:t>
            </a:r>
            <a:r>
              <a:rPr lang="en-US" sz="2200" dirty="0">
                <a:solidFill>
                  <a:srgbClr val="FF0000"/>
                </a:solidFill>
              </a:rPr>
              <a:t>Describe the aspect</a:t>
            </a:r>
            <a:r>
              <a:rPr lang="en-US" sz="2200" dirty="0"/>
              <a:t>)</a:t>
            </a:r>
          </a:p>
          <a:p>
            <a:pPr lvl="1">
              <a:spcBef>
                <a:spcPct val="30000"/>
              </a:spcBef>
            </a:pPr>
            <a:r>
              <a:rPr lang="en-US" sz="2200" dirty="0"/>
              <a:t>(</a:t>
            </a:r>
            <a:r>
              <a:rPr lang="en-US" sz="2200" dirty="0">
                <a:solidFill>
                  <a:srgbClr val="FF0000"/>
                </a:solidFill>
              </a:rPr>
              <a:t>Aspect Name – if applicable</a:t>
            </a:r>
            <a:r>
              <a:rPr lang="en-US" sz="2200" dirty="0"/>
              <a:t>) – (</a:t>
            </a:r>
            <a:r>
              <a:rPr lang="en-US" sz="2200" dirty="0">
                <a:solidFill>
                  <a:srgbClr val="FF0000"/>
                </a:solidFill>
              </a:rPr>
              <a:t>Describe the aspect</a:t>
            </a:r>
            <a:r>
              <a:rPr lang="en-US" sz="2200" dirty="0"/>
              <a:t>)</a:t>
            </a:r>
          </a:p>
          <a:p>
            <a:pPr>
              <a:spcBef>
                <a:spcPct val="30000"/>
              </a:spcBef>
              <a:buSzTx/>
            </a:pPr>
            <a:endParaRPr lang="en-US" dirty="0"/>
          </a:p>
          <a:p>
            <a:pPr>
              <a:spcBef>
                <a:spcPct val="30000"/>
              </a:spcBef>
              <a:buSzTx/>
            </a:pPr>
            <a:r>
              <a:rPr lang="en-US" dirty="0"/>
              <a:t>Subfactor C:  (</a:t>
            </a:r>
            <a:r>
              <a:rPr lang="en-US" dirty="0">
                <a:solidFill>
                  <a:srgbClr val="FF0000"/>
                </a:solidFill>
              </a:rPr>
              <a:t>Subfactor Name</a:t>
            </a:r>
            <a:r>
              <a:rPr lang="en-US" dirty="0"/>
              <a:t>)</a:t>
            </a:r>
          </a:p>
          <a:p>
            <a:pPr lvl="1">
              <a:spcBef>
                <a:spcPct val="30000"/>
              </a:spcBef>
              <a:buSzTx/>
            </a:pPr>
            <a:r>
              <a:rPr lang="en-US" sz="2200" dirty="0"/>
              <a:t>(</a:t>
            </a:r>
            <a:r>
              <a:rPr lang="en-US" sz="2200" dirty="0">
                <a:solidFill>
                  <a:srgbClr val="FF0000"/>
                </a:solidFill>
              </a:rPr>
              <a:t>Aspect Name – if applicable</a:t>
            </a:r>
            <a:r>
              <a:rPr lang="en-US" sz="2200" dirty="0"/>
              <a:t>) – (</a:t>
            </a:r>
            <a:r>
              <a:rPr lang="en-US" sz="2200" dirty="0">
                <a:solidFill>
                  <a:srgbClr val="FF0000"/>
                </a:solidFill>
              </a:rPr>
              <a:t>Describe the aspect</a:t>
            </a:r>
            <a:r>
              <a:rPr lang="en-US" sz="2200" dirty="0"/>
              <a:t>)</a:t>
            </a:r>
          </a:p>
          <a:p>
            <a:pPr lvl="1">
              <a:spcBef>
                <a:spcPct val="30000"/>
              </a:spcBef>
            </a:pPr>
            <a:r>
              <a:rPr lang="en-US" sz="2200" dirty="0"/>
              <a:t>(</a:t>
            </a:r>
            <a:r>
              <a:rPr lang="en-US" sz="2200" dirty="0">
                <a:solidFill>
                  <a:srgbClr val="FF0000"/>
                </a:solidFill>
              </a:rPr>
              <a:t>Aspect Name – if applicable</a:t>
            </a:r>
            <a:r>
              <a:rPr lang="en-US" sz="2200" dirty="0"/>
              <a:t>) – (</a:t>
            </a:r>
            <a:r>
              <a:rPr lang="en-US" sz="2200" dirty="0">
                <a:solidFill>
                  <a:srgbClr val="FF0000"/>
                </a:solidFill>
              </a:rPr>
              <a:t>Describe the aspect</a:t>
            </a:r>
            <a:r>
              <a:rPr lang="en-US" sz="2200" dirty="0"/>
              <a:t>)</a:t>
            </a:r>
          </a:p>
          <a:p>
            <a:pPr lvl="1">
              <a:spcBef>
                <a:spcPct val="30000"/>
              </a:spcBef>
            </a:pPr>
            <a:endParaRPr lang="en-US" sz="2200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B8878E3F-C89A-4CF7-83A7-F85117B58FC8}" type="slidenum">
              <a:rPr lang="en-US" smtClean="0">
                <a:latin typeface="Arial" pitchFamily="34" charset="0"/>
              </a:rPr>
              <a:pPr/>
              <a:t>25</a:t>
            </a:fld>
            <a:endParaRPr lang="en-US" dirty="0">
              <a:solidFill>
                <a:schemeClr val="bg2"/>
              </a:solidFill>
              <a:latin typeface="Arial" pitchFamily="34" charset="0"/>
            </a:endParaRPr>
          </a:p>
        </p:txBody>
      </p:sp>
      <p:sp>
        <p:nvSpPr>
          <p:cNvPr id="57347" name="Rectangle 2"/>
          <p:cNvSpPr>
            <a:spLocks noGrp="1" noChangeArrowheads="1"/>
          </p:cNvSpPr>
          <p:nvPr>
            <p:ph type="title"/>
          </p:nvPr>
        </p:nvSpPr>
        <p:spPr>
          <a:xfrm>
            <a:off x="419100" y="157163"/>
            <a:ext cx="8318500" cy="868362"/>
          </a:xfrm>
        </p:spPr>
        <p:txBody>
          <a:bodyPr/>
          <a:lstStyle/>
          <a:p>
            <a:r>
              <a:rPr lang="en-US" dirty="0"/>
              <a:t>Technical Risk</a:t>
            </a:r>
          </a:p>
        </p:txBody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88925" y="1125538"/>
            <a:ext cx="8637588" cy="5256212"/>
          </a:xfrm>
        </p:spPr>
        <p:txBody>
          <a:bodyPr/>
          <a:lstStyle/>
          <a:p>
            <a:pPr>
              <a:spcBef>
                <a:spcPct val="70000"/>
              </a:spcBef>
              <a:buSzTx/>
            </a:pPr>
            <a:r>
              <a:rPr lang="en-US" dirty="0"/>
              <a:t>Risk will be assessed at the subfactor level, and includes:</a:t>
            </a:r>
          </a:p>
          <a:p>
            <a:pPr lvl="1">
              <a:buSzTx/>
            </a:pPr>
            <a:r>
              <a:rPr lang="en-US" sz="2200" dirty="0"/>
              <a:t>Potential for disruption of schedule</a:t>
            </a:r>
          </a:p>
          <a:p>
            <a:pPr lvl="1">
              <a:buSzTx/>
            </a:pPr>
            <a:r>
              <a:rPr lang="en-US" sz="2200" dirty="0"/>
              <a:t>Increased cost</a:t>
            </a:r>
          </a:p>
          <a:p>
            <a:pPr lvl="1">
              <a:buSzTx/>
            </a:pPr>
            <a:r>
              <a:rPr lang="en-US" sz="2200" dirty="0"/>
              <a:t>Degradation of performance</a:t>
            </a:r>
          </a:p>
          <a:p>
            <a:pPr lvl="1">
              <a:buSzTx/>
            </a:pPr>
            <a:r>
              <a:rPr lang="en-US" sz="2200" dirty="0"/>
              <a:t>Need for increased government oversight</a:t>
            </a:r>
          </a:p>
          <a:p>
            <a:pPr lvl="1">
              <a:buSzTx/>
            </a:pPr>
            <a:r>
              <a:rPr lang="en-US" sz="2200" dirty="0"/>
              <a:t>Likelihood of unsuccessful contract performance</a:t>
            </a:r>
          </a:p>
          <a:p>
            <a:endParaRPr lang="en-US" sz="2600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3F653E92-D18E-4C2F-BDF8-962F9DEABD9C}" type="slidenum">
              <a:rPr lang="en-US" smtClean="0">
                <a:latin typeface="Arial" pitchFamily="34" charset="0"/>
              </a:rPr>
              <a:pPr/>
              <a:t>26</a:t>
            </a:fld>
            <a:endParaRPr lang="en-US" dirty="0">
              <a:solidFill>
                <a:schemeClr val="bg2"/>
              </a:solidFill>
              <a:latin typeface="Arial" pitchFamily="34" charset="0"/>
            </a:endParaRPr>
          </a:p>
        </p:txBody>
      </p:sp>
      <p:sp>
        <p:nvSpPr>
          <p:cNvPr id="58371" name="Rectangle 2"/>
          <p:cNvSpPr>
            <a:spLocks noGrp="1" noChangeArrowheads="1"/>
          </p:cNvSpPr>
          <p:nvPr>
            <p:ph type="title"/>
          </p:nvPr>
        </p:nvSpPr>
        <p:spPr>
          <a:xfrm>
            <a:off x="419100" y="0"/>
            <a:ext cx="8318500" cy="914400"/>
          </a:xfrm>
        </p:spPr>
        <p:txBody>
          <a:bodyPr/>
          <a:lstStyle/>
          <a:p>
            <a:r>
              <a:rPr lang="en-US" dirty="0"/>
              <a:t>Past Performance</a:t>
            </a:r>
            <a:endParaRPr lang="en-US" sz="2000" dirty="0"/>
          </a:p>
        </p:txBody>
      </p:sp>
      <p:sp>
        <p:nvSpPr>
          <p:cNvPr id="583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044575"/>
            <a:ext cx="8637588" cy="5543550"/>
          </a:xfrm>
        </p:spPr>
        <p:txBody>
          <a:bodyPr/>
          <a:lstStyle/>
          <a:p>
            <a:pPr>
              <a:spcBef>
                <a:spcPct val="30000"/>
              </a:spcBef>
              <a:buSzTx/>
            </a:pPr>
            <a:r>
              <a:rPr lang="en-US" dirty="0"/>
              <a:t>Past Performance Factor – Past Performance Team will  determine:</a:t>
            </a:r>
          </a:p>
          <a:p>
            <a:pPr lvl="1">
              <a:spcBef>
                <a:spcPct val="30000"/>
              </a:spcBef>
              <a:buSzTx/>
            </a:pPr>
            <a:r>
              <a:rPr lang="en-US" sz="2200" dirty="0"/>
              <a:t>Recency – </a:t>
            </a:r>
            <a:r>
              <a:rPr lang="en-US" sz="2200" dirty="0">
                <a:solidFill>
                  <a:srgbClr val="FF0000"/>
                </a:solidFill>
              </a:rPr>
              <a:t>X</a:t>
            </a:r>
            <a:r>
              <a:rPr lang="en-US" sz="2200" dirty="0"/>
              <a:t> contract performance references within the last </a:t>
            </a:r>
            <a:r>
              <a:rPr lang="en-US" sz="2200" dirty="0">
                <a:solidFill>
                  <a:srgbClr val="FF0000"/>
                </a:solidFill>
              </a:rPr>
              <a:t>X</a:t>
            </a:r>
            <a:r>
              <a:rPr lang="en-US" sz="2200" dirty="0"/>
              <a:t> years from solicitation issue date for prime &amp; major/critical subs  </a:t>
            </a:r>
          </a:p>
          <a:p>
            <a:pPr lvl="1">
              <a:spcBef>
                <a:spcPct val="30000"/>
              </a:spcBef>
              <a:buSzTx/>
            </a:pPr>
            <a:r>
              <a:rPr lang="en-US" sz="2200" dirty="0"/>
              <a:t>Relevancy –  Provide supply/service similar to the size, scope and complexity of the program</a:t>
            </a:r>
          </a:p>
          <a:p>
            <a:pPr lvl="2">
              <a:spcBef>
                <a:spcPct val="30000"/>
              </a:spcBef>
              <a:buSzTx/>
            </a:pPr>
            <a:r>
              <a:rPr lang="en-US" dirty="0"/>
              <a:t>(</a:t>
            </a:r>
            <a:r>
              <a:rPr lang="en-US" dirty="0">
                <a:solidFill>
                  <a:srgbClr val="FF0000"/>
                </a:solidFill>
              </a:rPr>
              <a:t>List the important aspects the define the relevancy criteria</a:t>
            </a:r>
            <a:r>
              <a:rPr lang="en-US" dirty="0"/>
              <a:t>)</a:t>
            </a:r>
          </a:p>
          <a:p>
            <a:pPr lvl="2">
              <a:spcBef>
                <a:spcPct val="30000"/>
              </a:spcBef>
              <a:buSzTx/>
            </a:pPr>
            <a:r>
              <a:rPr lang="en-US" dirty="0"/>
              <a:t>(</a:t>
            </a:r>
            <a:r>
              <a:rPr lang="en-US" dirty="0">
                <a:solidFill>
                  <a:srgbClr val="FF0000"/>
                </a:solidFill>
              </a:rPr>
              <a:t>Aspect</a:t>
            </a:r>
            <a:r>
              <a:rPr lang="en-US" dirty="0"/>
              <a:t>)</a:t>
            </a:r>
          </a:p>
          <a:p>
            <a:pPr lvl="2">
              <a:spcBef>
                <a:spcPct val="30000"/>
              </a:spcBef>
              <a:buSzTx/>
            </a:pPr>
            <a:r>
              <a:rPr lang="en-US" dirty="0"/>
              <a:t>(</a:t>
            </a:r>
            <a:r>
              <a:rPr lang="en-US" dirty="0">
                <a:solidFill>
                  <a:srgbClr val="FF0000"/>
                </a:solidFill>
              </a:rPr>
              <a:t>Aspect</a:t>
            </a:r>
            <a:r>
              <a:rPr lang="en-US" dirty="0"/>
              <a:t>)</a:t>
            </a:r>
          </a:p>
          <a:p>
            <a:pPr lvl="2">
              <a:spcBef>
                <a:spcPct val="30000"/>
              </a:spcBef>
              <a:buSzTx/>
            </a:pPr>
            <a:r>
              <a:rPr lang="en-US" dirty="0"/>
              <a:t>Etc.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Slide Number Placeholder 2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19AAE351-F42A-4DA2-96CD-6B8B53851D45}" type="slidenum">
              <a:rPr lang="en-US" smtClean="0">
                <a:latin typeface="Arial" pitchFamily="34" charset="0"/>
              </a:rPr>
              <a:pPr/>
              <a:t>27</a:t>
            </a:fld>
            <a:endParaRPr lang="en-US" dirty="0">
              <a:solidFill>
                <a:schemeClr val="bg2"/>
              </a:solidFill>
              <a:latin typeface="Arial" pitchFamily="34" charset="0"/>
            </a:endParaRPr>
          </a:p>
        </p:txBody>
      </p:sp>
      <p:sp>
        <p:nvSpPr>
          <p:cNvPr id="60419" name="Rectangle 2"/>
          <p:cNvSpPr>
            <a:spLocks noGrp="1" noChangeArrowheads="1"/>
          </p:cNvSpPr>
          <p:nvPr>
            <p:ph type="title"/>
          </p:nvPr>
        </p:nvSpPr>
        <p:spPr>
          <a:xfrm>
            <a:off x="419100" y="0"/>
            <a:ext cx="8318500" cy="868363"/>
          </a:xfrm>
        </p:spPr>
        <p:txBody>
          <a:bodyPr/>
          <a:lstStyle/>
          <a:p>
            <a:r>
              <a:rPr lang="en-US" dirty="0"/>
              <a:t>Cost/Price</a:t>
            </a:r>
          </a:p>
        </p:txBody>
      </p:sp>
      <p:sp>
        <p:nvSpPr>
          <p:cNvPr id="60420" name="Text Box 3"/>
          <p:cNvSpPr txBox="1">
            <a:spLocks noChangeArrowheads="1"/>
          </p:cNvSpPr>
          <p:nvPr/>
        </p:nvSpPr>
        <p:spPr bwMode="auto">
          <a:xfrm>
            <a:off x="288925" y="1125538"/>
            <a:ext cx="8637588" cy="5256212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/>
          <a:lstStyle/>
          <a:p>
            <a:pPr eaLnBrk="0" hangingPunct="0">
              <a:spcBef>
                <a:spcPct val="30000"/>
              </a:spcBef>
              <a:buFontTx/>
              <a:buChar char="•"/>
            </a:pPr>
            <a:r>
              <a:rPr lang="en-US" sz="2400" i="0" dirty="0">
                <a:solidFill>
                  <a:schemeClr val="tx1"/>
                </a:solidFill>
              </a:rPr>
              <a:t>  </a:t>
            </a:r>
            <a:r>
              <a:rPr lang="en-US" sz="2400" i="0" dirty="0">
                <a:solidFill>
                  <a:schemeClr val="tx1"/>
                </a:solidFill>
                <a:cs typeface="Arial" pitchFamily="34" charset="0"/>
              </a:rPr>
              <a:t>The Contracting Officer will evaluate price for:</a:t>
            </a:r>
          </a:p>
          <a:p>
            <a:pPr marL="741363" lvl="1" indent="-284163" eaLnBrk="0" hangingPunct="0">
              <a:spcBef>
                <a:spcPct val="30000"/>
              </a:spcBef>
              <a:buFontTx/>
              <a:buChar char="•"/>
            </a:pPr>
            <a:r>
              <a:rPr lang="en-US" sz="2200" i="0" dirty="0">
                <a:solidFill>
                  <a:schemeClr val="tx1"/>
                </a:solidFill>
                <a:cs typeface="Arial" pitchFamily="34" charset="0"/>
              </a:rPr>
              <a:t>Realism (cost analysis)</a:t>
            </a:r>
          </a:p>
          <a:p>
            <a:pPr marL="741363" lvl="1" indent="-284163" eaLnBrk="0" hangingPunct="0">
              <a:spcBef>
                <a:spcPct val="30000"/>
              </a:spcBef>
              <a:buFontTx/>
              <a:buChar char="•"/>
            </a:pPr>
            <a:r>
              <a:rPr lang="en-US" sz="2200" i="0" dirty="0">
                <a:solidFill>
                  <a:schemeClr val="tx1"/>
                </a:solidFill>
                <a:cs typeface="Arial" pitchFamily="34" charset="0"/>
              </a:rPr>
              <a:t>Reasonableness (price analysis)</a:t>
            </a:r>
          </a:p>
          <a:p>
            <a:pPr marL="741363" lvl="1" indent="-284163" eaLnBrk="0" hangingPunct="0">
              <a:spcBef>
                <a:spcPct val="30000"/>
              </a:spcBef>
              <a:buFontTx/>
              <a:buChar char="•"/>
            </a:pPr>
            <a:r>
              <a:rPr lang="en-US" sz="2200" i="0" dirty="0">
                <a:solidFill>
                  <a:schemeClr val="tx1"/>
                </a:solidFill>
                <a:cs typeface="Arial" pitchFamily="34" charset="0"/>
              </a:rPr>
              <a:t>Adequate price competition is expected</a:t>
            </a:r>
          </a:p>
          <a:p>
            <a:pPr marL="1198563" lvl="2" indent="-284163" eaLnBrk="0" hangingPunct="0">
              <a:spcBef>
                <a:spcPct val="30000"/>
              </a:spcBef>
              <a:buFontTx/>
              <a:buChar char="•"/>
            </a:pPr>
            <a:r>
              <a:rPr lang="en-US" sz="2000" i="0" dirty="0">
                <a:solidFill>
                  <a:schemeClr val="tx1"/>
                </a:solidFill>
                <a:cs typeface="Arial" pitchFamily="34" charset="0"/>
              </a:rPr>
              <a:t>Comparison of the proposed prices </a:t>
            </a:r>
          </a:p>
          <a:p>
            <a:pPr marL="1198563" lvl="2" indent="-284163" eaLnBrk="0" hangingPunct="0">
              <a:spcBef>
                <a:spcPct val="30000"/>
              </a:spcBef>
              <a:buFontTx/>
              <a:buChar char="•"/>
            </a:pPr>
            <a:r>
              <a:rPr lang="en-US" sz="2000" i="0" dirty="0">
                <a:solidFill>
                  <a:schemeClr val="tx1"/>
                </a:solidFill>
                <a:cs typeface="Arial" pitchFamily="34" charset="0"/>
              </a:rPr>
              <a:t>Comparison with historical pricing</a:t>
            </a:r>
          </a:p>
          <a:p>
            <a:pPr marL="1198563" lvl="2" indent="-284163" eaLnBrk="0" hangingPunct="0">
              <a:spcBef>
                <a:spcPct val="30000"/>
              </a:spcBef>
              <a:buFontTx/>
              <a:buChar char="•"/>
            </a:pPr>
            <a:r>
              <a:rPr lang="en-US" sz="2000" i="0" dirty="0">
                <a:solidFill>
                  <a:schemeClr val="tx1"/>
                </a:solidFill>
                <a:cs typeface="Arial" pitchFamily="34" charset="0"/>
              </a:rPr>
              <a:t>May require field pricing support if inadequate competition obtained</a:t>
            </a:r>
          </a:p>
          <a:p>
            <a:pPr marL="1198563" lvl="2" indent="-284163" eaLnBrk="0" hangingPunct="0">
              <a:spcBef>
                <a:spcPct val="30000"/>
              </a:spcBef>
              <a:buFontTx/>
              <a:buChar char="•"/>
            </a:pPr>
            <a:r>
              <a:rPr lang="en-US" sz="2000" i="0" dirty="0">
                <a:solidFill>
                  <a:schemeClr val="tx1"/>
                </a:solidFill>
                <a:cs typeface="Arial" pitchFamily="34" charset="0"/>
              </a:rPr>
              <a:t>Proposed prices will be evaluated for consistency with various elements of the offeror’s Technical Proposal </a:t>
            </a:r>
          </a:p>
          <a:p>
            <a:pPr marL="1198563" lvl="2" indent="-284163" eaLnBrk="0" hangingPunct="0">
              <a:spcBef>
                <a:spcPct val="30000"/>
              </a:spcBef>
              <a:buFontTx/>
              <a:buChar char="•"/>
            </a:pPr>
            <a:endParaRPr lang="en-US" sz="2000" i="0" dirty="0">
              <a:solidFill>
                <a:schemeClr val="tx1"/>
              </a:solidFill>
              <a:cs typeface="Arial" pitchFamily="34" charset="0"/>
            </a:endParaRPr>
          </a:p>
          <a:p>
            <a:pPr marL="1655763" lvl="3" indent="-284163" eaLnBrk="0" hangingPunct="0">
              <a:spcBef>
                <a:spcPct val="30000"/>
              </a:spcBef>
              <a:buFontTx/>
              <a:buChar char="•"/>
            </a:pPr>
            <a:endParaRPr lang="en-US" sz="2400" i="0" dirty="0">
              <a:solidFill>
                <a:schemeClr val="tx1"/>
              </a:solidFill>
              <a:cs typeface="Arial" pitchFamily="34" charset="0"/>
            </a:endParaRPr>
          </a:p>
        </p:txBody>
      </p:sp>
    </p:spTree>
  </p:cSld>
  <p:clrMapOvr>
    <a:masterClrMapping/>
  </p:clrMapOvr>
  <p:transition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37EA9ADA-F0A5-4E96-A13B-C7EF135897BC}" type="slidenum">
              <a:rPr lang="en-US"/>
              <a:pPr/>
              <a:t>28</a:t>
            </a:fld>
            <a:endParaRPr lang="en-US" dirty="0">
              <a:solidFill>
                <a:schemeClr val="bg2"/>
              </a:solidFill>
            </a:endParaRPr>
          </a:p>
        </p:txBody>
      </p:sp>
      <p:sp>
        <p:nvSpPr>
          <p:cNvPr id="26627" name="Rectangle 2"/>
          <p:cNvSpPr>
            <a:spLocks noGrp="1" noChangeArrowheads="1"/>
          </p:cNvSpPr>
          <p:nvPr>
            <p:ph type="title"/>
          </p:nvPr>
        </p:nvSpPr>
        <p:spPr>
          <a:xfrm>
            <a:off x="419100" y="0"/>
            <a:ext cx="8318500" cy="868363"/>
          </a:xfrm>
          <a:noFill/>
        </p:spPr>
        <p:txBody>
          <a:bodyPr/>
          <a:lstStyle/>
          <a:p>
            <a:r>
              <a:rPr lang="en-US" dirty="0">
                <a:solidFill>
                  <a:schemeClr val="tx2"/>
                </a:solidFill>
              </a:rPr>
              <a:t>Major Milestones</a:t>
            </a:r>
          </a:p>
        </p:txBody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73050" y="1141413"/>
            <a:ext cx="8637588" cy="5256212"/>
          </a:xfrm>
          <a:noFill/>
        </p:spPr>
        <p:txBody>
          <a:bodyPr/>
          <a:lstStyle/>
          <a:p>
            <a:pPr>
              <a:lnSpc>
                <a:spcPct val="90000"/>
              </a:lnSpc>
              <a:buFontTx/>
              <a:buNone/>
              <a:tabLst>
                <a:tab pos="5719763" algn="l"/>
                <a:tab pos="6061075" algn="l"/>
              </a:tabLst>
            </a:pPr>
            <a:r>
              <a:rPr lang="en-US" u="sng" dirty="0"/>
              <a:t>Milestone</a:t>
            </a:r>
            <a:r>
              <a:rPr lang="en-US" dirty="0"/>
              <a:t>		</a:t>
            </a:r>
            <a:r>
              <a:rPr lang="en-US" u="sng" dirty="0"/>
              <a:t>Date</a:t>
            </a:r>
          </a:p>
          <a:p>
            <a:pPr>
              <a:lnSpc>
                <a:spcPct val="90000"/>
              </a:lnSpc>
              <a:buFontTx/>
              <a:buNone/>
              <a:tabLst>
                <a:tab pos="5719763" algn="l"/>
                <a:tab pos="6061075" algn="l"/>
              </a:tabLst>
            </a:pPr>
            <a:r>
              <a:rPr lang="en-US" sz="2100" dirty="0"/>
              <a:t>Issue Final Request for Proposal (RFP)		</a:t>
            </a:r>
          </a:p>
          <a:p>
            <a:pPr>
              <a:lnSpc>
                <a:spcPct val="90000"/>
              </a:lnSpc>
              <a:buFontTx/>
              <a:buNone/>
              <a:tabLst>
                <a:tab pos="5719763" algn="l"/>
                <a:tab pos="6061075" algn="l"/>
              </a:tabLst>
            </a:pPr>
            <a:r>
              <a:rPr lang="en-US" sz="2100" dirty="0"/>
              <a:t>Past Performance Information Due		</a:t>
            </a:r>
          </a:p>
          <a:p>
            <a:pPr>
              <a:lnSpc>
                <a:spcPct val="90000"/>
              </a:lnSpc>
              <a:buFontTx/>
              <a:buNone/>
              <a:tabLst>
                <a:tab pos="5719763" algn="l"/>
                <a:tab pos="6061075" algn="l"/>
              </a:tabLst>
            </a:pPr>
            <a:r>
              <a:rPr lang="en-US" sz="2100" dirty="0"/>
              <a:t>Technical Proposals Due (RFP Closing Date)		</a:t>
            </a:r>
          </a:p>
          <a:p>
            <a:pPr>
              <a:lnSpc>
                <a:spcPct val="90000"/>
              </a:lnSpc>
              <a:buFontTx/>
              <a:buNone/>
              <a:tabLst>
                <a:tab pos="5719763" algn="l"/>
                <a:tab pos="6061075" algn="l"/>
              </a:tabLst>
            </a:pPr>
            <a:r>
              <a:rPr lang="en-US" sz="2100" dirty="0"/>
              <a:t>Contract Award		</a:t>
            </a:r>
          </a:p>
          <a:p>
            <a:pPr>
              <a:lnSpc>
                <a:spcPct val="90000"/>
              </a:lnSpc>
              <a:buFontTx/>
              <a:buNone/>
              <a:tabLst>
                <a:tab pos="5719763" algn="l"/>
                <a:tab pos="6061075" algn="l"/>
              </a:tabLst>
            </a:pPr>
            <a:r>
              <a:rPr lang="en-US" sz="2100" dirty="0"/>
              <a:t>Transition Period		</a:t>
            </a:r>
          </a:p>
          <a:p>
            <a:pPr>
              <a:lnSpc>
                <a:spcPct val="90000"/>
              </a:lnSpc>
              <a:buFontTx/>
              <a:buNone/>
              <a:tabLst>
                <a:tab pos="5719763" algn="l"/>
                <a:tab pos="6061075" algn="l"/>
              </a:tabLst>
            </a:pPr>
            <a:r>
              <a:rPr lang="en-US" sz="2100" dirty="0"/>
              <a:t>Contract Start		</a:t>
            </a:r>
          </a:p>
          <a:p>
            <a:pPr>
              <a:lnSpc>
                <a:spcPct val="90000"/>
              </a:lnSpc>
              <a:buFontTx/>
              <a:buNone/>
              <a:tabLst>
                <a:tab pos="5719763" algn="l"/>
                <a:tab pos="6061075" algn="l"/>
              </a:tabLst>
            </a:pPr>
            <a:r>
              <a:rPr lang="en-US" sz="2100" dirty="0"/>
              <a:t>*Note: Dates are subject to change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Number Placeholder 4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003C9281-F340-4FE4-A54C-9B21BED6820D}" type="slidenum">
              <a:rPr lang="en-US"/>
              <a:pPr/>
              <a:t>29</a:t>
            </a:fld>
            <a:endParaRPr lang="en-US" dirty="0">
              <a:solidFill>
                <a:schemeClr val="bg2"/>
              </a:solidFill>
            </a:endParaRPr>
          </a:p>
        </p:txBody>
      </p:sp>
      <p:sp>
        <p:nvSpPr>
          <p:cNvPr id="36867" name="Rectangle 2"/>
          <p:cNvSpPr>
            <a:spLocks noGrp="1" noChangeArrowheads="1"/>
          </p:cNvSpPr>
          <p:nvPr>
            <p:ph type="body" sz="half" idx="1"/>
          </p:nvPr>
        </p:nvSpPr>
        <p:spPr>
          <a:xfrm>
            <a:off x="411163" y="1508125"/>
            <a:ext cx="8318500" cy="2843213"/>
          </a:xfrm>
          <a:noFill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endParaRPr lang="en-US" sz="4800" dirty="0">
              <a:solidFill>
                <a:schemeClr val="tx2"/>
              </a:solidFill>
            </a:endParaRP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sz="4800" i="1" dirty="0">
                <a:solidFill>
                  <a:schemeClr val="tx2"/>
                </a:solidFill>
              </a:rPr>
              <a:t>QUESTION &amp; ANSWER SESSION</a:t>
            </a:r>
          </a:p>
        </p:txBody>
      </p:sp>
      <p:sp>
        <p:nvSpPr>
          <p:cNvPr id="36868" name="Text Box 3"/>
          <p:cNvSpPr txBox="1">
            <a:spLocks noChangeArrowheads="1"/>
          </p:cNvSpPr>
          <p:nvPr/>
        </p:nvSpPr>
        <p:spPr bwMode="auto">
          <a:xfrm>
            <a:off x="1962150" y="6118225"/>
            <a:ext cx="5122863" cy="731838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20000"/>
              </a:spcBef>
              <a:buClr>
                <a:srgbClr val="151C77"/>
              </a:buClr>
              <a:buSzPct val="80000"/>
              <a:buFont typeface="Wingdings" pitchFamily="2" charset="2"/>
              <a:buNone/>
            </a:pPr>
            <a:r>
              <a:rPr lang="en-US" sz="1800" i="1" dirty="0">
                <a:solidFill>
                  <a:schemeClr val="bg1"/>
                </a:solidFill>
              </a:rPr>
              <a:t>Source Selection Sensitive – See FAR 3.104</a:t>
            </a:r>
          </a:p>
          <a:p>
            <a:pPr algn="ctr"/>
            <a:endParaRPr lang="en-US" sz="2400" i="1" dirty="0"/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Number Placeholder 4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A23A3AEA-1617-4569-A8FA-F7FDD3615A40}" type="slidenum">
              <a:rPr lang="en-US"/>
              <a:pPr/>
              <a:t>3</a:t>
            </a:fld>
            <a:endParaRPr lang="en-US" dirty="0">
              <a:solidFill>
                <a:schemeClr val="bg2"/>
              </a:solidFill>
            </a:endParaRPr>
          </a:p>
        </p:txBody>
      </p:sp>
      <p:sp>
        <p:nvSpPr>
          <p:cNvPr id="6147" name="Rectangle 2"/>
          <p:cNvSpPr>
            <a:spLocks noGrp="1" noChangeArrowheads="1"/>
          </p:cNvSpPr>
          <p:nvPr>
            <p:ph type="title"/>
          </p:nvPr>
        </p:nvSpPr>
        <p:spPr>
          <a:xfrm>
            <a:off x="419100" y="0"/>
            <a:ext cx="8318500" cy="868363"/>
          </a:xfrm>
          <a:noFill/>
        </p:spPr>
        <p:txBody>
          <a:bodyPr/>
          <a:lstStyle/>
          <a:p>
            <a:r>
              <a:rPr lang="en-US" dirty="0">
                <a:solidFill>
                  <a:schemeClr val="tx2"/>
                </a:solidFill>
              </a:rPr>
              <a:t>Agenda</a:t>
            </a:r>
          </a:p>
        </p:txBody>
      </p:sp>
      <p:sp>
        <p:nvSpPr>
          <p:cNvPr id="6148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73050" y="1141413"/>
            <a:ext cx="8637588" cy="5256212"/>
          </a:xfrm>
          <a:noFill/>
        </p:spPr>
        <p:txBody>
          <a:bodyPr/>
          <a:lstStyle/>
          <a:p>
            <a:pPr>
              <a:tabLst>
                <a:tab pos="571500" algn="l"/>
                <a:tab pos="636588" algn="l"/>
              </a:tabLst>
            </a:pPr>
            <a:r>
              <a:rPr lang="en-US" sz="2400" dirty="0"/>
              <a:t>Program Overview</a:t>
            </a:r>
          </a:p>
          <a:p>
            <a:pPr marL="803275" lvl="2" indent="0">
              <a:buFontTx/>
              <a:buNone/>
              <a:tabLst>
                <a:tab pos="571500" algn="l"/>
                <a:tab pos="636588" algn="l"/>
              </a:tabLst>
            </a:pPr>
            <a:r>
              <a:rPr lang="en-US" dirty="0"/>
              <a:t>(</a:t>
            </a:r>
            <a:r>
              <a:rPr lang="en-US" dirty="0">
                <a:solidFill>
                  <a:srgbClr val="FF0000"/>
                </a:solidFill>
              </a:rPr>
              <a:t>Name</a:t>
            </a:r>
            <a:r>
              <a:rPr lang="en-US" dirty="0"/>
              <a:t>)</a:t>
            </a:r>
          </a:p>
          <a:p>
            <a:pPr marL="803275" lvl="2" indent="0">
              <a:buFontTx/>
              <a:buNone/>
              <a:tabLst>
                <a:tab pos="571500" algn="l"/>
                <a:tab pos="636588" algn="l"/>
              </a:tabLst>
            </a:pPr>
            <a:r>
              <a:rPr lang="en-US" dirty="0"/>
              <a:t>(</a:t>
            </a:r>
            <a:r>
              <a:rPr lang="en-US" dirty="0">
                <a:solidFill>
                  <a:srgbClr val="FF0000"/>
                </a:solidFill>
              </a:rPr>
              <a:t>Project name</a:t>
            </a:r>
            <a:r>
              <a:rPr lang="en-US" dirty="0"/>
              <a:t>) Program Manager</a:t>
            </a:r>
          </a:p>
          <a:p>
            <a:pPr marL="803275" lvl="2" indent="0">
              <a:buFontTx/>
              <a:buNone/>
              <a:tabLst>
                <a:tab pos="571500" algn="l"/>
                <a:tab pos="636588" algn="l"/>
              </a:tabLst>
            </a:pPr>
            <a:r>
              <a:rPr lang="en-US" dirty="0"/>
              <a:t>(</a:t>
            </a:r>
            <a:r>
              <a:rPr lang="en-US" dirty="0">
                <a:solidFill>
                  <a:srgbClr val="FF0000"/>
                </a:solidFill>
              </a:rPr>
              <a:t>Office Symbol</a:t>
            </a:r>
            <a:r>
              <a:rPr lang="en-US" dirty="0"/>
              <a:t>)</a:t>
            </a:r>
          </a:p>
          <a:p>
            <a:pPr>
              <a:tabLst>
                <a:tab pos="571500" algn="l"/>
                <a:tab pos="636588" algn="l"/>
              </a:tabLst>
            </a:pPr>
            <a:r>
              <a:rPr lang="en-US" sz="2400" dirty="0"/>
              <a:t>Request For Proposal (RFP) Overview</a:t>
            </a:r>
          </a:p>
          <a:p>
            <a:pPr marL="803275" lvl="2" indent="0">
              <a:buFontTx/>
              <a:buNone/>
              <a:tabLst>
                <a:tab pos="571500" algn="l"/>
                <a:tab pos="636588" algn="l"/>
              </a:tabLst>
            </a:pPr>
            <a:r>
              <a:rPr lang="en-US" dirty="0"/>
              <a:t>(</a:t>
            </a:r>
            <a:r>
              <a:rPr lang="en-US" dirty="0">
                <a:solidFill>
                  <a:srgbClr val="FF0000"/>
                </a:solidFill>
              </a:rPr>
              <a:t>Name</a:t>
            </a:r>
            <a:r>
              <a:rPr lang="en-US" dirty="0"/>
              <a:t>)</a:t>
            </a:r>
          </a:p>
          <a:p>
            <a:pPr marL="803275" lvl="2" indent="0">
              <a:buFontTx/>
              <a:buNone/>
              <a:tabLst>
                <a:tab pos="571500" algn="l"/>
                <a:tab pos="636588" algn="l"/>
              </a:tabLst>
            </a:pPr>
            <a:r>
              <a:rPr lang="en-US" dirty="0"/>
              <a:t>(</a:t>
            </a:r>
            <a:r>
              <a:rPr lang="en-US" dirty="0">
                <a:solidFill>
                  <a:srgbClr val="FF0000"/>
                </a:solidFill>
              </a:rPr>
              <a:t>Project Name</a:t>
            </a:r>
            <a:r>
              <a:rPr lang="en-US" dirty="0"/>
              <a:t>) Contracting Officer</a:t>
            </a:r>
          </a:p>
          <a:p>
            <a:pPr marL="803275" lvl="2" indent="0">
              <a:buFontTx/>
              <a:buNone/>
              <a:tabLst>
                <a:tab pos="571500" algn="l"/>
                <a:tab pos="636588" algn="l"/>
              </a:tabLst>
            </a:pPr>
            <a:r>
              <a:rPr lang="en-US" dirty="0"/>
              <a:t>(</a:t>
            </a:r>
            <a:r>
              <a:rPr lang="en-US" dirty="0">
                <a:solidFill>
                  <a:srgbClr val="FF0000"/>
                </a:solidFill>
              </a:rPr>
              <a:t>Office Symbol</a:t>
            </a:r>
            <a:r>
              <a:rPr lang="en-US" dirty="0"/>
              <a:t>)</a:t>
            </a:r>
          </a:p>
          <a:p>
            <a:pPr>
              <a:tabLst>
                <a:tab pos="571500" algn="l"/>
                <a:tab pos="636588" algn="l"/>
              </a:tabLst>
            </a:pPr>
            <a:r>
              <a:rPr lang="en-US" sz="2400" dirty="0"/>
              <a:t>Question and Answer Session</a:t>
            </a: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024BB08B-D361-4870-B9E4-1F1EB292B1F5}" type="slidenum">
              <a:rPr lang="en-US"/>
              <a:pPr/>
              <a:t>4</a:t>
            </a:fld>
            <a:endParaRPr lang="en-US" dirty="0">
              <a:solidFill>
                <a:schemeClr val="bg2"/>
              </a:solidFill>
            </a:endParaRPr>
          </a:p>
        </p:txBody>
      </p:sp>
      <p:sp>
        <p:nvSpPr>
          <p:cNvPr id="7171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buFontTx/>
              <a:buNone/>
            </a:pPr>
            <a:r>
              <a:rPr lang="en-US" sz="2800" dirty="0"/>
              <a:t>	</a:t>
            </a:r>
          </a:p>
        </p:txBody>
      </p:sp>
      <p:sp>
        <p:nvSpPr>
          <p:cNvPr id="7172" name="Text Box 3"/>
          <p:cNvSpPr txBox="1">
            <a:spLocks noChangeArrowheads="1"/>
          </p:cNvSpPr>
          <p:nvPr/>
        </p:nvSpPr>
        <p:spPr bwMode="auto">
          <a:xfrm>
            <a:off x="411163" y="1508125"/>
            <a:ext cx="8318500" cy="2843213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/>
          <a:lstStyle/>
          <a:p>
            <a:pPr algn="ctr">
              <a:lnSpc>
                <a:spcPct val="90000"/>
              </a:lnSpc>
            </a:pPr>
            <a:endParaRPr lang="en-US" sz="4800" dirty="0">
              <a:solidFill>
                <a:srgbClr val="151C77"/>
              </a:solidFill>
            </a:endParaRPr>
          </a:p>
          <a:p>
            <a:pPr algn="ctr">
              <a:lnSpc>
                <a:spcPct val="90000"/>
              </a:lnSpc>
              <a:spcBef>
                <a:spcPct val="20000"/>
              </a:spcBef>
            </a:pPr>
            <a:r>
              <a:rPr lang="en-US" sz="4800" i="1" dirty="0">
                <a:solidFill>
                  <a:schemeClr val="tx2"/>
                </a:solidFill>
              </a:rPr>
              <a:t>PROGRAM OVERVIEW</a:t>
            </a:r>
          </a:p>
        </p:txBody>
      </p:sp>
      <p:sp>
        <p:nvSpPr>
          <p:cNvPr id="7173" name="Text Box 4"/>
          <p:cNvSpPr txBox="1">
            <a:spLocks noChangeArrowheads="1"/>
          </p:cNvSpPr>
          <p:nvPr/>
        </p:nvSpPr>
        <p:spPr bwMode="auto">
          <a:xfrm>
            <a:off x="5118100" y="5254625"/>
            <a:ext cx="3656013" cy="11430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/>
          <a:lstStyle/>
          <a:p>
            <a:pPr algn="r"/>
            <a:r>
              <a:rPr lang="en-US" sz="2400" dirty="0"/>
              <a:t>(</a:t>
            </a:r>
            <a:r>
              <a:rPr lang="en-US" sz="2400" dirty="0">
                <a:solidFill>
                  <a:srgbClr val="FF0000"/>
                </a:solidFill>
              </a:rPr>
              <a:t>Name</a:t>
            </a:r>
            <a:r>
              <a:rPr lang="en-US" sz="2400" dirty="0"/>
              <a:t>)</a:t>
            </a:r>
          </a:p>
          <a:p>
            <a:pPr algn="r"/>
            <a:r>
              <a:rPr lang="en-US" sz="2400" dirty="0"/>
              <a:t>Program Manager</a:t>
            </a:r>
          </a:p>
          <a:p>
            <a:pPr algn="r"/>
            <a:r>
              <a:rPr lang="en-US" sz="2400" dirty="0"/>
              <a:t>(</a:t>
            </a:r>
            <a:r>
              <a:rPr lang="en-US" sz="2400" dirty="0">
                <a:solidFill>
                  <a:srgbClr val="FF0000"/>
                </a:solidFill>
              </a:rPr>
              <a:t>Office Symbol</a:t>
            </a:r>
            <a:r>
              <a:rPr lang="en-US" sz="2400" dirty="0"/>
              <a:t>)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419100" y="0"/>
            <a:ext cx="8318500" cy="868363"/>
          </a:xfrm>
          <a:noFill/>
        </p:spPr>
        <p:txBody>
          <a:bodyPr lIns="92075" tIns="46038" rIns="92075" bIns="46038" anchorCtr="0"/>
          <a:lstStyle/>
          <a:p>
            <a:r>
              <a:rPr lang="en-US" dirty="0">
                <a:solidFill>
                  <a:schemeClr val="tx2"/>
                </a:solidFill>
              </a:rPr>
              <a:t>Program Overview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2030" y="1351620"/>
            <a:ext cx="8637588" cy="5256212"/>
          </a:xfrm>
          <a:noFill/>
        </p:spPr>
        <p:txBody>
          <a:bodyPr lIns="92075" tIns="46038" rIns="92075" bIns="46038"/>
          <a:lstStyle/>
          <a:p>
            <a:pPr>
              <a:lnSpc>
                <a:spcPct val="90000"/>
              </a:lnSpc>
            </a:pPr>
            <a:r>
              <a:rPr lang="en-US" dirty="0"/>
              <a:t>Contract Scope of Work</a:t>
            </a:r>
          </a:p>
          <a:p>
            <a:pPr>
              <a:lnSpc>
                <a:spcPct val="90000"/>
              </a:lnSpc>
            </a:pPr>
            <a:r>
              <a:rPr lang="en-US" dirty="0"/>
              <a:t>Priced Optional Contract Line Item Numbers (CLINS)</a:t>
            </a:r>
          </a:p>
          <a:p>
            <a:pPr>
              <a:lnSpc>
                <a:spcPct val="90000"/>
              </a:lnSpc>
            </a:pPr>
            <a:r>
              <a:rPr lang="en-US" dirty="0"/>
              <a:t>Summary of PWS Changes Since Draft PWS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2674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0"/>
            <a:ext cx="7432675" cy="939800"/>
          </a:xfrm>
          <a:noFill/>
          <a:ln/>
        </p:spPr>
        <p:txBody>
          <a:bodyPr lIns="92075" tIns="46038" rIns="92075" bIns="46038" anchorCtr="0"/>
          <a:lstStyle/>
          <a:p>
            <a:r>
              <a:rPr lang="en-US" dirty="0">
                <a:solidFill>
                  <a:srgbClr val="002060"/>
                </a:solidFill>
              </a:rPr>
              <a:t>Contract Scope of Work</a:t>
            </a:r>
          </a:p>
        </p:txBody>
      </p:sp>
      <p:sp>
        <p:nvSpPr>
          <p:cNvPr id="412676" name="Rectangle 4"/>
          <p:cNvSpPr>
            <a:spLocks noChangeArrowheads="1"/>
          </p:cNvSpPr>
          <p:nvPr/>
        </p:nvSpPr>
        <p:spPr bwMode="auto">
          <a:xfrm>
            <a:off x="509807" y="1177583"/>
            <a:ext cx="8069262" cy="353943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buFontTx/>
              <a:buChar char="•"/>
            </a:pPr>
            <a:r>
              <a:rPr lang="en-US" dirty="0"/>
              <a:t>   (</a:t>
            </a:r>
            <a:r>
              <a:rPr lang="en-US" dirty="0">
                <a:solidFill>
                  <a:srgbClr val="FF0000"/>
                </a:solidFill>
              </a:rPr>
              <a:t>Summarize contract scope in bullet format</a:t>
            </a:r>
            <a:r>
              <a:rPr lang="en-US" dirty="0"/>
              <a:t>)</a:t>
            </a:r>
          </a:p>
          <a:p>
            <a:pPr algn="l">
              <a:buFontTx/>
              <a:buChar char="•"/>
            </a:pPr>
            <a:endParaRPr lang="en-US" sz="2400" dirty="0"/>
          </a:p>
          <a:p>
            <a:pPr algn="l"/>
            <a:r>
              <a:rPr lang="en-US" dirty="0">
                <a:solidFill>
                  <a:srgbClr val="FF0000"/>
                </a:solidFill>
              </a:rPr>
              <a:t>Include:</a:t>
            </a:r>
          </a:p>
          <a:p>
            <a:pPr algn="l">
              <a:buFontTx/>
              <a:buChar char="•"/>
            </a:pPr>
            <a:r>
              <a:rPr lang="en-US" dirty="0"/>
              <a:t>  Location(s)</a:t>
            </a:r>
          </a:p>
          <a:p>
            <a:pPr algn="l">
              <a:buFontTx/>
              <a:buChar char="•"/>
            </a:pPr>
            <a:endParaRPr lang="en-US" dirty="0"/>
          </a:p>
          <a:p>
            <a:pPr algn="l">
              <a:buFontTx/>
              <a:buChar char="•"/>
            </a:pPr>
            <a:r>
              <a:rPr lang="en-US" dirty="0"/>
              <a:t>  Customer(s)</a:t>
            </a:r>
          </a:p>
          <a:p>
            <a:pPr algn="l">
              <a:buFontTx/>
              <a:buChar char="•"/>
            </a:pPr>
            <a:endParaRPr lang="en-US" dirty="0"/>
          </a:p>
          <a:p>
            <a:pPr algn="l">
              <a:buFontTx/>
              <a:buChar char="•"/>
            </a:pPr>
            <a:r>
              <a:rPr lang="en-US" dirty="0"/>
              <a:t>  What the supply/service provides</a:t>
            </a:r>
          </a:p>
          <a:p>
            <a:pPr algn="l">
              <a:buFontTx/>
              <a:buChar char="•"/>
            </a:pPr>
            <a:endParaRPr lang="en-US" dirty="0"/>
          </a:p>
          <a:p>
            <a:pPr algn="l">
              <a:buFontTx/>
              <a:buChar char="•"/>
            </a:pPr>
            <a:r>
              <a:rPr lang="en-US" dirty="0"/>
              <a:t>  Etc.</a:t>
            </a:r>
          </a:p>
          <a:p>
            <a:pPr lvl="1" algn="l"/>
            <a:r>
              <a:rPr lang="en-US" sz="2000" dirty="0"/>
              <a:t> 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451497-439C-432F-B0AF-728D58768352}" type="slidenum">
              <a:rPr lang="en-US" smtClean="0"/>
              <a:pPr/>
              <a:t>6</a:t>
            </a:fld>
            <a:endParaRPr lang="en-US" dirty="0">
              <a:solidFill>
                <a:schemeClr val="bg2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8338" name="Rectangle 2"/>
          <p:cNvSpPr>
            <a:spLocks noGrp="1" noChangeArrowheads="1"/>
          </p:cNvSpPr>
          <p:nvPr>
            <p:ph type="title"/>
          </p:nvPr>
        </p:nvSpPr>
        <p:spPr>
          <a:xfrm>
            <a:off x="857250" y="147145"/>
            <a:ext cx="7432675" cy="939800"/>
          </a:xfrm>
          <a:noFill/>
          <a:ln/>
        </p:spPr>
        <p:txBody>
          <a:bodyPr lIns="92075" tIns="46038" rIns="92075" bIns="46038" anchorCtr="0"/>
          <a:lstStyle/>
          <a:p>
            <a:r>
              <a:rPr lang="en-US" dirty="0"/>
              <a:t>Priced Options</a:t>
            </a:r>
          </a:p>
        </p:txBody>
      </p:sp>
      <p:sp>
        <p:nvSpPr>
          <p:cNvPr id="398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5588" y="1458913"/>
            <a:ext cx="8397875" cy="4424362"/>
          </a:xfrm>
          <a:noFill/>
          <a:ln/>
        </p:spPr>
        <p:txBody>
          <a:bodyPr lIns="92075" tIns="46038" rIns="92075" bIns="46038"/>
          <a:lstStyle/>
          <a:p>
            <a:r>
              <a:rPr lang="en-US" dirty="0">
                <a:solidFill>
                  <a:srgbClr val="FF0000"/>
                </a:solidFill>
              </a:rPr>
              <a:t>XX</a:t>
            </a:r>
            <a:r>
              <a:rPr lang="en-US" dirty="0"/>
              <a:t> Priced Optional Contract Line Items (CLINS)</a:t>
            </a:r>
          </a:p>
          <a:p>
            <a:pPr lvl="1">
              <a:buNone/>
            </a:pPr>
            <a:r>
              <a:rPr lang="en-US" dirty="0"/>
              <a:t>#1:  (</a:t>
            </a:r>
            <a:r>
              <a:rPr lang="en-US" dirty="0">
                <a:solidFill>
                  <a:srgbClr val="FF0000"/>
                </a:solidFill>
              </a:rPr>
              <a:t>List option CLIN</a:t>
            </a:r>
            <a:r>
              <a:rPr lang="en-US" dirty="0"/>
              <a:t>)</a:t>
            </a:r>
          </a:p>
          <a:p>
            <a:pPr lvl="1">
              <a:buNone/>
            </a:pPr>
            <a:r>
              <a:rPr lang="en-US" dirty="0"/>
              <a:t>#2 : (</a:t>
            </a:r>
            <a:r>
              <a:rPr lang="en-US" dirty="0">
                <a:solidFill>
                  <a:srgbClr val="FF0000"/>
                </a:solidFill>
              </a:rPr>
              <a:t>List option CLIN</a:t>
            </a:r>
            <a:r>
              <a:rPr lang="en-US" dirty="0"/>
              <a:t>) </a:t>
            </a:r>
          </a:p>
          <a:p>
            <a:pPr lvl="1">
              <a:buNone/>
            </a:pPr>
            <a:r>
              <a:rPr lang="en-US" dirty="0"/>
              <a:t>#3:  (</a:t>
            </a:r>
            <a:r>
              <a:rPr lang="en-US" dirty="0">
                <a:solidFill>
                  <a:srgbClr val="FF0000"/>
                </a:solidFill>
              </a:rPr>
              <a:t>List option CLIN</a:t>
            </a:r>
            <a:r>
              <a:rPr lang="en-US" dirty="0"/>
              <a:t>)</a:t>
            </a:r>
          </a:p>
          <a:p>
            <a:pPr lvl="1">
              <a:buNone/>
            </a:pPr>
            <a:r>
              <a:rPr lang="en-US" dirty="0"/>
              <a:t>#4:  (</a:t>
            </a:r>
            <a:r>
              <a:rPr lang="en-US" dirty="0">
                <a:solidFill>
                  <a:srgbClr val="FF0000"/>
                </a:solidFill>
              </a:rPr>
              <a:t>List option CLIN</a:t>
            </a:r>
            <a:r>
              <a:rPr lang="en-US" dirty="0"/>
              <a:t>)</a:t>
            </a:r>
          </a:p>
          <a:p>
            <a:pPr lvl="1">
              <a:buNone/>
            </a:pPr>
            <a:r>
              <a:rPr lang="en-US" dirty="0"/>
              <a:t>#5:  (</a:t>
            </a:r>
            <a:r>
              <a:rPr lang="en-US" dirty="0">
                <a:solidFill>
                  <a:srgbClr val="FF0000"/>
                </a:solidFill>
              </a:rPr>
              <a:t>List option CLIN</a:t>
            </a:r>
            <a:r>
              <a:rPr lang="en-US" dirty="0"/>
              <a:t>)</a:t>
            </a:r>
          </a:p>
          <a:p>
            <a:pPr lvl="1">
              <a:buNone/>
            </a:pPr>
            <a:r>
              <a:rPr lang="en-US" dirty="0"/>
              <a:t>Etc.</a:t>
            </a:r>
          </a:p>
          <a:p>
            <a:pPr lvl="2"/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451497-439C-432F-B0AF-728D58768352}" type="slidenum">
              <a:rPr lang="en-US" smtClean="0"/>
              <a:pPr/>
              <a:t>7</a:t>
            </a:fld>
            <a:endParaRPr lang="en-US" dirty="0">
              <a:solidFill>
                <a:schemeClr val="bg2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0E58B5BC-FE79-42AE-87BF-2D49A1AB962C}" type="slidenum">
              <a:rPr lang="en-US"/>
              <a:pPr/>
              <a:t>8</a:t>
            </a:fld>
            <a:endParaRPr lang="en-US" dirty="0">
              <a:solidFill>
                <a:schemeClr val="bg2"/>
              </a:solidFill>
            </a:endParaRPr>
          </a:p>
        </p:txBody>
      </p:sp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>
          <a:xfrm>
            <a:off x="461141" y="294290"/>
            <a:ext cx="8318500" cy="868363"/>
          </a:xfrm>
          <a:noFill/>
        </p:spPr>
        <p:txBody>
          <a:bodyPr/>
          <a:lstStyle/>
          <a:p>
            <a:r>
              <a:rPr lang="en-US" dirty="0">
                <a:solidFill>
                  <a:schemeClr val="tx2"/>
                </a:solidFill>
              </a:rPr>
              <a:t>Summary of PWS Changes</a:t>
            </a:r>
            <a:endParaRPr lang="en-US" sz="2000" dirty="0">
              <a:solidFill>
                <a:schemeClr val="tx2"/>
              </a:solidFill>
            </a:endParaRPr>
          </a:p>
        </p:txBody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73050" y="1141413"/>
            <a:ext cx="8637588" cy="5256212"/>
          </a:xfrm>
          <a:noFill/>
        </p:spPr>
        <p:txBody>
          <a:bodyPr/>
          <a:lstStyle/>
          <a:p>
            <a:r>
              <a:rPr lang="en-US" sz="2000" dirty="0"/>
              <a:t> (</a:t>
            </a:r>
            <a:r>
              <a:rPr lang="en-US" sz="2000" dirty="0">
                <a:solidFill>
                  <a:srgbClr val="FF0000"/>
                </a:solidFill>
              </a:rPr>
              <a:t>Summarize PWS changes in bullet format</a:t>
            </a:r>
            <a:r>
              <a:rPr lang="en-US" sz="2000" dirty="0"/>
              <a:t>)</a:t>
            </a:r>
          </a:p>
          <a:p>
            <a:pPr>
              <a:buNone/>
            </a:pPr>
            <a:r>
              <a:rPr lang="en-US" sz="2000" dirty="0">
                <a:solidFill>
                  <a:srgbClr val="FF0000"/>
                </a:solidFill>
              </a:rPr>
              <a:t>Include:</a:t>
            </a:r>
          </a:p>
          <a:p>
            <a:r>
              <a:rPr lang="en-US" sz="2000" dirty="0"/>
              <a:t>  Increase in requirements scope</a:t>
            </a:r>
          </a:p>
          <a:p>
            <a:r>
              <a:rPr lang="en-US" sz="2000" dirty="0"/>
              <a:t>  Change in customer(s)</a:t>
            </a:r>
          </a:p>
          <a:p>
            <a:r>
              <a:rPr lang="en-US" sz="2000" dirty="0"/>
              <a:t>  Clarifications/Typo corrections</a:t>
            </a:r>
          </a:p>
          <a:p>
            <a:r>
              <a:rPr lang="en-US" sz="2000" dirty="0"/>
              <a:t>  Etc.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7F88EB2E-1935-43C6-A4DD-DFE1E6F73210}" type="slidenum">
              <a:rPr lang="en-US"/>
              <a:pPr/>
              <a:t>9</a:t>
            </a:fld>
            <a:endParaRPr lang="en-US" dirty="0">
              <a:solidFill>
                <a:schemeClr val="bg2"/>
              </a:solidFill>
            </a:endParaRPr>
          </a:p>
        </p:txBody>
      </p:sp>
      <p:sp>
        <p:nvSpPr>
          <p:cNvPr id="14339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11163" y="1508125"/>
            <a:ext cx="8318500" cy="2843213"/>
          </a:xfrm>
          <a:noFill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endParaRPr lang="en-US" sz="4800" dirty="0">
              <a:solidFill>
                <a:schemeClr val="tx2"/>
              </a:solidFill>
            </a:endParaRP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sz="4800" i="1" dirty="0">
                <a:solidFill>
                  <a:schemeClr val="tx2"/>
                </a:solidFill>
              </a:rPr>
              <a:t>RFP OVERVIEW</a:t>
            </a:r>
          </a:p>
        </p:txBody>
      </p:sp>
      <p:sp>
        <p:nvSpPr>
          <p:cNvPr id="14340" name="Text Box 3"/>
          <p:cNvSpPr txBox="1">
            <a:spLocks noChangeArrowheads="1"/>
          </p:cNvSpPr>
          <p:nvPr/>
        </p:nvSpPr>
        <p:spPr bwMode="auto">
          <a:xfrm>
            <a:off x="5118100" y="5254625"/>
            <a:ext cx="3656013" cy="11430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/>
          <a:lstStyle/>
          <a:p>
            <a:pPr algn="r"/>
            <a:r>
              <a:rPr lang="en-US" sz="2400" dirty="0"/>
              <a:t>(</a:t>
            </a:r>
            <a:r>
              <a:rPr lang="en-US" sz="2400" dirty="0">
                <a:solidFill>
                  <a:srgbClr val="FF0000"/>
                </a:solidFill>
              </a:rPr>
              <a:t>Name</a:t>
            </a:r>
            <a:r>
              <a:rPr lang="en-US" sz="2400" dirty="0"/>
              <a:t>)</a:t>
            </a:r>
          </a:p>
          <a:p>
            <a:pPr algn="r"/>
            <a:r>
              <a:rPr lang="en-US" sz="2400" dirty="0"/>
              <a:t>Contracting Officer</a:t>
            </a:r>
          </a:p>
          <a:p>
            <a:pPr algn="r"/>
            <a:r>
              <a:rPr lang="en-US" sz="2400" dirty="0"/>
              <a:t>(</a:t>
            </a:r>
            <a:r>
              <a:rPr lang="en-US" sz="2400" dirty="0">
                <a:solidFill>
                  <a:srgbClr val="FF0000"/>
                </a:solidFill>
              </a:rPr>
              <a:t>Office symbol</a:t>
            </a:r>
            <a:r>
              <a:rPr lang="en-US" sz="2400" dirty="0"/>
              <a:t>)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riefingtemp">
  <a:themeElements>
    <a:clrScheme name="briefingtemp 14">
      <a:dk1>
        <a:srgbClr val="000000"/>
      </a:dk1>
      <a:lt1>
        <a:srgbClr val="FFFFFF"/>
      </a:lt1>
      <a:dk2>
        <a:srgbClr val="0C2D83"/>
      </a:dk2>
      <a:lt2>
        <a:srgbClr val="808080"/>
      </a:lt2>
      <a:accent1>
        <a:srgbClr val="C0C0C0"/>
      </a:accent1>
      <a:accent2>
        <a:srgbClr val="0066FF"/>
      </a:accent2>
      <a:accent3>
        <a:srgbClr val="FFFFFF"/>
      </a:accent3>
      <a:accent4>
        <a:srgbClr val="000000"/>
      </a:accent4>
      <a:accent5>
        <a:srgbClr val="DCDCDC"/>
      </a:accent5>
      <a:accent6>
        <a:srgbClr val="005CE7"/>
      </a:accent6>
      <a:hlink>
        <a:srgbClr val="0C2D83"/>
      </a:hlink>
      <a:folHlink>
        <a:srgbClr val="93AFF5"/>
      </a:folHlink>
    </a:clrScheme>
    <a:fontScheme name="briefingtemp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857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1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857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1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briefingtemp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riefingtemp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riefingtemp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riefingtemp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riefingtemp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riefingtemp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riefingtemp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riefingtemp 8">
        <a:dk1>
          <a:srgbClr val="000000"/>
        </a:dk1>
        <a:lt1>
          <a:srgbClr val="FFFFFF"/>
        </a:lt1>
        <a:dk2>
          <a:srgbClr val="000000"/>
        </a:dk2>
        <a:lt2>
          <a:srgbClr val="FF3300"/>
        </a:lt2>
        <a:accent1>
          <a:srgbClr val="0000FF"/>
        </a:accent1>
        <a:accent2>
          <a:srgbClr val="33CC33"/>
        </a:accent2>
        <a:accent3>
          <a:srgbClr val="AAAAAA"/>
        </a:accent3>
        <a:accent4>
          <a:srgbClr val="DADADA"/>
        </a:accent4>
        <a:accent5>
          <a:srgbClr val="AAAAFF"/>
        </a:accent5>
        <a:accent6>
          <a:srgbClr val="2DB92D"/>
        </a:accent6>
        <a:hlink>
          <a:srgbClr val="EFEF11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riefingtemp 9">
        <a:dk1>
          <a:srgbClr val="777777"/>
        </a:dk1>
        <a:lt1>
          <a:srgbClr val="FFFFFF"/>
        </a:lt1>
        <a:dk2>
          <a:srgbClr val="000000"/>
        </a:dk2>
        <a:lt2>
          <a:srgbClr val="FF3300"/>
        </a:lt2>
        <a:accent1>
          <a:srgbClr val="0000FF"/>
        </a:accent1>
        <a:accent2>
          <a:srgbClr val="33CC33"/>
        </a:accent2>
        <a:accent3>
          <a:srgbClr val="AAAAAA"/>
        </a:accent3>
        <a:accent4>
          <a:srgbClr val="DADADA"/>
        </a:accent4>
        <a:accent5>
          <a:srgbClr val="AAAAFF"/>
        </a:accent5>
        <a:accent6>
          <a:srgbClr val="2DB92D"/>
        </a:accent6>
        <a:hlink>
          <a:srgbClr val="FFFF66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riefingtemp 10">
        <a:dk1>
          <a:srgbClr val="000000"/>
        </a:dk1>
        <a:lt1>
          <a:srgbClr val="FFFFFF"/>
        </a:lt1>
        <a:dk2>
          <a:srgbClr val="000099"/>
        </a:dk2>
        <a:lt2>
          <a:srgbClr val="FFFF00"/>
        </a:lt2>
        <a:accent1>
          <a:srgbClr val="0000FF"/>
        </a:accent1>
        <a:accent2>
          <a:srgbClr val="FF0000"/>
        </a:accent2>
        <a:accent3>
          <a:srgbClr val="AAAACA"/>
        </a:accent3>
        <a:accent4>
          <a:srgbClr val="DADADA"/>
        </a:accent4>
        <a:accent5>
          <a:srgbClr val="AAAAFF"/>
        </a:accent5>
        <a:accent6>
          <a:srgbClr val="E70000"/>
        </a:accent6>
        <a:hlink>
          <a:srgbClr val="0080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riefingtemp 1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0099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riefingtemp 12">
        <a:dk1>
          <a:srgbClr val="000000"/>
        </a:dk1>
        <a:lt1>
          <a:srgbClr val="FFFFFF"/>
        </a:lt1>
        <a:dk2>
          <a:srgbClr val="0C2D83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0099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riefingtemp 13">
        <a:dk1>
          <a:srgbClr val="000000"/>
        </a:dk1>
        <a:lt1>
          <a:srgbClr val="FFFFFF"/>
        </a:lt1>
        <a:dk2>
          <a:srgbClr val="0C2D83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0C2D8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riefingtemp 14">
        <a:dk1>
          <a:srgbClr val="000000"/>
        </a:dk1>
        <a:lt1>
          <a:srgbClr val="FFFFFF"/>
        </a:lt1>
        <a:dk2>
          <a:srgbClr val="0C2D83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0C2D83"/>
        </a:hlink>
        <a:folHlink>
          <a:srgbClr val="93AFF5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02E9363F09A7049ADEBC8AD0D1F919E" ma:contentTypeVersion="4" ma:contentTypeDescription="Create a new document." ma:contentTypeScope="" ma:versionID="1830b17b0718a692118d3dce8ad50769">
  <xsd:schema xmlns:xsd="http://www.w3.org/2001/XMLSchema" xmlns:xs="http://www.w3.org/2001/XMLSchema" xmlns:p="http://schemas.microsoft.com/office/2006/metadata/properties" xmlns:ns2="2b56e916-09f5-4e91-b1c7-b58216f528ff" targetNamespace="http://schemas.microsoft.com/office/2006/metadata/properties" ma:root="true" ma:fieldsID="108a85266a403170377fef970eab5b2a" ns2:_="">
    <xsd:import namespace="2b56e916-09f5-4e91-b1c7-b58216f528f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b56e916-09f5-4e91-b1c7-b58216f528f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6B98B5A8-D80C-4873-9A33-153827EAEF4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b56e916-09f5-4e91-b1c7-b58216f528f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6FF32B46-B5B7-41FE-8C29-A7E8E95BBC6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CDF2DBD-5BB2-4645-AE41-16345655D60B}">
  <ds:schemaRefs>
    <ds:schemaRef ds:uri="http://schemas.microsoft.com/office/2006/metadata/properties"/>
    <ds:schemaRef ds:uri="http://schemas.microsoft.com/office/infopath/2007/PartnerControls"/>
  </ds:schemaRefs>
</ds:datastoreItem>
</file>

<file path=docMetadata/LabelInfo.xml><?xml version="1.0" encoding="utf-8"?>
<clbl:labelList xmlns:clbl="http://schemas.microsoft.com/office/2020/mipLabelMetadata">
  <clbl:label id="{8331b18d-2d87-48ef-a35f-ac8818ebf9b4}" enabled="0" method="" siteId="{8331b18d-2d87-48ef-a35f-ac8818ebf9b4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briefingtemp</Template>
  <TotalTime>14009</TotalTime>
  <Words>2335</Words>
  <Application>Microsoft Office PowerPoint</Application>
  <PresentationFormat>On-screen Show (4:3)</PresentationFormat>
  <Paragraphs>338</Paragraphs>
  <Slides>29</Slides>
  <Notes>29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2" baseType="lpstr">
      <vt:lpstr>Arial</vt:lpstr>
      <vt:lpstr>Wingdings</vt:lpstr>
      <vt:lpstr>briefingtemp</vt:lpstr>
      <vt:lpstr>(Project Name) Pre-Solicitation Conference  Solicitation Number:</vt:lpstr>
      <vt:lpstr> </vt:lpstr>
      <vt:lpstr>Agenda</vt:lpstr>
      <vt:lpstr>PowerPoint Presentation</vt:lpstr>
      <vt:lpstr>Program Overview</vt:lpstr>
      <vt:lpstr>Contract Scope of Work</vt:lpstr>
      <vt:lpstr>Priced Options</vt:lpstr>
      <vt:lpstr>Summary of PWS Changes</vt:lpstr>
      <vt:lpstr>PowerPoint Presentation</vt:lpstr>
      <vt:lpstr>RFP Overview</vt:lpstr>
      <vt:lpstr>Contract Type</vt:lpstr>
      <vt:lpstr>RFP Sections</vt:lpstr>
      <vt:lpstr>RFP Sections (continued)</vt:lpstr>
      <vt:lpstr>RFP Sections (continued)</vt:lpstr>
      <vt:lpstr>RFP Sections (continued)</vt:lpstr>
      <vt:lpstr>RFP Sections (continued)</vt:lpstr>
      <vt:lpstr>RFP Sections (continued)</vt:lpstr>
      <vt:lpstr>RFP Sections (continued)</vt:lpstr>
      <vt:lpstr>RFP Sections (continued)</vt:lpstr>
      <vt:lpstr>RFP Sections (continued)</vt:lpstr>
      <vt:lpstr>RFP Sections (continued)</vt:lpstr>
      <vt:lpstr>RFP Sections (continued)</vt:lpstr>
      <vt:lpstr>RFP Sections (continued)</vt:lpstr>
      <vt:lpstr>Technical</vt:lpstr>
      <vt:lpstr>Technical Risk</vt:lpstr>
      <vt:lpstr>Past Performance</vt:lpstr>
      <vt:lpstr>Cost/Price</vt:lpstr>
      <vt:lpstr>Major Milestones</vt:lpstr>
      <vt:lpstr>PowerPoint Presentation</vt:lpstr>
    </vt:vector>
  </TitlesOfParts>
  <Company>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THIS IS THE PLACE FOR THE TITLE</dc:title>
  <dc:creator>heftc</dc:creator>
  <cp:lastModifiedBy>BRAY, TIFFANY L NH-04 DAF PEO Services</cp:lastModifiedBy>
  <cp:revision>1050</cp:revision>
  <cp:lastPrinted>2001-01-09T14:06:54Z</cp:lastPrinted>
  <dcterms:created xsi:type="dcterms:W3CDTF">2002-02-20T19:22:53Z</dcterms:created>
  <dcterms:modified xsi:type="dcterms:W3CDTF">2024-07-16T16:09:17Z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0x010100E02E9363F09A7049ADEBC8AD0D1F919E</vt:lpwstr>
  </property>
  <property fmtid="{D5CDD505-2E9C-101B-9397-08002B2CF9AE}" pid="3" name="Order">
    <vt:r8>25300</vt:r8>
  </property>
</Properties>
</file>